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lyticsvidhya.com/blog/2021/10/support-vector-machinessvm-a-complete-guide-for-beginners/" TargetMode="External"/><Relationship Id="rId2" Type="http://schemas.openxmlformats.org/officeDocument/2006/relationships/hyperlink" Target="https://github.com/sanketkangle/medium-article-codes/blob/master/Decision%20Tree.ipynb" TargetMode="External"/><Relationship Id="rId1" Type="http://schemas.openxmlformats.org/officeDocument/2006/relationships/slideLayout" Target="../slideLayouts/slideLayout2.xml"/><Relationship Id="rId5" Type="http://schemas.openxmlformats.org/officeDocument/2006/relationships/hyperlink" Target="https://medium.com/nerd-for-tech/url-feature-engineering-and-classification-66c0512fb34d" TargetMode="External"/><Relationship Id="rId4" Type="http://schemas.openxmlformats.org/officeDocument/2006/relationships/hyperlink" Target="https://scikit-learn.org/stable/modules/generated/sklearn.preprocessing.LabelEncod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54954" y="1056068"/>
            <a:ext cx="10242849" cy="4932608"/>
          </a:xfrm>
        </p:spPr>
        <p:txBody>
          <a:bodyPr>
            <a:normAutofit lnSpcReduction="10000"/>
          </a:bodyPr>
          <a:lstStyle/>
          <a:p>
            <a:endParaRPr lang="en-IN" sz="4800" b="1" dirty="0">
              <a:solidFill>
                <a:schemeClr val="tx1"/>
              </a:solidFill>
              <a:latin typeface="Calibri" panose="020F0502020204030204" pitchFamily="34" charset="0"/>
              <a:cs typeface="Calibri" panose="020F0502020204030204" pitchFamily="34" charset="0"/>
            </a:endParaRPr>
          </a:p>
          <a:p>
            <a:r>
              <a:rPr lang="en-IN" sz="4400" b="1" dirty="0">
                <a:solidFill>
                  <a:schemeClr val="tx1"/>
                </a:solidFill>
                <a:latin typeface="Calibri" panose="020F0502020204030204" pitchFamily="34" charset="0"/>
                <a:cs typeface="Calibri" panose="020F0502020204030204" pitchFamily="34" charset="0"/>
              </a:rPr>
              <a:t>URL Classification Using Machine Learning</a:t>
            </a:r>
          </a:p>
          <a:p>
            <a:r>
              <a:rPr lang="en-IN" sz="4800" b="1" dirty="0">
                <a:solidFill>
                  <a:schemeClr val="tx1"/>
                </a:solidFill>
                <a:latin typeface="Calibri" panose="020F0502020204030204" pitchFamily="34" charset="0"/>
                <a:cs typeface="Calibri" panose="020F0502020204030204" pitchFamily="34" charset="0"/>
              </a:rPr>
              <a:t>                                                   </a:t>
            </a:r>
          </a:p>
          <a:p>
            <a:r>
              <a:rPr lang="en-IN" sz="4800" b="1" dirty="0">
                <a:solidFill>
                  <a:schemeClr val="tx1"/>
                </a:solidFill>
                <a:latin typeface="Calibri" panose="020F0502020204030204" pitchFamily="34" charset="0"/>
                <a:cs typeface="Calibri" panose="020F0502020204030204" pitchFamily="34" charset="0"/>
              </a:rPr>
              <a:t>                                  </a:t>
            </a:r>
            <a:r>
              <a:rPr lang="en-IN" b="1" dirty="0" err="1" smtClean="0">
                <a:solidFill>
                  <a:schemeClr val="tx1"/>
                </a:solidFill>
                <a:latin typeface="Calibri" panose="020F0502020204030204" pitchFamily="34" charset="0"/>
                <a:cs typeface="Calibri" panose="020F0502020204030204" pitchFamily="34" charset="0"/>
              </a:rPr>
              <a:t>Arun</a:t>
            </a:r>
            <a:r>
              <a:rPr lang="en-IN" b="1" dirty="0" smtClean="0">
                <a:solidFill>
                  <a:schemeClr val="tx1"/>
                </a:solidFill>
                <a:latin typeface="Calibri" panose="020F0502020204030204" pitchFamily="34" charset="0"/>
                <a:cs typeface="Calibri" panose="020F0502020204030204" pitchFamily="34" charset="0"/>
              </a:rPr>
              <a:t> </a:t>
            </a:r>
            <a:r>
              <a:rPr lang="en-IN" b="1" dirty="0" err="1">
                <a:solidFill>
                  <a:schemeClr val="tx1"/>
                </a:solidFill>
                <a:latin typeface="Calibri" panose="020F0502020204030204" pitchFamily="34" charset="0"/>
                <a:cs typeface="Calibri" panose="020F0502020204030204" pitchFamily="34" charset="0"/>
              </a:rPr>
              <a:t>Yenugu</a:t>
            </a:r>
            <a:r>
              <a:rPr lang="en-IN" b="1" dirty="0">
                <a:solidFill>
                  <a:schemeClr val="tx1"/>
                </a:solidFill>
                <a:latin typeface="Calibri" panose="020F0502020204030204" pitchFamily="34" charset="0"/>
                <a:cs typeface="Calibri" panose="020F0502020204030204" pitchFamily="34" charset="0"/>
              </a:rPr>
              <a:t> </a:t>
            </a:r>
            <a:r>
              <a:rPr lang="en-IN" b="1" dirty="0" smtClean="0">
                <a:solidFill>
                  <a:schemeClr val="tx1"/>
                </a:solidFill>
                <a:latin typeface="Calibri" panose="020F0502020204030204" pitchFamily="34" charset="0"/>
                <a:cs typeface="Calibri" panose="020F0502020204030204" pitchFamily="34" charset="0"/>
              </a:rPr>
              <a:t>– 700747937</a:t>
            </a:r>
          </a:p>
          <a:p>
            <a:r>
              <a:rPr lang="en-IN" b="1" dirty="0">
                <a:solidFill>
                  <a:schemeClr val="tx1"/>
                </a:solidFill>
                <a:latin typeface="Calibri" panose="020F0502020204030204" pitchFamily="34" charset="0"/>
                <a:cs typeface="Calibri" panose="020F0502020204030204" pitchFamily="34" charset="0"/>
              </a:rPr>
              <a:t> </a:t>
            </a:r>
            <a:r>
              <a:rPr lang="en-IN" b="1" dirty="0" smtClean="0">
                <a:solidFill>
                  <a:schemeClr val="tx1"/>
                </a:solidFill>
                <a:latin typeface="Calibri" panose="020F0502020204030204" pitchFamily="34" charset="0"/>
                <a:cs typeface="Calibri" panose="020F0502020204030204" pitchFamily="34" charset="0"/>
              </a:rPr>
              <a:t>                                                                                  </a:t>
            </a:r>
            <a:r>
              <a:rPr lang="en-IN" b="1" dirty="0" err="1" smtClean="0">
                <a:solidFill>
                  <a:schemeClr val="tx1"/>
                </a:solidFill>
                <a:latin typeface="Calibri" panose="020F0502020204030204" pitchFamily="34" charset="0"/>
                <a:cs typeface="Calibri" panose="020F0502020204030204" pitchFamily="34" charset="0"/>
              </a:rPr>
              <a:t>Sreekanth</a:t>
            </a:r>
            <a:r>
              <a:rPr lang="en-IN" b="1" dirty="0" smtClean="0">
                <a:solidFill>
                  <a:schemeClr val="tx1"/>
                </a:solidFill>
                <a:latin typeface="Calibri" panose="020F0502020204030204" pitchFamily="34" charset="0"/>
                <a:cs typeface="Calibri" panose="020F0502020204030204" pitchFamily="34" charset="0"/>
              </a:rPr>
              <a:t> </a:t>
            </a:r>
            <a:r>
              <a:rPr lang="en-IN" b="1" dirty="0" err="1" smtClean="0">
                <a:solidFill>
                  <a:schemeClr val="tx1"/>
                </a:solidFill>
                <a:latin typeface="Calibri" panose="020F0502020204030204" pitchFamily="34" charset="0"/>
                <a:cs typeface="Calibri" panose="020F0502020204030204" pitchFamily="34" charset="0"/>
              </a:rPr>
              <a:t>kanuparthi</a:t>
            </a:r>
            <a:r>
              <a:rPr lang="en-IN" b="1" dirty="0" smtClean="0">
                <a:solidFill>
                  <a:schemeClr val="tx1"/>
                </a:solidFill>
                <a:latin typeface="Calibri" panose="020F0502020204030204" pitchFamily="34" charset="0"/>
                <a:cs typeface="Calibri" panose="020F0502020204030204" pitchFamily="34" charset="0"/>
              </a:rPr>
              <a:t> – 700733542</a:t>
            </a:r>
          </a:p>
          <a:p>
            <a:r>
              <a:rPr lang="en-IN" b="1" dirty="0">
                <a:solidFill>
                  <a:schemeClr val="tx1"/>
                </a:solidFill>
                <a:latin typeface="Calibri" panose="020F0502020204030204" pitchFamily="34" charset="0"/>
                <a:cs typeface="Calibri" panose="020F0502020204030204" pitchFamily="34" charset="0"/>
              </a:rPr>
              <a:t> </a:t>
            </a:r>
            <a:r>
              <a:rPr lang="en-IN" b="1" dirty="0" smtClean="0">
                <a:solidFill>
                  <a:schemeClr val="tx1"/>
                </a:solidFill>
                <a:latin typeface="Calibri" panose="020F0502020204030204" pitchFamily="34" charset="0"/>
                <a:cs typeface="Calibri" panose="020F0502020204030204" pitchFamily="34" charset="0"/>
              </a:rPr>
              <a:t>                                                                                  Sai </a:t>
            </a:r>
            <a:r>
              <a:rPr lang="en-IN" b="1" dirty="0" err="1" smtClean="0">
                <a:solidFill>
                  <a:schemeClr val="tx1"/>
                </a:solidFill>
                <a:latin typeface="Calibri" panose="020F0502020204030204" pitchFamily="34" charset="0"/>
                <a:cs typeface="Calibri" panose="020F0502020204030204" pitchFamily="34" charset="0"/>
              </a:rPr>
              <a:t>bhargav</a:t>
            </a:r>
            <a:r>
              <a:rPr lang="en-IN" b="1" dirty="0" smtClean="0">
                <a:solidFill>
                  <a:schemeClr val="tx1"/>
                </a:solidFill>
                <a:latin typeface="Calibri" panose="020F0502020204030204" pitchFamily="34" charset="0"/>
                <a:cs typeface="Calibri" panose="020F0502020204030204" pitchFamily="34" charset="0"/>
              </a:rPr>
              <a:t> </a:t>
            </a:r>
            <a:r>
              <a:rPr lang="en-IN" b="1" dirty="0" err="1" smtClean="0">
                <a:solidFill>
                  <a:schemeClr val="tx1"/>
                </a:solidFill>
                <a:latin typeface="Calibri" panose="020F0502020204030204" pitchFamily="34" charset="0"/>
                <a:cs typeface="Calibri" panose="020F0502020204030204" pitchFamily="34" charset="0"/>
              </a:rPr>
              <a:t>mannepalli</a:t>
            </a:r>
            <a:r>
              <a:rPr lang="en-IN" b="1" dirty="0" smtClean="0">
                <a:solidFill>
                  <a:schemeClr val="tx1"/>
                </a:solidFill>
                <a:latin typeface="Calibri" panose="020F0502020204030204" pitchFamily="34" charset="0"/>
                <a:cs typeface="Calibri" panose="020F0502020204030204" pitchFamily="34" charset="0"/>
              </a:rPr>
              <a:t> - 700745855 </a:t>
            </a:r>
            <a:endParaRPr lang="en-IN" b="1" dirty="0">
              <a:solidFill>
                <a:schemeClr val="tx1"/>
              </a:solidFill>
              <a:latin typeface="Calibri" panose="020F0502020204030204" pitchFamily="34" charset="0"/>
              <a:cs typeface="Calibri" panose="020F0502020204030204" pitchFamily="34" charset="0"/>
            </a:endParaRPr>
          </a:p>
          <a:p>
            <a:r>
              <a:rPr lang="en-IN" b="1" dirty="0">
                <a:solidFill>
                  <a:schemeClr val="tx1"/>
                </a:solidFill>
                <a:latin typeface="Calibri" panose="020F0502020204030204" pitchFamily="34" charset="0"/>
                <a:cs typeface="Calibri" panose="020F0502020204030204" pitchFamily="34" charset="0"/>
              </a:rPr>
              <a:t>                                                                                                                                         </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286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91672"/>
            <a:ext cx="10049792" cy="5256727"/>
          </a:xfrm>
        </p:spPr>
        <p:txBody>
          <a:bodyPr>
            <a:normAutofit/>
          </a:bodyPr>
          <a:lstStyle/>
          <a:p>
            <a:pPr marL="0" indent="0">
              <a:buNone/>
            </a:pPr>
            <a:r>
              <a:rPr lang="en-IN" sz="2400" b="1" dirty="0">
                <a:latin typeface="Calibri" panose="020F0502020204030204" pitchFamily="34" charset="0"/>
                <a:cs typeface="Calibri" panose="020F0502020204030204" pitchFamily="34" charset="0"/>
              </a:rPr>
              <a:t>Conclusion:</a:t>
            </a:r>
          </a:p>
          <a:p>
            <a:pPr marL="0" indent="0">
              <a:buNone/>
            </a:pPr>
            <a:r>
              <a:rPr lang="en-IN" sz="2400" dirty="0">
                <a:latin typeface="Calibri" panose="020F0502020204030204" pitchFamily="34" charset="0"/>
                <a:cs typeface="Calibri" panose="020F0502020204030204" pitchFamily="34" charset="0"/>
              </a:rPr>
              <a:t>All three models showed effectiveness in classifying URLs as benign or malicious. Comparing the models, the Decision Trees model displayed the highest average accuracy and prioritized the URL and domain registration duration as important features.</a:t>
            </a:r>
          </a:p>
          <a:p>
            <a:pPr marL="0" indent="0">
              <a:buNone/>
            </a:pPr>
            <a:endParaRPr lang="en-IN" sz="2400" dirty="0">
              <a:latin typeface="Calibri" panose="020F0502020204030204" pitchFamily="34" charset="0"/>
              <a:cs typeface="Calibri" panose="020F0502020204030204" pitchFamily="34" charset="0"/>
            </a:endParaRPr>
          </a:p>
          <a:p>
            <a:pPr marL="0" indent="0">
              <a:buNone/>
            </a:pPr>
            <a:r>
              <a:rPr lang="en-IN" sz="2400" b="1" dirty="0">
                <a:latin typeface="Calibri" panose="020F0502020204030204" pitchFamily="34" charset="0"/>
                <a:cs typeface="Calibri" panose="020F0502020204030204" pitchFamily="34" charset="0"/>
              </a:rPr>
              <a:t>References:</a:t>
            </a:r>
          </a:p>
          <a:p>
            <a:pPr>
              <a:buFont typeface="Wingdings" panose="05000000000000000000" pitchFamily="2" charset="2"/>
              <a:buChar char="§"/>
            </a:pPr>
            <a:r>
              <a:rPr lang="en-IN" sz="2400" u="sng" dirty="0">
                <a:latin typeface="Calibri" panose="020F0502020204030204" pitchFamily="34" charset="0"/>
                <a:cs typeface="Calibri" panose="020F0502020204030204" pitchFamily="34" charset="0"/>
                <a:hlinkClick r:id="rId2"/>
              </a:rPr>
              <a:t>Decision Trees</a:t>
            </a: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400" u="sng" dirty="0">
                <a:latin typeface="Calibri" panose="020F0502020204030204" pitchFamily="34" charset="0"/>
                <a:cs typeface="Calibri" panose="020F0502020204030204" pitchFamily="34" charset="0"/>
                <a:hlinkClick r:id="rId3"/>
              </a:rPr>
              <a:t>Support Vector Machines (SVM)</a:t>
            </a: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400" u="sng" dirty="0">
                <a:latin typeface="Calibri" panose="020F0502020204030204" pitchFamily="34" charset="0"/>
                <a:cs typeface="Calibri" panose="020F0502020204030204" pitchFamily="34" charset="0"/>
                <a:hlinkClick r:id="rId4"/>
              </a:rPr>
              <a:t>Label Encoding</a:t>
            </a: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400" u="sng" dirty="0">
                <a:latin typeface="Calibri" panose="020F0502020204030204" pitchFamily="34" charset="0"/>
                <a:cs typeface="Calibri" panose="020F0502020204030204" pitchFamily="34" charset="0"/>
                <a:hlinkClick r:id="rId5"/>
              </a:rPr>
              <a:t>URL Feature Engineering and Classification</a:t>
            </a:r>
            <a:endParaRPr lang="en-IN" sz="2400" dirty="0">
              <a:latin typeface="Calibri" panose="020F0502020204030204" pitchFamily="34" charset="0"/>
              <a:cs typeface="Calibri" panose="020F0502020204030204" pitchFamily="34" charset="0"/>
            </a:endParaRPr>
          </a:p>
          <a:p>
            <a:pPr marL="0" indent="0">
              <a:buNone/>
            </a:pP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546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71977"/>
            <a:ext cx="10358885" cy="5076422"/>
          </a:xfrm>
        </p:spPr>
        <p:txBody>
          <a:bodyPr>
            <a:normAutofit/>
          </a:bodyPr>
          <a:lstStyle/>
          <a:p>
            <a:pPr marL="0" indent="0">
              <a:buNone/>
            </a:pPr>
            <a:r>
              <a:rPr lang="en-IN" sz="2800" b="1" dirty="0">
                <a:latin typeface="Calibri" panose="020F0502020204030204" pitchFamily="34" charset="0"/>
                <a:cs typeface="Calibri" panose="020F0502020204030204" pitchFamily="34" charset="0"/>
              </a:rPr>
              <a:t>Roles and Responsibilities</a:t>
            </a:r>
            <a:r>
              <a:rPr lang="en-IN" sz="2800" b="1" dirty="0" smtClean="0">
                <a:latin typeface="Calibri" panose="020F0502020204030204" pitchFamily="34" charset="0"/>
                <a:cs typeface="Calibri" panose="020F0502020204030204" pitchFamily="34" charset="0"/>
              </a:rPr>
              <a:t>:</a:t>
            </a:r>
          </a:p>
          <a:p>
            <a:pPr marL="0" indent="0">
              <a:buNone/>
            </a:pPr>
            <a:endParaRPr lang="en-IN" sz="2800" b="1" dirty="0">
              <a:latin typeface="Calibri" panose="020F0502020204030204" pitchFamily="34" charset="0"/>
              <a:cs typeface="Calibri" panose="020F0502020204030204" pitchFamily="34" charset="0"/>
            </a:endParaRPr>
          </a:p>
          <a:p>
            <a:pPr marL="0" indent="0">
              <a:buNone/>
            </a:pPr>
            <a:endParaRPr lang="en-IN" sz="2800" b="1" dirty="0" smtClean="0">
              <a:latin typeface="Calibri" panose="020F0502020204030204" pitchFamily="34" charset="0"/>
              <a:cs typeface="Calibri" panose="020F0502020204030204" pitchFamily="34" charset="0"/>
            </a:endParaRPr>
          </a:p>
          <a:p>
            <a:pPr marL="0" indent="0">
              <a:buNone/>
            </a:pPr>
            <a:endParaRPr lang="en-IN" sz="2800" b="1" dirty="0">
              <a:latin typeface="Calibri" panose="020F0502020204030204" pitchFamily="34" charset="0"/>
              <a:cs typeface="Calibri" panose="020F0502020204030204" pitchFamily="34" charset="0"/>
            </a:endParaRPr>
          </a:p>
          <a:p>
            <a:pPr marL="0" indent="0">
              <a:buNone/>
            </a:pPr>
            <a:endParaRPr lang="en-IN" sz="2800" b="1" dirty="0" smtClean="0">
              <a:latin typeface="Calibri" panose="020F0502020204030204" pitchFamily="34" charset="0"/>
              <a:cs typeface="Calibri" panose="020F0502020204030204" pitchFamily="34" charset="0"/>
            </a:endParaRPr>
          </a:p>
          <a:p>
            <a:pPr marL="0" indent="0">
              <a:buNone/>
            </a:pPr>
            <a:endParaRPr lang="en-IN" sz="2200" b="1" dirty="0">
              <a:latin typeface="Calibri" panose="020F0502020204030204" pitchFamily="34" charset="0"/>
              <a:cs typeface="Calibri" panose="020F0502020204030204" pitchFamily="34" charset="0"/>
            </a:endParaRPr>
          </a:p>
          <a:p>
            <a:pPr marL="0" indent="0">
              <a:buNone/>
            </a:pPr>
            <a:r>
              <a:rPr lang="en-IN" sz="2400" dirty="0" smtClean="0">
                <a:latin typeface="Calibri" panose="020F0502020204030204" pitchFamily="34" charset="0"/>
                <a:cs typeface="Calibri" panose="020F0502020204030204" pitchFamily="34" charset="0"/>
              </a:rPr>
              <a:t>Overall</a:t>
            </a:r>
            <a:r>
              <a:rPr lang="en-IN" sz="2400" dirty="0">
                <a:latin typeface="Calibri" panose="020F0502020204030204" pitchFamily="34" charset="0"/>
                <a:cs typeface="Calibri" panose="020F0502020204030204" pitchFamily="34" charset="0"/>
              </a:rPr>
              <a:t>, the group members collaborated closely throughout the project, sharing insights, discussing findings, and collectively working towards achieving the project objectives. Each member played a crucial role in their respective areas of </a:t>
            </a:r>
            <a:r>
              <a:rPr lang="en-IN" sz="2400" dirty="0" smtClean="0">
                <a:latin typeface="Calibri" panose="020F0502020204030204" pitchFamily="34" charset="0"/>
                <a:cs typeface="Calibri" panose="020F0502020204030204" pitchFamily="34" charset="0"/>
              </a:rPr>
              <a:t>responsibility.</a:t>
            </a:r>
            <a:endParaRPr lang="en-IN" sz="2400" b="1" dirty="0" smtClean="0">
              <a:latin typeface="Calibri" panose="020F0502020204030204" pitchFamily="34" charset="0"/>
              <a:cs typeface="Calibri" panose="020F0502020204030204" pitchFamily="34" charset="0"/>
            </a:endParaRPr>
          </a:p>
          <a:p>
            <a:pPr marL="0" indent="0">
              <a:buNone/>
            </a:pPr>
            <a:endParaRPr lang="en-IN" sz="2800" b="1" dirty="0">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78752208"/>
              </p:ext>
            </p:extLst>
          </p:nvPr>
        </p:nvGraphicFramePr>
        <p:xfrm>
          <a:off x="1210612" y="1880316"/>
          <a:ext cx="9684914" cy="2466697"/>
        </p:xfrm>
        <a:graphic>
          <a:graphicData uri="http://schemas.openxmlformats.org/drawingml/2006/table">
            <a:tbl>
              <a:tblPr>
                <a:tableStyleId>{5C22544A-7EE6-4342-B048-85BDC9FD1C3A}</a:tableStyleId>
              </a:tblPr>
              <a:tblGrid>
                <a:gridCol w="3159750"/>
                <a:gridCol w="2991479"/>
                <a:gridCol w="3533685"/>
              </a:tblGrid>
              <a:tr h="445551">
                <a:tc>
                  <a:txBody>
                    <a:bodyPr/>
                    <a:lstStyle/>
                    <a:p>
                      <a:pPr algn="l" fontAlgn="b"/>
                      <a:r>
                        <a:rPr lang="en-IN" sz="1800" b="1" u="none" strike="noStrike" dirty="0" err="1">
                          <a:effectLst/>
                          <a:latin typeface="Calibri" panose="020F0502020204030204" pitchFamily="34" charset="0"/>
                          <a:cs typeface="Calibri" panose="020F0502020204030204" pitchFamily="34" charset="0"/>
                        </a:rPr>
                        <a:t>Arun</a:t>
                      </a:r>
                      <a:r>
                        <a:rPr lang="en-IN" sz="1800" b="1" u="none" strike="noStrike" dirty="0">
                          <a:effectLst/>
                          <a:latin typeface="Calibri" panose="020F0502020204030204" pitchFamily="34" charset="0"/>
                          <a:cs typeface="Calibri" panose="020F0502020204030204" pitchFamily="34" charset="0"/>
                        </a:rPr>
                        <a:t> </a:t>
                      </a:r>
                      <a:r>
                        <a:rPr lang="en-IN" sz="1800" b="1" u="none" strike="noStrike" dirty="0" err="1">
                          <a:effectLst/>
                          <a:latin typeface="Calibri" panose="020F0502020204030204" pitchFamily="34" charset="0"/>
                          <a:cs typeface="Calibri" panose="020F0502020204030204" pitchFamily="34" charset="0"/>
                        </a:rPr>
                        <a:t>Yenugu</a:t>
                      </a:r>
                      <a:endParaRPr lang="en-IN" sz="18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IN" sz="1800" b="0" i="0" u="none" strike="noStrike" dirty="0" smtClean="0">
                          <a:solidFill>
                            <a:srgbClr val="000000"/>
                          </a:solidFill>
                          <a:effectLst/>
                          <a:latin typeface="Calibri" panose="020F0502020204030204" pitchFamily="34" charset="0"/>
                          <a:cs typeface="Calibri" panose="020F0502020204030204" pitchFamily="34" charset="0"/>
                        </a:rPr>
                        <a:t> </a:t>
                      </a:r>
                      <a:r>
                        <a:rPr lang="en-IN" sz="1800" b="1" i="0" u="none" strike="noStrike" dirty="0" err="1" smtClean="0">
                          <a:solidFill>
                            <a:srgbClr val="000000"/>
                          </a:solidFill>
                          <a:effectLst/>
                          <a:latin typeface="Calibri" panose="020F0502020204030204" pitchFamily="34" charset="0"/>
                          <a:cs typeface="Calibri" panose="020F0502020204030204" pitchFamily="34" charset="0"/>
                        </a:rPr>
                        <a:t>Sreekanth</a:t>
                      </a:r>
                      <a:r>
                        <a:rPr lang="en-IN" sz="1800" b="1" i="0" u="none" strike="noStrike" dirty="0" smtClean="0">
                          <a:solidFill>
                            <a:srgbClr val="000000"/>
                          </a:solidFill>
                          <a:effectLst/>
                          <a:latin typeface="Calibri" panose="020F0502020204030204" pitchFamily="34" charset="0"/>
                          <a:cs typeface="Calibri" panose="020F0502020204030204" pitchFamily="34" charset="0"/>
                        </a:rPr>
                        <a:t> </a:t>
                      </a:r>
                      <a:r>
                        <a:rPr lang="en-IN" sz="1800" b="1" i="0" u="none" strike="noStrike" dirty="0" err="1" smtClean="0">
                          <a:solidFill>
                            <a:srgbClr val="000000"/>
                          </a:solidFill>
                          <a:effectLst/>
                          <a:latin typeface="Calibri" panose="020F0502020204030204" pitchFamily="34" charset="0"/>
                          <a:cs typeface="Calibri" panose="020F0502020204030204" pitchFamily="34" charset="0"/>
                        </a:rPr>
                        <a:t>Kanuprathi</a:t>
                      </a:r>
                      <a:endParaRPr lang="en-IN" sz="18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IN" sz="1800" b="0" i="0" u="none" strike="noStrike" dirty="0" smtClean="0">
                          <a:solidFill>
                            <a:srgbClr val="000000"/>
                          </a:solidFill>
                          <a:effectLst/>
                          <a:latin typeface="Calibri" panose="020F0502020204030204" pitchFamily="34" charset="0"/>
                          <a:cs typeface="Calibri" panose="020F0502020204030204" pitchFamily="34" charset="0"/>
                        </a:rPr>
                        <a:t> </a:t>
                      </a:r>
                      <a:endParaRPr lang="en-IN" sz="1800" b="0" i="0" u="none" strike="noStrike" dirty="0" smtClean="0">
                        <a:solidFill>
                          <a:srgbClr val="000000"/>
                        </a:solidFill>
                        <a:effectLst/>
                        <a:latin typeface="Calibri" panose="020F0502020204030204" pitchFamily="34" charset="0"/>
                        <a:cs typeface="Calibri" panose="020F0502020204030204" pitchFamily="34" charset="0"/>
                      </a:endParaRPr>
                    </a:p>
                    <a:p>
                      <a:pPr algn="l" fontAlgn="b"/>
                      <a:r>
                        <a:rPr lang="en-IN" sz="1800" b="1" i="0" u="none" strike="noStrike" dirty="0" smtClean="0">
                          <a:solidFill>
                            <a:srgbClr val="000000"/>
                          </a:solidFill>
                          <a:effectLst/>
                          <a:latin typeface="Calibri" panose="020F0502020204030204" pitchFamily="34" charset="0"/>
                          <a:cs typeface="Calibri" panose="020F0502020204030204" pitchFamily="34" charset="0"/>
                        </a:rPr>
                        <a:t> Sai </a:t>
                      </a:r>
                      <a:r>
                        <a:rPr lang="en-IN" sz="1800" b="1" i="0" u="none" strike="noStrike" dirty="0" err="1" smtClean="0">
                          <a:solidFill>
                            <a:srgbClr val="000000"/>
                          </a:solidFill>
                          <a:effectLst/>
                          <a:latin typeface="Calibri" panose="020F0502020204030204" pitchFamily="34" charset="0"/>
                          <a:cs typeface="Calibri" panose="020F0502020204030204" pitchFamily="34" charset="0"/>
                        </a:rPr>
                        <a:t>Bhargav</a:t>
                      </a:r>
                      <a:r>
                        <a:rPr lang="en-IN" sz="1800" b="1" i="0" u="none" strike="noStrike" dirty="0" smtClean="0">
                          <a:solidFill>
                            <a:srgbClr val="000000"/>
                          </a:solidFill>
                          <a:effectLst/>
                          <a:latin typeface="Calibri" panose="020F0502020204030204" pitchFamily="34" charset="0"/>
                          <a:cs typeface="Calibri" panose="020F0502020204030204" pitchFamily="34" charset="0"/>
                        </a:rPr>
                        <a:t> </a:t>
                      </a:r>
                      <a:r>
                        <a:rPr lang="en-IN" sz="1800" b="1" i="0" u="none" strike="noStrike" dirty="0" err="1" smtClean="0">
                          <a:solidFill>
                            <a:srgbClr val="000000"/>
                          </a:solidFill>
                          <a:effectLst/>
                          <a:latin typeface="Calibri" panose="020F0502020204030204" pitchFamily="34" charset="0"/>
                          <a:cs typeface="Calibri" panose="020F0502020204030204" pitchFamily="34" charset="0"/>
                        </a:rPr>
                        <a:t>Mannepalli</a:t>
                      </a:r>
                      <a:endParaRPr lang="en-IN" sz="18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r>
              <a:tr h="571879">
                <a:tc>
                  <a:txBody>
                    <a:bodyPr/>
                    <a:lstStyle/>
                    <a:p>
                      <a:pPr algn="l" fontAlgn="b"/>
                      <a:r>
                        <a:rPr lang="en-IN" sz="1800" u="none" strike="noStrike">
                          <a:effectLst/>
                          <a:latin typeface="Calibri" panose="020F0502020204030204" pitchFamily="34" charset="0"/>
                          <a:cs typeface="Calibri" panose="020F0502020204030204" pitchFamily="34" charset="0"/>
                        </a:rPr>
                        <a:t>Dataset selection and acquisition</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IN" sz="1800" u="none" strike="noStrike">
                          <a:effectLst/>
                          <a:latin typeface="Calibri" panose="020F0502020204030204" pitchFamily="34" charset="0"/>
                          <a:cs typeface="Calibri" panose="020F0502020204030204" pitchFamily="34" charset="0"/>
                        </a:rPr>
                        <a:t>Project setup</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IN" sz="1800" u="none" strike="noStrike">
                          <a:effectLst/>
                          <a:latin typeface="Calibri" panose="020F0502020204030204" pitchFamily="34" charset="0"/>
                          <a:cs typeface="Calibri" panose="020F0502020204030204" pitchFamily="34" charset="0"/>
                        </a:rPr>
                        <a:t>Troubleshooting and optimization</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r>
              <a:tr h="445551">
                <a:tc>
                  <a:txBody>
                    <a:bodyPr/>
                    <a:lstStyle/>
                    <a:p>
                      <a:pPr algn="l" fontAlgn="b"/>
                      <a:r>
                        <a:rPr lang="en-IN" sz="1800" u="none" strike="noStrike">
                          <a:effectLst/>
                          <a:latin typeface="Calibri" panose="020F0502020204030204" pitchFamily="34" charset="0"/>
                          <a:cs typeface="Calibri" panose="020F0502020204030204" pitchFamily="34" charset="0"/>
                        </a:rPr>
                        <a:t>Dataset pre-processing</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IN" sz="1800" u="none" strike="noStrike">
                          <a:effectLst/>
                          <a:latin typeface="Calibri" panose="020F0502020204030204" pitchFamily="34" charset="0"/>
                          <a:cs typeface="Calibri" panose="020F0502020204030204" pitchFamily="34" charset="0"/>
                        </a:rPr>
                        <a:t>Research and methodology</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IN" sz="1800" u="none" strike="noStrike">
                          <a:effectLst/>
                          <a:latin typeface="Calibri" panose="020F0502020204030204" pitchFamily="34" charset="0"/>
                          <a:cs typeface="Calibri" panose="020F0502020204030204" pitchFamily="34" charset="0"/>
                        </a:rPr>
                        <a:t>Feature importance analysis</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r>
              <a:tr h="445551">
                <a:tc>
                  <a:txBody>
                    <a:bodyPr/>
                    <a:lstStyle/>
                    <a:p>
                      <a:pPr algn="l" fontAlgn="b"/>
                      <a:r>
                        <a:rPr lang="en-IN" sz="1800" u="none" strike="noStrike" dirty="0" smtClean="0">
                          <a:effectLst/>
                          <a:latin typeface="Calibri" panose="020F0502020204030204" pitchFamily="34" charset="0"/>
                          <a:cs typeface="Calibri" panose="020F0502020204030204" pitchFamily="34" charset="0"/>
                        </a:rPr>
                        <a:t>Feature engineering</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IN" sz="1800" u="none" strike="noStrike">
                          <a:effectLst/>
                          <a:latin typeface="Calibri" panose="020F0502020204030204" pitchFamily="34" charset="0"/>
                          <a:cs typeface="Calibri" panose="020F0502020204030204" pitchFamily="34" charset="0"/>
                        </a:rPr>
                        <a:t>Results analysis</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IN" sz="1800" u="none" strike="noStrike" dirty="0">
                          <a:effectLst/>
                          <a:latin typeface="Calibri" panose="020F0502020204030204" pitchFamily="34" charset="0"/>
                          <a:cs typeface="Calibri" panose="020F0502020204030204" pitchFamily="34" charset="0"/>
                        </a:rPr>
                        <a:t>Results analysis</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r>
              <a:tr h="445551">
                <a:tc>
                  <a:txBody>
                    <a:bodyPr/>
                    <a:lstStyle/>
                    <a:p>
                      <a:pPr algn="l" fontAlgn="b"/>
                      <a:r>
                        <a:rPr lang="en-IN" sz="1800" u="none" strike="noStrike" smtClean="0">
                          <a:effectLst/>
                          <a:latin typeface="Calibri" panose="020F0502020204030204" pitchFamily="34" charset="0"/>
                          <a:cs typeface="Calibri" panose="020F0502020204030204" pitchFamily="34" charset="0"/>
                        </a:rPr>
                        <a:t>Model implementation </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IN" sz="1800" u="none" strike="noStrike" smtClean="0">
                          <a:effectLst/>
                          <a:latin typeface="Calibri" panose="020F0502020204030204" pitchFamily="34" charset="0"/>
                          <a:cs typeface="Calibri" panose="020F0502020204030204" pitchFamily="34" charset="0"/>
                        </a:rPr>
                        <a:t>Documentation</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IN" sz="1800" u="none" strike="noStrike" dirty="0" smtClean="0">
                          <a:effectLst/>
                          <a:latin typeface="Calibri" panose="020F0502020204030204" pitchFamily="34" charset="0"/>
                          <a:cs typeface="Calibri" panose="020F0502020204030204" pitchFamily="34" charset="0"/>
                        </a:rPr>
                        <a:t>Presentation</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47850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24248"/>
            <a:ext cx="10204339" cy="5424152"/>
          </a:xfrm>
        </p:spPr>
        <p:txBody>
          <a:bodyPr>
            <a:normAutofit/>
          </a:bodyPr>
          <a:lstStyle/>
          <a:p>
            <a:pPr marL="0" indent="0">
              <a:buNone/>
            </a:pPr>
            <a:r>
              <a:rPr lang="en-IN" sz="2800" b="1" dirty="0">
                <a:latin typeface="Calibri" panose="020F0502020204030204" pitchFamily="34" charset="0"/>
                <a:cs typeface="Calibri" panose="020F0502020204030204" pitchFamily="34" charset="0"/>
              </a:rPr>
              <a:t>Motivation :</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significance of prompt cyberattack detection and defense. Cyber-attacks pose serious risks to people, businesses, and even entire nations in the connected digital world of today. We can identify the possible threat level by utilizing URL categorization to group website URLs into distinct classes based on their content</a:t>
            </a:r>
          </a:p>
          <a:p>
            <a:pPr marL="0" indent="0">
              <a:buNone/>
            </a:pPr>
            <a:r>
              <a:rPr lang="en-US" sz="2400" b="1" dirty="0">
                <a:latin typeface="Calibri" panose="020F0502020204030204" pitchFamily="34" charset="0"/>
                <a:cs typeface="Calibri" panose="020F0502020204030204" pitchFamily="34" charset="0"/>
              </a:rPr>
              <a:t> </a:t>
            </a:r>
            <a:r>
              <a:rPr lang="en-IN" sz="2800" b="1" dirty="0">
                <a:latin typeface="Calibri" panose="020F0502020204030204" pitchFamily="34" charset="0"/>
                <a:cs typeface="Calibri" panose="020F0502020204030204" pitchFamily="34" charset="0"/>
              </a:rPr>
              <a:t>Objectives:</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To </a:t>
            </a:r>
            <a:r>
              <a:rPr lang="en-US" sz="2400" dirty="0">
                <a:latin typeface="Calibri" panose="020F0502020204030204" pitchFamily="34" charset="0"/>
                <a:cs typeface="Calibri" panose="020F0502020204030204" pitchFamily="34" charset="0"/>
              </a:rPr>
              <a:t>create a machine learning classification model for benign and dangerous URLs</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To</a:t>
            </a:r>
            <a:r>
              <a:rPr lang="en-US" sz="2400" dirty="0">
                <a:latin typeface="Calibri" panose="020F0502020204030204" pitchFamily="34" charset="0"/>
                <a:cs typeface="Calibri" panose="020F0502020204030204" pitchFamily="34" charset="0"/>
              </a:rPr>
              <a:t> assess the effectiveness of various machine learning algorithms</a:t>
            </a: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To</a:t>
            </a:r>
            <a:r>
              <a:rPr lang="en-US" sz="2400" dirty="0">
                <a:latin typeface="Calibri" panose="020F0502020204030204" pitchFamily="34" charset="0"/>
                <a:cs typeface="Calibri" panose="020F0502020204030204" pitchFamily="34" charset="0"/>
              </a:rPr>
              <a:t> determine the factors that have the greatest impact on URL classification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827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88642"/>
            <a:ext cx="10320249" cy="5359757"/>
          </a:xfrm>
        </p:spPr>
        <p:txBody>
          <a:bodyPr>
            <a:normAutofit/>
          </a:bodyPr>
          <a:lstStyle/>
          <a:p>
            <a:pPr marL="0" indent="0">
              <a:buNone/>
            </a:pPr>
            <a:r>
              <a:rPr lang="en-IN" sz="2800" b="1" dirty="0">
                <a:latin typeface="Calibri" panose="020F0502020204030204" pitchFamily="34" charset="0"/>
                <a:cs typeface="Calibri" panose="020F0502020204030204" pitchFamily="34" charset="0"/>
              </a:rPr>
              <a:t>Related Work:</a:t>
            </a:r>
          </a:p>
          <a:p>
            <a:pPr>
              <a:buFont typeface="Wingdings" panose="05000000000000000000" pitchFamily="2" charset="2"/>
              <a:buChar char="§"/>
            </a:pPr>
            <a:r>
              <a:rPr lang="en-IN" sz="2400" dirty="0" err="1">
                <a:latin typeface="Calibri" panose="020F0502020204030204" pitchFamily="34" charset="0"/>
                <a:cs typeface="Calibri" panose="020F0502020204030204" pitchFamily="34" charset="0"/>
              </a:rPr>
              <a:t>URLNet</a:t>
            </a:r>
            <a:r>
              <a:rPr lang="en-IN" sz="2400" dirty="0">
                <a:latin typeface="Calibri" panose="020F0502020204030204" pitchFamily="34" charset="0"/>
                <a:cs typeface="Calibri" panose="020F0502020204030204" pitchFamily="34" charset="0"/>
              </a:rPr>
              <a:t>: An open-source project that provides pre-trained models for URL feature extraction and classification using deep learning techniques.</a:t>
            </a:r>
          </a:p>
          <a:p>
            <a:pPr>
              <a:buFont typeface="Wingdings" panose="05000000000000000000" pitchFamily="2" charset="2"/>
              <a:buChar char="§"/>
            </a:pPr>
            <a:r>
              <a:rPr lang="en-IN" sz="2400" dirty="0" err="1">
                <a:latin typeface="Calibri" panose="020F0502020204030204" pitchFamily="34" charset="0"/>
                <a:cs typeface="Calibri" panose="020F0502020204030204" pitchFamily="34" charset="0"/>
              </a:rPr>
              <a:t>TensorFlow</a:t>
            </a:r>
            <a:r>
              <a:rPr lang="en-IN" sz="2400" dirty="0">
                <a:latin typeface="Calibri" panose="020F0502020204030204" pitchFamily="34" charset="0"/>
                <a:cs typeface="Calibri" panose="020F0502020204030204" pitchFamily="34" charset="0"/>
              </a:rPr>
              <a:t>: An open-source machine learning framework that provides tools for building deep learning models for URL classification.</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"Domain Generation Algorithms: Techniques and Detection" by S. Yadav et al.: Explores the use of domain generation algorithms (DGAs) in generating malicious URLs and presents techniques to detect and classify them.</a:t>
            </a:r>
          </a:p>
        </p:txBody>
      </p:sp>
    </p:spTree>
    <p:extLst>
      <p:ext uri="{BB962C8B-B14F-4D97-AF65-F5344CB8AC3E}">
        <p14:creationId xmlns:p14="http://schemas.microsoft.com/office/powerpoint/2010/main" val="157600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94704"/>
            <a:ext cx="10320249" cy="5061397"/>
          </a:xfrm>
        </p:spPr>
        <p:txBody>
          <a:bodyPr>
            <a:normAutofit/>
          </a:bodyPr>
          <a:lstStyle/>
          <a:p>
            <a:pPr marL="0" indent="0">
              <a:buNone/>
            </a:pPr>
            <a:r>
              <a:rPr lang="en-IN" sz="2800" b="1" dirty="0">
                <a:latin typeface="Calibri" panose="020F0502020204030204" pitchFamily="34" charset="0"/>
                <a:cs typeface="Calibri" panose="020F0502020204030204" pitchFamily="34" charset="0"/>
              </a:rPr>
              <a:t>Problem Statement:</a:t>
            </a: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Malicious </a:t>
            </a:r>
            <a:r>
              <a:rPr lang="en-US" sz="2400" dirty="0">
                <a:latin typeface="Calibri" panose="020F0502020204030204" pitchFamily="34" charset="0"/>
                <a:cs typeface="Calibri" panose="020F0502020204030204" pitchFamily="34" charset="0"/>
              </a:rPr>
              <a:t>URLs frequently imitate legal URLs using deceptive methods such </a:t>
            </a:r>
            <a:r>
              <a:rPr lang="en-US" sz="2400" dirty="0" smtClean="0">
                <a:latin typeface="Calibri" panose="020F0502020204030204" pitchFamily="34" charset="0"/>
                <a:cs typeface="Calibri" panose="020F0502020204030204" pitchFamily="34" charset="0"/>
              </a:rPr>
              <a:t> misspelled </a:t>
            </a:r>
            <a:r>
              <a:rPr lang="en-US" sz="2400" dirty="0">
                <a:latin typeface="Calibri" panose="020F0502020204030204" pitchFamily="34" charset="0"/>
                <a:cs typeface="Calibri" panose="020F0502020204030204" pitchFamily="34" charset="0"/>
              </a:rPr>
              <a:t>domain names or concealed characters, making identification difficult. </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To avoid detection and trick security systems, people regularly utilize URL obfuscation techniques like URL shorteners or encoding.</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Large datasets of well-known malicious URLs can be used to train machine learning models to find patterns and anomalies, which helps with identification.</a:t>
            </a:r>
          </a:p>
          <a:p>
            <a:pPr marL="0" indent="0">
              <a:buNone/>
            </a:pPr>
            <a:r>
              <a:rPr lang="en-IN" sz="2400" dirty="0"/>
              <a:t/>
            </a:r>
            <a:br>
              <a:rPr lang="en-IN" sz="2400" dirty="0"/>
            </a:br>
            <a:endParaRPr lang="en-IN" sz="2400" dirty="0">
              <a:latin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604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07583"/>
            <a:ext cx="10101308" cy="5112914"/>
          </a:xfrm>
        </p:spPr>
        <p:txBody>
          <a:bodyPr>
            <a:normAutofit/>
          </a:bodyPr>
          <a:lstStyle/>
          <a:p>
            <a:pPr marL="0" indent="0">
              <a:buNone/>
            </a:pPr>
            <a:r>
              <a:rPr lang="en-IN" sz="2800" b="1" dirty="0">
                <a:latin typeface="Calibri" panose="020F0502020204030204" pitchFamily="34" charset="0"/>
                <a:cs typeface="Calibri" panose="020F0502020204030204" pitchFamily="34" charset="0"/>
              </a:rPr>
              <a:t>Proposed Solution:</a:t>
            </a:r>
          </a:p>
          <a:p>
            <a:pPr marL="0" indent="0">
              <a:buNone/>
            </a:pPr>
            <a:r>
              <a:rPr lang="en-US" sz="2400" dirty="0">
                <a:latin typeface="Calibri" panose="020F0502020204030204" pitchFamily="34" charset="0"/>
                <a:cs typeface="Calibri" panose="020F0502020204030204" pitchFamily="34" charset="0"/>
              </a:rPr>
              <a:t>For this study, we made use of a dataset of URLs that had both good and negative classifications. An equal number of benign and malicious URLs were distributed among a subset of 10,000 URLs that were randomly chosen in order to manage computing resources and create a balanced dataset. </a:t>
            </a: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Each URL had 50 features extracted through feature engineering, including the existence of IP addresses, the use of URL shortening services, and non-standard port usage. Differentiating between good and bad URLs was made possible by these features.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380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97734"/>
            <a:ext cx="9921003" cy="5050665"/>
          </a:xfrm>
        </p:spPr>
        <p:txBody>
          <a:bodyPr>
            <a:normAutofit/>
          </a:bodyPr>
          <a:lstStyle/>
          <a:p>
            <a:pPr marL="0" indent="0">
              <a:buNone/>
            </a:pPr>
            <a:r>
              <a:rPr lang="en-US" sz="2400" dirty="0">
                <a:latin typeface="Calibri" panose="020F0502020204030204" pitchFamily="34" charset="0"/>
                <a:cs typeface="Calibri" panose="020F0502020204030204" pitchFamily="34" charset="0"/>
              </a:rPr>
              <a:t>We used Python for this project together with well-known tools like Pandas, NumPy, Scikit-Learn, and TensorFlow. For data processing, analysis, and model development, the team built up the Python environment utilizing software such as Anaconda and </a:t>
            </a:r>
            <a:r>
              <a:rPr lang="en-US" sz="2400" dirty="0" err="1">
                <a:latin typeface="Calibri" panose="020F0502020204030204" pitchFamily="34" charset="0"/>
                <a:cs typeface="Calibri" panose="020F0502020204030204" pitchFamily="34" charset="0"/>
              </a:rPr>
              <a:t>Jupyter</a:t>
            </a:r>
            <a:r>
              <a:rPr lang="en-US" sz="2400" dirty="0">
                <a:latin typeface="Calibri" panose="020F0502020204030204" pitchFamily="34" charset="0"/>
                <a:cs typeface="Calibri" panose="020F0502020204030204" pitchFamily="34" charset="0"/>
              </a:rPr>
              <a:t> Notebooks.</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implementation of Decision Trees, Support Vector Machines (SVM), and Neural Networks was chosen from among three machine learning techniques. When putting these ideas into practice, resources and code structures from various repositories and references were reviewed.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53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88642"/>
            <a:ext cx="9998277" cy="5359757"/>
          </a:xfrm>
        </p:spPr>
        <p:txBody>
          <a:bodyPr>
            <a:normAutofit/>
          </a:bodyPr>
          <a:lstStyle/>
          <a:p>
            <a:pPr marL="0" indent="0">
              <a:buNone/>
            </a:pPr>
            <a:r>
              <a:rPr lang="en-IN" sz="2800" b="1" dirty="0">
                <a:latin typeface="Calibri" panose="020F0502020204030204" pitchFamily="34" charset="0"/>
                <a:cs typeface="Calibri" panose="020F0502020204030204" pitchFamily="34" charset="0"/>
              </a:rPr>
              <a:t>Results:</a:t>
            </a:r>
          </a:p>
          <a:p>
            <a:pPr marL="0" indent="0">
              <a:buNone/>
            </a:pPr>
            <a:r>
              <a:rPr lang="en-US" sz="2400" dirty="0">
                <a:latin typeface="Calibri" panose="020F0502020204030204" pitchFamily="34" charset="0"/>
                <a:cs typeface="Calibri" panose="020F0502020204030204" pitchFamily="34" charset="0"/>
              </a:rPr>
              <a:t>Performance measures like recall, accuracy, precision, and F1-score were used to assess the models. The effectiveness of the models was also represented using confusion matrices.</a:t>
            </a: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Decision Trees:</a:t>
            </a:r>
          </a:p>
          <a:p>
            <a:pPr lvl="1">
              <a:buFont typeface="Wingdings" panose="05000000000000000000" pitchFamily="2" charset="2"/>
              <a:buChar char="§"/>
            </a:pPr>
            <a:r>
              <a:rPr lang="en-IN" sz="2400" dirty="0">
                <a:latin typeface="Calibri" panose="020F0502020204030204" pitchFamily="34" charset="0"/>
                <a:cs typeface="Calibri" panose="020F0502020204030204" pitchFamily="34" charset="0"/>
              </a:rPr>
              <a:t>Average cross-validation accuracy: 81.1%</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Count of digits, URL, URL entropy, and domain registered duration are the top contributing features.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40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53038"/>
            <a:ext cx="10152823" cy="5295362"/>
          </a:xfrm>
        </p:spPr>
        <p:txBody>
          <a:bodyPr/>
          <a:lstStyle/>
          <a:p>
            <a:pPr marL="0" indent="0">
              <a:buNone/>
            </a:pPr>
            <a:r>
              <a:rPr lang="en-IN" sz="2400" dirty="0">
                <a:latin typeface="Calibri" panose="020F0502020204030204" pitchFamily="34" charset="0"/>
                <a:cs typeface="Calibri" panose="020F0502020204030204" pitchFamily="34" charset="0"/>
              </a:rPr>
              <a:t>Support Vector Machines:</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Average cross-validation accuracy: 78.58%</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Identified top contributing features: Domain registered duration, domain expiration time frame, suspicious elements in the URL, count of '-' characters in the URL.</a:t>
            </a:r>
          </a:p>
          <a:p>
            <a:pPr>
              <a:buFont typeface="Wingdings" panose="05000000000000000000" pitchFamily="2" charset="2"/>
              <a:buChar char="§"/>
            </a:pP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Neural Networks:</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Average cross-validation accuracy: 74.73%</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Identified top contributing features: URL, count of digits, domain registered duration, URL length.</a:t>
            </a: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509628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154</TotalTime>
  <Words>711</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reddy</dc:creator>
  <cp:lastModifiedBy>Arun reddy</cp:lastModifiedBy>
  <cp:revision>14</cp:revision>
  <dcterms:created xsi:type="dcterms:W3CDTF">2023-06-18T20:15:17Z</dcterms:created>
  <dcterms:modified xsi:type="dcterms:W3CDTF">2023-06-19T04:09:03Z</dcterms:modified>
</cp:coreProperties>
</file>