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8" r:id="rId18"/>
    <p:sldId id="279" r:id="rId19"/>
    <p:sldId id="263" r:id="rId20"/>
    <p:sldId id="283" r:id="rId21"/>
    <p:sldId id="282" r:id="rId22"/>
    <p:sldId id="281" r:id="rId23"/>
    <p:sldId id="284" r:id="rId24"/>
    <p:sldId id="285" r:id="rId25"/>
    <p:sldId id="265" r:id="rId26"/>
    <p:sldId id="266" r:id="rId27"/>
    <p:sldId id="267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E3B14-6AE0-CE58-3E65-B9EEB2504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9633D7-7F1D-4E07-E829-0E551092A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956209-3D09-A565-450B-92D331FB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E3CA88-312F-6568-710D-322ECFF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5B42C-9F7E-01E1-4871-7EABA0D6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65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BCEC-2B90-4B04-01A2-12E6367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CB4E27-19B6-4AAE-E6CD-9DBCCD62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C4D56E-18A5-1416-3FDD-C105CBDF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0CE1E9-ECD3-0901-B92D-2B592D52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F1D076-B4FF-83A2-3697-C8C57FF3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49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BCE01C-3B27-0AE3-7BBA-F089A8E0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3FB8F1-A817-7C27-F979-7DE4EF10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1BF3A5-62C7-9C56-CBBA-02F03CCB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1C8A5-A50F-EA43-0FB3-5D8FD3C0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22E9AF-CEDD-1BD2-35BF-F030349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289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9AAC2-F62B-C150-5319-5DF480A6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E936D-FB19-2498-FFA5-89E3E5CF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619757-8298-8EA2-A9B2-5AAD5A64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E733D-B95C-B5FF-75BA-969FC2B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F81964-9D36-C0C5-CB48-914DB55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300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7DD2-E664-1C4E-542F-AA546500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931284-DEE6-3BB5-CAF0-3D51A857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1AEAC8-4EF0-E2A8-51BA-2F586D5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4ABB0-8452-660D-8880-3CCF7B43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A27740-DC40-E667-D7AB-1F00BCA7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76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447AB-CE3D-86B9-16EA-02615BD1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C41DA7-A851-5939-287B-994B6AF09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2B7317-9997-C178-FB71-AB770A78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EEEB6D-BB14-7884-44C8-23118A38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19C909-558A-4035-F0F5-EB12C423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D733F8-57E5-1080-682A-D8170E9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1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D3D3F-6A1A-4287-94EA-C7CE5A2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572B78-C38B-94CF-8DA0-2DA42A92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A9812A-B498-E557-C7B9-8DE12F5A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0062F3-ED01-04F5-5638-E3800578C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E47B02-98B8-7862-A5C4-3613C3CA4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CFF026-61C5-2E2F-7B64-C4FA3982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91D5C8C-E01E-AE85-1986-1CE3E79E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A3D80C-F906-17C5-4090-E956AD16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65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70096-FB8D-7D4B-4931-B1F7A643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E94D8A-5F1D-FD8F-9269-D5C4C2C6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E5FF96-B57D-E382-8282-F699910F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07DFB0-B9C9-7C21-5DD8-85AA7F82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857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E6F21C-A9A6-851D-8518-3F7A7E94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DDE8C9-A6E1-DF69-1415-E2879AE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F3CBC-C14B-5763-7027-B80F11BE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95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93351-30F9-B0BE-64F5-0D477AC6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89B24-A11A-3A92-F4DC-0551A71B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50AF19-D0E9-7C31-F07C-3E44BAA0B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9DFE3-8327-A329-7AF6-9701E8C7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C16653-630B-660B-5747-FAE6555C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20BA8-25FA-3878-E3EB-1419A611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92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DCBEB-7D98-6DCD-0273-099348D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78758A-A68A-39D4-ECB4-7DA17DB8A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28B8CE-AC7B-A008-CD33-93CDE7990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D3D1DC-66D5-4BC7-4824-345A802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5813A7-BCF2-3D7F-FECE-4D7BAC75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472710-47EC-D27C-FE50-AE25B8DD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21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45A9C9-C209-4E51-6C3A-1ACBF6F4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099C69-0D26-8459-CCE1-5764FB2A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F706A-5F80-7EF5-375E-5E977078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38EE-6664-4DA9-9BA4-84A875FFDBAD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88FB07-94C8-326E-224E-1949A596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D79868-45CF-2632-15BF-8599F31D7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4864-7B88-4F51-95B3-BA5B23674E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%C2%B2C" TargetMode="External"/><Relationship Id="rId2" Type="http://schemas.openxmlformats.org/officeDocument/2006/relationships/hyperlink" Target="https://www.youtube.com/watch?v=j9yx8LOslng&amp;t=633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24B58-9A6B-4D99-AADB-F735AB2AD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Design and Verification of I2C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6DBF97-4FB9-2582-0F59-11460924C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l">
              <a:buFontTx/>
              <a:buChar char="-"/>
            </a:pPr>
            <a:r>
              <a:rPr lang="fi-FI" sz="1800" b="0" i="0" u="none" strike="noStrike" baseline="0" dirty="0">
                <a:latin typeface="CIDFont+F2"/>
              </a:rPr>
              <a:t>Siva Sai Srinivas Rao Gadamsetti</a:t>
            </a:r>
          </a:p>
          <a:p>
            <a:pPr marL="342900" indent="-342900" algn="l">
              <a:buFontTx/>
              <a:buChar char="-"/>
            </a:pPr>
            <a:r>
              <a:rPr lang="fi-FI" sz="1800" dirty="0">
                <a:latin typeface="CIDFont+F2"/>
              </a:rPr>
              <a:t>Sai Venkat </a:t>
            </a:r>
            <a:r>
              <a:rPr lang="fi-FI" sz="1800" dirty="0" smtClean="0">
                <a:latin typeface="CIDFont+F2"/>
              </a:rPr>
              <a:t>Dabbara</a:t>
            </a:r>
            <a:endParaRPr lang="fi-FI" sz="1800" dirty="0">
              <a:latin typeface="CIDFont+F2"/>
            </a:endParaRPr>
          </a:p>
          <a:p>
            <a:pPr marL="342900" indent="-342900" algn="l">
              <a:buFontTx/>
              <a:buChar char="-"/>
            </a:pPr>
            <a:r>
              <a:rPr lang="fi-FI" sz="1800" dirty="0" smtClean="0">
                <a:latin typeface="CIDFont+F2"/>
              </a:rPr>
              <a:t>Pruthvi Malapati Manjunath</a:t>
            </a:r>
            <a:endParaRPr lang="fi-FI" sz="1800" dirty="0">
              <a:latin typeface="CIDFont+F2"/>
            </a:endParaRPr>
          </a:p>
          <a:p>
            <a:pPr marL="342900" indent="-342900" algn="l">
              <a:buFontTx/>
              <a:buChar char="-"/>
            </a:pPr>
            <a:r>
              <a:rPr lang="fi-FI" sz="1800" dirty="0">
                <a:latin typeface="CIDFont+F2"/>
              </a:rPr>
              <a:t>Sai </a:t>
            </a:r>
            <a:r>
              <a:rPr lang="fi-FI" sz="1800">
                <a:latin typeface="CIDFont+F2"/>
              </a:rPr>
              <a:t>Bhargav </a:t>
            </a:r>
            <a:r>
              <a:rPr lang="fi-FI" sz="1800" smtClean="0">
                <a:latin typeface="CIDFont+F2"/>
              </a:rPr>
              <a:t>Reddy Gujjula</a:t>
            </a:r>
            <a:endParaRPr lang="fi-FI" sz="1800" dirty="0">
              <a:latin typeface="CIDFont+F2"/>
            </a:endParaRPr>
          </a:p>
          <a:p>
            <a:pPr marL="342900" indent="-342900" algn="l">
              <a:buFontTx/>
              <a:buChar char="-"/>
            </a:pPr>
            <a:r>
              <a:rPr lang="fi-FI" sz="1800" dirty="0">
                <a:latin typeface="CIDFont+F2"/>
              </a:rPr>
              <a:t>Bhavya </a:t>
            </a:r>
            <a:r>
              <a:rPr lang="fi-FI" sz="1800" dirty="0" smtClean="0">
                <a:latin typeface="CIDFont+F2"/>
              </a:rPr>
              <a:t>Reddy Gandheti</a:t>
            </a:r>
            <a:endParaRPr lang="fi-FI" sz="1800" dirty="0">
              <a:latin typeface="CIDFont+F2"/>
            </a:endParaRPr>
          </a:p>
          <a:p>
            <a:pPr marL="342900" indent="-342900" algn="l">
              <a:buFontTx/>
              <a:buChar char="-"/>
            </a:pPr>
            <a:r>
              <a:rPr lang="fi-FI" sz="1800" dirty="0">
                <a:latin typeface="CIDFont+F2"/>
              </a:rPr>
              <a:t>Naga Sri Harsha Challagulla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9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CB3530-F356-AC5A-6D6F-60FC8E1BC9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86025"/>
            <a:ext cx="10639748" cy="29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884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Construct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911668-8D29-3FE1-9200-2ED2DEBC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35387"/>
            <a:ext cx="9514668" cy="36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407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Case - FSM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D3294E-766E-EC0E-910F-A6F1133F3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2438937"/>
            <a:ext cx="5477359" cy="30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47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Case - FSM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65AE6D-E2E7-80ED-9DF8-D71BC8B0F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271631"/>
            <a:ext cx="8360430" cy="30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65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Reverse Case - FSM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DAA50F-1827-E220-FEE0-C004604EBE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47992"/>
            <a:ext cx="8281908" cy="34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96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1800EE-1F66-9B83-8E9A-0CBA7E96D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80766"/>
            <a:ext cx="3005380" cy="39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3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D5E2CE-1B59-DC8E-6A3C-6EA96858F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96424"/>
            <a:ext cx="4283990" cy="41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20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0D3ACF-ADA2-B213-5B1A-A2261972F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2447010"/>
            <a:ext cx="8457791" cy="19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14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25CAC0-61F7-DFA4-9FAD-B03056ABC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39652"/>
            <a:ext cx="3204992" cy="39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373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AD0F3-552B-ECE7-3229-AE9591F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Timing Diagram of I2C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8BF7FF4-6FA7-62A4-5B87-C1BD7CAC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1618187"/>
            <a:ext cx="8412737" cy="3953454"/>
          </a:xfrm>
        </p:spPr>
      </p:pic>
    </p:spTree>
    <p:extLst>
      <p:ext uri="{BB962C8B-B14F-4D97-AF65-F5344CB8AC3E}">
        <p14:creationId xmlns:p14="http://schemas.microsoft.com/office/powerpoint/2010/main" xmlns="" val="231054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4CA20-5E8E-2726-490F-A5D032E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Presentation Plan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E6CCC-2EAE-ACA7-05D3-E02B2285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Introduction to I2C Protocol</a:t>
            </a:r>
          </a:p>
          <a:p>
            <a:r>
              <a:rPr lang="en-IN" dirty="0"/>
              <a:t>Timing Diagram of I2C Protocol</a:t>
            </a:r>
          </a:p>
          <a:p>
            <a:r>
              <a:rPr lang="en-IN" dirty="0"/>
              <a:t>Block Diagram of the Top Module of I2C Design</a:t>
            </a:r>
          </a:p>
          <a:p>
            <a:r>
              <a:rPr lang="en-IN" dirty="0"/>
              <a:t>Finite State Machines Flowcharts – I2C &amp; Mem. Contr.</a:t>
            </a:r>
          </a:p>
          <a:p>
            <a:r>
              <a:rPr lang="en-IN" dirty="0" err="1"/>
              <a:t>SystemVerilog</a:t>
            </a:r>
            <a:r>
              <a:rPr lang="en-IN" dirty="0"/>
              <a:t> Constructs Used</a:t>
            </a:r>
          </a:p>
          <a:p>
            <a:r>
              <a:rPr lang="en-IN" dirty="0"/>
              <a:t>Timing Diagram of I2C Module</a:t>
            </a:r>
          </a:p>
          <a:p>
            <a:r>
              <a:rPr lang="en-IN" dirty="0" smtClean="0"/>
              <a:t>Implementation </a:t>
            </a:r>
            <a:r>
              <a:rPr lang="en-IN" dirty="0"/>
              <a:t>of Classes to Verify</a:t>
            </a:r>
          </a:p>
          <a:p>
            <a:r>
              <a:rPr lang="en-IN" dirty="0"/>
              <a:t>Use of Assertions</a:t>
            </a:r>
          </a:p>
          <a:p>
            <a:r>
              <a:rPr lang="en-IN" dirty="0"/>
              <a:t>Challenges Faced and Way Forwards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147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AD0F3-552B-ECE7-3229-AE9591F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Timing Diagram of I2C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A32188D-B375-B9A0-C21C-287FA444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8863739" cy="3710403"/>
          </a:xfrm>
        </p:spPr>
      </p:pic>
    </p:spTree>
    <p:extLst>
      <p:ext uri="{BB962C8B-B14F-4D97-AF65-F5344CB8AC3E}">
        <p14:creationId xmlns:p14="http://schemas.microsoft.com/office/powerpoint/2010/main" xmlns="" val="135629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AD0F3-552B-ECE7-3229-AE9591F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Timing Diagram of I2C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9B07844-2B22-7CAF-19F6-E261E65B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9291977" cy="3408254"/>
          </a:xfrm>
        </p:spPr>
      </p:pic>
    </p:spTree>
    <p:extLst>
      <p:ext uri="{BB962C8B-B14F-4D97-AF65-F5344CB8AC3E}">
        <p14:creationId xmlns:p14="http://schemas.microsoft.com/office/powerpoint/2010/main" xmlns="" val="415632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AD0F3-552B-ECE7-3229-AE9591F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Timing Diagram of I2C 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D86B587-5962-84D9-3F3A-4268AA00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5236088" cy="3671726"/>
          </a:xfrm>
        </p:spPr>
      </p:pic>
    </p:spTree>
    <p:extLst>
      <p:ext uri="{BB962C8B-B14F-4D97-AF65-F5344CB8AC3E}">
        <p14:creationId xmlns:p14="http://schemas.microsoft.com/office/powerpoint/2010/main" xmlns="" val="140455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Write operation: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60" y="1673816"/>
            <a:ext cx="10277666" cy="37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Read Operation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955" y="1898542"/>
            <a:ext cx="10515600" cy="314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F5CE6-4782-3D20-5F32-E65372D0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of Classes to Verify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1A0BCBB-0B3F-1B88-C2D7-F1EA1CB37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7737" y="887977"/>
            <a:ext cx="6025312" cy="5305100"/>
          </a:xfrm>
        </p:spPr>
      </p:pic>
    </p:spTree>
    <p:extLst>
      <p:ext uri="{BB962C8B-B14F-4D97-AF65-F5344CB8AC3E}">
        <p14:creationId xmlns:p14="http://schemas.microsoft.com/office/powerpoint/2010/main" xmlns="" val="85447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73CD9-ABAE-D9CD-F0D6-44A18BFA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of Assertions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2ACF7B7-1681-BB78-41FD-A49142925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6397" y="1368425"/>
            <a:ext cx="5997583" cy="5168230"/>
          </a:xfrm>
        </p:spPr>
      </p:pic>
    </p:spTree>
    <p:extLst>
      <p:ext uri="{BB962C8B-B14F-4D97-AF65-F5344CB8AC3E}">
        <p14:creationId xmlns:p14="http://schemas.microsoft.com/office/powerpoint/2010/main" xmlns="" val="2847438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37763-DA9F-4EBF-81B3-C705812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Faced and Way Forwards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3E409-CD88-A164-1777-69DA2A3E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concepts of I2C vis-à-vis Memory Interface.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of two FSM’s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Classes to Verify</a:t>
            </a:r>
          </a:p>
        </p:txBody>
      </p:sp>
    </p:spTree>
    <p:extLst>
      <p:ext uri="{BB962C8B-B14F-4D97-AF65-F5344CB8AC3E}">
        <p14:creationId xmlns:p14="http://schemas.microsoft.com/office/powerpoint/2010/main" xmlns="" val="31098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36AC3-EA14-3CB4-4FD0-68541FB5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8D620-A30B-36B2-B344-61B35228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of Lock-Step Synchronization Using Interfaces</a:t>
            </a:r>
          </a:p>
          <a:p>
            <a:r>
              <a:rPr lang="en-IN" dirty="0"/>
              <a:t>More Randomizations to Testbench </a:t>
            </a:r>
          </a:p>
          <a:p>
            <a:r>
              <a:rPr lang="en-IN" dirty="0"/>
              <a:t>More Coverage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2168957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45E7F-FC37-567A-FDDA-373E8C0E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83B2F-BA54-87B8-2E19-6F57744F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https://www.youtube.com/watch?v=j9yx8LOslng&amp;t=633s</a:t>
            </a:r>
            <a:endParaRPr lang="en-IN" dirty="0"/>
          </a:p>
          <a:p>
            <a:r>
              <a:rPr lang="en-IN" dirty="0">
                <a:hlinkClick r:id="rId3"/>
              </a:rPr>
              <a:t>https://en.wikipedia.org/wiki/I%C2%B2C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78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DFF2-95E1-4489-D73A-F9BFAC1D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I2C Protocol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AAEC7-B266-147E-1345-A4A1F3AC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Inter-Integrated Circuit</a:t>
            </a:r>
          </a:p>
          <a:p>
            <a:r>
              <a:rPr lang="en-IN" dirty="0"/>
              <a:t>synchronous, multi-master/multi-slave, serial communication bus</a:t>
            </a:r>
          </a:p>
          <a:p>
            <a:r>
              <a:rPr lang="en-IN" dirty="0"/>
              <a:t>lower-speed peripheral IC’s – Microcontrollers</a:t>
            </a:r>
          </a:p>
          <a:p>
            <a:r>
              <a:rPr lang="en-US" dirty="0"/>
              <a:t>two bidirectional open-collector or open-drain lines</a:t>
            </a:r>
            <a:r>
              <a:rPr lang="en-IN" dirty="0"/>
              <a:t> (SDA&amp;SCL)</a:t>
            </a:r>
          </a:p>
          <a:p>
            <a:r>
              <a:rPr lang="en-IN" dirty="0"/>
              <a:t>Message protocols – START, MESSAGE, STOP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882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35B50-614A-4658-106C-6C11576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Timing Diagram of I2C Protocol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C39249-F269-5D65-D90D-FC589B9EE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573" y="1799634"/>
            <a:ext cx="8547315" cy="34406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570595-3FD6-EF07-3628-0EEFE8AA777D}"/>
              </a:ext>
            </a:extLst>
          </p:cNvPr>
          <p:cNvSpPr txBox="1"/>
          <p:nvPr/>
        </p:nvSpPr>
        <p:spPr>
          <a:xfrm>
            <a:off x="8347774" y="5240258"/>
            <a:ext cx="295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Taken from Texas Instruments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987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0846A-B037-39DE-FCC7-CB127977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Block Diagram of the Top Module of I2C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FB108-B4E8-9AC5-3873-9C6249BE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7583" y="972731"/>
            <a:ext cx="8376834" cy="5520144"/>
          </a:xfrm>
        </p:spPr>
      </p:pic>
    </p:spTree>
    <p:extLst>
      <p:ext uri="{BB962C8B-B14F-4D97-AF65-F5344CB8AC3E}">
        <p14:creationId xmlns:p14="http://schemas.microsoft.com/office/powerpoint/2010/main" xmlns="" val="41236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57773-C78F-14DC-5ACD-F372E42C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Finite State Machines Flowcharts – I2C &amp; Mem. Contr.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914B76-05DC-DEB4-D6D1-306DD60E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554" y="798162"/>
            <a:ext cx="2925706" cy="5563891"/>
          </a:xfrm>
        </p:spPr>
      </p:pic>
    </p:spTree>
    <p:extLst>
      <p:ext uri="{BB962C8B-B14F-4D97-AF65-F5344CB8AC3E}">
        <p14:creationId xmlns:p14="http://schemas.microsoft.com/office/powerpoint/2010/main" xmlns="" val="10545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57773-C78F-14DC-5ACD-F372E42C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Finite State Machines Flowcharts – I2C &amp; Mem. Contr.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17DB770-07EF-F269-2972-038CF90E0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6088" y="658678"/>
            <a:ext cx="3642102" cy="5834197"/>
          </a:xfrm>
        </p:spPr>
      </p:pic>
    </p:spTree>
    <p:extLst>
      <p:ext uri="{BB962C8B-B14F-4D97-AF65-F5344CB8AC3E}">
        <p14:creationId xmlns:p14="http://schemas.microsoft.com/office/powerpoint/2010/main" xmlns="" val="24153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Typedef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33D083-236B-0B1F-FD56-1CDA510AC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0122" y="2324508"/>
            <a:ext cx="5074638" cy="34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43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AB452-97E6-1C50-B99E-B120A343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SystemVerilog</a:t>
            </a:r>
            <a:r>
              <a:rPr lang="en-IN" b="1" dirty="0"/>
              <a:t> Constructs Used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F8E241-8BC8-E772-1160-879503F2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Procedural Blocks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A65FDA-C750-0F9B-C9B9-E2DD77D82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521596"/>
            <a:ext cx="5400776" cy="1216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31D873-0B8D-1DA1-4669-11495896F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955338"/>
            <a:ext cx="5400776" cy="9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83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292</Words>
  <Application>Microsoft Office PowerPoint</Application>
  <PresentationFormat>Custom</PresentationFormat>
  <Paragraphs>71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Verification of I2C Protocol</vt:lpstr>
      <vt:lpstr>Presentation Plan :</vt:lpstr>
      <vt:lpstr>Introduction to I2C Protocol </vt:lpstr>
      <vt:lpstr>Timing Diagram of I2C Protocol </vt:lpstr>
      <vt:lpstr>Block Diagram of the Top Module of I2C Design </vt:lpstr>
      <vt:lpstr>Finite State Machines Flowcharts – I2C &amp; Mem. Contr. </vt:lpstr>
      <vt:lpstr>Finite State Machines Flowcharts – I2C &amp; Mem. Contr.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SystemVerilog Constructs Used </vt:lpstr>
      <vt:lpstr>Timing Diagram of I2C Module </vt:lpstr>
      <vt:lpstr>Timing Diagram of I2C Module </vt:lpstr>
      <vt:lpstr>Timing Diagram of I2C Module </vt:lpstr>
      <vt:lpstr>Timing Diagram of I2C Module </vt:lpstr>
      <vt:lpstr>Write operation:</vt:lpstr>
      <vt:lpstr>Read Operation:</vt:lpstr>
      <vt:lpstr>Implementation of Classes to Verify </vt:lpstr>
      <vt:lpstr>Use of Assertions </vt:lpstr>
      <vt:lpstr>Challenges Faced and Way Forwards </vt:lpstr>
      <vt:lpstr>Future Scope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I2C Protocol</dc:title>
  <dc:creator>Harsha Challagulla</dc:creator>
  <cp:lastModifiedBy>DELL</cp:lastModifiedBy>
  <cp:revision>7</cp:revision>
  <dcterms:created xsi:type="dcterms:W3CDTF">2023-06-09T03:56:49Z</dcterms:created>
  <dcterms:modified xsi:type="dcterms:W3CDTF">2023-06-09T19:56:04Z</dcterms:modified>
</cp:coreProperties>
</file>