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32158032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32158032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32158032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32158032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32158032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32158032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32158032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32158032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3215803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3215803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3215803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3215803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32158032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32158032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32158032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32158032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32158032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32158032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32158032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32158032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32158032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32158032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32158032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32158032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MtE Design</a:t>
            </a:r>
            <a:endParaRPr b="1"/>
          </a:p>
        </p:txBody>
      </p:sp>
      <p:sp>
        <p:nvSpPr>
          <p:cNvPr id="55" name="Google Shape;55;p13"/>
          <p:cNvSpPr txBox="1"/>
          <p:nvPr>
            <p:ph idx="1" type="subTitle"/>
          </p:nvPr>
        </p:nvSpPr>
        <p:spPr>
          <a:xfrm>
            <a:off x="1282500" y="2824400"/>
            <a:ext cx="65790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879">
                <a:solidFill>
                  <a:schemeClr val="dk1"/>
                </a:solidFill>
              </a:rPr>
              <a:t>By: </a:t>
            </a:r>
            <a:r>
              <a:rPr lang="en" sz="1879">
                <a:solidFill>
                  <a:schemeClr val="dk1"/>
                </a:solidFill>
              </a:rPr>
              <a:t>Angelo Maldonado-Liu, Bhavya Gandheti, </a:t>
            </a:r>
            <a:endParaRPr sz="1879">
              <a:solidFill>
                <a:schemeClr val="dk1"/>
              </a:solidFill>
            </a:endParaRPr>
          </a:p>
          <a:p>
            <a:pPr indent="0" lvl="0" marL="0" rtl="0" algn="ctr">
              <a:lnSpc>
                <a:spcPct val="80000"/>
              </a:lnSpc>
              <a:spcBef>
                <a:spcPts val="0"/>
              </a:spcBef>
              <a:spcAft>
                <a:spcPts val="0"/>
              </a:spcAft>
              <a:buSzPts val="935"/>
              <a:buNone/>
            </a:pPr>
            <a:r>
              <a:rPr lang="en" sz="1879">
                <a:solidFill>
                  <a:schemeClr val="dk1"/>
                </a:solidFill>
              </a:rPr>
              <a:t>Bhuvan Yadav Nagulla, Sai Bhargav Reddy Gujjula</a:t>
            </a:r>
            <a:endParaRPr sz="1879">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Verification - Options</a:t>
            </a:r>
            <a:endParaRPr/>
          </a:p>
        </p:txBody>
      </p:sp>
      <p:sp>
        <p:nvSpPr>
          <p:cNvPr id="117" name="Google Shape;117;p22"/>
          <p:cNvSpPr txBox="1"/>
          <p:nvPr>
            <p:ph idx="1" type="body"/>
          </p:nvPr>
        </p:nvSpPr>
        <p:spPr>
          <a:xfrm>
            <a:off x="253300" y="1017725"/>
            <a:ext cx="8520600" cy="21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Added 2 options for verification</a:t>
            </a:r>
            <a:endParaRPr>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Verbose</a:t>
            </a:r>
            <a:endParaRPr sz="14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displays input string, key (as decimal), input in hex, output from encrypter as hex and string, then output of decrypter in hex and as a string with encrypter output as input.</a:t>
            </a:r>
            <a:endParaRPr sz="12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Extensive</a:t>
            </a:r>
            <a:endParaRPr sz="14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changes number of random test cases from 10 to 100,000</a:t>
            </a:r>
            <a:endParaRPr sz="1200">
              <a:solidFill>
                <a:schemeClr val="dk1"/>
              </a:solidFill>
            </a:endParaRPr>
          </a:p>
        </p:txBody>
      </p:sp>
      <p:pic>
        <p:nvPicPr>
          <p:cNvPr id="118" name="Google Shape;118;p22"/>
          <p:cNvPicPr preferRelativeResize="0"/>
          <p:nvPr/>
        </p:nvPicPr>
        <p:blipFill>
          <a:blip r:embed="rId3">
            <a:alphaModFix/>
          </a:blip>
          <a:stretch>
            <a:fillRect/>
          </a:stretch>
        </p:blipFill>
        <p:spPr>
          <a:xfrm>
            <a:off x="1007325" y="2676513"/>
            <a:ext cx="6553200" cy="246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Difficulties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Converting from string to bits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were able to shift in the ascii values of each character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Making strings of varying lengths work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find string length, and send in substrings of 32 bytes, until substring is less than 32, at which point zero out the bytes until we get 32 total bytes, and send that in.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Figuring out how the MtE system knows it is done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wanted to do an eof detector, but after encryption, could have multiple eof’s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reading from file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were issues when reading from file, but by generating random strings, that emulates getting random strings from a file.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Bugs found</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Problematic ascii characters when displaying strings for manual checking (as discussed previously)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The string output of the decrypter is backwards from what was input into the encrypter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There is also a bug where after we run and display the encrypted output, it makes us print the name of the program we are running.</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AutoNum type="arabicPeriod"/>
            </a:pPr>
            <a:r>
              <a:rPr lang="en" sz="1100">
                <a:solidFill>
                  <a:schemeClr val="dk1"/>
                </a:solidFill>
              </a:rPr>
              <a:t>Wikimedia Foundation. (2023, March 14). </a:t>
            </a:r>
            <a:r>
              <a:rPr i="1" lang="en" sz="1100">
                <a:solidFill>
                  <a:schemeClr val="dk1"/>
                </a:solidFill>
              </a:rPr>
              <a:t>Authenticated encryption</a:t>
            </a:r>
            <a:r>
              <a:rPr lang="en" sz="1100">
                <a:solidFill>
                  <a:schemeClr val="dk1"/>
                </a:solidFill>
              </a:rPr>
              <a:t>. Wikipedia. Retrieved March 22, 2023, from https://en.wikipedia.org/wiki/Authenticated_encryption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We Started With</a:t>
            </a:r>
            <a:endParaRPr b="1"/>
          </a:p>
        </p:txBody>
      </p:sp>
      <p:sp>
        <p:nvSpPr>
          <p:cNvPr id="61" name="Google Shape;61;p14"/>
          <p:cNvSpPr txBox="1"/>
          <p:nvPr>
            <p:ph idx="1" type="body"/>
          </p:nvPr>
        </p:nvSpPr>
        <p:spPr>
          <a:xfrm>
            <a:off x="311700" y="1152475"/>
            <a:ext cx="5445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MAC then Encrypt (MtE)</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Use a key with the data as input to encryption (wikipedia, 2023)</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6159550" y="1152475"/>
            <a:ext cx="2672750" cy="305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Contribution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Using the description of an MtE design, we tried to design and simulate it.</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Block Diagram</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Input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32 bytes of data</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8 bits of key (password)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encrypt/decrypt flag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Output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32 bytes of data output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invalid/valid key flag</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75" name="Google Shape;75;p16"/>
          <p:cNvPicPr preferRelativeResize="0"/>
          <p:nvPr/>
        </p:nvPicPr>
        <p:blipFill rotWithShape="1">
          <a:blip r:embed="rId3">
            <a:alphaModFix/>
          </a:blip>
          <a:srcRect b="25492" l="0" r="0" t="10552"/>
          <a:stretch/>
        </p:blipFill>
        <p:spPr>
          <a:xfrm>
            <a:off x="3801025" y="445025"/>
            <a:ext cx="5123399" cy="40945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Design specs</a:t>
            </a:r>
            <a:endParaRPr/>
          </a:p>
        </p:txBody>
      </p:sp>
      <p:sp>
        <p:nvSpPr>
          <p:cNvPr id="81" name="Google Shape;81;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Input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32 bytes of data</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32 bytes of key (password)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encrypt/decrypt flag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Output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32 bytes of data output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invalid/valid key flag</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82" name="Google Shape;82;p17"/>
          <p:cNvSpPr txBox="1"/>
          <p:nvPr>
            <p:ph idx="1" type="body"/>
          </p:nvPr>
        </p:nvSpPr>
        <p:spPr>
          <a:xfrm>
            <a:off x="4572000" y="129512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MAC Generator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simple generator that just XORs the data with the key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Encrypter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5 clock cycles to complete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Decrypter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5 clock cycles to complete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MtE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uses mux to determine encrypt or decrypt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Encryption/Decryption Algorithm</a:t>
            </a:r>
            <a:endParaRPr/>
          </a:p>
        </p:txBody>
      </p:sp>
      <p:sp>
        <p:nvSpPr>
          <p:cNvPr id="94" name="Google Shape;94;p19"/>
          <p:cNvSpPr txBox="1"/>
          <p:nvPr>
            <p:ph idx="1" type="body"/>
          </p:nvPr>
        </p:nvSpPr>
        <p:spPr>
          <a:xfrm>
            <a:off x="311700" y="1761625"/>
            <a:ext cx="4218600" cy="280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Encrypt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XOR key and data</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rotate left by half of size, so 128</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NOT all bits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reverse order of bits, bit 0 becomes bit 255, bit 1 becomes bit 254, etc</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rotate right by half of size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95" name="Google Shape;95;p19"/>
          <p:cNvSpPr txBox="1"/>
          <p:nvPr>
            <p:ph idx="1" type="body"/>
          </p:nvPr>
        </p:nvSpPr>
        <p:spPr>
          <a:xfrm>
            <a:off x="4572000" y="1761550"/>
            <a:ext cx="4260300" cy="280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Decrypt</a:t>
            </a:r>
            <a:endParaRPr>
              <a:solidFill>
                <a:schemeClr val="dk1"/>
              </a:solidFill>
            </a:endParaRPr>
          </a:p>
          <a:p>
            <a:pPr indent="-317500" lvl="1" marL="1371600" rtl="0" algn="l">
              <a:spcBef>
                <a:spcPts val="0"/>
              </a:spcBef>
              <a:spcAft>
                <a:spcPts val="0"/>
              </a:spcAft>
              <a:buClr>
                <a:schemeClr val="dk1"/>
              </a:buClr>
              <a:buSzPts val="1400"/>
              <a:buChar char="○"/>
            </a:pPr>
            <a:r>
              <a:rPr lang="en">
                <a:solidFill>
                  <a:schemeClr val="dk1"/>
                </a:solidFill>
              </a:rPr>
              <a:t>rotate left by half of size</a:t>
            </a:r>
            <a:endParaRPr>
              <a:solidFill>
                <a:schemeClr val="dk1"/>
              </a:solidFill>
            </a:endParaRPr>
          </a:p>
          <a:p>
            <a:pPr indent="-317500" lvl="1" marL="1371600" rtl="0" algn="l">
              <a:spcBef>
                <a:spcPts val="0"/>
              </a:spcBef>
              <a:spcAft>
                <a:spcPts val="0"/>
              </a:spcAft>
              <a:buClr>
                <a:schemeClr val="dk1"/>
              </a:buClr>
              <a:buSzPts val="1400"/>
              <a:buChar char="○"/>
            </a:pPr>
            <a:r>
              <a:rPr lang="en">
                <a:solidFill>
                  <a:schemeClr val="dk1"/>
                </a:solidFill>
              </a:rPr>
              <a:t>reverse bits</a:t>
            </a:r>
            <a:endParaRPr>
              <a:solidFill>
                <a:schemeClr val="dk1"/>
              </a:solidFill>
            </a:endParaRPr>
          </a:p>
          <a:p>
            <a:pPr indent="-317500" lvl="1" marL="1371600" rtl="0" algn="l">
              <a:spcBef>
                <a:spcPts val="0"/>
              </a:spcBef>
              <a:spcAft>
                <a:spcPts val="0"/>
              </a:spcAft>
              <a:buClr>
                <a:schemeClr val="dk1"/>
              </a:buClr>
              <a:buSzPts val="1400"/>
              <a:buChar char="○"/>
            </a:pPr>
            <a:r>
              <a:rPr lang="en">
                <a:solidFill>
                  <a:schemeClr val="dk1"/>
                </a:solidFill>
              </a:rPr>
              <a:t>NOT all bits</a:t>
            </a:r>
            <a:endParaRPr>
              <a:solidFill>
                <a:schemeClr val="dk1"/>
              </a:solidFill>
            </a:endParaRPr>
          </a:p>
          <a:p>
            <a:pPr indent="-317500" lvl="1" marL="1371600" rtl="0" algn="l">
              <a:spcBef>
                <a:spcPts val="0"/>
              </a:spcBef>
              <a:spcAft>
                <a:spcPts val="0"/>
              </a:spcAft>
              <a:buClr>
                <a:schemeClr val="dk1"/>
              </a:buClr>
              <a:buSzPts val="1400"/>
              <a:buChar char="○"/>
            </a:pPr>
            <a:r>
              <a:rPr lang="en">
                <a:solidFill>
                  <a:schemeClr val="dk1"/>
                </a:solidFill>
              </a:rPr>
              <a:t>rotate right by half of size</a:t>
            </a:r>
            <a:endParaRPr>
              <a:solidFill>
                <a:schemeClr val="dk1"/>
              </a:solidFill>
            </a:endParaRPr>
          </a:p>
          <a:p>
            <a:pPr indent="-317500" lvl="1" marL="1371600" rtl="0" algn="l">
              <a:spcBef>
                <a:spcPts val="0"/>
              </a:spcBef>
              <a:spcAft>
                <a:spcPts val="0"/>
              </a:spcAft>
              <a:buClr>
                <a:schemeClr val="dk1"/>
              </a:buClr>
              <a:buSzPts val="1400"/>
              <a:buChar char="○"/>
            </a:pPr>
            <a:r>
              <a:rPr lang="en">
                <a:solidFill>
                  <a:schemeClr val="dk1"/>
                </a:solidFill>
              </a:rPr>
              <a:t>XOR key and data</a:t>
            </a:r>
            <a:endParaRPr>
              <a:solidFill>
                <a:schemeClr val="dk1"/>
              </a:solidFill>
            </a:endParaRPr>
          </a:p>
        </p:txBody>
      </p:sp>
      <p:sp>
        <p:nvSpPr>
          <p:cNvPr id="96" name="Google Shape;96;p19"/>
          <p:cNvSpPr txBox="1"/>
          <p:nvPr/>
        </p:nvSpPr>
        <p:spPr>
          <a:xfrm>
            <a:off x="622875" y="1070550"/>
            <a:ext cx="6909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Simple algorithm that could be reversed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 encrypt</a:t>
            </a:r>
            <a:endParaRPr/>
          </a:p>
        </p:txBody>
      </p:sp>
      <p:sp>
        <p:nvSpPr>
          <p:cNvPr id="102" name="Google Shape;102;p20"/>
          <p:cNvSpPr txBox="1"/>
          <p:nvPr>
            <p:ph idx="1" type="body"/>
          </p:nvPr>
        </p:nvSpPr>
        <p:spPr>
          <a:xfrm>
            <a:off x="311700" y="1152475"/>
            <a:ext cx="591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identify which characters of a string would be problematic for verifying.</a:t>
            </a:r>
            <a:endParaRPr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Ascii values 0 - 31 are problems for displaying as a string (except TAB and NL, but we excluded them for ease), as well as ascii 127 (DEL)</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400">
                <a:solidFill>
                  <a:schemeClr val="dk1"/>
                </a:solidFill>
              </a:rPr>
              <a:t>Next we generate random strings of size 32 excluding those ascii values (to emulate reading from file)</a:t>
            </a:r>
            <a:endParaRPr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used a class and randomized values of bytes, restricting value to 32-126</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make a string of random bytes cast as string</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400">
                <a:solidFill>
                  <a:schemeClr val="dk1"/>
                </a:solidFill>
              </a:rPr>
              <a:t>Then we convert the strings to bits to take in as input</a:t>
            </a:r>
            <a:endParaRPr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used shift and string method getc()	</a:t>
            </a:r>
            <a:endParaRPr sz="12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manually test a few cases.</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
        <p:nvSpPr>
          <p:cNvPr id="103" name="Google Shape;103;p20"/>
          <p:cNvSpPr txBox="1"/>
          <p:nvPr/>
        </p:nvSpPr>
        <p:spPr>
          <a:xfrm>
            <a:off x="5504100" y="1562050"/>
            <a:ext cx="3639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constraint str_len {input_char.size() == 32;}</a:t>
            </a:r>
            <a:endParaRPr sz="900"/>
          </a:p>
          <a:p>
            <a:pPr indent="0" lvl="0" marL="0" rtl="0" algn="l">
              <a:spcBef>
                <a:spcPts val="0"/>
              </a:spcBef>
              <a:spcAft>
                <a:spcPts val="0"/>
              </a:spcAft>
              <a:buClr>
                <a:schemeClr val="dk1"/>
              </a:buClr>
              <a:buSzPts val="1100"/>
              <a:buFont typeface="Arial"/>
              <a:buNone/>
            </a:pPr>
            <a:r>
              <a:rPr lang="en" sz="900"/>
              <a:t>constraint no_eof { foreach(input_char[i])</a:t>
            </a:r>
            <a:endParaRPr sz="900"/>
          </a:p>
          <a:p>
            <a:pPr indent="0" lvl="0" marL="0" rtl="0" algn="l">
              <a:spcBef>
                <a:spcPts val="0"/>
              </a:spcBef>
              <a:spcAft>
                <a:spcPts val="0"/>
              </a:spcAft>
              <a:buNone/>
            </a:pPr>
            <a:r>
              <a:rPr lang="en" sz="900"/>
              <a:t>                             	input_char[i] inside {[32:126]}; }</a:t>
            </a:r>
            <a:endParaRPr sz="1200"/>
          </a:p>
        </p:txBody>
      </p:sp>
      <p:sp>
        <p:nvSpPr>
          <p:cNvPr id="104" name="Google Shape;104;p20"/>
          <p:cNvSpPr txBox="1"/>
          <p:nvPr/>
        </p:nvSpPr>
        <p:spPr>
          <a:xfrm>
            <a:off x="5765400" y="3425725"/>
            <a:ext cx="3117300" cy="66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chemeClr val="dk1"/>
                </a:solidFill>
              </a:rPr>
              <a:t>IN = (IN &lt;&lt; 8) | str.getc(i);	</a:t>
            </a:r>
            <a:endParaRPr sz="900">
              <a:solidFill>
                <a:schemeClr val="dk1"/>
              </a:solidFill>
            </a:endParaRPr>
          </a:p>
          <a:p>
            <a:pPr indent="0" lvl="0" marL="0" rtl="0" algn="l">
              <a:lnSpc>
                <a:spcPct val="115000"/>
              </a:lnSpc>
              <a:spcBef>
                <a:spcPts val="0"/>
              </a:spcBef>
              <a:spcAft>
                <a:spcPts val="0"/>
              </a:spcAft>
              <a:buNone/>
            </a:pPr>
            <a:r>
              <a:rPr lang="en" sz="600">
                <a:solidFill>
                  <a:schemeClr val="dk1"/>
                </a:solidFill>
              </a:rPr>
              <a:t>Thank you Dr. Faust.</a:t>
            </a:r>
            <a:endParaRPr sz="600">
              <a:solidFill>
                <a:schemeClr val="dk1"/>
              </a:solidFill>
            </a:endParaRPr>
          </a:p>
          <a:p>
            <a:pPr indent="0" lvl="0" marL="0" rtl="0" algn="l">
              <a:spcBef>
                <a:spcPts val="0"/>
              </a:spcBef>
              <a:spcAft>
                <a:spcPts val="0"/>
              </a:spcAft>
              <a:buNone/>
            </a:pPr>
            <a:r>
              <a:t/>
            </a:r>
            <a:endParaRPr/>
          </a:p>
        </p:txBody>
      </p:sp>
      <p:sp>
        <p:nvSpPr>
          <p:cNvPr id="105" name="Google Shape;105;p20"/>
          <p:cNvSpPr txBox="1"/>
          <p:nvPr/>
        </p:nvSpPr>
        <p:spPr>
          <a:xfrm>
            <a:off x="5718300" y="2598525"/>
            <a:ext cx="321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foreach(input_char[i])</a:t>
            </a:r>
            <a:endParaRPr sz="900"/>
          </a:p>
          <a:p>
            <a:pPr indent="457200" lvl="0" marL="0" rtl="0" algn="l">
              <a:spcBef>
                <a:spcPts val="0"/>
              </a:spcBef>
              <a:spcAft>
                <a:spcPts val="0"/>
              </a:spcAft>
              <a:buNone/>
            </a:pPr>
            <a:r>
              <a:rPr lang="en" sz="900"/>
              <a:t>input_string = {input_string, string'(input_char[i])};</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Verification - decrypt</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Send in encrypted data from last case and check if bits from output of decryption is equal to bits from input to encryption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if(OUT !== IN)</a:t>
            </a:r>
            <a:endParaRPr sz="1400">
              <a:solidFill>
                <a:schemeClr val="dk1"/>
              </a:solidFill>
            </a:endParaRPr>
          </a:p>
          <a:p>
            <a:pPr indent="457200" lvl="0" marL="0" rtl="0" algn="l">
              <a:spcBef>
                <a:spcPts val="0"/>
              </a:spcBef>
              <a:spcAft>
                <a:spcPts val="0"/>
              </a:spcAft>
              <a:buClr>
                <a:schemeClr val="dk1"/>
              </a:buClr>
              <a:buSzPts val="1100"/>
              <a:buFont typeface="Arial"/>
              <a:buNone/>
            </a:pPr>
            <a:r>
              <a:rPr lang="en" sz="1400">
                <a:solidFill>
                  <a:schemeClr val="dk1"/>
                </a:solidFill>
              </a:rPr>
              <a:t>$display("Decrypted wrong.");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