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62" r:id="rId6"/>
    <p:sldId id="294" r:id="rId7"/>
    <p:sldId id="283" r:id="rId8"/>
    <p:sldId id="285" r:id="rId9"/>
    <p:sldId id="290" r:id="rId10"/>
    <p:sldId id="293" r:id="rId11"/>
    <p:sldId id="291" r:id="rId12"/>
    <p:sldId id="292" r:id="rId13"/>
    <p:sldId id="286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D1D8B7"/>
    <a:srgbClr val="A09D79"/>
    <a:srgbClr val="AD5C4D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83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ext-summarization-using-nlp-3e85ad0c6349" TargetMode="External"/><Relationship Id="rId2" Type="http://schemas.openxmlformats.org/officeDocument/2006/relationships/hyperlink" Target="https://huggingface.co/docs/transformers/tasks/summarization#load-billsum-datas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gowrishankarp/newspaper-text-summarization-cnn-dailymai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45" y="1122363"/>
            <a:ext cx="11901055" cy="2387600"/>
          </a:xfrm>
        </p:spPr>
        <p:txBody>
          <a:bodyPr/>
          <a:lstStyle/>
          <a:p>
            <a:r>
              <a:rPr lang="en-US" sz="4800" dirty="0">
                <a:solidFill>
                  <a:srgbClr val="543E35"/>
                </a:solidFill>
              </a:rPr>
              <a:t>NEWS ARTICLE </a:t>
            </a:r>
            <a:r>
              <a:rPr lang="en-US" sz="4800">
                <a:solidFill>
                  <a:srgbClr val="543E35"/>
                </a:solidFill>
              </a:rPr>
              <a:t>SUMMARIZATION FOR YouTube </a:t>
            </a:r>
            <a:r>
              <a:rPr lang="en-US" sz="4800" dirty="0">
                <a:solidFill>
                  <a:srgbClr val="543E35"/>
                </a:solidFill>
              </a:rPr>
              <a:t>NEWS TRANSCRIPTS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178"/>
            <a:ext cx="9144000" cy="1953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SAI BHARGAVA CHEPPELA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                                                                                                                GANGAI KALIPRASAD BHATTULA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E35"/>
                </a:solidFill>
              </a:rPr>
              <a:t>                                                                                                              VENKATA MAHESH KANUGULA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EVALUATION METHODOLOGY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543E35"/>
                </a:solidFill>
              </a:rPr>
              <a:t>The metric that is used most often in text summarization to measure the quality of a model is the ROUGE score.</a:t>
            </a:r>
          </a:p>
          <a:p>
            <a:r>
              <a:rPr lang="en-US" sz="2400" b="1" dirty="0">
                <a:solidFill>
                  <a:srgbClr val="543E35"/>
                </a:solidFill>
              </a:rPr>
              <a:t>ROUGE-N measures the number of matchings ‘n-grams’ between our model-generated text and a ‘reference’</a:t>
            </a:r>
          </a:p>
        </p:txBody>
      </p:sp>
    </p:spTree>
    <p:extLst>
      <p:ext uri="{BB962C8B-B14F-4D97-AF65-F5344CB8AC3E}">
        <p14:creationId xmlns:p14="http://schemas.microsoft.com/office/powerpoint/2010/main" val="152046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https://huggingface.co/docs/transformers/tasks/summarization#load-billsum-dataset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https://medium.com/analytics-vidhya/text-summarization-using-nlp-3e85ad0c6349</a:t>
            </a:r>
            <a:endParaRPr lang="en-US" sz="2400" b="1" dirty="0"/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>
              <a:solidFill>
                <a:srgbClr val="543E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Summarization serves the objective of generating a concise rendition of a source transcript while retaining the essence and crucial information of the original document. </a:t>
            </a:r>
          </a:p>
          <a:p>
            <a:r>
              <a:rPr lang="en-US" dirty="0"/>
              <a:t>A well written summary can significantly reduce the amount of work needed to digest large amounts of text.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pPr algn="ctr"/>
            <a:r>
              <a:rPr lang="en-US" sz="4400" dirty="0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model which converts the given News article to summary</a:t>
            </a:r>
          </a:p>
          <a:p>
            <a:endParaRPr lang="en-US" dirty="0"/>
          </a:p>
          <a:p>
            <a:r>
              <a:rPr lang="en-US" dirty="0"/>
              <a:t>Creating a system capable of providing a concise summary of a transcript derived from a given YouTube link using that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487978"/>
          </a:xfrm>
        </p:spPr>
        <p:txBody>
          <a:bodyPr/>
          <a:lstStyle/>
          <a:p>
            <a:r>
              <a:rPr lang="en-US" sz="4000" dirty="0"/>
              <a:t>Text Summarization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summarization is the process of condensing a given piece of text while retaining its core information and main ideas. The goal is to create a shorter version that captures the essence of the original content. There are two primary approaches to text summarization</a:t>
            </a:r>
          </a:p>
          <a:p>
            <a:r>
              <a:rPr lang="en-US" dirty="0"/>
              <a:t>1) Extractive Summarization</a:t>
            </a:r>
          </a:p>
          <a:p>
            <a:r>
              <a:rPr lang="en-US" dirty="0"/>
              <a:t>2) Abstractive Summarization:</a:t>
            </a:r>
          </a:p>
        </p:txBody>
      </p:sp>
    </p:spTree>
    <p:extLst>
      <p:ext uri="{BB962C8B-B14F-4D97-AF65-F5344CB8AC3E}">
        <p14:creationId xmlns:p14="http://schemas.microsoft.com/office/powerpoint/2010/main" val="374213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>
                <a:solidFill>
                  <a:srgbClr val="543E35"/>
                </a:solidFill>
              </a:rPr>
              <a:t>      </a:t>
            </a:r>
            <a:br>
              <a:rPr lang="en-US" sz="4000">
                <a:solidFill>
                  <a:srgbClr val="543E35"/>
                </a:solidFill>
              </a:rPr>
            </a:br>
            <a:r>
              <a:rPr lang="en-US" sz="4000">
                <a:solidFill>
                  <a:srgbClr val="543E35"/>
                </a:solidFill>
              </a:rPr>
              <a:t>Dataset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https://www.kaggle.com/datasets/gowrishankarp/newspaper-text-  summarization-cnn-dailymail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543E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>
              <a:solidFill>
                <a:srgbClr val="543E35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rgbClr val="543E35"/>
                </a:solidFill>
                <a:latin typeface="Calibri" panose="020F0502020204030204"/>
              </a:rPr>
              <a:t>Data feilds: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  <a:p>
            <a:pPr marL="0" indent="0">
              <a:buNone/>
            </a:pPr>
            <a:r>
              <a:rPr lang="en-US" sz="2400">
                <a:solidFill>
                  <a:srgbClr val="543E35"/>
                </a:solidFill>
                <a:latin typeface="Calibri" panose="020F0502020204030204"/>
              </a:rPr>
              <a:t>Article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543E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Highlights</a:t>
            </a:r>
          </a:p>
          <a:p>
            <a:endParaRPr lang="en-US" sz="2400" b="1" dirty="0">
              <a:solidFill>
                <a:srgbClr val="543E3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C9AB5-AF73-1CE6-ED5C-8AC6738A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02" y="2621992"/>
            <a:ext cx="663759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/>
              <a:t>Abstractive Summarization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543E35"/>
                </a:solidFill>
                <a:latin typeface="Calibri" panose="020F0502020204030204"/>
              </a:rPr>
              <a:t>Models like BART (Bidirectional and Auto-Regressive Transformers) and T5 (Text-to-Text Transfer Transformer) can be fine-tuned for abstractive summarization, which involves generating concise and coherent summaries in a more human-like manner.</a:t>
            </a:r>
          </a:p>
          <a:p>
            <a:endParaRPr lang="en-US" sz="2400" dirty="0">
              <a:solidFill>
                <a:srgbClr val="543E35"/>
              </a:solidFill>
              <a:latin typeface="Calibri" panose="020F0502020204030204"/>
            </a:endParaRPr>
          </a:p>
          <a:p>
            <a:r>
              <a:rPr lang="en-US" sz="2400" dirty="0">
                <a:solidFill>
                  <a:srgbClr val="543E35"/>
                </a:solidFill>
                <a:latin typeface="Calibri" panose="020F0502020204030204"/>
              </a:rPr>
              <a:t>When compared to other models like GPT-3, BART is a strong candidate due to its sequence-to-sequence architecture designed for tasks like text summarization, where generating coherent and concise summaries is crucial.</a:t>
            </a:r>
          </a:p>
        </p:txBody>
      </p:sp>
    </p:spTree>
    <p:extLst>
      <p:ext uri="{BB962C8B-B14F-4D97-AF65-F5344CB8AC3E}">
        <p14:creationId xmlns:p14="http://schemas.microsoft.com/office/powerpoint/2010/main" val="26373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</a:t>
            </a:r>
            <a:br>
              <a:rPr lang="en-US" sz="4000" dirty="0">
                <a:solidFill>
                  <a:srgbClr val="543E35"/>
                </a:solidFill>
              </a:rPr>
            </a:br>
            <a:r>
              <a:rPr lang="en-US" sz="4000" dirty="0">
                <a:solidFill>
                  <a:srgbClr val="543E35"/>
                </a:solidFill>
              </a:rPr>
              <a:t>APPROACH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18426-CB0C-B2C1-D125-31113D3B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01" y="2267712"/>
            <a:ext cx="9363456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543E35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9BC49-3A54-DFE6-D33A-B4B81EC0911B}"/>
              </a:ext>
            </a:extLst>
          </p:cNvPr>
          <p:cNvSpPr/>
          <p:nvPr/>
        </p:nvSpPr>
        <p:spPr>
          <a:xfrm>
            <a:off x="1163783" y="2741121"/>
            <a:ext cx="1338349" cy="648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712FE4-4297-5AC3-A9EE-D541F6DA0191}"/>
              </a:ext>
            </a:extLst>
          </p:cNvPr>
          <p:cNvSpPr/>
          <p:nvPr/>
        </p:nvSpPr>
        <p:spPr>
          <a:xfrm>
            <a:off x="3150525" y="2793075"/>
            <a:ext cx="1928553" cy="648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Preprocessing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12CEE-38C2-D40D-3F0C-5CE0A99ECFA1}"/>
              </a:ext>
            </a:extLst>
          </p:cNvPr>
          <p:cNvCxnSpPr>
            <a:cxnSpLocks/>
          </p:cNvCxnSpPr>
          <p:nvPr/>
        </p:nvCxnSpPr>
        <p:spPr>
          <a:xfrm>
            <a:off x="2502132" y="3077786"/>
            <a:ext cx="64839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A3B4D4-6A8A-6167-6E10-5F9F4EB4C2C4}"/>
              </a:ext>
            </a:extLst>
          </p:cNvPr>
          <p:cNvSpPr/>
          <p:nvPr/>
        </p:nvSpPr>
        <p:spPr>
          <a:xfrm>
            <a:off x="5871695" y="2793075"/>
            <a:ext cx="1637607" cy="63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Feed the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F733D-49E6-9B89-BEB3-594D49A3A4A8}"/>
              </a:ext>
            </a:extLst>
          </p:cNvPr>
          <p:cNvSpPr/>
          <p:nvPr/>
        </p:nvSpPr>
        <p:spPr>
          <a:xfrm>
            <a:off x="8439082" y="2793075"/>
            <a:ext cx="1546166" cy="596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Test and save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778E5B-C162-66CA-A5D4-380F3F40EBE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079078" y="3111038"/>
            <a:ext cx="792617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19F35C-7058-FA0B-B289-5F26042D8817}"/>
              </a:ext>
            </a:extLst>
          </p:cNvPr>
          <p:cNvCxnSpPr>
            <a:endCxn id="16" idx="1"/>
          </p:cNvCxnSpPr>
          <p:nvPr/>
        </p:nvCxnSpPr>
        <p:spPr>
          <a:xfrm>
            <a:off x="7509302" y="3077786"/>
            <a:ext cx="929780" cy="1350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D94ECA-4857-A234-0241-0403478C2DA5}"/>
              </a:ext>
            </a:extLst>
          </p:cNvPr>
          <p:cNvSpPr/>
          <p:nvPr/>
        </p:nvSpPr>
        <p:spPr>
          <a:xfrm>
            <a:off x="1645643" y="46883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Build an 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DBCC6D-8DD2-228C-C843-3F88FEC30C14}"/>
              </a:ext>
            </a:extLst>
          </p:cNvPr>
          <p:cNvSpPr/>
          <p:nvPr/>
        </p:nvSpPr>
        <p:spPr>
          <a:xfrm>
            <a:off x="4056611" y="4688378"/>
            <a:ext cx="2011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Grasp the transcript data from link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09522B-AA93-FE45-669E-F6BBE88DBEC1}"/>
              </a:ext>
            </a:extLst>
          </p:cNvPr>
          <p:cNvSpPr/>
          <p:nvPr/>
        </p:nvSpPr>
        <p:spPr>
          <a:xfrm>
            <a:off x="7010539" y="4688378"/>
            <a:ext cx="20116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Use the model to summarize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66543-76B1-F987-C5F1-4ADAE9CEF001}"/>
              </a:ext>
            </a:extLst>
          </p:cNvPr>
          <p:cNvCxnSpPr>
            <a:endCxn id="23" idx="1"/>
          </p:cNvCxnSpPr>
          <p:nvPr/>
        </p:nvCxnSpPr>
        <p:spPr>
          <a:xfrm>
            <a:off x="2560043" y="5145578"/>
            <a:ext cx="1496568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870B26-A9EA-888A-D8C1-9F72A2FFFB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5145578"/>
            <a:ext cx="914539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41316"/>
            <a:ext cx="11754196" cy="1074836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Interface  of  the  app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9C7AC-EC7B-BFF5-F9B6-3347CF3F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1" y="1044599"/>
            <a:ext cx="8985378" cy="4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390698"/>
            <a:ext cx="11754196" cy="1147157"/>
          </a:xfrm>
        </p:spPr>
        <p:txBody>
          <a:bodyPr/>
          <a:lstStyle/>
          <a:p>
            <a:r>
              <a:rPr lang="en-US" sz="4000" dirty="0">
                <a:solidFill>
                  <a:srgbClr val="543E35"/>
                </a:solidFill>
              </a:rPr>
              <a:t>      </a:t>
            </a:r>
            <a:br>
              <a:rPr lang="en-US" sz="4000" dirty="0">
                <a:solidFill>
                  <a:srgbClr val="543E35"/>
                </a:solidFill>
              </a:rPr>
            </a:b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11/17/2023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A1E8A-2441-5375-CE89-FE8B3CF6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" y="589514"/>
            <a:ext cx="11137288" cy="56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{3A1E61C9-CC0C-40E9-A174-82E034267362}tf11964407_win32</Template>
  <TotalTime>1682</TotalTime>
  <Words>371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Gill Sans Nova</vt:lpstr>
      <vt:lpstr>Gill Sans Nova Light</vt:lpstr>
      <vt:lpstr>Sagona Book</vt:lpstr>
      <vt:lpstr>Wingdings</vt:lpstr>
      <vt:lpstr>Office Theme</vt:lpstr>
      <vt:lpstr>NEWS ARTICLE SUMMARIZATION FOR YouTube NEWS TRANSCRIPTS</vt:lpstr>
      <vt:lpstr>Introduction</vt:lpstr>
      <vt:lpstr>Objective</vt:lpstr>
      <vt:lpstr>Text Summarization</vt:lpstr>
      <vt:lpstr>       Dataset</vt:lpstr>
      <vt:lpstr>Abstractive Summarization Models</vt:lpstr>
      <vt:lpstr>       APPROACH</vt:lpstr>
      <vt:lpstr>      Interface  of  the  app</vt:lpstr>
      <vt:lpstr>       </vt:lpstr>
      <vt:lpstr>EVALUATION METHODOLOGY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TRANSCRIPT SUMMARIZATION</dc:title>
  <dc:creator>Kavuri, Naresh</dc:creator>
  <cp:lastModifiedBy>sai bhargava</cp:lastModifiedBy>
  <cp:revision>23</cp:revision>
  <dcterms:created xsi:type="dcterms:W3CDTF">2023-11-17T16:05:10Z</dcterms:created>
  <dcterms:modified xsi:type="dcterms:W3CDTF">2023-12-01T02:00:52Z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