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EA7507-D39D-4B6C-BC89-375A2D7089CD}" type="datetimeFigureOut">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112B8-C464-45B2-A655-3E1F46E002A6}" type="slidenum">
              <a:rPr lang="en-US" smtClean="0"/>
              <a:t>‹#›</a:t>
            </a:fld>
            <a:endParaRPr lang="en-US"/>
          </a:p>
        </p:txBody>
      </p:sp>
    </p:spTree>
    <p:extLst>
      <p:ext uri="{BB962C8B-B14F-4D97-AF65-F5344CB8AC3E}">
        <p14:creationId xmlns:p14="http://schemas.microsoft.com/office/powerpoint/2010/main" val="1169331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EA7507-D39D-4B6C-BC89-375A2D7089CD}" type="datetimeFigureOut">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112B8-C464-45B2-A655-3E1F46E002A6}" type="slidenum">
              <a:rPr lang="en-US" smtClean="0"/>
              <a:t>‹#›</a:t>
            </a:fld>
            <a:endParaRPr lang="en-US"/>
          </a:p>
        </p:txBody>
      </p:sp>
    </p:spTree>
    <p:extLst>
      <p:ext uri="{BB962C8B-B14F-4D97-AF65-F5344CB8AC3E}">
        <p14:creationId xmlns:p14="http://schemas.microsoft.com/office/powerpoint/2010/main" val="141239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EA7507-D39D-4B6C-BC89-375A2D7089CD}" type="datetimeFigureOut">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112B8-C464-45B2-A655-3E1F46E002A6}" type="slidenum">
              <a:rPr lang="en-US" smtClean="0"/>
              <a:t>‹#›</a:t>
            </a:fld>
            <a:endParaRPr lang="en-US"/>
          </a:p>
        </p:txBody>
      </p:sp>
    </p:spTree>
    <p:extLst>
      <p:ext uri="{BB962C8B-B14F-4D97-AF65-F5344CB8AC3E}">
        <p14:creationId xmlns:p14="http://schemas.microsoft.com/office/powerpoint/2010/main" val="715438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EA7507-D39D-4B6C-BC89-375A2D7089CD}" type="datetimeFigureOut">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112B8-C464-45B2-A655-3E1F46E002A6}" type="slidenum">
              <a:rPr lang="en-US" smtClean="0"/>
              <a:t>‹#›</a:t>
            </a:fld>
            <a:endParaRPr lang="en-US"/>
          </a:p>
        </p:txBody>
      </p:sp>
    </p:spTree>
    <p:extLst>
      <p:ext uri="{BB962C8B-B14F-4D97-AF65-F5344CB8AC3E}">
        <p14:creationId xmlns:p14="http://schemas.microsoft.com/office/powerpoint/2010/main" val="513613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EA7507-D39D-4B6C-BC89-375A2D7089CD}" type="datetimeFigureOut">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112B8-C464-45B2-A655-3E1F46E002A6}" type="slidenum">
              <a:rPr lang="en-US" smtClean="0"/>
              <a:t>‹#›</a:t>
            </a:fld>
            <a:endParaRPr lang="en-US"/>
          </a:p>
        </p:txBody>
      </p:sp>
    </p:spTree>
    <p:extLst>
      <p:ext uri="{BB962C8B-B14F-4D97-AF65-F5344CB8AC3E}">
        <p14:creationId xmlns:p14="http://schemas.microsoft.com/office/powerpoint/2010/main" val="395763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EA7507-D39D-4B6C-BC89-375A2D7089CD}" type="datetimeFigureOut">
              <a:rPr lang="en-US" smtClean="0"/>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112B8-C464-45B2-A655-3E1F46E002A6}" type="slidenum">
              <a:rPr lang="en-US" smtClean="0"/>
              <a:t>‹#›</a:t>
            </a:fld>
            <a:endParaRPr lang="en-US"/>
          </a:p>
        </p:txBody>
      </p:sp>
    </p:spTree>
    <p:extLst>
      <p:ext uri="{BB962C8B-B14F-4D97-AF65-F5344CB8AC3E}">
        <p14:creationId xmlns:p14="http://schemas.microsoft.com/office/powerpoint/2010/main" val="365223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EA7507-D39D-4B6C-BC89-375A2D7089CD}" type="datetimeFigureOut">
              <a:rPr lang="en-US" smtClean="0"/>
              <a:t>8/1/2017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8112B8-C464-45B2-A655-3E1F46E002A6}" type="slidenum">
              <a:rPr lang="en-US" smtClean="0"/>
              <a:t>‹#›</a:t>
            </a:fld>
            <a:endParaRPr lang="en-US"/>
          </a:p>
        </p:txBody>
      </p:sp>
    </p:spTree>
    <p:extLst>
      <p:ext uri="{BB962C8B-B14F-4D97-AF65-F5344CB8AC3E}">
        <p14:creationId xmlns:p14="http://schemas.microsoft.com/office/powerpoint/2010/main" val="409640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EA7507-D39D-4B6C-BC89-375A2D7089CD}" type="datetimeFigureOut">
              <a:rPr lang="en-US" smtClean="0"/>
              <a:t>8/1/2017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8112B8-C464-45B2-A655-3E1F46E002A6}" type="slidenum">
              <a:rPr lang="en-US" smtClean="0"/>
              <a:t>‹#›</a:t>
            </a:fld>
            <a:endParaRPr lang="en-US"/>
          </a:p>
        </p:txBody>
      </p:sp>
    </p:spTree>
    <p:extLst>
      <p:ext uri="{BB962C8B-B14F-4D97-AF65-F5344CB8AC3E}">
        <p14:creationId xmlns:p14="http://schemas.microsoft.com/office/powerpoint/2010/main" val="2414975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EA7507-D39D-4B6C-BC89-375A2D7089CD}" type="datetimeFigureOut">
              <a:rPr lang="en-US" smtClean="0"/>
              <a:t>8/1/2017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8112B8-C464-45B2-A655-3E1F46E002A6}" type="slidenum">
              <a:rPr lang="en-US" smtClean="0"/>
              <a:t>‹#›</a:t>
            </a:fld>
            <a:endParaRPr lang="en-US"/>
          </a:p>
        </p:txBody>
      </p:sp>
    </p:spTree>
    <p:extLst>
      <p:ext uri="{BB962C8B-B14F-4D97-AF65-F5344CB8AC3E}">
        <p14:creationId xmlns:p14="http://schemas.microsoft.com/office/powerpoint/2010/main" val="182384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EA7507-D39D-4B6C-BC89-375A2D7089CD}" type="datetimeFigureOut">
              <a:rPr lang="en-US" smtClean="0"/>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112B8-C464-45B2-A655-3E1F46E002A6}" type="slidenum">
              <a:rPr lang="en-US" smtClean="0"/>
              <a:t>‹#›</a:t>
            </a:fld>
            <a:endParaRPr lang="en-US"/>
          </a:p>
        </p:txBody>
      </p:sp>
    </p:spTree>
    <p:extLst>
      <p:ext uri="{BB962C8B-B14F-4D97-AF65-F5344CB8AC3E}">
        <p14:creationId xmlns:p14="http://schemas.microsoft.com/office/powerpoint/2010/main" val="355767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EA7507-D39D-4B6C-BC89-375A2D7089CD}" type="datetimeFigureOut">
              <a:rPr lang="en-US" smtClean="0"/>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112B8-C464-45B2-A655-3E1F46E002A6}" type="slidenum">
              <a:rPr lang="en-US" smtClean="0"/>
              <a:t>‹#›</a:t>
            </a:fld>
            <a:endParaRPr lang="en-US"/>
          </a:p>
        </p:txBody>
      </p:sp>
    </p:spTree>
    <p:extLst>
      <p:ext uri="{BB962C8B-B14F-4D97-AF65-F5344CB8AC3E}">
        <p14:creationId xmlns:p14="http://schemas.microsoft.com/office/powerpoint/2010/main" val="417791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EA7507-D39D-4B6C-BC89-375A2D7089CD}" type="datetimeFigureOut">
              <a:rPr lang="en-US" smtClean="0"/>
              <a:t>8/1/2017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112B8-C464-45B2-A655-3E1F46E002A6}" type="slidenum">
              <a:rPr lang="en-US" smtClean="0"/>
              <a:t>‹#›</a:t>
            </a:fld>
            <a:endParaRPr lang="en-US"/>
          </a:p>
        </p:txBody>
      </p:sp>
    </p:spTree>
    <p:extLst>
      <p:ext uri="{BB962C8B-B14F-4D97-AF65-F5344CB8AC3E}">
        <p14:creationId xmlns:p14="http://schemas.microsoft.com/office/powerpoint/2010/main" val="3855764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inscp.net/eng/docs/free_ftp_client_for_windows" TargetMode="External"/><Relationship Id="rId2" Type="http://schemas.openxmlformats.org/officeDocument/2006/relationships/hyperlink" Target="https://winscp.net/eng/docs/free_sftp_client_for_windows" TargetMode="External"/><Relationship Id="rId1" Type="http://schemas.openxmlformats.org/officeDocument/2006/relationships/slideLayout" Target="../slideLayouts/slideLayout1.xml"/><Relationship Id="rId5" Type="http://schemas.openxmlformats.org/officeDocument/2006/relationships/hyperlink" Target="https://winscp.net/eng/docs/scp" TargetMode="External"/><Relationship Id="rId4" Type="http://schemas.openxmlformats.org/officeDocument/2006/relationships/hyperlink" Target="https://winscp.net/eng/docs/webdav"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inscp.net/eng/docs/start" TargetMode="External"/><Relationship Id="rId2" Type="http://schemas.openxmlformats.org/officeDocument/2006/relationships/hyperlink" Target="https://winscp.net/eng/docs/library_example_watch_for_chang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inscp.net/eng/docs/protocols" TargetMode="External"/><Relationship Id="rId2" Type="http://schemas.openxmlformats.org/officeDocument/2006/relationships/hyperlink" Target="https://winscp.net/eng/docs/sftp" TargetMode="External"/><Relationship Id="rId1" Type="http://schemas.openxmlformats.org/officeDocument/2006/relationships/slideLayout" Target="../slideLayouts/slideLayout2.xml"/><Relationship Id="rId4" Type="http://schemas.openxmlformats.org/officeDocument/2006/relationships/hyperlink" Target="https://winscp.net/eng/docs/library_install#ga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inscp.net/eng/docs/library_ssis#examp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1122363"/>
            <a:ext cx="9144000" cy="665248"/>
          </a:xfrm>
        </p:spPr>
        <p:txBody>
          <a:bodyPr>
            <a:normAutofit fontScale="90000"/>
          </a:bodyPr>
          <a:lstStyle/>
          <a:p>
            <a:pPr algn="l"/>
            <a:r>
              <a:rPr lang="en-US" b="1" dirty="0" smtClean="0"/>
              <a:t>Introducing WinSCP</a:t>
            </a:r>
            <a:br>
              <a:rPr lang="en-US" b="1" dirty="0" smtClean="0"/>
            </a:br>
            <a:endParaRPr lang="en-US" dirty="0"/>
          </a:p>
        </p:txBody>
      </p:sp>
      <p:sp>
        <p:nvSpPr>
          <p:cNvPr id="6" name="Subtitle 5"/>
          <p:cNvSpPr>
            <a:spLocks noGrp="1"/>
          </p:cNvSpPr>
          <p:nvPr>
            <p:ph type="subTitle" idx="1"/>
          </p:nvPr>
        </p:nvSpPr>
        <p:spPr>
          <a:xfrm>
            <a:off x="1070919" y="1351005"/>
            <a:ext cx="9144000" cy="4201297"/>
          </a:xfrm>
        </p:spPr>
        <p:txBody>
          <a:bodyPr/>
          <a:lstStyle/>
          <a:p>
            <a:pPr algn="just"/>
            <a:r>
              <a:rPr lang="en-US" dirty="0" smtClean="0"/>
              <a:t>WinSCP is an open source free </a:t>
            </a:r>
            <a:r>
              <a:rPr lang="en-US" dirty="0" smtClean="0">
                <a:hlinkClick r:id="rId2"/>
              </a:rPr>
              <a:t>SFTP client</a:t>
            </a:r>
            <a:r>
              <a:rPr lang="en-US" dirty="0" smtClean="0"/>
              <a:t>, </a:t>
            </a:r>
            <a:r>
              <a:rPr lang="en-US" dirty="0" smtClean="0">
                <a:hlinkClick r:id="rId3"/>
              </a:rPr>
              <a:t>FTP client</a:t>
            </a:r>
            <a:r>
              <a:rPr lang="en-US" dirty="0" smtClean="0"/>
              <a:t>, </a:t>
            </a:r>
            <a:r>
              <a:rPr lang="en-US" dirty="0" smtClean="0">
                <a:hlinkClick r:id="rId4"/>
              </a:rPr>
              <a:t>WebDAV</a:t>
            </a:r>
            <a:r>
              <a:rPr lang="en-US" dirty="0" smtClean="0"/>
              <a:t> client and </a:t>
            </a:r>
            <a:r>
              <a:rPr lang="en-US" dirty="0" smtClean="0">
                <a:hlinkClick r:id="rId5"/>
              </a:rPr>
              <a:t>SCP</a:t>
            </a:r>
            <a:r>
              <a:rPr lang="en-US" dirty="0" smtClean="0"/>
              <a:t> client for Windows. Its main function is file transfer between a local and a remote computer. Beyond this, WinSCP offers scripting and basic file manager functionality. </a:t>
            </a:r>
          </a:p>
          <a:p>
            <a:pPr algn="just"/>
            <a:endParaRPr lang="en-US" dirty="0"/>
          </a:p>
        </p:txBody>
      </p:sp>
    </p:spTree>
    <p:extLst>
      <p:ext uri="{BB962C8B-B14F-4D97-AF65-F5344CB8AC3E}">
        <p14:creationId xmlns:p14="http://schemas.microsoft.com/office/powerpoint/2010/main" val="5706718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SSIS Best Practices</a:t>
            </a:r>
            <a:endParaRPr lang="en-US" dirty="0"/>
          </a:p>
        </p:txBody>
      </p:sp>
      <p:sp>
        <p:nvSpPr>
          <p:cNvPr id="3" name="Content Placeholder 2"/>
          <p:cNvSpPr>
            <a:spLocks noGrp="1"/>
          </p:cNvSpPr>
          <p:nvPr>
            <p:ph idx="1"/>
          </p:nvPr>
        </p:nvSpPr>
        <p:spPr/>
        <p:txBody>
          <a:bodyPr>
            <a:normAutofit fontScale="55000" lnSpcReduction="20000"/>
          </a:bodyPr>
          <a:lstStyle/>
          <a:p>
            <a:r>
              <a:rPr lang="en-US" dirty="0"/>
              <a:t>Best Practice #1 - Pulling High Volumes of Data</a:t>
            </a:r>
          </a:p>
          <a:p>
            <a:r>
              <a:rPr lang="en-US" dirty="0"/>
              <a:t>Best Practice #2 - Avoid SELECT *</a:t>
            </a:r>
          </a:p>
          <a:p>
            <a:r>
              <a:rPr lang="en-US" dirty="0"/>
              <a:t>Best Practice #3 - Effect of OLEDB Destination Settings</a:t>
            </a:r>
          </a:p>
          <a:p>
            <a:r>
              <a:rPr lang="en-US" dirty="0"/>
              <a:t>Best Practice #4 - Effect of Rows Per Batch and Maximum Insert Commit Size Settings</a:t>
            </a:r>
          </a:p>
          <a:p>
            <a:r>
              <a:rPr lang="en-US" dirty="0"/>
              <a:t>Best Practice #5 - SQL Server Destination Adapter</a:t>
            </a:r>
          </a:p>
          <a:p>
            <a:r>
              <a:rPr lang="en-US" dirty="0"/>
              <a:t>Best Practice #6 - Avoid asynchronous transformation (such as Sort Transformation) wherever possible</a:t>
            </a:r>
          </a:p>
          <a:p>
            <a:r>
              <a:rPr lang="en-US" dirty="0"/>
              <a:t>Best Practice #7 - </a:t>
            </a:r>
            <a:r>
              <a:rPr lang="en-US" dirty="0" err="1"/>
              <a:t>DefaultBufferMaxSize</a:t>
            </a:r>
            <a:r>
              <a:rPr lang="en-US" dirty="0"/>
              <a:t> and </a:t>
            </a:r>
            <a:r>
              <a:rPr lang="en-US" dirty="0" err="1"/>
              <a:t>DefaultBufferMaxRows</a:t>
            </a:r>
            <a:r>
              <a:rPr lang="en-US" dirty="0"/>
              <a:t> </a:t>
            </a:r>
          </a:p>
          <a:p>
            <a:r>
              <a:rPr lang="en-US" dirty="0"/>
              <a:t>Best Practice #8 - </a:t>
            </a:r>
            <a:r>
              <a:rPr lang="en-US" dirty="0" err="1"/>
              <a:t>BufferTempStoragePath</a:t>
            </a:r>
            <a:r>
              <a:rPr lang="en-US" dirty="0"/>
              <a:t> and </a:t>
            </a:r>
            <a:r>
              <a:rPr lang="en-US" dirty="0" err="1"/>
              <a:t>BLOBTempStoragePath</a:t>
            </a:r>
            <a:endParaRPr lang="en-US" dirty="0"/>
          </a:p>
          <a:p>
            <a:r>
              <a:rPr lang="en-US" dirty="0"/>
              <a:t>Best Practice #9 - How </a:t>
            </a:r>
            <a:r>
              <a:rPr lang="en-US" dirty="0" err="1"/>
              <a:t>DelayValidation</a:t>
            </a:r>
            <a:r>
              <a:rPr lang="en-US" dirty="0"/>
              <a:t> property can help you</a:t>
            </a:r>
          </a:p>
          <a:p>
            <a:r>
              <a:rPr lang="en-US" dirty="0"/>
              <a:t>Best Practice #10 - Better performance with parallel </a:t>
            </a:r>
            <a:r>
              <a:rPr lang="en-US" dirty="0" err="1"/>
              <a:t>executionBest</a:t>
            </a:r>
            <a:r>
              <a:rPr lang="en-US" dirty="0"/>
              <a:t> Practice </a:t>
            </a:r>
          </a:p>
          <a:p>
            <a:r>
              <a:rPr lang="en-US" dirty="0"/>
              <a:t>Best Practice #11 - When to use events logging and when to avoid...</a:t>
            </a:r>
          </a:p>
          <a:p>
            <a:r>
              <a:rPr lang="en-US" dirty="0"/>
              <a:t>Best Practice #12 - Monitoring the SSIS Performance with Performance Counters</a:t>
            </a:r>
          </a:p>
          <a:p>
            <a:r>
              <a:rPr lang="en-US" dirty="0"/>
              <a:t>Best Practice #13 - Distributed Transaction in SSIS and its impact...</a:t>
            </a:r>
          </a:p>
          <a:p>
            <a:r>
              <a:rPr lang="en-US" dirty="0"/>
              <a:t>Best Practice #14 - How Checkpoint features helps in package restarting</a:t>
            </a:r>
          </a:p>
          <a:p>
            <a:endParaRPr lang="en-US" dirty="0"/>
          </a:p>
        </p:txBody>
      </p:sp>
    </p:spTree>
    <p:extLst>
      <p:ext uri="{BB962C8B-B14F-4D97-AF65-F5344CB8AC3E}">
        <p14:creationId xmlns:p14="http://schemas.microsoft.com/office/powerpoint/2010/main" val="3994436942"/>
      </p:ext>
    </p:extLst>
  </p:cSld>
  <p:clrMapOvr>
    <a:masterClrMapping/>
  </p:clrMapOvr>
  <p:transition spd="slow">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a:t>
            </a:r>
            <a:br>
              <a:rPr lang="en-US" dirty="0" smtClean="0"/>
            </a:br>
            <a:endParaRPr lang="en-US" dirty="0"/>
          </a:p>
        </p:txBody>
      </p:sp>
      <p:sp>
        <p:nvSpPr>
          <p:cNvPr id="3" name="Content Placeholder 2"/>
          <p:cNvSpPr>
            <a:spLocks noGrp="1"/>
          </p:cNvSpPr>
          <p:nvPr>
            <p:ph idx="1"/>
          </p:nvPr>
        </p:nvSpPr>
        <p:spPr/>
        <p:txBody>
          <a:bodyPr/>
          <a:lstStyle/>
          <a:p>
            <a:r>
              <a:rPr lang="en-US" dirty="0" smtClean="0">
                <a:hlinkClick r:id="rId2"/>
              </a:rPr>
              <a:t>https://winscp.net/eng/docs/library_example_watch_for_changes</a:t>
            </a:r>
            <a:r>
              <a:rPr lang="en-US" dirty="0" smtClean="0"/>
              <a:t> </a:t>
            </a:r>
            <a:endParaRPr lang="en-US" dirty="0" smtClean="0">
              <a:hlinkClick r:id="rId3"/>
            </a:endParaRPr>
          </a:p>
          <a:p>
            <a:r>
              <a:rPr lang="en-US" dirty="0" smtClean="0">
                <a:hlinkClick r:id="rId3"/>
              </a:rPr>
              <a:t>https://winscp.net/eng/docs/start</a:t>
            </a:r>
            <a:r>
              <a:rPr lang="en-US" dirty="0" smtClean="0"/>
              <a:t>  : Total Documentation </a:t>
            </a:r>
            <a:endParaRPr lang="en-US" dirty="0"/>
          </a:p>
        </p:txBody>
      </p:sp>
    </p:spTree>
    <p:extLst>
      <p:ext uri="{BB962C8B-B14F-4D97-AF65-F5344CB8AC3E}">
        <p14:creationId xmlns:p14="http://schemas.microsoft.com/office/powerpoint/2010/main" val="4093579998"/>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08016" y="2967335"/>
            <a:ext cx="3775970"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Thank you !!</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229130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892" y="282746"/>
            <a:ext cx="10515600" cy="833347"/>
          </a:xfrm>
        </p:spPr>
        <p:txBody>
          <a:bodyPr/>
          <a:lstStyle/>
          <a:p>
            <a:r>
              <a:rPr lang="en-US" altLang="en-US" dirty="0" smtClean="0">
                <a:latin typeface="Arial" panose="020B0604020202020204" pitchFamily="34" charset="0"/>
              </a:rPr>
              <a:t>WinSCP Transfer protocols</a:t>
            </a:r>
            <a:endParaRPr lang="en-US" dirty="0"/>
          </a:p>
        </p:txBody>
      </p:sp>
      <p:sp>
        <p:nvSpPr>
          <p:cNvPr id="5" name="Rectangle 2"/>
          <p:cNvSpPr>
            <a:spLocks noGrp="1" noChangeArrowheads="1"/>
          </p:cNvSpPr>
          <p:nvPr>
            <p:ph idx="1"/>
          </p:nvPr>
        </p:nvSpPr>
        <p:spPr bwMode="auto">
          <a:xfrm>
            <a:off x="411892" y="1517347"/>
            <a:ext cx="11674562"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latin typeface="Arial" panose="020B0604020202020204" pitchFamily="34" charset="0"/>
              </a:rPr>
              <a:t> </a:t>
            </a:r>
            <a:endParaRPr lang="en-US" altLang="en-US" sz="1800" dirty="0" smtClean="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latin typeface="Arial" panose="020B0604020202020204" pitchFamily="34" charset="0"/>
              </a:rPr>
              <a:t>WinSCP supports four Transfer Protocols: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smtClean="0">
              <a:latin typeface="Arial" panose="020B0604020202020204" pitchFamily="34" charset="0"/>
            </a:endParaRPr>
          </a:p>
          <a:p>
            <a:pPr algn="just" eaLnBrk="0" fontAlgn="base" hangingPunct="0">
              <a:lnSpc>
                <a:spcPct val="100000"/>
              </a:lnSpc>
              <a:spcBef>
                <a:spcPct val="0"/>
              </a:spcBef>
              <a:spcAft>
                <a:spcPct val="0"/>
              </a:spcAft>
            </a:pPr>
            <a:r>
              <a:rPr lang="en-US" altLang="en-US" sz="1800" dirty="0" smtClean="0">
                <a:latin typeface="Arial" panose="020B0604020202020204" pitchFamily="34" charset="0"/>
              </a:rPr>
              <a:t>    SFTP (SSH File Transfer Protocol)</a:t>
            </a:r>
          </a:p>
          <a:p>
            <a:pPr algn="just" eaLnBrk="0" fontAlgn="base" hangingPunct="0">
              <a:lnSpc>
                <a:spcPct val="100000"/>
              </a:lnSpc>
              <a:spcBef>
                <a:spcPct val="0"/>
              </a:spcBef>
              <a:spcAft>
                <a:spcPct val="0"/>
              </a:spcAft>
            </a:pPr>
            <a:r>
              <a:rPr lang="en-US" altLang="en-US" sz="1800" dirty="0" smtClean="0">
                <a:latin typeface="Arial" panose="020B0604020202020204" pitchFamily="34" charset="0"/>
              </a:rPr>
              <a:t>    FTP (File Transfer Protocol)</a:t>
            </a:r>
          </a:p>
          <a:p>
            <a:pPr algn="just" eaLnBrk="0" fontAlgn="base" hangingPunct="0">
              <a:lnSpc>
                <a:spcPct val="100000"/>
              </a:lnSpc>
              <a:spcBef>
                <a:spcPct val="0"/>
              </a:spcBef>
              <a:spcAft>
                <a:spcPct val="0"/>
              </a:spcAft>
            </a:pPr>
            <a:r>
              <a:rPr lang="en-US" altLang="en-US" sz="1800" dirty="0" smtClean="0">
                <a:latin typeface="Arial" panose="020B0604020202020204" pitchFamily="34" charset="0"/>
              </a:rPr>
              <a:t>    SCP (Secure Copy Protocol)</a:t>
            </a:r>
          </a:p>
          <a:p>
            <a:pPr algn="just" eaLnBrk="0" fontAlgn="base" hangingPunct="0">
              <a:lnSpc>
                <a:spcPct val="100000"/>
              </a:lnSpc>
              <a:spcBef>
                <a:spcPct val="0"/>
              </a:spcBef>
              <a:spcAft>
                <a:spcPct val="0"/>
              </a:spcAft>
            </a:pPr>
            <a:r>
              <a:rPr lang="en-US" altLang="en-US" sz="1800" dirty="0" smtClean="0">
                <a:latin typeface="Arial" panose="020B0604020202020204" pitchFamily="34" charset="0"/>
              </a:rPr>
              <a:t>    WebDAV (Web Distributed Authoring and Versioning).</a:t>
            </a:r>
          </a:p>
          <a:p>
            <a:pPr marL="0" indent="0" algn="just" eaLnBrk="0" fontAlgn="base" hangingPunct="0">
              <a:lnSpc>
                <a:spcPct val="100000"/>
              </a:lnSpc>
              <a:spcBef>
                <a:spcPct val="0"/>
              </a:spcBef>
              <a:spcAft>
                <a:spcPct val="0"/>
              </a:spcAft>
              <a:buNone/>
            </a:pPr>
            <a:endParaRPr lang="en-US" altLang="en-US" sz="1800" dirty="0" smtClean="0">
              <a:latin typeface="Arial" panose="020B0604020202020204" pitchFamily="34" charset="0"/>
            </a:endParaRPr>
          </a:p>
          <a:p>
            <a:pPr marL="0" indent="0" algn="just" eaLnBrk="0" fontAlgn="base" hangingPunct="0">
              <a:lnSpc>
                <a:spcPct val="100000"/>
              </a:lnSpc>
              <a:spcBef>
                <a:spcPct val="0"/>
              </a:spcBef>
              <a:spcAft>
                <a:spcPct val="0"/>
              </a:spcAft>
              <a:buNone/>
            </a:pPr>
            <a:endParaRPr lang="en-US" altLang="en-US" sz="1800" dirty="0" smtClean="0">
              <a:latin typeface="Arial" panose="020B0604020202020204" pitchFamily="34" charset="0"/>
            </a:endParaRPr>
          </a:p>
          <a:p>
            <a:pPr marL="0" indent="0" algn="just" eaLnBrk="0" fontAlgn="base" hangingPunct="0">
              <a:lnSpc>
                <a:spcPct val="100000"/>
              </a:lnSpc>
              <a:spcBef>
                <a:spcPct val="0"/>
              </a:spcBef>
              <a:spcAft>
                <a:spcPct val="0"/>
              </a:spcAft>
              <a:buNone/>
            </a:pPr>
            <a:r>
              <a:rPr lang="en-US" altLang="en-US" sz="1800" dirty="0" smtClean="0">
                <a:latin typeface="Arial" panose="020B0604020202020204" pitchFamily="34" charset="0"/>
              </a:rPr>
              <a:t>An</a:t>
            </a:r>
            <a:r>
              <a:rPr kumimoji="0" lang="en-US" altLang="en-US" sz="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SFTP client is a software which uses the </a:t>
            </a:r>
            <a:r>
              <a:rPr kumimoji="0" lang="en-US" altLang="en-US" sz="1800" b="0" i="0" u="none" strike="noStrike" cap="none" normalizeH="0" baseline="0" dirty="0" smtClean="0">
                <a:ln>
                  <a:noFill/>
                </a:ln>
                <a:solidFill>
                  <a:schemeClr val="tx1"/>
                </a:solidFill>
                <a:effectLst/>
                <a:latin typeface="Arial" panose="020B0604020202020204" pitchFamily="34" charset="0"/>
                <a:hlinkClick r:id="rId2"/>
              </a:rPr>
              <a:t>SFTP protocol</a:t>
            </a:r>
            <a:r>
              <a:rPr kumimoji="0" lang="en-US" altLang="en-US" sz="1800" b="0" i="0" u="none" strike="noStrike" cap="none" normalizeH="0" baseline="0" dirty="0" smtClean="0">
                <a:ln>
                  <a:noFill/>
                </a:ln>
                <a:solidFill>
                  <a:schemeClr val="tx1"/>
                </a:solidFill>
                <a:effectLst/>
                <a:latin typeface="Arial" panose="020B0604020202020204" pitchFamily="34" charset="0"/>
              </a:rPr>
              <a:t> to transfer files securely to and from a remote computer.</a:t>
            </a:r>
          </a:p>
          <a:p>
            <a:pPr marL="0" indent="0" algn="just" eaLnBrk="0" fontAlgn="base" hangingPunct="0">
              <a:lnSpc>
                <a:spcPct val="100000"/>
              </a:lnSpc>
              <a:spcBef>
                <a:spcPct val="0"/>
              </a:spcBef>
              <a:spcAft>
                <a:spcPct val="0"/>
              </a:spcAft>
              <a:buNone/>
            </a:pPr>
            <a:endParaRPr lang="en-US" altLang="en-US" sz="1800" dirty="0" smtClean="0">
              <a:latin typeface="Arial" panose="020B0604020202020204" pitchFamily="34" charset="0"/>
            </a:endParaRPr>
          </a:p>
          <a:p>
            <a:pPr marL="0" indent="0" algn="just" eaLnBrk="0" fontAlgn="base" hangingPunct="0">
              <a:lnSpc>
                <a:spcPct val="100000"/>
              </a:lnSpc>
              <a:spcBef>
                <a:spcPct val="0"/>
              </a:spcBef>
              <a:spcAft>
                <a:spcPct val="0"/>
              </a:spcAft>
              <a:buNone/>
            </a:pPr>
            <a:r>
              <a:rPr lang="en-US" altLang="en-US" sz="1800" dirty="0" smtClean="0">
                <a:latin typeface="Arial" panose="020B0604020202020204" pitchFamily="34" charset="0"/>
              </a:rPr>
              <a:t>Source : </a:t>
            </a:r>
            <a:r>
              <a:rPr lang="en-US" altLang="en-US" sz="1800" dirty="0" smtClean="0">
                <a:latin typeface="Arial" panose="020B0604020202020204" pitchFamily="34" charset="0"/>
                <a:hlinkClick r:id="rId3"/>
              </a:rPr>
              <a:t>https://winscp.net/eng/docs/protocols</a:t>
            </a:r>
            <a:r>
              <a:rPr lang="en-US" altLang="en-US" sz="1800" dirty="0" smtClean="0">
                <a:latin typeface="Arial" panose="020B0604020202020204" pitchFamily="34" charset="0"/>
              </a:rPr>
              <a:t> </a:t>
            </a:r>
          </a:p>
          <a:p>
            <a:pPr marL="0" indent="0" algn="just" eaLnBrk="0" fontAlgn="base" hangingPunct="0">
              <a:lnSpc>
                <a:spcPct val="100000"/>
              </a:lnSpc>
              <a:spcBef>
                <a:spcPct val="0"/>
              </a:spcBef>
              <a:spcAft>
                <a:spcPct val="0"/>
              </a:spcAft>
              <a:buNone/>
            </a:pPr>
            <a:endParaRPr lang="en-US" altLang="en-US" sz="1800" dirty="0">
              <a:latin typeface="Arial" panose="020B0604020202020204" pitchFamily="34" charset="0"/>
            </a:endParaRPr>
          </a:p>
          <a:p>
            <a:pPr marL="0" indent="0" algn="just" eaLnBrk="0" fontAlgn="base" hangingPunct="0">
              <a:lnSpc>
                <a:spcPct val="100000"/>
              </a:lnSpc>
              <a:spcBef>
                <a:spcPct val="0"/>
              </a:spcBef>
              <a:spcAft>
                <a:spcPct val="0"/>
              </a:spcAft>
              <a:buNone/>
            </a:pPr>
            <a:r>
              <a:rPr lang="en-US" altLang="en-US" sz="1800" dirty="0" smtClean="0">
                <a:latin typeface="Arial" panose="020B0604020202020204" pitchFamily="34" charset="0"/>
              </a:rPr>
              <a:t>Source : </a:t>
            </a:r>
            <a:r>
              <a:rPr lang="en-US" altLang="en-US" sz="1800" dirty="0" smtClean="0">
                <a:latin typeface="Arial" panose="020B0604020202020204" pitchFamily="34" charset="0"/>
                <a:hlinkClick r:id="rId4"/>
              </a:rPr>
              <a:t>https://winscp.net/eng/docs/library_install#gac</a:t>
            </a:r>
            <a:r>
              <a:rPr lang="en-US" altLang="en-US" sz="1800" dirty="0" smtClean="0">
                <a:latin typeface="Arial" panose="020B0604020202020204" pitchFamily="34" charset="0"/>
              </a:rPr>
              <a:t> </a:t>
            </a:r>
          </a:p>
          <a:p>
            <a:pPr algn="just" eaLnBrk="0" fontAlgn="base" hangingPunct="0">
              <a:lnSpc>
                <a:spcPct val="100000"/>
              </a:lnSpc>
              <a:spcBef>
                <a:spcPct val="0"/>
              </a:spcBef>
              <a:spcAft>
                <a:spcPct val="0"/>
              </a:spcAf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844468769"/>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WinSCP .NET Assembly and COM Library</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The WinSCP .NET assembly winscpnet.dll is a .NET wrapper around WinSCP’s scripting interface that allows your code to connect to a remote machine and manipulate remote files over SFTP, FTP, WebDAV and SCP sessions from .NET languages, such as C#, VB.NET, and others, or from environments supporting .NET, such as PowerShell, SQL Server Integration Services (SSIS), ASP.NET and Microsoft Azure Website.</a:t>
            </a:r>
          </a:p>
          <a:p>
            <a:r>
              <a:rPr lang="en-US" dirty="0" smtClean="0"/>
              <a:t>The assembly is also exposed to COM, and as such it can be used from variety of other programming languages and development environments–e.g., WSH-hosted active scripting languages like JScript and VBScript, Visual Basic for Applications (VBA), Perl, and Python.</a:t>
            </a:r>
          </a:p>
          <a:p>
            <a:endParaRPr lang="en-US" dirty="0"/>
          </a:p>
        </p:txBody>
      </p:sp>
    </p:spTree>
    <p:extLst>
      <p:ext uri="{BB962C8B-B14F-4D97-AF65-F5344CB8AC3E}">
        <p14:creationId xmlns:p14="http://schemas.microsoft.com/office/powerpoint/2010/main" val="3195021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Purpose of the Assembly</a:t>
            </a:r>
            <a:endParaRPr lang="en-US" b="1" dirty="0"/>
          </a:p>
        </p:txBody>
      </p:sp>
      <p:sp>
        <p:nvSpPr>
          <p:cNvPr id="3" name="Content Placeholder 2"/>
          <p:cNvSpPr>
            <a:spLocks noGrp="1"/>
          </p:cNvSpPr>
          <p:nvPr>
            <p:ph idx="1"/>
          </p:nvPr>
        </p:nvSpPr>
        <p:spPr/>
        <p:txBody>
          <a:bodyPr>
            <a:normAutofit/>
          </a:bodyPr>
          <a:lstStyle/>
          <a:p>
            <a:r>
              <a:rPr lang="en-US" dirty="0" smtClean="0"/>
              <a:t>The library is primarily intended for advanced automation tasks that require conditional processing, loops or other control structures for which the basic scripting interface is too limited. The library is not a general purpose file transfer library. It particularly lacks support for interactive processing and as such it is not well suited for use in GUI applications.</a:t>
            </a:r>
          </a:p>
          <a:p>
            <a:r>
              <a:rPr lang="en-US" dirty="0" smtClean="0"/>
              <a:t>As the assembly drives WinSCP Windows executable, it cannot be used in .NET Core projects. </a:t>
            </a:r>
            <a:endParaRPr lang="en-US" dirty="0"/>
          </a:p>
        </p:txBody>
      </p:sp>
    </p:spTree>
    <p:extLst>
      <p:ext uri="{BB962C8B-B14F-4D97-AF65-F5344CB8AC3E}">
        <p14:creationId xmlns:p14="http://schemas.microsoft.com/office/powerpoint/2010/main" val="9658738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WinSCP .NET Assembly from SQL Server Integration Services (SSIS)</a:t>
            </a:r>
            <a:endParaRPr lang="en-US" dirty="0"/>
          </a:p>
        </p:txBody>
      </p:sp>
      <p:sp>
        <p:nvSpPr>
          <p:cNvPr id="3" name="Content Placeholder 2"/>
          <p:cNvSpPr>
            <a:spLocks noGrp="1"/>
          </p:cNvSpPr>
          <p:nvPr>
            <p:ph idx="1"/>
          </p:nvPr>
        </p:nvSpPr>
        <p:spPr/>
        <p:txBody>
          <a:bodyPr/>
          <a:lstStyle/>
          <a:p>
            <a:r>
              <a:rPr lang="en-US" dirty="0" smtClean="0"/>
              <a:t>    Install  the WinSCP .NET assembly. </a:t>
            </a:r>
          </a:p>
          <a:p>
            <a:r>
              <a:rPr lang="en-US" dirty="0" smtClean="0"/>
              <a:t>    Install the assembly to the GAC(Global Assembly Cache). </a:t>
            </a:r>
          </a:p>
          <a:p>
            <a:r>
              <a:rPr lang="en-US" dirty="0" smtClean="0"/>
              <a:t>    Use it from SSIS script Component</a:t>
            </a:r>
          </a:p>
          <a:p>
            <a:r>
              <a:rPr lang="en-US" dirty="0" smtClean="0"/>
              <a:t>    Deploying WinSCP .NET Assembly</a:t>
            </a:r>
          </a:p>
          <a:p>
            <a:r>
              <a:rPr lang="en-US" dirty="0" smtClean="0"/>
              <a:t>    Example C# Script Task Code</a:t>
            </a:r>
          </a:p>
          <a:p>
            <a:endParaRPr lang="en-US" dirty="0"/>
          </a:p>
          <a:p>
            <a:endParaRPr lang="en-US" dirty="0" smtClean="0"/>
          </a:p>
          <a:p>
            <a:pPr marL="0" indent="0">
              <a:buNone/>
            </a:pPr>
            <a:r>
              <a:rPr lang="en-US" altLang="en-US" dirty="0" smtClean="0">
                <a:latin typeface="Arial" panose="020B0604020202020204" pitchFamily="34" charset="0"/>
              </a:rPr>
              <a:t>Source : </a:t>
            </a:r>
            <a:r>
              <a:rPr lang="en-US" dirty="0" smtClean="0">
                <a:hlinkClick r:id="rId2"/>
              </a:rPr>
              <a:t>https://winscp.net/eng/docs/library_ssis#example</a:t>
            </a:r>
            <a:r>
              <a:rPr lang="en-US" dirty="0" smtClean="0"/>
              <a:t> </a:t>
            </a:r>
            <a:endParaRPr lang="en-US" dirty="0"/>
          </a:p>
        </p:txBody>
      </p:sp>
    </p:spTree>
    <p:extLst>
      <p:ext uri="{BB962C8B-B14F-4D97-AF65-F5344CB8AC3E}">
        <p14:creationId xmlns:p14="http://schemas.microsoft.com/office/powerpoint/2010/main" val="35049378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it from SSIS</a:t>
            </a:r>
            <a:endParaRPr lang="en-US" dirty="0"/>
          </a:p>
        </p:txBody>
      </p:sp>
      <p:sp>
        <p:nvSpPr>
          <p:cNvPr id="3" name="Content Placeholder 2"/>
          <p:cNvSpPr>
            <a:spLocks noGrp="1"/>
          </p:cNvSpPr>
          <p:nvPr>
            <p:ph idx="1"/>
          </p:nvPr>
        </p:nvSpPr>
        <p:spPr>
          <a:xfrm>
            <a:off x="838200" y="1581665"/>
            <a:ext cx="10515600" cy="4595298"/>
          </a:xfrm>
        </p:spPr>
        <p:txBody>
          <a:bodyPr>
            <a:normAutofit fontScale="85000" lnSpcReduction="10000"/>
          </a:bodyPr>
          <a:lstStyle/>
          <a:p>
            <a:pPr marL="0" indent="0">
              <a:buNone/>
            </a:pPr>
            <a:r>
              <a:rPr lang="en-US" dirty="0" smtClean="0"/>
              <a:t>You use WinSCP .NET assembly from SSIS as any other .NET assembly:</a:t>
            </a:r>
          </a:p>
          <a:p>
            <a:pPr marL="0" indent="0">
              <a:buNone/>
            </a:pPr>
            <a:endParaRPr lang="en-US" dirty="0" smtClean="0"/>
          </a:p>
          <a:p>
            <a:r>
              <a:rPr lang="en-US" dirty="0" smtClean="0"/>
              <a:t>    In Microsoft Visual Studio2), in your “Integration Services Project”,</a:t>
            </a:r>
          </a:p>
          <a:p>
            <a:pPr marL="0" indent="0">
              <a:buNone/>
            </a:pPr>
            <a:r>
              <a:rPr lang="en-US" dirty="0"/>
              <a:t> </a:t>
            </a:r>
            <a:r>
              <a:rPr lang="en-US" dirty="0" smtClean="0"/>
              <a:t>       choose your “SSIS Package” (e.g. the default </a:t>
            </a:r>
            <a:r>
              <a:rPr lang="en-US" dirty="0" err="1" smtClean="0"/>
              <a:t>Package.dtsx</a:t>
            </a:r>
            <a:r>
              <a:rPr lang="en-US" dirty="0" smtClean="0"/>
              <a:t>);</a:t>
            </a:r>
          </a:p>
          <a:p>
            <a:r>
              <a:rPr lang="en-US" dirty="0" smtClean="0"/>
              <a:t>    Drag Script task from Toolbox onto Control flow view of the package;</a:t>
            </a:r>
          </a:p>
          <a:p>
            <a:r>
              <a:rPr lang="en-US" dirty="0" smtClean="0"/>
              <a:t>    In the context menu of the task, choose Edit;</a:t>
            </a:r>
          </a:p>
          <a:p>
            <a:r>
              <a:rPr lang="en-US" dirty="0" smtClean="0"/>
              <a:t>    On the Script task editor on Script page, click Edit script button;</a:t>
            </a:r>
          </a:p>
          <a:p>
            <a:r>
              <a:rPr lang="en-US" dirty="0" smtClean="0"/>
              <a:t>    Visual Studio Tools for Applications is run to edit the script;</a:t>
            </a:r>
          </a:p>
          <a:p>
            <a:r>
              <a:rPr lang="en-US" dirty="0" smtClean="0"/>
              <a:t>    Use Project &gt; Add Reference &gt; Browse to add reference to winscpnet.dll;</a:t>
            </a:r>
          </a:p>
          <a:p>
            <a:r>
              <a:rPr lang="en-US" dirty="0" smtClean="0"/>
              <a:t>    Place your C# or VB.NET code into ScriptMain.Main method</a:t>
            </a:r>
          </a:p>
          <a:p>
            <a:r>
              <a:rPr lang="en-US" dirty="0" smtClean="0"/>
              <a:t>    Close Visual Studio Tools for Applications and Script task editor with OK button.</a:t>
            </a:r>
            <a:endParaRPr lang="en-US" dirty="0"/>
          </a:p>
        </p:txBody>
      </p:sp>
    </p:spTree>
    <p:extLst>
      <p:ext uri="{BB962C8B-B14F-4D97-AF65-F5344CB8AC3E}">
        <p14:creationId xmlns:p14="http://schemas.microsoft.com/office/powerpoint/2010/main" val="368296213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35071"/>
            <a:ext cx="11971422" cy="6893071"/>
          </a:xfrm>
          <a:prstGeom prst="rect">
            <a:avLst/>
          </a:prstGeom>
        </p:spPr>
      </p:pic>
    </p:spTree>
    <p:extLst>
      <p:ext uri="{BB962C8B-B14F-4D97-AF65-F5344CB8AC3E}">
        <p14:creationId xmlns:p14="http://schemas.microsoft.com/office/powerpoint/2010/main" val="3465438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WinSCP .NET Assembly</a:t>
            </a:r>
            <a:br>
              <a:rPr lang="en-US" dirty="0" smtClean="0"/>
            </a:br>
            <a:endParaRPr lang="en-US" dirty="0"/>
          </a:p>
        </p:txBody>
      </p:sp>
      <p:sp>
        <p:nvSpPr>
          <p:cNvPr id="3" name="Content Placeholder 2"/>
          <p:cNvSpPr>
            <a:spLocks noGrp="1"/>
          </p:cNvSpPr>
          <p:nvPr>
            <p:ph idx="1"/>
          </p:nvPr>
        </p:nvSpPr>
        <p:spPr>
          <a:xfrm>
            <a:off x="838200" y="1356393"/>
            <a:ext cx="10515600" cy="4351338"/>
          </a:xfrm>
        </p:spPr>
        <p:txBody>
          <a:bodyPr/>
          <a:lstStyle/>
          <a:p>
            <a:endParaRPr lang="en-US" dirty="0" smtClean="0"/>
          </a:p>
          <a:p>
            <a:r>
              <a:rPr lang="en-US" dirty="0" smtClean="0"/>
              <a:t>When deploying your SSIS package, WinSCP .NET assembly should be installed to GAC to be accessible.</a:t>
            </a:r>
          </a:p>
          <a:p>
            <a:endParaRPr lang="en-US" dirty="0" smtClean="0"/>
          </a:p>
          <a:p>
            <a:r>
              <a:rPr lang="en-US" dirty="0" smtClean="0"/>
              <a:t>Alternatively, you can subscribe AppDomain.AssemblyResolve event in a static constructor handler of the script task class to locate the assembly in an another location.</a:t>
            </a:r>
            <a:endParaRPr lang="en-US" dirty="0"/>
          </a:p>
        </p:txBody>
      </p:sp>
    </p:spTree>
    <p:extLst>
      <p:ext uri="{BB962C8B-B14F-4D97-AF65-F5344CB8AC3E}">
        <p14:creationId xmlns:p14="http://schemas.microsoft.com/office/powerpoint/2010/main" val="167872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Watching for changes in SFTP/FTP server</a:t>
            </a:r>
            <a:br>
              <a:rPr lang="en-US" b="1" dirty="0" smtClean="0"/>
            </a:br>
            <a:endParaRPr lang="en-US" dirty="0"/>
          </a:p>
        </p:txBody>
      </p:sp>
      <p:sp>
        <p:nvSpPr>
          <p:cNvPr id="3" name="Content Placeholder 2"/>
          <p:cNvSpPr>
            <a:spLocks noGrp="1"/>
          </p:cNvSpPr>
          <p:nvPr>
            <p:ph idx="1"/>
          </p:nvPr>
        </p:nvSpPr>
        <p:spPr>
          <a:xfrm>
            <a:off x="717883" y="1224046"/>
            <a:ext cx="11193379" cy="4351338"/>
          </a:xfrm>
        </p:spPr>
        <p:txBody>
          <a:bodyPr/>
          <a:lstStyle/>
          <a:p>
            <a:r>
              <a:rPr lang="en-US" dirty="0" smtClean="0"/>
              <a:t>Neither SFTP nor FTP protocol have any mechanism to notify a client about changes in a remote folder. </a:t>
            </a:r>
          </a:p>
          <a:p>
            <a:r>
              <a:rPr lang="en-US" dirty="0" smtClean="0"/>
              <a:t>The only solution to detect changes is to periodically enumerate remote directory tree and find differences. It’s easy to implement with use of Session.EnumerateRemoteFiles method and Compare-Object cmdlet in PowerShell or Enumerable.Except LINQ method in C#/VB.NET.</a:t>
            </a:r>
            <a:endParaRPr lang="en-US" dirty="0"/>
          </a:p>
        </p:txBody>
      </p:sp>
    </p:spTree>
    <p:extLst>
      <p:ext uri="{BB962C8B-B14F-4D97-AF65-F5344CB8AC3E}">
        <p14:creationId xmlns:p14="http://schemas.microsoft.com/office/powerpoint/2010/main" val="20992146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823</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Introducing WinSCP </vt:lpstr>
      <vt:lpstr>WinSCP Transfer protocols</vt:lpstr>
      <vt:lpstr>WinSCP .NET Assembly and COM Library </vt:lpstr>
      <vt:lpstr>Purpose of the Assembly</vt:lpstr>
      <vt:lpstr>Using WinSCP .NET Assembly from SQL Server Integration Services (SSIS)</vt:lpstr>
      <vt:lpstr>How to Use it from SSIS</vt:lpstr>
      <vt:lpstr>PowerPoint Presentation</vt:lpstr>
      <vt:lpstr>Deploying WinSCP .NET Assembly </vt:lpstr>
      <vt:lpstr>Watching for changes in SFTP/FTP server </vt:lpstr>
      <vt:lpstr>SSIS Best Practices</vt:lpstr>
      <vt:lpstr>Source: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WinSCP </dc:title>
  <dc:creator>Jaisreeram Bhupathi</dc:creator>
  <cp:lastModifiedBy>Jaisreeram Bhupathi</cp:lastModifiedBy>
  <cp:revision>37</cp:revision>
  <dcterms:created xsi:type="dcterms:W3CDTF">2017-08-01T05:30:57Z</dcterms:created>
  <dcterms:modified xsi:type="dcterms:W3CDTF">2017-08-01T10:26:06Z</dcterms:modified>
</cp:coreProperties>
</file>