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57" r:id="rId2"/>
    <p:sldId id="260" r:id="rId3"/>
    <p:sldId id="258" r:id="rId4"/>
    <p:sldId id="259" r:id="rId5"/>
    <p:sldId id="261" r:id="rId6"/>
    <p:sldId id="262" r:id="rId7"/>
    <p:sldId id="268" r:id="rId8"/>
    <p:sldId id="263" r:id="rId9"/>
    <p:sldId id="264" r:id="rId10"/>
    <p:sldId id="26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79" autoAdjust="0"/>
  </p:normalViewPr>
  <p:slideViewPr>
    <p:cSldViewPr>
      <p:cViewPr varScale="1">
        <p:scale>
          <a:sx n="78" d="100"/>
          <a:sy n="78" d="100"/>
        </p:scale>
        <p:origin x="159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748C7-DD9E-1F09-F95B-02A456AC2BE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C46ED051-7EA9-0790-0775-08502CEFFED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17F3338-C198-6039-0D45-9B41F834B1CC}"/>
              </a:ext>
            </a:extLst>
          </p:cNvPr>
          <p:cNvSpPr>
            <a:spLocks noGrp="1"/>
          </p:cNvSpPr>
          <p:nvPr>
            <p:ph type="dt" sz="half" idx="10"/>
          </p:nvPr>
        </p:nvSpPr>
        <p:spPr/>
        <p:txBody>
          <a:bodyPr/>
          <a:lstStyle/>
          <a:p>
            <a:fld id="{1D8BD707-D9CF-40AE-B4C6-C98DA3205C09}" type="datetimeFigureOut">
              <a:rPr lang="en-US" smtClean="0"/>
              <a:pPr/>
              <a:t>3/6/2024</a:t>
            </a:fld>
            <a:endParaRPr lang="en-US" dirty="0"/>
          </a:p>
        </p:txBody>
      </p:sp>
      <p:sp>
        <p:nvSpPr>
          <p:cNvPr id="5" name="Footer Placeholder 4">
            <a:extLst>
              <a:ext uri="{FF2B5EF4-FFF2-40B4-BE49-F238E27FC236}">
                <a16:creationId xmlns:a16="http://schemas.microsoft.com/office/drawing/2014/main" id="{6D94ADA0-079D-4A6C-BB16-AAE6A50C9EC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B88310-3587-CCE8-A659-F78182EE6A17}"/>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552224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6C6DC-0948-4025-3344-8BEDF7D491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D772F5-53A4-BF00-CC85-DF78871EF8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342222-09B0-C82A-4960-D75DF3464D2A}"/>
              </a:ext>
            </a:extLst>
          </p:cNvPr>
          <p:cNvSpPr>
            <a:spLocks noGrp="1"/>
          </p:cNvSpPr>
          <p:nvPr>
            <p:ph type="dt" sz="half" idx="10"/>
          </p:nvPr>
        </p:nvSpPr>
        <p:spPr/>
        <p:txBody>
          <a:bodyPr/>
          <a:lstStyle/>
          <a:p>
            <a:fld id="{1D8BD707-D9CF-40AE-B4C6-C98DA3205C09}" type="datetimeFigureOut">
              <a:rPr lang="en-US" smtClean="0"/>
              <a:pPr/>
              <a:t>3/6/2024</a:t>
            </a:fld>
            <a:endParaRPr lang="en-US" dirty="0"/>
          </a:p>
        </p:txBody>
      </p:sp>
      <p:sp>
        <p:nvSpPr>
          <p:cNvPr id="5" name="Footer Placeholder 4">
            <a:extLst>
              <a:ext uri="{FF2B5EF4-FFF2-40B4-BE49-F238E27FC236}">
                <a16:creationId xmlns:a16="http://schemas.microsoft.com/office/drawing/2014/main" id="{DCC5C8FA-C7E3-EB78-1333-273DCBAFC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3C89508-2D45-B860-7C84-B20DD56D1DF1}"/>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20553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4EF3E7-499A-ADED-2851-1ECF0C674CC6}"/>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BEA46D-1E81-8A92-2824-D936E98FFAFC}"/>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65C8EC-9A4A-8AE1-6FBB-A3C4320BDAFE}"/>
              </a:ext>
            </a:extLst>
          </p:cNvPr>
          <p:cNvSpPr>
            <a:spLocks noGrp="1"/>
          </p:cNvSpPr>
          <p:nvPr>
            <p:ph type="dt" sz="half" idx="10"/>
          </p:nvPr>
        </p:nvSpPr>
        <p:spPr/>
        <p:txBody>
          <a:bodyPr/>
          <a:lstStyle/>
          <a:p>
            <a:fld id="{1D8BD707-D9CF-40AE-B4C6-C98DA3205C09}" type="datetimeFigureOut">
              <a:rPr lang="en-US" smtClean="0"/>
              <a:pPr/>
              <a:t>3/6/2024</a:t>
            </a:fld>
            <a:endParaRPr lang="en-US" dirty="0"/>
          </a:p>
        </p:txBody>
      </p:sp>
      <p:sp>
        <p:nvSpPr>
          <p:cNvPr id="5" name="Footer Placeholder 4">
            <a:extLst>
              <a:ext uri="{FF2B5EF4-FFF2-40B4-BE49-F238E27FC236}">
                <a16:creationId xmlns:a16="http://schemas.microsoft.com/office/drawing/2014/main" id="{B720F6A4-86EE-6959-0C71-99EA606596F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A385E1-DE63-59C9-D824-6F03088049DB}"/>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7469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EBA6-624B-604E-8959-6431E91D6E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B34897-543D-5239-AFD8-77BCAE68BC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300BE2-B974-C602-92E4-C38CED2144EC}"/>
              </a:ext>
            </a:extLst>
          </p:cNvPr>
          <p:cNvSpPr>
            <a:spLocks noGrp="1"/>
          </p:cNvSpPr>
          <p:nvPr>
            <p:ph type="dt" sz="half" idx="10"/>
          </p:nvPr>
        </p:nvSpPr>
        <p:spPr/>
        <p:txBody>
          <a:bodyPr/>
          <a:lstStyle/>
          <a:p>
            <a:fld id="{1D8BD707-D9CF-40AE-B4C6-C98DA3205C09}" type="datetimeFigureOut">
              <a:rPr lang="en-US" smtClean="0"/>
              <a:pPr/>
              <a:t>3/6/2024</a:t>
            </a:fld>
            <a:endParaRPr lang="en-US" dirty="0"/>
          </a:p>
        </p:txBody>
      </p:sp>
      <p:sp>
        <p:nvSpPr>
          <p:cNvPr id="5" name="Footer Placeholder 4">
            <a:extLst>
              <a:ext uri="{FF2B5EF4-FFF2-40B4-BE49-F238E27FC236}">
                <a16:creationId xmlns:a16="http://schemas.microsoft.com/office/drawing/2014/main" id="{8FD77B47-EE57-1BA1-B328-5C123D928A2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11A469-FAB1-7204-6F0E-35AB1E49A374}"/>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41277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CD0C7-653E-0C31-AC45-FE7C82AA2DC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042BE685-52DA-A1CE-775E-7FAFA5C32FC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5C74FB-DDAA-130E-2311-A5BDA36E5A47}"/>
              </a:ext>
            </a:extLst>
          </p:cNvPr>
          <p:cNvSpPr>
            <a:spLocks noGrp="1"/>
          </p:cNvSpPr>
          <p:nvPr>
            <p:ph type="dt" sz="half" idx="10"/>
          </p:nvPr>
        </p:nvSpPr>
        <p:spPr/>
        <p:txBody>
          <a:bodyPr/>
          <a:lstStyle/>
          <a:p>
            <a:fld id="{1D8BD707-D9CF-40AE-B4C6-C98DA3205C09}" type="datetimeFigureOut">
              <a:rPr lang="en-US" smtClean="0"/>
              <a:pPr/>
              <a:t>3/6/2024</a:t>
            </a:fld>
            <a:endParaRPr lang="en-US" dirty="0"/>
          </a:p>
        </p:txBody>
      </p:sp>
      <p:sp>
        <p:nvSpPr>
          <p:cNvPr id="5" name="Footer Placeholder 4">
            <a:extLst>
              <a:ext uri="{FF2B5EF4-FFF2-40B4-BE49-F238E27FC236}">
                <a16:creationId xmlns:a16="http://schemas.microsoft.com/office/drawing/2014/main" id="{28E44BCA-3E36-64E6-DFFF-73F3A32513B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BE707E-7A28-7B19-1FFB-130AA9149F1D}"/>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655103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5A931-045E-B743-AB19-B203281C25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1D064E-2B40-4AE9-E9CB-DAA92484969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D72AEB-6465-CA13-69AF-926D5EABCBD4}"/>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A7C159-65D7-489B-64F6-E1E3D771AE0B}"/>
              </a:ext>
            </a:extLst>
          </p:cNvPr>
          <p:cNvSpPr>
            <a:spLocks noGrp="1"/>
          </p:cNvSpPr>
          <p:nvPr>
            <p:ph type="dt" sz="half" idx="10"/>
          </p:nvPr>
        </p:nvSpPr>
        <p:spPr/>
        <p:txBody>
          <a:bodyPr/>
          <a:lstStyle/>
          <a:p>
            <a:fld id="{1D8BD707-D9CF-40AE-B4C6-C98DA3205C09}" type="datetimeFigureOut">
              <a:rPr lang="en-US" smtClean="0"/>
              <a:pPr/>
              <a:t>3/6/2024</a:t>
            </a:fld>
            <a:endParaRPr lang="en-US" dirty="0"/>
          </a:p>
        </p:txBody>
      </p:sp>
      <p:sp>
        <p:nvSpPr>
          <p:cNvPr id="6" name="Footer Placeholder 5">
            <a:extLst>
              <a:ext uri="{FF2B5EF4-FFF2-40B4-BE49-F238E27FC236}">
                <a16:creationId xmlns:a16="http://schemas.microsoft.com/office/drawing/2014/main" id="{554DBE93-EA64-D9F8-3F00-9774E27D5E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9FA264B-C5EB-30FF-05FF-DCC3BE7FDE1E}"/>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3574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FB5C-1101-B83E-5C2A-D7C01F847257}"/>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CF371F-C576-E9C6-092A-07624A9D5E5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8C5A7FB-F945-7256-0E3E-909D90E3EB85}"/>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80812B-B57E-F928-97E0-A0C33E6A789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E356BE7-66B0-8D9B-DBB0-CC23F33662A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4E22CC-0822-5D3D-084A-BCA72D03721C}"/>
              </a:ext>
            </a:extLst>
          </p:cNvPr>
          <p:cNvSpPr>
            <a:spLocks noGrp="1"/>
          </p:cNvSpPr>
          <p:nvPr>
            <p:ph type="dt" sz="half" idx="10"/>
          </p:nvPr>
        </p:nvSpPr>
        <p:spPr/>
        <p:txBody>
          <a:bodyPr/>
          <a:lstStyle/>
          <a:p>
            <a:fld id="{1D8BD707-D9CF-40AE-B4C6-C98DA3205C09}" type="datetimeFigureOut">
              <a:rPr lang="en-US" smtClean="0"/>
              <a:pPr/>
              <a:t>3/6/2024</a:t>
            </a:fld>
            <a:endParaRPr lang="en-US" dirty="0"/>
          </a:p>
        </p:txBody>
      </p:sp>
      <p:sp>
        <p:nvSpPr>
          <p:cNvPr id="8" name="Footer Placeholder 7">
            <a:extLst>
              <a:ext uri="{FF2B5EF4-FFF2-40B4-BE49-F238E27FC236}">
                <a16:creationId xmlns:a16="http://schemas.microsoft.com/office/drawing/2014/main" id="{61D384E4-B89F-9C09-F408-1E81AC8F8DD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8ADF540-2AB4-3D43-5565-670D4034BF9E}"/>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25453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286-B7D6-7B2C-9949-C84FD59B0F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7812A8-FDF7-8272-DCD1-C86E1EEC98DF}"/>
              </a:ext>
            </a:extLst>
          </p:cNvPr>
          <p:cNvSpPr>
            <a:spLocks noGrp="1"/>
          </p:cNvSpPr>
          <p:nvPr>
            <p:ph type="dt" sz="half" idx="10"/>
          </p:nvPr>
        </p:nvSpPr>
        <p:spPr/>
        <p:txBody>
          <a:bodyPr/>
          <a:lstStyle/>
          <a:p>
            <a:fld id="{1D8BD707-D9CF-40AE-B4C6-C98DA3205C09}" type="datetimeFigureOut">
              <a:rPr lang="en-US" smtClean="0"/>
              <a:pPr/>
              <a:t>3/6/2024</a:t>
            </a:fld>
            <a:endParaRPr lang="en-US" dirty="0"/>
          </a:p>
        </p:txBody>
      </p:sp>
      <p:sp>
        <p:nvSpPr>
          <p:cNvPr id="4" name="Footer Placeholder 3">
            <a:extLst>
              <a:ext uri="{FF2B5EF4-FFF2-40B4-BE49-F238E27FC236}">
                <a16:creationId xmlns:a16="http://schemas.microsoft.com/office/drawing/2014/main" id="{50112F7F-05D5-3690-C155-40DC2CAE6DF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BC7BF7B-5E90-5383-E83B-187853E64BFF}"/>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25648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064289-3FF7-2AF5-6408-95E4A5F0A060}"/>
              </a:ext>
            </a:extLst>
          </p:cNvPr>
          <p:cNvSpPr>
            <a:spLocks noGrp="1"/>
          </p:cNvSpPr>
          <p:nvPr>
            <p:ph type="dt" sz="half" idx="10"/>
          </p:nvPr>
        </p:nvSpPr>
        <p:spPr/>
        <p:txBody>
          <a:bodyPr/>
          <a:lstStyle/>
          <a:p>
            <a:fld id="{1D8BD707-D9CF-40AE-B4C6-C98DA3205C09}" type="datetimeFigureOut">
              <a:rPr lang="en-US" smtClean="0"/>
              <a:pPr/>
              <a:t>3/6/2024</a:t>
            </a:fld>
            <a:endParaRPr lang="en-US" dirty="0"/>
          </a:p>
        </p:txBody>
      </p:sp>
      <p:sp>
        <p:nvSpPr>
          <p:cNvPr id="3" name="Footer Placeholder 2">
            <a:extLst>
              <a:ext uri="{FF2B5EF4-FFF2-40B4-BE49-F238E27FC236}">
                <a16:creationId xmlns:a16="http://schemas.microsoft.com/office/drawing/2014/main" id="{E2119405-099A-DCFA-377C-6F6D49B2089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F51CD03-9FA7-F00B-5003-6E732DA3A88E}"/>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11989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13C5E-A263-7FD3-D416-D5FD7F1E15C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858F83C-0627-7A96-BC42-9B0A942970B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20C601-9CF3-AB7D-C741-C31D44349F2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04353D1-81FD-D134-1CB9-59EEFB751070}"/>
              </a:ext>
            </a:extLst>
          </p:cNvPr>
          <p:cNvSpPr>
            <a:spLocks noGrp="1"/>
          </p:cNvSpPr>
          <p:nvPr>
            <p:ph type="dt" sz="half" idx="10"/>
          </p:nvPr>
        </p:nvSpPr>
        <p:spPr/>
        <p:txBody>
          <a:bodyPr/>
          <a:lstStyle/>
          <a:p>
            <a:fld id="{1D8BD707-D9CF-40AE-B4C6-C98DA3205C09}" type="datetimeFigureOut">
              <a:rPr lang="en-US" smtClean="0"/>
              <a:pPr/>
              <a:t>3/6/2024</a:t>
            </a:fld>
            <a:endParaRPr lang="en-US" dirty="0"/>
          </a:p>
        </p:txBody>
      </p:sp>
      <p:sp>
        <p:nvSpPr>
          <p:cNvPr id="6" name="Footer Placeholder 5">
            <a:extLst>
              <a:ext uri="{FF2B5EF4-FFF2-40B4-BE49-F238E27FC236}">
                <a16:creationId xmlns:a16="http://schemas.microsoft.com/office/drawing/2014/main" id="{80A15235-4805-F7D5-11BE-1F16F40C9C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3F55E61-8685-ED3C-BD37-DA11255684E2}"/>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252313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D5920-05CE-27CC-F258-81B1D21AA9F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0806F8A-6269-B555-9253-6DE77057086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B386F8D8-7286-E324-7A71-E253DC2C5ED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716F110-DCE6-EA09-4734-77FE2CD73AB3}"/>
              </a:ext>
            </a:extLst>
          </p:cNvPr>
          <p:cNvSpPr>
            <a:spLocks noGrp="1"/>
          </p:cNvSpPr>
          <p:nvPr>
            <p:ph type="dt" sz="half" idx="10"/>
          </p:nvPr>
        </p:nvSpPr>
        <p:spPr/>
        <p:txBody>
          <a:bodyPr/>
          <a:lstStyle/>
          <a:p>
            <a:fld id="{1D8BD707-D9CF-40AE-B4C6-C98DA3205C09}" type="datetimeFigureOut">
              <a:rPr lang="en-US" smtClean="0"/>
              <a:pPr/>
              <a:t>3/6/2024</a:t>
            </a:fld>
            <a:endParaRPr lang="en-US" dirty="0"/>
          </a:p>
        </p:txBody>
      </p:sp>
      <p:sp>
        <p:nvSpPr>
          <p:cNvPr id="6" name="Footer Placeholder 5">
            <a:extLst>
              <a:ext uri="{FF2B5EF4-FFF2-40B4-BE49-F238E27FC236}">
                <a16:creationId xmlns:a16="http://schemas.microsoft.com/office/drawing/2014/main" id="{4AB2F783-60AE-F604-CC91-06872BE8A50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37630F-C0C6-DF36-1330-C7A12C8E42DD}"/>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63254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F4ABC6-6C3B-7D20-AEB1-AC91CAFC729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8A9F9E-915F-A72D-3197-3BBCA11D9D0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817252-9116-49EB-ACFF-2822D47B40E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3/6/2024</a:t>
            </a:fld>
            <a:endParaRPr lang="en-US" dirty="0"/>
          </a:p>
        </p:txBody>
      </p:sp>
      <p:sp>
        <p:nvSpPr>
          <p:cNvPr id="5" name="Footer Placeholder 4">
            <a:extLst>
              <a:ext uri="{FF2B5EF4-FFF2-40B4-BE49-F238E27FC236}">
                <a16:creationId xmlns:a16="http://schemas.microsoft.com/office/drawing/2014/main" id="{75567F96-BE1E-EEAE-CFAD-34FF7340DEA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89CE432-ED77-62DC-A47F-D3E0F5C29B2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655589354"/>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685800"/>
            <a:ext cx="8001000" cy="2286000"/>
          </a:xfrm>
        </p:spPr>
        <p:txBody>
          <a:bodyPr anchor="ctr">
            <a:noAutofit/>
          </a:bodyPr>
          <a:lstStyle/>
          <a:p>
            <a:r>
              <a:rPr lang="en-US" sz="1800" dirty="0">
                <a:latin typeface="Times New Roman" pitchFamily="18" charset="0"/>
                <a:cs typeface="Times New Roman" pitchFamily="18" charset="0"/>
              </a:rPr>
              <a:t>SREENIVASA INSTITUTE OF TECHNOLOGY AND MANAGEMENT STUDIES</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(Autonomous)</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Murukambattu, Chittoor – 517127.</a:t>
            </a:r>
            <a:br>
              <a:rPr lang="en-US" sz="1800" dirty="0">
                <a:latin typeface="Times New Roman" pitchFamily="18" charset="0"/>
                <a:cs typeface="Times New Roman" pitchFamily="18" charset="0"/>
              </a:rPr>
            </a:br>
            <a:br>
              <a:rPr lang="en-US" sz="2000" dirty="0">
                <a:latin typeface="Times New Roman" pitchFamily="18" charset="0"/>
                <a:cs typeface="Times New Roman" pitchFamily="18" charset="0"/>
              </a:rPr>
            </a:br>
            <a:r>
              <a:rPr lang="en-US" sz="1800" dirty="0">
                <a:latin typeface="Times New Roman" pitchFamily="18" charset="0"/>
                <a:cs typeface="Times New Roman" pitchFamily="18" charset="0"/>
              </a:rPr>
              <a:t>DEPARTMENT OF COMPUTER SCIENCE AND ENGINEERING</a:t>
            </a:r>
            <a:br>
              <a:rPr lang="en-US" sz="1800" dirty="0">
                <a:latin typeface="Times New Roman" pitchFamily="18" charset="0"/>
                <a:cs typeface="Times New Roman" pitchFamily="18" charset="0"/>
              </a:rPr>
            </a:b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Zeroth Review</a:t>
            </a:r>
            <a:br>
              <a:rPr lang="en-US" sz="1800" dirty="0">
                <a:latin typeface="Times New Roman" pitchFamily="18" charset="0"/>
                <a:cs typeface="Times New Roman" pitchFamily="18" charset="0"/>
              </a:rPr>
            </a:br>
            <a:br>
              <a:rPr lang="en-US" sz="1800" dirty="0">
                <a:latin typeface="Times New Roman" pitchFamily="18" charset="0"/>
                <a:cs typeface="Times New Roman" pitchFamily="18" charset="0"/>
              </a:rPr>
            </a:b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INTELLIGENT VIDEO-BASED ATTENDANCE SYSTEM</a:t>
            </a:r>
            <a:br>
              <a:rPr lang="en-US" sz="1800" b="1" dirty="0">
                <a:effectLst/>
                <a:latin typeface="Calibri" panose="020F0502020204030204" pitchFamily="34" charset="0"/>
                <a:ea typeface="Times New Roman" panose="02020603050405020304" pitchFamily="18" charset="0"/>
                <a:cs typeface="Times New Roman" panose="02020603050405020304" pitchFamily="18" charset="0"/>
              </a:rPr>
            </a:b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5" name="Subtitle 4"/>
          <p:cNvSpPr>
            <a:spLocks noGrp="1"/>
          </p:cNvSpPr>
          <p:nvPr>
            <p:ph type="subTitle" idx="1"/>
          </p:nvPr>
        </p:nvSpPr>
        <p:spPr>
          <a:xfrm>
            <a:off x="1714500" y="3111910"/>
            <a:ext cx="5715000" cy="1905000"/>
          </a:xfrm>
        </p:spPr>
        <p:txBody>
          <a:bodyPr>
            <a:normAutofit/>
          </a:bodyPr>
          <a:lstStyle/>
          <a:p>
            <a:r>
              <a:rPr lang="en-US" dirty="0"/>
              <a:t>BATHALA PRAVEENKUMAR [20751A0522]</a:t>
            </a:r>
          </a:p>
          <a:p>
            <a:r>
              <a:rPr lang="en-US" dirty="0"/>
              <a:t>G RAHUL                                [20751A0561]</a:t>
            </a:r>
          </a:p>
          <a:p>
            <a:r>
              <a:rPr lang="en-US" dirty="0"/>
              <a:t>B NARENDRA REDDY            [20751A0521]</a:t>
            </a:r>
          </a:p>
          <a:p>
            <a:r>
              <a:rPr lang="en-US" dirty="0"/>
              <a:t>E GNANA SAI                         [20751A0548]</a:t>
            </a:r>
          </a:p>
        </p:txBody>
      </p:sp>
      <p:sp>
        <p:nvSpPr>
          <p:cNvPr id="7" name="Rectangle 6"/>
          <p:cNvSpPr/>
          <p:nvPr/>
        </p:nvSpPr>
        <p:spPr>
          <a:xfrm>
            <a:off x="1219200" y="5029200"/>
            <a:ext cx="6858000" cy="954107"/>
          </a:xfrm>
          <a:prstGeom prst="rect">
            <a:avLst/>
          </a:prstGeom>
        </p:spPr>
        <p:txBody>
          <a:bodyPr wrap="square">
            <a:spAutoFit/>
          </a:bodyPr>
          <a:lstStyle/>
          <a:p>
            <a:pPr algn="ctr"/>
            <a:r>
              <a:rPr lang="en-US" dirty="0">
                <a:latin typeface="Times New Roman" panose="02020603050405020304" pitchFamily="18" charset="0"/>
                <a:cs typeface="Times New Roman" panose="02020603050405020304" pitchFamily="18" charset="0"/>
              </a:rPr>
              <a:t>Under the Esteemed Guidance</a:t>
            </a:r>
          </a:p>
          <a:p>
            <a:pPr algn="ctr"/>
            <a:r>
              <a:rPr lang="en-US" dirty="0">
                <a:latin typeface="Times New Roman" panose="02020603050405020304" pitchFamily="18" charset="0"/>
                <a:cs typeface="Times New Roman" panose="02020603050405020304" pitchFamily="18" charset="0"/>
              </a:rPr>
              <a:t>Dr Keshava Rao </a:t>
            </a:r>
          </a:p>
          <a:p>
            <a:pPr algn="ctr"/>
            <a:r>
              <a:rPr lang="en-US" sz="2000" dirty="0">
                <a:latin typeface="Times New Roman" panose="02020603050405020304" pitchFamily="18" charset="0"/>
                <a:cs typeface="Times New Roman" panose="02020603050405020304" pitchFamily="18" charset="0"/>
              </a:rPr>
              <a:t>Department of CSE, SITAMS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DF845-16A2-02E1-A5B9-E21FCD31D03B}"/>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8A6E2B45-54C6-7C3F-44F8-66D016B02940}"/>
              </a:ext>
            </a:extLst>
          </p:cNvPr>
          <p:cNvSpPr>
            <a:spLocks noGrp="1"/>
          </p:cNvSpPr>
          <p:nvPr>
            <p:ph idx="1"/>
          </p:nvPr>
        </p:nvSpPr>
        <p:spPr>
          <a:xfrm>
            <a:off x="628650" y="1371600"/>
            <a:ext cx="7886700" cy="4805363"/>
          </a:xfrm>
        </p:spPr>
        <p:txBody>
          <a:bodyPr>
            <a:normAutofit fontScale="92500" lnSpcReduction="10000"/>
          </a:bodyPr>
          <a:lstStyle/>
          <a:p>
            <a:pPr algn="just"/>
            <a:r>
              <a:rPr lang="en-US" sz="1600" dirty="0"/>
              <a:t>Pimpalkar, P., &amp; Donald, A. D. (Year not specified). LITERATURE REVIEW ON FACE RECOGNITION SYSTEM BASED ON DEEP LEARNING.</a:t>
            </a:r>
          </a:p>
          <a:p>
            <a:pPr algn="just"/>
            <a:r>
              <a:rPr lang="en-US" sz="1600" dirty="0"/>
              <a:t>Nandhini, R., Duraimurugan, N., &amp; </a:t>
            </a:r>
            <a:r>
              <a:rPr lang="en-US" sz="1600" dirty="0" err="1"/>
              <a:t>Chokkalingam</a:t>
            </a:r>
            <a:r>
              <a:rPr lang="en-US" sz="1600" dirty="0"/>
              <a:t>, S. P. (2019). Face recognition based attendance system. International Journal of Engineering and Advanced Technology (IJEAT), 8(3S).</a:t>
            </a:r>
          </a:p>
          <a:p>
            <a:pPr algn="just"/>
            <a:r>
              <a:rPr lang="en-US" sz="1600" dirty="0"/>
              <a:t>Sawhney, S., </a:t>
            </a:r>
            <a:r>
              <a:rPr lang="en-US" sz="1600" dirty="0" err="1"/>
              <a:t>Kacker</a:t>
            </a:r>
            <a:r>
              <a:rPr lang="en-US" sz="1600" dirty="0"/>
              <a:t>, K., Jain, S., Singh, S. N., &amp; Garg, R. (2019, January). Real-time smart attendance system using face recognition techniques. In 2019 9th international conference on cloud computing, data science &amp; engineering (Confluence) (pp. 522-525). IEEE.</a:t>
            </a:r>
          </a:p>
          <a:p>
            <a:pPr algn="just"/>
            <a:r>
              <a:rPr lang="en-US" sz="1600" dirty="0"/>
              <a:t>Omar Abdul </a:t>
            </a:r>
            <a:r>
              <a:rPr lang="en-US" sz="1600" dirty="0" err="1"/>
              <a:t>Rhman</a:t>
            </a:r>
            <a:r>
              <a:rPr lang="en-US" sz="1600" dirty="0"/>
              <a:t> Salim, </a:t>
            </a:r>
            <a:r>
              <a:rPr lang="en-US" sz="1600" dirty="0" err="1"/>
              <a:t>Rashidha</a:t>
            </a:r>
            <a:r>
              <a:rPr lang="en-US" sz="1600" dirty="0"/>
              <a:t> </a:t>
            </a:r>
            <a:r>
              <a:rPr lang="en-US" sz="1600" dirty="0" err="1"/>
              <a:t>olanrewaju</a:t>
            </a:r>
            <a:r>
              <a:rPr lang="en-US" sz="1600" dirty="0"/>
              <a:t>, </a:t>
            </a:r>
            <a:r>
              <a:rPr lang="en-US" sz="1600" dirty="0" err="1"/>
              <a:t>Wasiu</a:t>
            </a:r>
            <a:r>
              <a:rPr lang="en-US" sz="1600" dirty="0"/>
              <a:t> Balogun (Year not specified). "Class attendance management system using face recognition" in ICCCE 2018.</a:t>
            </a:r>
          </a:p>
          <a:p>
            <a:pPr algn="just"/>
            <a:r>
              <a:rPr lang="en-US" sz="1600" dirty="0"/>
              <a:t>Kritika Shrivastava, Shweta Manda, P.S Chavan (Year not specified). "Conceptual model for proficient automated attendance system based on face recognition and gender classification using </a:t>
            </a:r>
            <a:r>
              <a:rPr lang="en-US" sz="1600" dirty="0" err="1"/>
              <a:t>Haar</a:t>
            </a:r>
            <a:r>
              <a:rPr lang="en-US" sz="1600" dirty="0"/>
              <a:t>-cascade" in IJEAT 2018.</a:t>
            </a:r>
          </a:p>
          <a:p>
            <a:pPr algn="just"/>
            <a:r>
              <a:rPr lang="en-US" sz="1600" dirty="0" err="1"/>
              <a:t>Okokpujie</a:t>
            </a:r>
            <a:r>
              <a:rPr lang="en-US" sz="1600" dirty="0"/>
              <a:t>, K., Noma-</a:t>
            </a:r>
            <a:r>
              <a:rPr lang="en-US" sz="1600" dirty="0" err="1"/>
              <a:t>osaghae</a:t>
            </a:r>
            <a:r>
              <a:rPr lang="en-US" sz="1600" dirty="0"/>
              <a:t>, E., John, S., Grace, K. A., &amp; </a:t>
            </a:r>
            <a:r>
              <a:rPr lang="en-US" sz="1600" dirty="0" err="1"/>
              <a:t>Okokpujie</a:t>
            </a:r>
            <a:r>
              <a:rPr lang="en-US" sz="1600" dirty="0"/>
              <a:t>, I. (2017, November). A face recognition attendance system with GSM notification. In 2017 IEEE 3rd international conference on electro-technology for national development (NIGERCON) (pp. 239-244). IEEE.</a:t>
            </a:r>
          </a:p>
          <a:p>
            <a:pPr algn="just"/>
            <a:r>
              <a:rPr lang="en-US" sz="1600" dirty="0" err="1"/>
              <a:t>Jenif</a:t>
            </a:r>
            <a:r>
              <a:rPr lang="en-US" sz="1600" dirty="0"/>
              <a:t> D Souza, Jothi S, Chandrasekar A (Year not specified). "Automated Attendance Marking and Management System by Facial recognition using Histogram" in ICACCS 2017.</a:t>
            </a:r>
          </a:p>
          <a:p>
            <a:pPr algn="just"/>
            <a:r>
              <a:rPr lang="en-US" sz="1600" dirty="0"/>
              <a:t>Poornima S, </a:t>
            </a:r>
            <a:r>
              <a:rPr lang="en-US" sz="1600" dirty="0" err="1"/>
              <a:t>Sripriya</a:t>
            </a:r>
            <a:r>
              <a:rPr lang="en-US" sz="1600" dirty="0"/>
              <a:t> N, Vijayalakshmi B, </a:t>
            </a:r>
            <a:r>
              <a:rPr lang="en-US" sz="1600" dirty="0" err="1"/>
              <a:t>Vishnupriya</a:t>
            </a:r>
            <a:r>
              <a:rPr lang="en-US" sz="1600" dirty="0"/>
              <a:t> P (Year not specified). "Attendance monitoring system using facial recognition with audio output gender classification" in ICCCSP 2017.</a:t>
            </a:r>
          </a:p>
        </p:txBody>
      </p:sp>
    </p:spTree>
    <p:extLst>
      <p:ext uri="{BB962C8B-B14F-4D97-AF65-F5344CB8AC3E}">
        <p14:creationId xmlns:p14="http://schemas.microsoft.com/office/powerpoint/2010/main" val="3749196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7886700" cy="452437"/>
          </a:xfrm>
        </p:spPr>
        <p:txBody>
          <a:bodyPr>
            <a:normAutofit fontScale="90000"/>
          </a:bodyPr>
          <a:lstStyle/>
          <a:p>
            <a:pPr algn="ctr"/>
            <a:r>
              <a:rPr lang="en-US" b="1" dirty="0">
                <a:latin typeface="Times New Roman" panose="02020603050405020304" pitchFamily="18" charset="0"/>
                <a:ea typeface="Verdana" panose="020B0604030504040204" pitchFamily="34" charset="0"/>
                <a:cs typeface="Times New Roman" panose="02020603050405020304" pitchFamily="18" charset="0"/>
              </a:rPr>
              <a:t>Motivation</a:t>
            </a:r>
          </a:p>
        </p:txBody>
      </p:sp>
      <p:sp>
        <p:nvSpPr>
          <p:cNvPr id="3" name="Content Placeholder 2"/>
          <p:cNvSpPr>
            <a:spLocks noGrp="1"/>
          </p:cNvSpPr>
          <p:nvPr>
            <p:ph idx="1"/>
          </p:nvPr>
        </p:nvSpPr>
        <p:spPr>
          <a:xfrm>
            <a:off x="628650" y="1253331"/>
            <a:ext cx="7886700" cy="4351338"/>
          </a:xfrm>
        </p:spPr>
        <p:txBody>
          <a:bodyPr>
            <a:normAutofit/>
          </a:bodyPr>
          <a:lstStyle/>
          <a:p>
            <a:pPr marL="0" indent="0" algn="just">
              <a:buNone/>
            </a:pPr>
            <a:r>
              <a:rPr lang="en-US" sz="2400" dirty="0">
                <a:latin typeface="Times New Roman" panose="02020603050405020304" pitchFamily="18" charset="0"/>
                <a:ea typeface="Verdana" panose="020B0604030504040204" pitchFamily="34" charset="0"/>
                <a:cs typeface="Times New Roman" panose="02020603050405020304" pitchFamily="18" charset="0"/>
              </a:rPr>
              <a:t>The motivation behind our project lies in the inefficiency of traditional attendance methods by introducing an automatic system utilizing facial recognition through image processing. The current manual approach, where professors call out names and record attendance, is time-consuming, taking 5 to 10 minutes per lecture. </a:t>
            </a:r>
          </a:p>
          <a:p>
            <a:pPr marL="0" indent="0" algn="just">
              <a:buNone/>
            </a:pPr>
            <a:r>
              <a:rPr lang="en-US" sz="2400" dirty="0">
                <a:latin typeface="Times New Roman" panose="02020603050405020304" pitchFamily="18" charset="0"/>
                <a:ea typeface="Verdana" panose="020B0604030504040204" pitchFamily="34" charset="0"/>
                <a:cs typeface="Times New Roman" panose="02020603050405020304" pitchFamily="18" charset="0"/>
              </a:rPr>
              <a:t>To streamline this process, the proposed system captures video input from surveillance cameras or webcams, analyzing individual frames using Convolutional Neural Networks (CNNs). This enables real-time identification and recording of individuals entering classrooms or workplaces, significantly reducing the time spent on attendance tracking.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8600"/>
            <a:ext cx="7886700" cy="625474"/>
          </a:xfrm>
        </p:spPr>
        <p:txBody>
          <a:bodyPr/>
          <a:lstStyle/>
          <a:p>
            <a:pPr algn="ctr"/>
            <a:r>
              <a:rPr lang="en-US" b="1"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914400" y="1219200"/>
            <a:ext cx="7772400" cy="4419599"/>
          </a:xfrm>
        </p:spPr>
        <p:txBody>
          <a:bodyPr>
            <a:normAutofit fontScale="92500" lnSpcReduction="20000"/>
          </a:bodyPr>
          <a:lstStyle/>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3300" dirty="0">
                <a:latin typeface="Times New Roman" pitchFamily="18" charset="0"/>
                <a:cs typeface="Times New Roman" pitchFamily="18" charset="0"/>
              </a:rPr>
              <a:t>Abstract</a:t>
            </a:r>
          </a:p>
          <a:p>
            <a:pPr>
              <a:buFont typeface="Wingdings" panose="05000000000000000000" pitchFamily="2" charset="2"/>
              <a:buChar char="v"/>
            </a:pPr>
            <a:endParaRPr lang="en-US" sz="3300" dirty="0">
              <a:latin typeface="Times New Roman" pitchFamily="18" charset="0"/>
              <a:cs typeface="Times New Roman" pitchFamily="18" charset="0"/>
            </a:endParaRPr>
          </a:p>
          <a:p>
            <a:pPr>
              <a:buFont typeface="Wingdings" panose="05000000000000000000" pitchFamily="2" charset="2"/>
              <a:buChar char="v"/>
            </a:pPr>
            <a:r>
              <a:rPr lang="en-US" sz="3300" dirty="0">
                <a:latin typeface="Times New Roman" pitchFamily="18" charset="0"/>
                <a:cs typeface="Times New Roman" pitchFamily="18" charset="0"/>
              </a:rPr>
              <a:t>Introduction</a:t>
            </a:r>
          </a:p>
          <a:p>
            <a:pPr marL="0" indent="0">
              <a:buNone/>
            </a:pPr>
            <a:endParaRPr lang="en-US" sz="3300" dirty="0">
              <a:latin typeface="Times New Roman" pitchFamily="18" charset="0"/>
              <a:cs typeface="Times New Roman" pitchFamily="18" charset="0"/>
            </a:endParaRPr>
          </a:p>
          <a:p>
            <a:pPr>
              <a:buFont typeface="Wingdings" panose="05000000000000000000" pitchFamily="2" charset="2"/>
              <a:buChar char="v"/>
            </a:pPr>
            <a:r>
              <a:rPr lang="en-US" sz="3300" dirty="0">
                <a:latin typeface="Times New Roman" pitchFamily="18" charset="0"/>
                <a:cs typeface="Times New Roman" pitchFamily="18" charset="0"/>
              </a:rPr>
              <a:t>Existing System</a:t>
            </a:r>
          </a:p>
          <a:p>
            <a:pPr marL="0" indent="0">
              <a:buNone/>
            </a:pPr>
            <a:endParaRPr lang="en-US" sz="3300" dirty="0">
              <a:latin typeface="Times New Roman" pitchFamily="18" charset="0"/>
              <a:cs typeface="Times New Roman" pitchFamily="18" charset="0"/>
            </a:endParaRPr>
          </a:p>
          <a:p>
            <a:pPr>
              <a:buFont typeface="Wingdings" panose="05000000000000000000" pitchFamily="2" charset="2"/>
              <a:buChar char="v"/>
            </a:pPr>
            <a:r>
              <a:rPr lang="en-US" sz="3300" dirty="0">
                <a:latin typeface="Times New Roman" pitchFamily="18" charset="0"/>
                <a:cs typeface="Times New Roman" pitchFamily="18" charset="0"/>
              </a:rPr>
              <a:t> proposed System</a:t>
            </a:r>
          </a:p>
          <a:p>
            <a:pPr>
              <a:buFont typeface="Wingdings" panose="05000000000000000000" pitchFamily="2" charset="2"/>
              <a:buChar char="v"/>
            </a:pPr>
            <a:endParaRPr lang="en-US" sz="3300" dirty="0">
              <a:latin typeface="Times New Roman" pitchFamily="18" charset="0"/>
              <a:cs typeface="Times New Roman" pitchFamily="18" charset="0"/>
            </a:endParaRPr>
          </a:p>
          <a:p>
            <a:pPr>
              <a:buFont typeface="Wingdings" panose="05000000000000000000" pitchFamily="2" charset="2"/>
              <a:buChar char="v"/>
            </a:pPr>
            <a:r>
              <a:rPr lang="en-US" sz="3300" dirty="0">
                <a:latin typeface="Times New Roman" pitchFamily="18" charset="0"/>
                <a:cs typeface="Times New Roman" pitchFamily="18" charset="0"/>
              </a:rPr>
              <a:t>References </a:t>
            </a:r>
          </a:p>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pPr algn="ctr"/>
            <a:r>
              <a:rPr lang="en-US" b="1" dirty="0"/>
              <a:t>Abstract</a:t>
            </a:r>
          </a:p>
        </p:txBody>
      </p:sp>
      <p:sp>
        <p:nvSpPr>
          <p:cNvPr id="3" name="Content Placeholder 2"/>
          <p:cNvSpPr>
            <a:spLocks noGrp="1"/>
          </p:cNvSpPr>
          <p:nvPr>
            <p:ph idx="1"/>
          </p:nvPr>
        </p:nvSpPr>
        <p:spPr>
          <a:xfrm>
            <a:off x="628650" y="1066800"/>
            <a:ext cx="7886700" cy="4351338"/>
          </a:xfrm>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Facial features are now widely used for identity verification in attendance systems across educational institutions and libraries. Traditional approach for attendance is professor calls student name and record attendance. It takes some time to record attendance. If the duration of class of one subject is about 5o minutes, it takes 5 to 10 minutes to record attendance. For each lecture this is a waste of time. To avoid these losses, we're going to use automatic process which is based on image processing. Identification of any people in any organization or colleges for the purpose of attendance marking is one of such software. </a:t>
            </a:r>
          </a:p>
          <a:p>
            <a:pPr marL="0" indent="0" algn="just">
              <a:buNone/>
            </a:pPr>
            <a:r>
              <a:rPr lang="en-US" dirty="0">
                <a:latin typeface="Times New Roman" panose="02020603050405020304" pitchFamily="18" charset="0"/>
                <a:cs typeface="Times New Roman" panose="02020603050405020304" pitchFamily="18" charset="0"/>
              </a:rPr>
              <a:t>The proposed system takes video input from surveillance cameras or webcams. This video stream captures individuals as they enter a classroom or workplace. The system then processes this video by breaking it down into individual frames. Each frame is analyzed using facial recognition techniques powered by Convolutional Neural Networks (CNNs).</a:t>
            </a: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81000"/>
            <a:ext cx="7886700" cy="47307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381000" y="990600"/>
            <a:ext cx="8382000" cy="5029200"/>
          </a:xfrm>
        </p:spPr>
        <p:txBody>
          <a:bodyPr>
            <a:noAutofit/>
          </a:bodyPr>
          <a:lstStyle/>
          <a:p>
            <a:pPr marL="0" indent="0" algn="just">
              <a:lnSpc>
                <a:spcPct val="100000"/>
              </a:lnSpc>
              <a:buNone/>
            </a:pPr>
            <a:r>
              <a:rPr lang="en-US" sz="2200" dirty="0">
                <a:latin typeface="Times New Roman" pitchFamily="18" charset="0"/>
                <a:cs typeface="Times New Roman" pitchFamily="18" charset="0"/>
              </a:rPr>
              <a:t>In recent years, computer vision and artificial intelligence have made attendance tracking much easier. Traditional methods like sign-in sheets or cards had problems with errors and taking too much time. This led to a search for better options, and biometric techniques, especially face recognition, stood out for being user-friendly and super accurate. The ongoing progress in technology is shaping a more efficient and precise way of managing attendance.</a:t>
            </a:r>
          </a:p>
          <a:p>
            <a:pPr marL="0" indent="0" algn="just">
              <a:lnSpc>
                <a:spcPct val="100000"/>
              </a:lnSpc>
              <a:buNone/>
            </a:pPr>
            <a:r>
              <a:rPr lang="en-US" sz="2200" dirty="0">
                <a:latin typeface="Times New Roman" pitchFamily="18" charset="0"/>
                <a:cs typeface="Times New Roman" pitchFamily="18" charset="0"/>
              </a:rPr>
              <a:t>The proposed system takes video input from surveillance cameras or webcams. This video stream captures individuals as they enter a classroom or workplace. The system then processes this video by breaking it down into individual frames. Each frame is analyzed using facial recognition techniques powered by Convolutional Neural Networks (CNNs).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7886700" cy="473074"/>
          </a:xfrm>
        </p:spPr>
        <p:txBody>
          <a:bodyPr>
            <a:noAutofit/>
          </a:bodyPr>
          <a:lstStyle/>
          <a:p>
            <a:pPr algn="ctr"/>
            <a:r>
              <a:rPr lang="en-US" sz="3200" b="1" dirty="0">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a:xfrm>
            <a:off x="658147" y="1295400"/>
            <a:ext cx="7886700" cy="4351338"/>
          </a:xfrm>
        </p:spPr>
        <p:txBody>
          <a:bodyPr>
            <a:normAutofit/>
          </a:bodyPr>
          <a:lstStyle/>
          <a:p>
            <a:pPr algn="just"/>
            <a:r>
              <a:rPr lang="en-US" sz="2400" dirty="0">
                <a:latin typeface="Times New Roman" pitchFamily="18" charset="0"/>
                <a:cs typeface="Times New Roman" pitchFamily="18" charset="0"/>
              </a:rPr>
              <a:t>The system operates by initially collecting facial data during an enrollment process and training the model for face recognition attendance. When students enter, the camera captures their faces. The system then uses face recognition algorithms to compare the captured faces with the stored data in the database. If a match is found, the student is marked as present; otherwise, they are marked as absent. This method efficiently automates attendance management based on facial recognition technology.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96874"/>
          </a:xfrm>
        </p:spPr>
        <p:txBody>
          <a:bodyPr>
            <a:normAutofit fontScale="90000"/>
          </a:bodyPr>
          <a:lstStyle/>
          <a:p>
            <a:pPr algn="ctr"/>
            <a:r>
              <a:rPr lang="en-US" b="1" dirty="0"/>
              <a:t>Existing System Block Diagram</a:t>
            </a:r>
          </a:p>
        </p:txBody>
      </p:sp>
      <p:pic>
        <p:nvPicPr>
          <p:cNvPr id="9" name="Content Placeholder 8">
            <a:extLst>
              <a:ext uri="{FF2B5EF4-FFF2-40B4-BE49-F238E27FC236}">
                <a16:creationId xmlns:a16="http://schemas.microsoft.com/office/drawing/2014/main" id="{A320466E-91BC-B11D-1BF1-FBCEF4297BDA}"/>
              </a:ext>
            </a:extLst>
          </p:cNvPr>
          <p:cNvPicPr>
            <a:picLocks noGrp="1" noChangeAspect="1"/>
          </p:cNvPicPr>
          <p:nvPr>
            <p:ph idx="1"/>
          </p:nvPr>
        </p:nvPicPr>
        <p:blipFill>
          <a:blip r:embed="rId2"/>
          <a:stretch>
            <a:fillRect/>
          </a:stretch>
        </p:blipFill>
        <p:spPr>
          <a:xfrm>
            <a:off x="990600" y="1295400"/>
            <a:ext cx="7524750" cy="4047130"/>
          </a:xfrm>
        </p:spPr>
      </p:pic>
    </p:spTree>
    <p:extLst>
      <p:ext uri="{BB962C8B-B14F-4D97-AF65-F5344CB8AC3E}">
        <p14:creationId xmlns:p14="http://schemas.microsoft.com/office/powerpoint/2010/main" val="1241160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527" y="669925"/>
            <a:ext cx="7886700" cy="47307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628650" y="1295400"/>
            <a:ext cx="7886700" cy="4656138"/>
          </a:xfrm>
        </p:spPr>
        <p:txBody>
          <a:bodyPr>
            <a:normAutofit fontScale="85000" lnSpcReduction="20000"/>
          </a:bodyPr>
          <a:lstStyle/>
          <a:p>
            <a:pPr algn="just">
              <a:lnSpc>
                <a:spcPct val="120000"/>
              </a:lnSpc>
            </a:pPr>
            <a:r>
              <a:rPr lang="en-US" sz="2400" dirty="0">
                <a:latin typeface="Times New Roman" pitchFamily="18" charset="0"/>
                <a:cs typeface="Times New Roman" pitchFamily="18" charset="0"/>
              </a:rPr>
              <a:t>The proposed system utilizes video input from surveillance cameras or webcams to automate attendance tracking. When individuals enter a classroom or workplace, the system captures a video stream. This video is then processed frame by frame, employing facial recognition techniques powered by Convolutional Neural Networks (CNNs). </a:t>
            </a:r>
          </a:p>
          <a:p>
            <a:pPr algn="just">
              <a:lnSpc>
                <a:spcPct val="120000"/>
              </a:lnSpc>
            </a:pPr>
            <a:r>
              <a:rPr lang="en-US" sz="2400" dirty="0">
                <a:latin typeface="Times New Roman" pitchFamily="18" charset="0"/>
                <a:cs typeface="Times New Roman" pitchFamily="18" charset="0"/>
              </a:rPr>
              <a:t>The analysis involves recognizing and extracting facial features from each frame. In real-time, the system compares these extracted facial features with a pre-established database containing registered individuals' facial data. If a match is found, the system marks the individual as present. Notably, the system is designed to handle variations in lighting conditions, facial expressions, and minor pose differences, ensuring accurate identification and reliable attendance marking without requiring manual intervention. Overall, this approach allows for efficient and seamless attendance management.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23914"/>
            <a:ext cx="7886700" cy="411163"/>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Proposed System</a:t>
            </a:r>
          </a:p>
        </p:txBody>
      </p:sp>
      <p:sp>
        <p:nvSpPr>
          <p:cNvPr id="6" name="Flowchart: Terminator 5">
            <a:extLst>
              <a:ext uri="{FF2B5EF4-FFF2-40B4-BE49-F238E27FC236}">
                <a16:creationId xmlns:a16="http://schemas.microsoft.com/office/drawing/2014/main" id="{BB69431D-6A84-599F-363F-517C88EFD4CA}"/>
              </a:ext>
            </a:extLst>
          </p:cNvPr>
          <p:cNvSpPr/>
          <p:nvPr/>
        </p:nvSpPr>
        <p:spPr>
          <a:xfrm>
            <a:off x="1822704" y="2231627"/>
            <a:ext cx="1066800" cy="411163"/>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camera</a:t>
            </a:r>
          </a:p>
        </p:txBody>
      </p:sp>
      <p:pic>
        <p:nvPicPr>
          <p:cNvPr id="9" name="Graphic 8" descr="User with solid fill">
            <a:extLst>
              <a:ext uri="{FF2B5EF4-FFF2-40B4-BE49-F238E27FC236}">
                <a16:creationId xmlns:a16="http://schemas.microsoft.com/office/drawing/2014/main" id="{9C3659F9-7318-ECDB-8408-909867204E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98904" y="1132797"/>
            <a:ext cx="914400" cy="800100"/>
          </a:xfrm>
          <a:prstGeom prst="rect">
            <a:avLst/>
          </a:prstGeom>
        </p:spPr>
      </p:pic>
      <p:sp>
        <p:nvSpPr>
          <p:cNvPr id="10" name="Rectangle: Rounded Corners 9">
            <a:extLst>
              <a:ext uri="{FF2B5EF4-FFF2-40B4-BE49-F238E27FC236}">
                <a16:creationId xmlns:a16="http://schemas.microsoft.com/office/drawing/2014/main" id="{DDC09DA1-EBB3-D84F-3082-568A1AC37D05}"/>
              </a:ext>
            </a:extLst>
          </p:cNvPr>
          <p:cNvSpPr/>
          <p:nvPr/>
        </p:nvSpPr>
        <p:spPr>
          <a:xfrm>
            <a:off x="1371600" y="4152829"/>
            <a:ext cx="182880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 -Processing</a:t>
            </a:r>
          </a:p>
        </p:txBody>
      </p:sp>
      <p:sp>
        <p:nvSpPr>
          <p:cNvPr id="11" name="Rectangle: Rounded Corners 10">
            <a:extLst>
              <a:ext uri="{FF2B5EF4-FFF2-40B4-BE49-F238E27FC236}">
                <a16:creationId xmlns:a16="http://schemas.microsoft.com/office/drawing/2014/main" id="{1AB004F2-62B1-3419-F450-5913960D21CE}"/>
              </a:ext>
            </a:extLst>
          </p:cNvPr>
          <p:cNvSpPr/>
          <p:nvPr/>
        </p:nvSpPr>
        <p:spPr>
          <a:xfrm>
            <a:off x="1371600" y="5341663"/>
            <a:ext cx="1828800" cy="767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Image training system</a:t>
            </a:r>
          </a:p>
        </p:txBody>
      </p:sp>
      <p:sp>
        <p:nvSpPr>
          <p:cNvPr id="12" name="Rectangle: Rounded Corners 11">
            <a:extLst>
              <a:ext uri="{FF2B5EF4-FFF2-40B4-BE49-F238E27FC236}">
                <a16:creationId xmlns:a16="http://schemas.microsoft.com/office/drawing/2014/main" id="{2611F7FF-7E10-51B8-FE51-B3786C7E8529}"/>
              </a:ext>
            </a:extLst>
          </p:cNvPr>
          <p:cNvSpPr/>
          <p:nvPr/>
        </p:nvSpPr>
        <p:spPr>
          <a:xfrm>
            <a:off x="4745736" y="2455816"/>
            <a:ext cx="1828800" cy="767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Trained Model</a:t>
            </a:r>
          </a:p>
        </p:txBody>
      </p:sp>
      <p:sp>
        <p:nvSpPr>
          <p:cNvPr id="13" name="Rectangle: Rounded Corners 12">
            <a:extLst>
              <a:ext uri="{FF2B5EF4-FFF2-40B4-BE49-F238E27FC236}">
                <a16:creationId xmlns:a16="http://schemas.microsoft.com/office/drawing/2014/main" id="{CD308DF3-8F65-B2BA-6144-F1DA3213A228}"/>
              </a:ext>
            </a:extLst>
          </p:cNvPr>
          <p:cNvSpPr/>
          <p:nvPr/>
        </p:nvSpPr>
        <p:spPr>
          <a:xfrm>
            <a:off x="4745736" y="3707882"/>
            <a:ext cx="182880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Face Detection system</a:t>
            </a:r>
          </a:p>
        </p:txBody>
      </p:sp>
      <p:sp>
        <p:nvSpPr>
          <p:cNvPr id="14" name="Flowchart: Magnetic Disk 13">
            <a:extLst>
              <a:ext uri="{FF2B5EF4-FFF2-40B4-BE49-F238E27FC236}">
                <a16:creationId xmlns:a16="http://schemas.microsoft.com/office/drawing/2014/main" id="{447F58E9-66D0-34B5-2879-DB7215C391C6}"/>
              </a:ext>
            </a:extLst>
          </p:cNvPr>
          <p:cNvSpPr/>
          <p:nvPr/>
        </p:nvSpPr>
        <p:spPr>
          <a:xfrm>
            <a:off x="1822704" y="3182866"/>
            <a:ext cx="1066800" cy="585686"/>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Database</a:t>
            </a:r>
          </a:p>
        </p:txBody>
      </p:sp>
      <p:sp>
        <p:nvSpPr>
          <p:cNvPr id="17" name="Flowchart: Connector 16">
            <a:extLst>
              <a:ext uri="{FF2B5EF4-FFF2-40B4-BE49-F238E27FC236}">
                <a16:creationId xmlns:a16="http://schemas.microsoft.com/office/drawing/2014/main" id="{122638A3-9E0B-1242-3300-DDDF59AC8A19}"/>
              </a:ext>
            </a:extLst>
          </p:cNvPr>
          <p:cNvSpPr/>
          <p:nvPr/>
        </p:nvSpPr>
        <p:spPr>
          <a:xfrm>
            <a:off x="4879848" y="1637174"/>
            <a:ext cx="1560576"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Video input</a:t>
            </a:r>
          </a:p>
        </p:txBody>
      </p:sp>
      <p:sp>
        <p:nvSpPr>
          <p:cNvPr id="18" name="Flowchart: Magnetic Disk 17">
            <a:extLst>
              <a:ext uri="{FF2B5EF4-FFF2-40B4-BE49-F238E27FC236}">
                <a16:creationId xmlns:a16="http://schemas.microsoft.com/office/drawing/2014/main" id="{E01EDDE0-CE07-4157-073A-F3040F5E00E7}"/>
              </a:ext>
            </a:extLst>
          </p:cNvPr>
          <p:cNvSpPr/>
          <p:nvPr/>
        </p:nvSpPr>
        <p:spPr>
          <a:xfrm>
            <a:off x="7362518" y="3768552"/>
            <a:ext cx="1143000" cy="444946"/>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19" name="Flowchart: Terminator 18">
            <a:extLst>
              <a:ext uri="{FF2B5EF4-FFF2-40B4-BE49-F238E27FC236}">
                <a16:creationId xmlns:a16="http://schemas.microsoft.com/office/drawing/2014/main" id="{B9C6DF3D-8702-E542-4480-026CE515822C}"/>
              </a:ext>
            </a:extLst>
          </p:cNvPr>
          <p:cNvSpPr/>
          <p:nvPr/>
        </p:nvSpPr>
        <p:spPr>
          <a:xfrm>
            <a:off x="4980431" y="5924486"/>
            <a:ext cx="1545336" cy="609600"/>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Attendance table </a:t>
            </a:r>
          </a:p>
        </p:txBody>
      </p:sp>
      <p:cxnSp>
        <p:nvCxnSpPr>
          <p:cNvPr id="21" name="Straight Arrow Connector 20">
            <a:extLst>
              <a:ext uri="{FF2B5EF4-FFF2-40B4-BE49-F238E27FC236}">
                <a16:creationId xmlns:a16="http://schemas.microsoft.com/office/drawing/2014/main" id="{CE78CC88-1DB3-80F6-AB71-73844D6E4645}"/>
              </a:ext>
            </a:extLst>
          </p:cNvPr>
          <p:cNvCxnSpPr>
            <a:stCxn id="9" idx="2"/>
          </p:cNvCxnSpPr>
          <p:nvPr/>
        </p:nvCxnSpPr>
        <p:spPr>
          <a:xfrm>
            <a:off x="2356104" y="1932897"/>
            <a:ext cx="0" cy="326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A277709-C527-4449-9D96-418D2D877421}"/>
              </a:ext>
            </a:extLst>
          </p:cNvPr>
          <p:cNvCxnSpPr>
            <a:stCxn id="6" idx="2"/>
            <a:endCxn id="14" idx="1"/>
          </p:cNvCxnSpPr>
          <p:nvPr/>
        </p:nvCxnSpPr>
        <p:spPr>
          <a:xfrm>
            <a:off x="2356104" y="2642790"/>
            <a:ext cx="0" cy="540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695997E-960C-2CA7-C9CE-C70E63D03439}"/>
              </a:ext>
            </a:extLst>
          </p:cNvPr>
          <p:cNvCxnSpPr>
            <a:stCxn id="14" idx="3"/>
          </p:cNvCxnSpPr>
          <p:nvPr/>
        </p:nvCxnSpPr>
        <p:spPr>
          <a:xfrm>
            <a:off x="2356104" y="3768552"/>
            <a:ext cx="0" cy="384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EAEF426-A152-97A2-8A51-FEDE45F5E740}"/>
              </a:ext>
            </a:extLst>
          </p:cNvPr>
          <p:cNvCxnSpPr>
            <a:stCxn id="10" idx="2"/>
            <a:endCxn id="11" idx="0"/>
          </p:cNvCxnSpPr>
          <p:nvPr/>
        </p:nvCxnSpPr>
        <p:spPr>
          <a:xfrm>
            <a:off x="2286000" y="4686229"/>
            <a:ext cx="0" cy="655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96DA269-7BBD-B86C-8B9C-DA2C2A46FFDB}"/>
              </a:ext>
            </a:extLst>
          </p:cNvPr>
          <p:cNvCxnSpPr>
            <a:stCxn id="17" idx="4"/>
            <a:endCxn id="12" idx="0"/>
          </p:cNvCxnSpPr>
          <p:nvPr/>
        </p:nvCxnSpPr>
        <p:spPr>
          <a:xfrm>
            <a:off x="5660136" y="2094374"/>
            <a:ext cx="0" cy="361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974E54C-53EC-6F25-E764-E685477A378C}"/>
              </a:ext>
            </a:extLst>
          </p:cNvPr>
          <p:cNvCxnSpPr>
            <a:stCxn id="12" idx="2"/>
            <a:endCxn id="13" idx="0"/>
          </p:cNvCxnSpPr>
          <p:nvPr/>
        </p:nvCxnSpPr>
        <p:spPr>
          <a:xfrm>
            <a:off x="5660136" y="3222896"/>
            <a:ext cx="0" cy="48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3CD0AC1-A4FD-46D9-003D-9EEB4F0B7447}"/>
              </a:ext>
            </a:extLst>
          </p:cNvPr>
          <p:cNvCxnSpPr>
            <a:cxnSpLocks/>
          </p:cNvCxnSpPr>
          <p:nvPr/>
        </p:nvCxnSpPr>
        <p:spPr>
          <a:xfrm>
            <a:off x="5667756" y="4263981"/>
            <a:ext cx="7619"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21C1DC3-BDB3-5D74-CCB3-BA34C9E0E3F7}"/>
              </a:ext>
            </a:extLst>
          </p:cNvPr>
          <p:cNvCxnSpPr>
            <a:stCxn id="11" idx="3"/>
          </p:cNvCxnSpPr>
          <p:nvPr/>
        </p:nvCxnSpPr>
        <p:spPr>
          <a:xfrm>
            <a:off x="3200400" y="5725203"/>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BF5951D-8E5A-9726-3379-440D84C93775}"/>
              </a:ext>
            </a:extLst>
          </p:cNvPr>
          <p:cNvCxnSpPr/>
          <p:nvPr/>
        </p:nvCxnSpPr>
        <p:spPr>
          <a:xfrm flipV="1">
            <a:off x="3962400" y="2912828"/>
            <a:ext cx="0" cy="2812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5E3CEEC-4D91-1E7D-61CE-BD83C298A07D}"/>
              </a:ext>
            </a:extLst>
          </p:cNvPr>
          <p:cNvCxnSpPr/>
          <p:nvPr/>
        </p:nvCxnSpPr>
        <p:spPr>
          <a:xfrm>
            <a:off x="3962400" y="2912828"/>
            <a:ext cx="783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27DE581-6498-2A55-2BC9-70B9239C3AEE}"/>
              </a:ext>
            </a:extLst>
          </p:cNvPr>
          <p:cNvCxnSpPr>
            <a:stCxn id="13" idx="3"/>
            <a:endCxn id="18" idx="2"/>
          </p:cNvCxnSpPr>
          <p:nvPr/>
        </p:nvCxnSpPr>
        <p:spPr>
          <a:xfrm>
            <a:off x="6574536" y="3974582"/>
            <a:ext cx="787982" cy="164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F3C028EB-A237-6EDC-E34B-3DF15403B705}"/>
              </a:ext>
            </a:extLst>
          </p:cNvPr>
          <p:cNvSpPr/>
          <p:nvPr/>
        </p:nvSpPr>
        <p:spPr>
          <a:xfrm>
            <a:off x="4876799" y="4807156"/>
            <a:ext cx="1752600" cy="73899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Face Recognition system</a:t>
            </a:r>
          </a:p>
        </p:txBody>
      </p:sp>
      <p:cxnSp>
        <p:nvCxnSpPr>
          <p:cNvPr id="15" name="Straight Arrow Connector 14">
            <a:extLst>
              <a:ext uri="{FF2B5EF4-FFF2-40B4-BE49-F238E27FC236}">
                <a16:creationId xmlns:a16="http://schemas.microsoft.com/office/drawing/2014/main" id="{632F17B7-AEDA-A92C-7831-7DC2EB529DF0}"/>
              </a:ext>
            </a:extLst>
          </p:cNvPr>
          <p:cNvCxnSpPr>
            <a:stCxn id="3" idx="2"/>
            <a:endCxn id="19" idx="0"/>
          </p:cNvCxnSpPr>
          <p:nvPr/>
        </p:nvCxnSpPr>
        <p:spPr>
          <a:xfrm>
            <a:off x="5753099" y="5546155"/>
            <a:ext cx="0" cy="378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499</TotalTime>
  <Words>1050</Words>
  <Application>Microsoft Office PowerPoint</Application>
  <PresentationFormat>On-screen Show (4:3)</PresentationFormat>
  <Paragraphs>54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SREENIVASA INSTITUTE OF TECHNOLOGY AND MANAGEMENT STUDIES (Autonomous) Murukambattu, Chittoor – 517127.  DEPARTMENT OF COMPUTER SCIENCE AND ENGINEERING  Zeroth Review  INTELLIGENT VIDEO-BASED ATTENDANCE SYSTEM  </vt:lpstr>
      <vt:lpstr>Motivation</vt:lpstr>
      <vt:lpstr>Contents</vt:lpstr>
      <vt:lpstr>Abstract</vt:lpstr>
      <vt:lpstr>Introduction</vt:lpstr>
      <vt:lpstr>Existing System</vt:lpstr>
      <vt:lpstr>Existing System Block Diagram</vt:lpstr>
      <vt:lpstr>Proposed system</vt:lpstr>
      <vt:lpstr>Proposed System</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CAN Protocol based Embedded system to avoid Rear end collision of vehicles</dc:title>
  <dc:creator>Home</dc:creator>
  <cp:lastModifiedBy>B.Praveen Kumar</cp:lastModifiedBy>
  <cp:revision>34</cp:revision>
  <dcterms:created xsi:type="dcterms:W3CDTF">2006-08-16T00:00:00Z</dcterms:created>
  <dcterms:modified xsi:type="dcterms:W3CDTF">2024-03-06T18:23:53Z</dcterms:modified>
</cp:coreProperties>
</file>