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70"/>
    <p:restoredTop sz="94704"/>
  </p:normalViewPr>
  <p:slideViewPr>
    <p:cSldViewPr snapToGrid="0" snapToObjects="1">
      <p:cViewPr varScale="1">
        <p:scale>
          <a:sx n="84" d="100"/>
          <a:sy n="84" d="100"/>
        </p:scale>
        <p:origin x="200" y="6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8/25/19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736653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5086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8/25/19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000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DD82B9-B8EE-4375-B6FF-88FA6ABB15D9}" type="datetime1">
              <a:rPr lang="en-US" smtClean="0"/>
              <a:t>8/25/19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83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8/25/19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430954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BFFD690-9426-415D-8B65-26881E07B2D4}" type="datetime1">
              <a:rPr lang="en-US" smtClean="0"/>
              <a:t>8/25/19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38375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D291B17-9318-49DB-B28B-6E5994AE9581}" type="datetime1">
              <a:rPr lang="en-US" smtClean="0"/>
              <a:t>8/25/19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8693902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8/25/19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3389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3500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8/25/19</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79713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7E18DB4A-8810-4A10-AD5C-D5E2C667F5B3}" type="datetime1">
              <a:rPr lang="en-US" smtClean="0"/>
              <a:t>8/25/19</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502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D291B17-9318-49DB-B28B-6E5994AE9581}" type="datetime1">
              <a:rPr lang="en-US" smtClean="0"/>
              <a:t>8/25/19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482194613"/>
      </p:ext>
    </p:extLst>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commons.wikimedia.org/wiki/File:Map_symbol_hospital_02.pn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2AD06B1-CAB7-D64B-963D-1954D4D9512C}"/>
              </a:ext>
            </a:extLst>
          </p:cNvPr>
          <p:cNvSpPr>
            <a:spLocks noGrp="1"/>
          </p:cNvSpPr>
          <p:nvPr>
            <p:ph type="subTitle" idx="1"/>
          </p:nvPr>
        </p:nvSpPr>
        <p:spPr>
          <a:xfrm>
            <a:off x="6096000" y="1995342"/>
            <a:ext cx="3026002" cy="433533"/>
          </a:xfrm>
        </p:spPr>
        <p:txBody>
          <a:bodyPr>
            <a:normAutofit/>
          </a:bodyPr>
          <a:lstStyle/>
          <a:p>
            <a:r>
              <a:rPr lang="en-US" sz="2200" dirty="0">
                <a:solidFill>
                  <a:srgbClr val="FFFFFF">
                    <a:alpha val="75000"/>
                  </a:srgbClr>
                </a:solidFill>
              </a:rPr>
              <a:t>Problem Statement </a:t>
            </a:r>
            <a:r>
              <a:rPr lang="en-US" sz="1800" dirty="0">
                <a:solidFill>
                  <a:srgbClr val="FFFFFF">
                    <a:alpha val="75000"/>
                  </a:srgbClr>
                </a:solidFill>
              </a:rPr>
              <a:t>:</a:t>
            </a:r>
          </a:p>
          <a:p>
            <a:endParaRPr lang="en-US" sz="1800" dirty="0">
              <a:solidFill>
                <a:srgbClr val="FFFFFF">
                  <a:alpha val="75000"/>
                </a:srgbClr>
              </a:solidFill>
            </a:endParaRPr>
          </a:p>
          <a:p>
            <a:endParaRPr lang="en-US" sz="1800" dirty="0">
              <a:solidFill>
                <a:srgbClr val="FFFFFF">
                  <a:alpha val="75000"/>
                </a:srgbClr>
              </a:solidFill>
            </a:endParaRPr>
          </a:p>
          <a:p>
            <a:endParaRPr lang="en-US" sz="1800" dirty="0">
              <a:solidFill>
                <a:srgbClr val="FFFFFF">
                  <a:alpha val="75000"/>
                </a:srgbClr>
              </a:solidFill>
            </a:endParaRPr>
          </a:p>
        </p:txBody>
      </p:sp>
      <p:sp>
        <p:nvSpPr>
          <p:cNvPr id="7" name="TextBox 6">
            <a:extLst>
              <a:ext uri="{FF2B5EF4-FFF2-40B4-BE49-F238E27FC236}">
                <a16:creationId xmlns:a16="http://schemas.microsoft.com/office/drawing/2014/main" id="{1452EB90-3458-5440-B639-A144C0EAF544}"/>
              </a:ext>
            </a:extLst>
          </p:cNvPr>
          <p:cNvSpPr txBox="1"/>
          <p:nvPr/>
        </p:nvSpPr>
        <p:spPr>
          <a:xfrm>
            <a:off x="6353742" y="2671763"/>
            <a:ext cx="4814888" cy="2031325"/>
          </a:xfrm>
          <a:prstGeom prst="rect">
            <a:avLst/>
          </a:prstGeom>
          <a:noFill/>
        </p:spPr>
        <p:txBody>
          <a:bodyPr wrap="square" rtlCol="0">
            <a:spAutoFit/>
          </a:bodyPr>
          <a:lstStyle/>
          <a:p>
            <a:r>
              <a:rPr lang="en-US" dirty="0"/>
              <a:t>It is required to build a regression model which can help the hospitals to predict the cost to hospital when a patient is admitted.</a:t>
            </a:r>
          </a:p>
          <a:p>
            <a:endParaRPr lang="en-US" dirty="0"/>
          </a:p>
          <a:p>
            <a:r>
              <a:rPr lang="en-US" dirty="0"/>
              <a:t>There are set of  patient features provided by hospital which can be employed to feed into the model</a:t>
            </a:r>
          </a:p>
        </p:txBody>
      </p:sp>
      <p:pic>
        <p:nvPicPr>
          <p:cNvPr id="11" name="Picture 10">
            <a:extLst>
              <a:ext uri="{FF2B5EF4-FFF2-40B4-BE49-F238E27FC236}">
                <a16:creationId xmlns:a16="http://schemas.microsoft.com/office/drawing/2014/main" id="{F08F3AD0-9B61-9F4A-ACA1-63DABF5AD58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749" y="1205331"/>
            <a:ext cx="5588000" cy="5588000"/>
          </a:xfrm>
          <a:prstGeom prst="rect">
            <a:avLst/>
          </a:prstGeom>
        </p:spPr>
      </p:pic>
      <p:sp>
        <p:nvSpPr>
          <p:cNvPr id="2" name="TextBox 1">
            <a:extLst>
              <a:ext uri="{FF2B5EF4-FFF2-40B4-BE49-F238E27FC236}">
                <a16:creationId xmlns:a16="http://schemas.microsoft.com/office/drawing/2014/main" id="{8706CB7B-118E-804C-81AB-30456A4A05E9}"/>
              </a:ext>
            </a:extLst>
          </p:cNvPr>
          <p:cNvSpPr txBox="1"/>
          <p:nvPr/>
        </p:nvSpPr>
        <p:spPr>
          <a:xfrm>
            <a:off x="2443163" y="300038"/>
            <a:ext cx="7772400" cy="49244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sz="2600" dirty="0"/>
              <a:t>Regression Model to predict Total Cost to Hospital</a:t>
            </a:r>
          </a:p>
        </p:txBody>
      </p:sp>
    </p:spTree>
    <p:extLst>
      <p:ext uri="{BB962C8B-B14F-4D97-AF65-F5344CB8AC3E}">
        <p14:creationId xmlns:p14="http://schemas.microsoft.com/office/powerpoint/2010/main" val="127666501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85476-29ED-C443-9B55-65EE6D7DDA45}"/>
              </a:ext>
            </a:extLst>
          </p:cNvPr>
          <p:cNvSpPr>
            <a:spLocks noGrp="1"/>
          </p:cNvSpPr>
          <p:nvPr>
            <p:ph type="title"/>
          </p:nvPr>
        </p:nvSpPr>
        <p:spPr>
          <a:blipFill>
            <a:blip r:embed="rId2"/>
            <a:tile tx="0" ty="0" sx="100000" sy="100000" flip="none" algn="tl"/>
          </a:blipFill>
        </p:spPr>
        <p:txBody>
          <a:bodyPr/>
          <a:lstStyle/>
          <a:p>
            <a:r>
              <a:rPr lang="en-US" dirty="0"/>
              <a:t>Data set Definition</a:t>
            </a:r>
          </a:p>
        </p:txBody>
      </p:sp>
      <p:sp>
        <p:nvSpPr>
          <p:cNvPr id="3" name="Content Placeholder 2">
            <a:extLst>
              <a:ext uri="{FF2B5EF4-FFF2-40B4-BE49-F238E27FC236}">
                <a16:creationId xmlns:a16="http://schemas.microsoft.com/office/drawing/2014/main" id="{B40E147F-4A3B-6044-A38E-9A1298A26DEC}"/>
              </a:ext>
            </a:extLst>
          </p:cNvPr>
          <p:cNvSpPr>
            <a:spLocks noGrp="1"/>
          </p:cNvSpPr>
          <p:nvPr>
            <p:ph idx="1"/>
          </p:nvPr>
        </p:nvSpPr>
        <p:spPr>
          <a:xfrm>
            <a:off x="1881355" y="2540889"/>
            <a:ext cx="8662821" cy="3634486"/>
          </a:xfrm>
        </p:spPr>
        <p:txBody>
          <a:bodyPr>
            <a:normAutofit/>
          </a:bodyPr>
          <a:lstStyle/>
          <a:p>
            <a:pPr marL="0" indent="0">
              <a:buNone/>
            </a:pPr>
            <a:r>
              <a:rPr lang="en-US" dirty="0"/>
              <a:t>This dataset contains multiple features that depicts the health condition of a patient arrived to hospital for a treatment. It has features as below </a:t>
            </a:r>
          </a:p>
          <a:p>
            <a:pPr lvl="4">
              <a:buFont typeface="Wingdings" pitchFamily="2" charset="2"/>
              <a:buChar char="Ø"/>
            </a:pPr>
            <a:r>
              <a:rPr lang="en-US" dirty="0"/>
              <a:t>Age</a:t>
            </a:r>
          </a:p>
          <a:p>
            <a:pPr lvl="4">
              <a:buFont typeface="Wingdings" pitchFamily="2" charset="2"/>
              <a:buChar char="Ø"/>
            </a:pPr>
            <a:r>
              <a:rPr lang="en-US" dirty="0"/>
              <a:t>Gender </a:t>
            </a:r>
          </a:p>
          <a:p>
            <a:pPr lvl="4">
              <a:buFont typeface="Wingdings" pitchFamily="2" charset="2"/>
              <a:buChar char="Ø"/>
            </a:pPr>
            <a:r>
              <a:rPr lang="en-US" dirty="0"/>
              <a:t>Marital Status </a:t>
            </a:r>
          </a:p>
          <a:p>
            <a:pPr lvl="4">
              <a:buFont typeface="Wingdings" pitchFamily="2" charset="2"/>
              <a:buChar char="Ø"/>
            </a:pPr>
            <a:r>
              <a:rPr lang="en-US" dirty="0"/>
              <a:t>Patient height, weight </a:t>
            </a:r>
          </a:p>
          <a:p>
            <a:pPr lvl="4">
              <a:buFont typeface="Wingdings" pitchFamily="2" charset="2"/>
              <a:buChar char="Ø"/>
            </a:pPr>
            <a:r>
              <a:rPr lang="en-US" dirty="0"/>
              <a:t>Patient current health condition like BP, HB</a:t>
            </a:r>
          </a:p>
          <a:p>
            <a:pPr lvl="4">
              <a:buFont typeface="Wingdings" pitchFamily="2" charset="2"/>
              <a:buChar char="Ø"/>
            </a:pPr>
            <a:r>
              <a:rPr lang="en-US" dirty="0"/>
              <a:t>present and past complaints </a:t>
            </a:r>
          </a:p>
          <a:p>
            <a:pPr lvl="4">
              <a:buFont typeface="Wingdings" pitchFamily="2" charset="2"/>
              <a:buChar char="Ø"/>
            </a:pPr>
            <a:r>
              <a:rPr lang="en-US" dirty="0"/>
              <a:t>Any implant done</a:t>
            </a:r>
          </a:p>
          <a:p>
            <a:pPr lvl="4">
              <a:buFont typeface="Wingdings" pitchFamily="2" charset="2"/>
              <a:buChar char="Ø"/>
            </a:pPr>
            <a:r>
              <a:rPr lang="en-US" dirty="0"/>
              <a:t>The total cost to the hospital </a:t>
            </a:r>
          </a:p>
          <a:p>
            <a:endParaRPr lang="en-US" dirty="0"/>
          </a:p>
        </p:txBody>
      </p:sp>
    </p:spTree>
    <p:extLst>
      <p:ext uri="{BB962C8B-B14F-4D97-AF65-F5344CB8AC3E}">
        <p14:creationId xmlns:p14="http://schemas.microsoft.com/office/powerpoint/2010/main" val="173341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57C14-754C-FE4A-9620-3970D56EC94C}"/>
              </a:ext>
            </a:extLst>
          </p:cNvPr>
          <p:cNvSpPr>
            <a:spLocks noGrp="1"/>
          </p:cNvSpPr>
          <p:nvPr>
            <p:ph type="title"/>
          </p:nvPr>
        </p:nvSpPr>
        <p:spPr>
          <a:blipFill>
            <a:blip r:embed="rId2"/>
            <a:tile tx="0" ty="0" sx="100000" sy="100000" flip="none" algn="tl"/>
          </a:blipFill>
        </p:spPr>
        <p:txBody>
          <a:bodyPr/>
          <a:lstStyle/>
          <a:p>
            <a:r>
              <a:rPr lang="en-US" b="1" dirty="0"/>
              <a:t>DATA PRE-PROCESSING &amp; IN-sights</a:t>
            </a:r>
          </a:p>
        </p:txBody>
      </p:sp>
      <p:sp>
        <p:nvSpPr>
          <p:cNvPr id="3" name="Content Placeholder 2">
            <a:extLst>
              <a:ext uri="{FF2B5EF4-FFF2-40B4-BE49-F238E27FC236}">
                <a16:creationId xmlns:a16="http://schemas.microsoft.com/office/drawing/2014/main" id="{9311E581-D062-4749-99CC-88B575B66489}"/>
              </a:ext>
            </a:extLst>
          </p:cNvPr>
          <p:cNvSpPr>
            <a:spLocks noGrp="1"/>
          </p:cNvSpPr>
          <p:nvPr>
            <p:ph idx="1"/>
          </p:nvPr>
        </p:nvSpPr>
        <p:spPr>
          <a:xfrm>
            <a:off x="1024105" y="2454783"/>
            <a:ext cx="11029615" cy="3917442"/>
          </a:xfrm>
        </p:spPr>
        <p:txBody>
          <a:bodyPr>
            <a:normAutofit fontScale="92500" lnSpcReduction="10000"/>
          </a:bodyPr>
          <a:lstStyle/>
          <a:p>
            <a:pPr marL="0" indent="0">
              <a:buNone/>
            </a:pPr>
            <a:r>
              <a:rPr lang="en-US" dirty="0"/>
              <a:t> Data set has been loaded into a data frame called Hospital using the Pandas library.  </a:t>
            </a:r>
          </a:p>
          <a:p>
            <a:endParaRPr lang="en-US" dirty="0"/>
          </a:p>
          <a:p>
            <a:pPr marL="0" indent="0">
              <a:buNone/>
            </a:pPr>
            <a:r>
              <a:rPr lang="en-US" b="1" dirty="0"/>
              <a:t>There are few observations on the data after loading and pre-processing. </a:t>
            </a:r>
          </a:p>
          <a:p>
            <a:pPr marL="0" indent="0">
              <a:buNone/>
            </a:pPr>
            <a:r>
              <a:rPr lang="en-US" b="1" dirty="0"/>
              <a:t>   </a:t>
            </a:r>
            <a:r>
              <a:rPr lang="en-US" b="1" u="sng" dirty="0"/>
              <a:t>Below are the observations.</a:t>
            </a:r>
            <a:endParaRPr lang="en-US" u="sng" dirty="0"/>
          </a:p>
          <a:p>
            <a:pPr lvl="3" algn="just">
              <a:buFont typeface="Wingdings" pitchFamily="2" charset="2"/>
              <a:buChar char="Ø"/>
            </a:pPr>
            <a:r>
              <a:rPr lang="en-US" dirty="0"/>
              <a:t>AGE column has decimal values which has been rounded to the nearest integer.</a:t>
            </a:r>
          </a:p>
          <a:p>
            <a:pPr lvl="3" algn="just">
              <a:buFont typeface="Wingdings" pitchFamily="2" charset="2"/>
              <a:buChar char="Ø"/>
            </a:pPr>
            <a:r>
              <a:rPr lang="en-US" dirty="0"/>
              <a:t>Redundant features which give the same details of data have been removed. For example, total number of days in hospital is a redundant column as the same can be derived from Total number of days in wards + Number of days in ICU. </a:t>
            </a:r>
          </a:p>
          <a:p>
            <a:pPr lvl="3" algn="just">
              <a:buFont typeface="Wingdings" pitchFamily="2" charset="2"/>
              <a:buChar char="Ø"/>
            </a:pPr>
            <a:r>
              <a:rPr lang="en-US" dirty="0"/>
              <a:t>The data for few of the features were scattered a lot in terms of values, normalization and scaling has been applied to make the data normalized.</a:t>
            </a:r>
          </a:p>
          <a:p>
            <a:pPr lvl="3" algn="just">
              <a:buFont typeface="Wingdings" pitchFamily="2" charset="2"/>
              <a:buChar char="Ø"/>
            </a:pPr>
            <a:r>
              <a:rPr lang="en-US" dirty="0"/>
              <a:t>Most of the features i.e.., independent features have a directly related or linearly dependent on the independent output variable which mean linear regression can be employed to predict the total cost of the current problem statement.</a:t>
            </a:r>
          </a:p>
          <a:p>
            <a:pPr lvl="3" algn="just">
              <a:buFont typeface="Wingdings" pitchFamily="2" charset="2"/>
              <a:buChar char="Ø"/>
            </a:pPr>
            <a:r>
              <a:rPr lang="en-US" dirty="0"/>
              <a:t>Few features SL. Which does not have any significance and contribution to the analysis has been removed from the dataset.</a:t>
            </a:r>
          </a:p>
          <a:p>
            <a:pPr lvl="3" algn="just">
              <a:buFont typeface="Wingdings" pitchFamily="2" charset="2"/>
              <a:buChar char="Ø"/>
            </a:pPr>
            <a:endParaRPr lang="en-US" dirty="0"/>
          </a:p>
        </p:txBody>
      </p:sp>
    </p:spTree>
    <p:extLst>
      <p:ext uri="{BB962C8B-B14F-4D97-AF65-F5344CB8AC3E}">
        <p14:creationId xmlns:p14="http://schemas.microsoft.com/office/powerpoint/2010/main" val="164286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2A6CA-410E-AC49-AAC5-91A1FF8838F1}"/>
              </a:ext>
            </a:extLst>
          </p:cNvPr>
          <p:cNvSpPr>
            <a:spLocks noGrp="1"/>
          </p:cNvSpPr>
          <p:nvPr>
            <p:ph type="title"/>
          </p:nvPr>
        </p:nvSpPr>
        <p:spPr>
          <a:blipFill>
            <a:blip r:embed="rId2"/>
            <a:tile tx="0" ty="0" sx="100000" sy="100000" flip="none" algn="tl"/>
          </a:blipFill>
        </p:spPr>
        <p:txBody>
          <a:bodyPr/>
          <a:lstStyle/>
          <a:p>
            <a:r>
              <a:rPr lang="en-US" b="1" dirty="0"/>
              <a:t>Feature Engineering</a:t>
            </a:r>
          </a:p>
        </p:txBody>
      </p:sp>
      <p:sp>
        <p:nvSpPr>
          <p:cNvPr id="3" name="Content Placeholder 2">
            <a:extLst>
              <a:ext uri="{FF2B5EF4-FFF2-40B4-BE49-F238E27FC236}">
                <a16:creationId xmlns:a16="http://schemas.microsoft.com/office/drawing/2014/main" id="{4231869F-BE53-B441-BAB6-753F9E575E65}"/>
              </a:ext>
            </a:extLst>
          </p:cNvPr>
          <p:cNvSpPr>
            <a:spLocks noGrp="1"/>
          </p:cNvSpPr>
          <p:nvPr>
            <p:ph idx="1"/>
          </p:nvPr>
        </p:nvSpPr>
        <p:spPr>
          <a:xfrm>
            <a:off x="2231136" y="2638044"/>
            <a:ext cx="7729728" cy="3852946"/>
          </a:xfrm>
        </p:spPr>
        <p:txBody>
          <a:bodyPr>
            <a:normAutofit/>
          </a:bodyPr>
          <a:lstStyle/>
          <a:p>
            <a:pPr lvl="1" algn="just">
              <a:buFont typeface="Wingdings" pitchFamily="2" charset="2"/>
              <a:buChar char="Ø"/>
            </a:pPr>
            <a:r>
              <a:rPr lang="en-US" dirty="0"/>
              <a:t>It is observe few features are having NULL values, they have been filled with the appropriate values. For HB, Low-BP, High-BP the ideal values have been taken. For the other features, UREA, CREATININE the average value has been used to fill the NULL values.</a:t>
            </a:r>
          </a:p>
          <a:p>
            <a:pPr lvl="1" algn="just">
              <a:buFont typeface="Wingdings" pitchFamily="2" charset="2"/>
              <a:buChar char="Ø"/>
            </a:pPr>
            <a:r>
              <a:rPr lang="en-US" dirty="0"/>
              <a:t>There are categorical variables which are having string values. These cannot be used for the regression calculation. These features cannot be directly fed to the algorithm and to the model to derive the relationship.</a:t>
            </a:r>
          </a:p>
          <a:p>
            <a:pPr lvl="1" algn="just">
              <a:buFont typeface="Wingdings" pitchFamily="2" charset="2"/>
              <a:buChar char="Ø"/>
            </a:pPr>
            <a:r>
              <a:rPr lang="en-US" dirty="0"/>
              <a:t>Those categorical features have been converted to numeric values using the lambda function and by creating dummy variables.</a:t>
            </a:r>
          </a:p>
          <a:p>
            <a:pPr lvl="1" algn="just">
              <a:buFont typeface="Wingdings" pitchFamily="2" charset="2"/>
              <a:buChar char="Ø"/>
            </a:pPr>
            <a:r>
              <a:rPr lang="en-US" sz="1600" dirty="0"/>
              <a:t>After plotting the heatmap on the correlation there are few features which have multicollinearity, they have been removed</a:t>
            </a:r>
            <a:r>
              <a:rPr lang="en-US" dirty="0"/>
              <a:t>.</a:t>
            </a:r>
          </a:p>
          <a:p>
            <a:pPr lvl="1" algn="just">
              <a:buFont typeface="Wingdings" pitchFamily="2" charset="2"/>
              <a:buChar char="Ø"/>
            </a:pPr>
            <a:endParaRPr lang="en-US" dirty="0"/>
          </a:p>
          <a:p>
            <a:pPr marL="0" indent="0" algn="just">
              <a:buNone/>
            </a:pPr>
            <a:endParaRPr lang="en-US" dirty="0"/>
          </a:p>
          <a:p>
            <a:endParaRPr lang="en-US" dirty="0"/>
          </a:p>
        </p:txBody>
      </p:sp>
    </p:spTree>
    <p:extLst>
      <p:ext uri="{BB962C8B-B14F-4D97-AF65-F5344CB8AC3E}">
        <p14:creationId xmlns:p14="http://schemas.microsoft.com/office/powerpoint/2010/main" val="2971140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0BFCC-6712-EA44-BB42-CD57F1859182}"/>
              </a:ext>
            </a:extLst>
          </p:cNvPr>
          <p:cNvSpPr>
            <a:spLocks noGrp="1"/>
          </p:cNvSpPr>
          <p:nvPr>
            <p:ph type="title"/>
          </p:nvPr>
        </p:nvSpPr>
        <p:spPr>
          <a:blipFill>
            <a:blip r:embed="rId2"/>
            <a:tile tx="0" ty="0" sx="100000" sy="100000" flip="none" algn="tl"/>
          </a:blipFill>
        </p:spPr>
        <p:txBody>
          <a:bodyPr/>
          <a:lstStyle/>
          <a:p>
            <a:r>
              <a:rPr lang="en-US" b="1" dirty="0"/>
              <a:t>Model creation &amp; Model performance metrics</a:t>
            </a:r>
          </a:p>
        </p:txBody>
      </p:sp>
      <p:sp>
        <p:nvSpPr>
          <p:cNvPr id="3" name="Content Placeholder 2">
            <a:extLst>
              <a:ext uri="{FF2B5EF4-FFF2-40B4-BE49-F238E27FC236}">
                <a16:creationId xmlns:a16="http://schemas.microsoft.com/office/drawing/2014/main" id="{8FD81516-42D4-FC43-8CE6-30148276FC26}"/>
              </a:ext>
            </a:extLst>
          </p:cNvPr>
          <p:cNvSpPr>
            <a:spLocks noGrp="1"/>
          </p:cNvSpPr>
          <p:nvPr>
            <p:ph idx="1"/>
          </p:nvPr>
        </p:nvSpPr>
        <p:spPr/>
        <p:txBody>
          <a:bodyPr>
            <a:normAutofit fontScale="92500" lnSpcReduction="20000"/>
          </a:bodyPr>
          <a:lstStyle/>
          <a:p>
            <a:r>
              <a:rPr lang="en-US" dirty="0"/>
              <a:t>Output variable Total cost to hospital has been isolated from the actual dataset and has been loaded into a new data frame.</a:t>
            </a:r>
          </a:p>
          <a:p>
            <a:r>
              <a:rPr lang="en-US" dirty="0"/>
              <a:t>Given data set has been split into train and test data.</a:t>
            </a:r>
          </a:p>
          <a:p>
            <a:r>
              <a:rPr lang="en-US" dirty="0"/>
              <a:t>Linear regression model has been invoked and the train data has been fitted into the model.</a:t>
            </a:r>
          </a:p>
          <a:p>
            <a:r>
              <a:rPr lang="en-US" dirty="0"/>
              <a:t>Test data has been passed to predict the total cost on the test data.</a:t>
            </a:r>
          </a:p>
          <a:p>
            <a:r>
              <a:rPr lang="en-US" dirty="0"/>
              <a:t>Metrics for the model have been calculated as below.</a:t>
            </a:r>
          </a:p>
          <a:p>
            <a:pPr marL="0" indent="0">
              <a:buNone/>
            </a:pPr>
            <a:r>
              <a:rPr lang="en-US" dirty="0"/>
              <a:t>         Mean Absolute Error.</a:t>
            </a:r>
          </a:p>
          <a:p>
            <a:pPr marL="0" indent="0">
              <a:buNone/>
            </a:pPr>
            <a:r>
              <a:rPr lang="en-US" dirty="0"/>
              <a:t>         Mean Squared Error.</a:t>
            </a:r>
          </a:p>
          <a:p>
            <a:pPr marL="0" indent="0">
              <a:buNone/>
            </a:pPr>
            <a:r>
              <a:rPr lang="en-US" dirty="0"/>
              <a:t>         Root Mean Squared Error.</a:t>
            </a:r>
          </a:p>
          <a:p>
            <a:pPr marL="0" indent="0">
              <a:buNone/>
            </a:pPr>
            <a:endParaRPr lang="en-US" dirty="0"/>
          </a:p>
        </p:txBody>
      </p:sp>
    </p:spTree>
    <p:extLst>
      <p:ext uri="{BB962C8B-B14F-4D97-AF65-F5344CB8AC3E}">
        <p14:creationId xmlns:p14="http://schemas.microsoft.com/office/powerpoint/2010/main" val="4218734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C4EAC-EBE0-6640-ACA9-EE6D629D5FEE}"/>
              </a:ext>
            </a:extLst>
          </p:cNvPr>
          <p:cNvSpPr>
            <a:spLocks noGrp="1"/>
          </p:cNvSpPr>
          <p:nvPr>
            <p:ph type="title"/>
          </p:nvPr>
        </p:nvSpPr>
        <p:spPr>
          <a:blipFill>
            <a:blip r:embed="rId2"/>
            <a:tile tx="0" ty="0" sx="100000" sy="100000" flip="none" algn="tl"/>
          </a:blipFill>
        </p:spPr>
        <p:txBody>
          <a:bodyPr/>
          <a:lstStyle/>
          <a:p>
            <a:r>
              <a:rPr lang="en-US" dirty="0"/>
              <a:t>Model Evaluation &amp; Metrics</a:t>
            </a:r>
          </a:p>
        </p:txBody>
      </p:sp>
      <p:sp>
        <p:nvSpPr>
          <p:cNvPr id="3" name="Content Placeholder 2">
            <a:extLst>
              <a:ext uri="{FF2B5EF4-FFF2-40B4-BE49-F238E27FC236}">
                <a16:creationId xmlns:a16="http://schemas.microsoft.com/office/drawing/2014/main" id="{86FAD0CD-AE40-6D4C-8D9C-F30C251DD4DF}"/>
              </a:ext>
            </a:extLst>
          </p:cNvPr>
          <p:cNvSpPr>
            <a:spLocks noGrp="1"/>
          </p:cNvSpPr>
          <p:nvPr>
            <p:ph idx="1"/>
          </p:nvPr>
        </p:nvSpPr>
        <p:spPr/>
        <p:txBody>
          <a:bodyPr>
            <a:normAutofit/>
          </a:bodyPr>
          <a:lstStyle/>
          <a:p>
            <a:r>
              <a:rPr lang="en-US" dirty="0"/>
              <a:t>Below are the values obtained and the final metric values.</a:t>
            </a:r>
          </a:p>
          <a:p>
            <a:pPr marL="0" indent="0">
              <a:buNone/>
            </a:pPr>
            <a:endParaRPr lang="en-US" dirty="0"/>
          </a:p>
          <a:p>
            <a:pPr lvl="3">
              <a:buFont typeface="Wingdings" pitchFamily="2" charset="2"/>
              <a:buChar char="Ø"/>
            </a:pPr>
            <a:r>
              <a:rPr lang="en-US" dirty="0"/>
              <a:t>MAE: 6.196299387562659e-11 </a:t>
            </a:r>
          </a:p>
          <a:p>
            <a:pPr lvl="3">
              <a:buFont typeface="Wingdings" pitchFamily="2" charset="2"/>
              <a:buChar char="Ø"/>
            </a:pPr>
            <a:r>
              <a:rPr lang="en-US" dirty="0"/>
              <a:t>MSE: 5.9411847247937716e-21 </a:t>
            </a:r>
          </a:p>
          <a:p>
            <a:pPr lvl="3">
              <a:buFont typeface="Wingdings" pitchFamily="2" charset="2"/>
              <a:buChar char="Ø"/>
            </a:pPr>
            <a:r>
              <a:rPr lang="en-US" dirty="0"/>
              <a:t>RMSE: 7.707908098046948e-11 </a:t>
            </a:r>
          </a:p>
          <a:p>
            <a:r>
              <a:rPr lang="en-US" dirty="0"/>
              <a:t>The model can be further revised by applying the LASSO and RIDGE regularizations by applying the appropriate penalties to the errors to get an further best optimized results. </a:t>
            </a:r>
          </a:p>
          <a:p>
            <a:endParaRPr lang="en-US" dirty="0"/>
          </a:p>
          <a:p>
            <a:pPr marL="0" indent="0">
              <a:buNone/>
            </a:pPr>
            <a:endParaRPr lang="en-US" dirty="0"/>
          </a:p>
        </p:txBody>
      </p:sp>
    </p:spTree>
    <p:extLst>
      <p:ext uri="{BB962C8B-B14F-4D97-AF65-F5344CB8AC3E}">
        <p14:creationId xmlns:p14="http://schemas.microsoft.com/office/powerpoint/2010/main" val="1495366293"/>
      </p:ext>
    </p:extLst>
  </p:cSld>
  <p:clrMapOvr>
    <a:masterClrMapping/>
  </p:clrMapOvr>
</p:sld>
</file>

<file path=ppt/theme/theme1.xml><?xml version="1.0" encoding="utf-8"?>
<a:theme xmlns:a="http://schemas.openxmlformats.org/drawingml/2006/main" name="Parce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{614E3E85-AD5F-F646-9FC7-9810B68D2F6C}tf10001120</Template>
  <TotalTime>82</TotalTime>
  <Words>565</Words>
  <Application>Microsoft Macintosh PowerPoint</Application>
  <PresentationFormat>Widescreen</PresentationFormat>
  <Paragraphs>48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Gill Sans MT</vt:lpstr>
      <vt:lpstr>Wingdings</vt:lpstr>
      <vt:lpstr>Parcel</vt:lpstr>
      <vt:lpstr>PowerPoint Presentation</vt:lpstr>
      <vt:lpstr>Data set Definition</vt:lpstr>
      <vt:lpstr>DATA PRE-PROCESSING &amp; IN-sights</vt:lpstr>
      <vt:lpstr>Feature Engineering</vt:lpstr>
      <vt:lpstr>Model creation &amp; Model performance metrics</vt:lpstr>
      <vt:lpstr>Model Evaluation &amp; Metrics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sankar borra</dc:creator>
  <cp:lastModifiedBy>sai sankar borra</cp:lastModifiedBy>
  <cp:revision>12</cp:revision>
  <dcterms:created xsi:type="dcterms:W3CDTF">2019-08-24T09:00:59Z</dcterms:created>
  <dcterms:modified xsi:type="dcterms:W3CDTF">2019-08-25T08:04:56Z</dcterms:modified>
</cp:coreProperties>
</file>