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D346-FF7B-4386-B02D-673DB391F8EE}" v="438" dt="2024-02-28T00:45:03.276"/>
    <p1510:client id="{56CEC31A-0488-0DCD-7D5F-E04CB97196B6}" v="15" dt="2024-02-28T14:19:51.880"/>
    <p1510:client id="{664DFC3A-264C-47B7-884A-A19D0FFA4937}" v="5" dt="2024-02-28T00:25:08.156"/>
    <p1510:client id="{E76E1A9A-C2A6-475D-B440-EA926485B105}" v="479" dt="2024-02-28T01:04:29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0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Adversarial Robustness in Machine Learning Models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>
                <a:cs typeface="Calibri Light"/>
              </a:rPr>
              <a:t> Nischay Uppal</a:t>
            </a:r>
            <a:r>
              <a:rPr lang="en-US">
                <a:cs typeface="Calibri Light"/>
              </a:rPr>
              <a:t>,</a:t>
            </a:r>
            <a:r>
              <a:rPr lang="en-US">
                <a:ea typeface="+mj-lt"/>
                <a:cs typeface="+mj-lt"/>
              </a:rPr>
              <a:t> SAI COUMAR, Supriya Dixit, Patrick Florenda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1106959" y="557033"/>
            <a:ext cx="113785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Metadata</a:t>
            </a:r>
          </a:p>
        </p:txBody>
      </p:sp>
      <p:pic>
        <p:nvPicPr>
          <p:cNvPr id="3" name="Picture 2" descr="A collage of numbers in black squares&#10;&#10;Description automatically generated">
            <a:extLst>
              <a:ext uri="{FF2B5EF4-FFF2-40B4-BE49-F238E27FC236}">
                <a16:creationId xmlns:a16="http://schemas.microsoft.com/office/drawing/2014/main" id="{FA81317C-1DEA-7987-FDD8-503FA269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44" y="1983238"/>
            <a:ext cx="2324100" cy="2181225"/>
          </a:xfrm>
          <a:prstGeom prst="rect">
            <a:avLst/>
          </a:prstGeom>
        </p:spPr>
      </p:pic>
      <p:pic>
        <p:nvPicPr>
          <p:cNvPr id="4" name="Picture 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6450624B-12D4-C5F1-8433-4791DF8F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63" y="1982097"/>
            <a:ext cx="2419350" cy="2209800"/>
          </a:xfrm>
          <a:prstGeom prst="rect">
            <a:avLst/>
          </a:prstGeom>
        </p:spPr>
      </p:pic>
      <p:pic>
        <p:nvPicPr>
          <p:cNvPr id="5" name="Picture 4" descr="A collage of numbers&#10;&#10;Description automatically generated">
            <a:extLst>
              <a:ext uri="{FF2B5EF4-FFF2-40B4-BE49-F238E27FC236}">
                <a16:creationId xmlns:a16="http://schemas.microsoft.com/office/drawing/2014/main" id="{2E4C494F-8016-AFCE-7BC2-FD558514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539" y="1965491"/>
            <a:ext cx="2190751" cy="220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35C23-0416-6557-30BF-6B79B7DCF903}"/>
              </a:ext>
            </a:extLst>
          </p:cNvPr>
          <p:cNvSpPr txBox="1"/>
          <p:nvPr/>
        </p:nvSpPr>
        <p:spPr>
          <a:xfrm>
            <a:off x="1771023" y="1449726"/>
            <a:ext cx="926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MNIST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8A7CE-122C-FDD9-B84F-2387F937EAFB}"/>
              </a:ext>
            </a:extLst>
          </p:cNvPr>
          <p:cNvSpPr txBox="1"/>
          <p:nvPr/>
        </p:nvSpPr>
        <p:spPr>
          <a:xfrm>
            <a:off x="5405969" y="1532105"/>
            <a:ext cx="998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CIFAR10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536E1-3659-158D-0634-49915F338933}"/>
              </a:ext>
            </a:extLst>
          </p:cNvPr>
          <p:cNvSpPr txBox="1"/>
          <p:nvPr/>
        </p:nvSpPr>
        <p:spPr>
          <a:xfrm>
            <a:off x="9813213" y="1449726"/>
            <a:ext cx="731108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SVHN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FEFFC-BC14-687E-4076-219A42E4D904}"/>
              </a:ext>
            </a:extLst>
          </p:cNvPr>
          <p:cNvSpPr txBox="1"/>
          <p:nvPr/>
        </p:nvSpPr>
        <p:spPr>
          <a:xfrm>
            <a:off x="1147856" y="4420368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60,000 28x28 images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C6F6D-D9A2-AFA8-FE3A-67066D234D04}"/>
              </a:ext>
            </a:extLst>
          </p:cNvPr>
          <p:cNvSpPr txBox="1"/>
          <p:nvPr/>
        </p:nvSpPr>
        <p:spPr>
          <a:xfrm>
            <a:off x="4824171" y="4380262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50,000 32x32 images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A769E-FFFB-DF6F-B9A6-BD74FAB5282B}"/>
              </a:ext>
            </a:extLst>
          </p:cNvPr>
          <p:cNvSpPr txBox="1"/>
          <p:nvPr/>
        </p:nvSpPr>
        <p:spPr>
          <a:xfrm>
            <a:off x="9094427" y="4420368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73,257 32x32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A91A-658E-C59A-0A25-C584B53A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63143-0C3F-9F15-B305-FA652170BE69}"/>
              </a:ext>
            </a:extLst>
          </p:cNvPr>
          <p:cNvSpPr txBox="1"/>
          <p:nvPr/>
        </p:nvSpPr>
        <p:spPr>
          <a:xfrm>
            <a:off x="1049809" y="295776"/>
            <a:ext cx="113785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45AAF9-E764-C7B8-EDE8-41BBB5B2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1186"/>
              </p:ext>
            </p:extLst>
          </p:nvPr>
        </p:nvGraphicFramePr>
        <p:xfrm>
          <a:off x="897186" y="1126773"/>
          <a:ext cx="10156324" cy="50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81">
                  <a:extLst>
                    <a:ext uri="{9D8B030D-6E8A-4147-A177-3AD203B41FA5}">
                      <a16:colId xmlns:a16="http://schemas.microsoft.com/office/drawing/2014/main" val="284071257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94850671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1247666258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2180387271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4554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r>
                        <a:rPr lang="en-US" dirty="0"/>
                        <a:t>Training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73,257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41796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Data 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Batch Files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Files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29477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Data Format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Flattened One-Hot Encoding Vectors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Flattened One-Hot-Encoding Vectors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Matrices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0990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Image Representation Dimensions (height x width x #channels)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x 28 x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x 32 x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x 32 x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45920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Available Features (pixels + 1 label)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79365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Pixel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[0,255]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0120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Cleaning 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F27D7-A10F-8A48-6C4A-6B2713D9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3E12E-92F4-ABAD-62FD-9204BF6C5B6E}"/>
              </a:ext>
            </a:extLst>
          </p:cNvPr>
          <p:cNvSpPr txBox="1"/>
          <p:nvPr/>
        </p:nvSpPr>
        <p:spPr>
          <a:xfrm>
            <a:off x="1106959" y="557033"/>
            <a:ext cx="113785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"/>
                <a:cs typeface="Calibri"/>
              </a:rPr>
              <a:t>Data Representation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EB5DC6-46B7-8E74-3FC1-7B003149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460"/>
              </p:ext>
            </p:extLst>
          </p:nvPr>
        </p:nvGraphicFramePr>
        <p:xfrm>
          <a:off x="928717" y="1388030"/>
          <a:ext cx="10156324" cy="169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81">
                  <a:extLst>
                    <a:ext uri="{9D8B030D-6E8A-4147-A177-3AD203B41FA5}">
                      <a16:colId xmlns:a16="http://schemas.microsoft.com/office/drawing/2014/main" val="284071257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94850671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1247666258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2180387271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4554"/>
                  </a:ext>
                </a:extLst>
              </a:tr>
              <a:tr h="598463">
                <a:tc>
                  <a:txBody>
                    <a:bodyPr/>
                    <a:lstStyle/>
                    <a:p>
                      <a:r>
                        <a:rPr lang="en-US" dirty="0"/>
                        <a:t>Flattened One-Hot Encoding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41796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Image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294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1A62B2-58B9-C38D-B014-83F2A23B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3080"/>
              </p:ext>
            </p:extLst>
          </p:nvPr>
        </p:nvGraphicFramePr>
        <p:xfrm>
          <a:off x="928717" y="3638652"/>
          <a:ext cx="10156324" cy="236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81">
                  <a:extLst>
                    <a:ext uri="{9D8B030D-6E8A-4147-A177-3AD203B41FA5}">
                      <a16:colId xmlns:a16="http://schemas.microsoft.com/office/drawing/2014/main" val="284071257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948506710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1247666258"/>
                    </a:ext>
                  </a:extLst>
                </a:gridCol>
                <a:gridCol w="2539081">
                  <a:extLst>
                    <a:ext uri="{9D8B030D-6E8A-4147-A177-3AD203B41FA5}">
                      <a16:colId xmlns:a16="http://schemas.microsoft.com/office/drawing/2014/main" val="2180387271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4554"/>
                  </a:ext>
                </a:extLst>
              </a:tr>
              <a:tr h="598463">
                <a:tc>
                  <a:txBody>
                    <a:bodyPr/>
                    <a:lstStyle/>
                    <a:p>
                      <a:r>
                        <a:rPr lang="en-US" dirty="0"/>
                        <a:t>Flattened One-Hot Encoding Vectors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41796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/>
                        <a:t>Image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29477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r>
                        <a:rPr lang="en-US" dirty="0"/>
                        <a:t> Tensor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8472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CA04A-D503-E1DF-8DC2-29B80C33B3FE}"/>
              </a:ext>
            </a:extLst>
          </p:cNvPr>
          <p:cNvCxnSpPr/>
          <p:nvPr/>
        </p:nvCxnSpPr>
        <p:spPr>
          <a:xfrm flipH="1">
            <a:off x="5997644" y="3164931"/>
            <a:ext cx="9235" cy="39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83BFA4-D794-9C38-BC99-BBF26BAC7EDB}"/>
              </a:ext>
            </a:extLst>
          </p:cNvPr>
          <p:cNvSpPr txBox="1"/>
          <p:nvPr/>
        </p:nvSpPr>
        <p:spPr>
          <a:xfrm>
            <a:off x="928717" y="6006551"/>
            <a:ext cx="5661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*Image Representation: height x width x # channels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5158C-4EA9-57C1-09C9-7F40D80B2CFD}"/>
              </a:ext>
            </a:extLst>
          </p:cNvPr>
          <p:cNvSpPr txBox="1"/>
          <p:nvPr/>
        </p:nvSpPr>
        <p:spPr>
          <a:xfrm>
            <a:off x="6189144" y="6001185"/>
            <a:ext cx="5661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PyTorch</a:t>
            </a:r>
            <a:r>
              <a:rPr lang="en-US" dirty="0">
                <a:cs typeface="Calibri"/>
              </a:rPr>
              <a:t> Tensor: #channels x height x width</a:t>
            </a:r>
            <a:endParaRPr lang="en-US" dirty="0"/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9A5FFC48-B0DA-B324-E722-931601E0F83D}"/>
              </a:ext>
            </a:extLst>
          </p:cNvPr>
          <p:cNvSpPr/>
          <p:nvPr/>
        </p:nvSpPr>
        <p:spPr>
          <a:xfrm>
            <a:off x="670407" y="4430148"/>
            <a:ext cx="260131" cy="118241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Top paquetes para el análisis de datos en Python - Datademia">
            <a:extLst>
              <a:ext uri="{FF2B5EF4-FFF2-40B4-BE49-F238E27FC236}">
                <a16:creationId xmlns:a16="http://schemas.microsoft.com/office/drawing/2014/main" id="{C5927796-D29A-8B40-FD94-7A6B075A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0816"/>
            <a:ext cx="940371" cy="4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89A51-6E87-D451-C373-ED2F75D3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855B-21CA-336A-EAE8-CC0E8BEE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Augmentation &amp; Integration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303C9-B5BC-0603-CBBC-9D2E1A8D2E62}"/>
              </a:ext>
            </a:extLst>
          </p:cNvPr>
          <p:cNvSpPr txBox="1"/>
          <p:nvPr/>
        </p:nvSpPr>
        <p:spPr>
          <a:xfrm>
            <a:off x="1096958" y="2148439"/>
            <a:ext cx="9862634" cy="4021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 Image Transformations yielded subpar results (10-20% poorer performance, hence omitted)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Rotations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Cropping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Reflections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Single Attribute Modifications: CIFAR10 label values mappings (post-modeling)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Data Integration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Datasets remain disjoint as underlying distributions are significantly different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Ø"/>
            </a:pPr>
            <a:endParaRPr lang="en-US" sz="2000" dirty="0">
              <a:solidFill>
                <a:srgbClr val="404040"/>
              </a:solidFill>
              <a:latin typeface="Calibri Light"/>
              <a:ea typeface="Calibri Light"/>
              <a:cs typeface="Arial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404040"/>
                </a:solidFill>
                <a:latin typeface="Calibri Light"/>
                <a:ea typeface="Calibri Light"/>
                <a:cs typeface="Arial"/>
              </a:rPr>
              <a:t>*there is no account of derived attributes or generated records</a:t>
            </a:r>
          </a:p>
        </p:txBody>
      </p:sp>
    </p:spTree>
    <p:extLst>
      <p:ext uri="{BB962C8B-B14F-4D97-AF65-F5344CB8AC3E}">
        <p14:creationId xmlns:p14="http://schemas.microsoft.com/office/powerpoint/2010/main" val="3962809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8fd067-b03e-4203-8230-96c311ab3de1">
      <Terms xmlns="http://schemas.microsoft.com/office/infopath/2007/PartnerControls"/>
    </lcf76f155ced4ddcb4097134ff3c332f>
    <TaxCatchAll xmlns="27c3bd32-e420-4a55-8cdf-fafeb89519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3FDA9CDC28A840898395AA93123CA2" ma:contentTypeVersion="10" ma:contentTypeDescription="Create a new document." ma:contentTypeScope="" ma:versionID="de88623e8a2d95f1ebd9017fcb59cfdb">
  <xsd:schema xmlns:xsd="http://www.w3.org/2001/XMLSchema" xmlns:xs="http://www.w3.org/2001/XMLSchema" xmlns:p="http://schemas.microsoft.com/office/2006/metadata/properties" xmlns:ns2="a28fd067-b03e-4203-8230-96c311ab3de1" xmlns:ns3="27c3bd32-e420-4a55-8cdf-fafeb895193c" targetNamespace="http://schemas.microsoft.com/office/2006/metadata/properties" ma:root="true" ma:fieldsID="ee7793d412a3d6ada75ec388d9d3ac8a" ns2:_="" ns3:_="">
    <xsd:import namespace="a28fd067-b03e-4203-8230-96c311ab3de1"/>
    <xsd:import namespace="27c3bd32-e420-4a55-8cdf-fafeb8951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fd067-b03e-4203-8230-96c311ab3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3bd32-e420-4a55-8cdf-fafeb89519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734e352-3931-4544-aeed-96989006ab63}" ma:internalName="TaxCatchAll" ma:showField="CatchAllData" ma:web="27c3bd32-e420-4a55-8cdf-fafeb8951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B6F00-A0F5-4F49-A1C7-3CD46C65C61C}">
  <ds:schemaRefs>
    <ds:schemaRef ds:uri="27c3bd32-e420-4a55-8cdf-fafeb895193c"/>
    <ds:schemaRef ds:uri="a28fd067-b03e-4203-8230-96c311ab3de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248803-78E3-491E-9BAD-5372078F1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144D7-1E16-42A6-8C9E-D81614820886}">
  <ds:schemaRefs>
    <ds:schemaRef ds:uri="27c3bd32-e420-4a55-8cdf-fafeb895193c"/>
    <ds:schemaRef ds:uri="a28fd067-b03e-4203-8230-96c311ab3d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218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Wingdings,Sans-Serif</vt:lpstr>
      <vt:lpstr>Retrospect</vt:lpstr>
      <vt:lpstr>Adversarial Robustness in Machine Learning Models</vt:lpstr>
      <vt:lpstr>PowerPoint Presentation</vt:lpstr>
      <vt:lpstr>PowerPoint Presentation</vt:lpstr>
      <vt:lpstr>PowerPoint Presentation</vt:lpstr>
      <vt:lpstr>Data Augmentation &amp;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Uppal, Nischay Jeet Singh</cp:lastModifiedBy>
  <cp:revision>45</cp:revision>
  <dcterms:created xsi:type="dcterms:W3CDTF">2024-02-28T00:24:35Z</dcterms:created>
  <dcterms:modified xsi:type="dcterms:W3CDTF">2024-02-28T15:46:33Z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0x010100343FDA9CDC28A840898395AA93123CA2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2024-02-28T00:24:41Z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faa2f129-369e-444e-b039-9dbf3c4950f8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ediaServiceImageTags">
    <vt:lpwstr/>
  </property>
</Properties>
</file>