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8" r:id="rId9"/>
    <p:sldId id="263" r:id="rId10"/>
    <p:sldId id="267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84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0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3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8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10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54FA-045E-4E7A-8184-8D8A1189310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6E6BBD-F929-4A46-B3A6-537674496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-classification-regression.html" TargetMode="External"/><Relationship Id="rId2" Type="http://schemas.openxmlformats.org/officeDocument/2006/relationships/hyperlink" Target="http://www.google.com/url?q=http://cs229.stanford.edu/proj2011/ChenLazer-SentimentAnalysisOfTwitterFeedsForThePredictionOfStockMarketMovement.pdf&amp;sa=D&amp;sntz=1&amp;usg=AFQjCNH6DH9XVHHZI8L0-vX6a7De9VgM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rloo.com/yahoo_finance/" TargetMode="External"/><Relationship Id="rId5" Type="http://schemas.openxmlformats.org/officeDocument/2006/relationships/hyperlink" Target="https://developer.yahoo.com/yql/" TargetMode="External"/><Relationship Id="rId4" Type="http://schemas.openxmlformats.org/officeDocument/2006/relationships/hyperlink" Target="http://twitter4j.org/en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793" y="489317"/>
            <a:ext cx="9766373" cy="277438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Sentiment Analysis of Twitter Feeds and Correlation with Actual Stock Prices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0345" y="3930346"/>
            <a:ext cx="3113649" cy="1913206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800" dirty="0"/>
              <a:t>CS 6350</a:t>
            </a:r>
          </a:p>
          <a:p>
            <a:pPr algn="r"/>
            <a:r>
              <a:rPr lang="en-US" sz="2800" dirty="0"/>
              <a:t>Section: 0U1</a:t>
            </a:r>
          </a:p>
          <a:p>
            <a:pPr algn="r"/>
            <a:r>
              <a:rPr lang="en-US" sz="2800" dirty="0"/>
              <a:t>Aug 08, 2016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47625" y="3770142"/>
            <a:ext cx="4047961" cy="2433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Anusha</a:t>
            </a:r>
            <a:r>
              <a:rPr lang="en-US" dirty="0"/>
              <a:t> </a:t>
            </a:r>
            <a:r>
              <a:rPr lang="en-US" dirty="0" err="1"/>
              <a:t>Kowdeed</a:t>
            </a:r>
            <a:r>
              <a:rPr lang="en-US" dirty="0"/>
              <a:t> (axk150431)</a:t>
            </a:r>
          </a:p>
          <a:p>
            <a:pPr algn="l"/>
            <a:r>
              <a:rPr lang="en-US" dirty="0"/>
              <a:t>Bharat </a:t>
            </a:r>
            <a:r>
              <a:rPr lang="en-US" dirty="0" err="1"/>
              <a:t>Bhavsar</a:t>
            </a:r>
            <a:r>
              <a:rPr lang="en-US" dirty="0"/>
              <a:t> (bmb140330)</a:t>
            </a:r>
          </a:p>
          <a:p>
            <a:pPr algn="l"/>
            <a:r>
              <a:rPr lang="en-US" dirty="0" err="1"/>
              <a:t>Manaswi</a:t>
            </a:r>
            <a:r>
              <a:rPr lang="en-US" dirty="0"/>
              <a:t> Reddy (mxk154430)</a:t>
            </a:r>
          </a:p>
          <a:p>
            <a:pPr algn="l"/>
            <a:r>
              <a:rPr lang="en-US" dirty="0"/>
              <a:t>Sai </a:t>
            </a:r>
            <a:r>
              <a:rPr lang="en-US" dirty="0" err="1"/>
              <a:t>Chakravarthy</a:t>
            </a:r>
            <a:r>
              <a:rPr lang="en-US" dirty="0"/>
              <a:t> (sxa158530)</a:t>
            </a:r>
          </a:p>
          <a:p>
            <a:pPr algn="l"/>
            <a:r>
              <a:rPr lang="en-US" dirty="0"/>
              <a:t>Shakti Shivaputra (sxs159231)</a:t>
            </a:r>
          </a:p>
        </p:txBody>
      </p:sp>
    </p:spTree>
    <p:extLst>
      <p:ext uri="{BB962C8B-B14F-4D97-AF65-F5344CB8AC3E}">
        <p14:creationId xmlns:p14="http://schemas.microsoft.com/office/powerpoint/2010/main" val="248756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Were  there  any  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challenge was to extract as many tweets as we can. Twitter4j API allows us to extract data for past 7 days and that too with restriction on amount of data.</a:t>
            </a:r>
          </a:p>
          <a:p>
            <a:pPr lvl="1"/>
            <a:r>
              <a:rPr lang="en-US" dirty="0"/>
              <a:t>For this issue we used streaming data. Manage your streaming data storage and reading of this stored data.</a:t>
            </a:r>
          </a:p>
          <a:p>
            <a:pPr lvl="1"/>
            <a:r>
              <a:rPr lang="en-US" dirty="0"/>
              <a:t>Or in first phase, you can store data for some initial days before started working on it.</a:t>
            </a:r>
          </a:p>
          <a:p>
            <a:r>
              <a:rPr lang="en-US" dirty="0"/>
              <a:t>We worked on OPENING and CLOSING stock price details for the day.</a:t>
            </a:r>
          </a:p>
          <a:p>
            <a:pPr lvl="1"/>
            <a:r>
              <a:rPr lang="en-US" dirty="0"/>
              <a:t>This will be enhancement if we can work on streaming stock price data. This will give better labeling for sentiment analysis of tweets.</a:t>
            </a:r>
          </a:p>
        </p:txBody>
      </p:sp>
    </p:spTree>
    <p:extLst>
      <p:ext uri="{BB962C8B-B14F-4D97-AF65-F5344CB8AC3E}">
        <p14:creationId xmlns:p14="http://schemas.microsoft.com/office/powerpoint/2010/main" val="276403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efficiency of results obtained can be improved by using shorter time intervals for tracking stock prices and assigning labels.</a:t>
            </a:r>
          </a:p>
          <a:p>
            <a:r>
              <a:rPr lang="en-US" dirty="0"/>
              <a:t>Also, by using natural language processing techniques to process data before performing the classification, we could improve accuracy of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211943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915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Sentiment analysis of twitter data for Prediction of Stock Market Movement:</a:t>
            </a:r>
            <a:br>
              <a:rPr lang="en-US" dirty="0"/>
            </a:br>
            <a:r>
              <a:rPr lang="en-US" u="sng" dirty="0">
                <a:hlinkClick r:id="rId2"/>
              </a:rPr>
              <a:t>http://cs229.stanford.edu/proj2011/ChenLazer-SentimentAnalysisOfTwitterFeedsForThePredictionOfStockMarketMovement.pdf</a:t>
            </a:r>
            <a:endParaRPr lang="en-US" dirty="0"/>
          </a:p>
          <a:p>
            <a:pPr lvl="0"/>
            <a:r>
              <a:rPr lang="en-US" dirty="0"/>
              <a:t>Logistic Regression using Spark </a:t>
            </a:r>
            <a:r>
              <a:rPr lang="en-US" dirty="0" err="1"/>
              <a:t>MLlib</a:t>
            </a:r>
            <a:r>
              <a:rPr lang="en-US" dirty="0"/>
              <a:t>: </a:t>
            </a:r>
            <a:br>
              <a:rPr lang="en-US" dirty="0"/>
            </a:br>
            <a:r>
              <a:rPr lang="en-US" u="sng" dirty="0">
                <a:hlinkClick r:id="rId3"/>
              </a:rPr>
              <a:t>http://spark.apache.org/docs/latest/ml-classification-regression.html</a:t>
            </a:r>
            <a:endParaRPr lang="en-US" dirty="0"/>
          </a:p>
          <a:p>
            <a:pPr lvl="0"/>
            <a:r>
              <a:rPr lang="en-US" dirty="0"/>
              <a:t>Twitter4j API:</a:t>
            </a:r>
            <a:br>
              <a:rPr lang="en-US" dirty="0"/>
            </a:br>
            <a:r>
              <a:rPr lang="en-US" u="sng" dirty="0">
                <a:hlinkClick r:id="rId4"/>
              </a:rPr>
              <a:t>http://twitter4j.org/en/index.html</a:t>
            </a:r>
            <a:endParaRPr lang="en-US" dirty="0"/>
          </a:p>
          <a:p>
            <a:pPr lvl="0"/>
            <a:r>
              <a:rPr lang="en-US" dirty="0"/>
              <a:t>Yahoo Finance API:</a:t>
            </a:r>
            <a:br>
              <a:rPr lang="en-US" dirty="0"/>
            </a:br>
            <a:r>
              <a:rPr lang="en-US" u="sng" dirty="0">
                <a:hlinkClick r:id="rId5"/>
              </a:rPr>
              <a:t>https://developer.yahoo.com/yql/</a:t>
            </a:r>
            <a:br>
              <a:rPr lang="en-US" dirty="0"/>
            </a:br>
            <a:r>
              <a:rPr lang="en-US" u="sng" dirty="0">
                <a:hlinkClick r:id="rId6"/>
              </a:rPr>
              <a:t>http://www.jarloo.com/yahoo_finance/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8" y="25174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5700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sentiment from real time twitter data and correlate it with the stock prices from the yahoo finance API.</a:t>
            </a:r>
          </a:p>
          <a:p>
            <a:r>
              <a:rPr lang="en-US" dirty="0"/>
              <a:t>Train a classifier using the data from both sources to sketch the correlation between them and then use the same to predict future trends based on the sentiment identified at that time.</a:t>
            </a:r>
          </a:p>
        </p:txBody>
      </p:sp>
    </p:spTree>
    <p:extLst>
      <p:ext uri="{BB962C8B-B14F-4D97-AF65-F5344CB8AC3E}">
        <p14:creationId xmlns:p14="http://schemas.microsoft.com/office/powerpoint/2010/main" val="59940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data from tweets about a company to decipher the public opinion/sentiment towards a company. </a:t>
            </a:r>
          </a:p>
          <a:p>
            <a:r>
              <a:rPr lang="en-US" dirty="0"/>
              <a:t>We then obtain actual stock prices and compare the price movement with the prediction made. </a:t>
            </a:r>
          </a:p>
          <a:p>
            <a:r>
              <a:rPr lang="en-US" dirty="0"/>
              <a:t>Use Twitter4j API for tweets to store in text form.</a:t>
            </a:r>
          </a:p>
          <a:p>
            <a:r>
              <a:rPr lang="en-US" dirty="0"/>
              <a:t>Use Yahoo Finance API to extract past stock data as per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42146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do with this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assign labels to the tweets based on the change in open and close prices for that day and consolidate the results in a single file. </a:t>
            </a:r>
          </a:p>
          <a:p>
            <a:r>
              <a:rPr lang="en-US" dirty="0"/>
              <a:t>This file is uploaded on HDFS and is used as the input dataset for the next stage.</a:t>
            </a:r>
          </a:p>
          <a:p>
            <a:r>
              <a:rPr lang="en-US" dirty="0"/>
              <a:t>We use Spark </a:t>
            </a:r>
            <a:r>
              <a:rPr lang="en-US" dirty="0" err="1"/>
              <a:t>MLlib</a:t>
            </a:r>
            <a:r>
              <a:rPr lang="en-US" dirty="0"/>
              <a:t> to train a model and classify test tweets.</a:t>
            </a:r>
          </a:p>
          <a:p>
            <a:r>
              <a:rPr lang="en-US" dirty="0"/>
              <a:t>The chosen classifier in this project is the Logistic Regression classifier.</a:t>
            </a:r>
          </a:p>
          <a:p>
            <a:r>
              <a:rPr lang="en-US" dirty="0"/>
              <a:t>Once the predictions are obtained, we output the final prediction based on the majority of predicted labels.</a:t>
            </a:r>
          </a:p>
        </p:txBody>
      </p:sp>
    </p:spTree>
    <p:extLst>
      <p:ext uri="{BB962C8B-B14F-4D97-AF65-F5344CB8AC3E}">
        <p14:creationId xmlns:p14="http://schemas.microsoft.com/office/powerpoint/2010/main" val="255622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042" y="665376"/>
            <a:ext cx="10515600" cy="746223"/>
          </a:xfrm>
        </p:spPr>
        <p:txBody>
          <a:bodyPr>
            <a:normAutofit/>
          </a:bodyPr>
          <a:lstStyle/>
          <a:p>
            <a:r>
              <a:rPr lang="en-US" dirty="0"/>
              <a:t>Can  we  visualize  it?</a:t>
            </a:r>
          </a:p>
        </p:txBody>
      </p:sp>
      <p:pic>
        <p:nvPicPr>
          <p:cNvPr id="4" name="Content Placeholder 3" descr="Twitter Sentiment Analysis and Finance stock price predic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1983545"/>
            <a:ext cx="8637563" cy="4149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8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Download tweets in text format using twitter4j API.</a:t>
            </a:r>
          </a:p>
          <a:p>
            <a:pPr lvl="0"/>
            <a:r>
              <a:rPr lang="en-US" dirty="0"/>
              <a:t>Download finance data using yahoo finance API.</a:t>
            </a:r>
          </a:p>
          <a:p>
            <a:pPr lvl="0"/>
            <a:r>
              <a:rPr lang="en-US" dirty="0"/>
              <a:t>Create custom labels for tweets based on stock price changes observed from finance data.</a:t>
            </a:r>
          </a:p>
          <a:p>
            <a:pPr lvl="1"/>
            <a:r>
              <a:rPr lang="en-US" dirty="0"/>
              <a:t>if(price increases) then label = 1 (positive sentiment)</a:t>
            </a:r>
          </a:p>
          <a:p>
            <a:pPr lvl="1"/>
            <a:r>
              <a:rPr lang="en-US" dirty="0"/>
              <a:t>if(price decreases) then label = 0 (negative sentiment)</a:t>
            </a:r>
          </a:p>
          <a:p>
            <a:pPr lvl="0"/>
            <a:r>
              <a:rPr lang="en-US" dirty="0"/>
              <a:t>Logistic Regression classifier using Spark </a:t>
            </a:r>
            <a:r>
              <a:rPr lang="en-US" dirty="0" err="1"/>
              <a:t>MLlib</a:t>
            </a:r>
            <a:endParaRPr lang="en-US" dirty="0"/>
          </a:p>
          <a:p>
            <a:pPr lvl="0"/>
            <a:r>
              <a:rPr lang="en-US" dirty="0"/>
              <a:t>Train the algorithm with the dataset created above</a:t>
            </a:r>
          </a:p>
          <a:p>
            <a:pPr lvl="0"/>
            <a:r>
              <a:rPr lang="en-US" dirty="0"/>
              <a:t>Obtain predictions on the test data</a:t>
            </a:r>
          </a:p>
          <a:p>
            <a:pPr lvl="0"/>
            <a:r>
              <a:rPr lang="en-US" dirty="0"/>
              <a:t>Obtain label counts of predictions</a:t>
            </a:r>
          </a:p>
          <a:p>
            <a:pPr lvl="1"/>
            <a:r>
              <a:rPr lang="en-US" dirty="0"/>
              <a:t>if (number of 0 label predictions &gt; number of 1 label prediction) then predict “Price is expected to decrease”</a:t>
            </a:r>
          </a:p>
          <a:p>
            <a:pPr lvl="1"/>
            <a:r>
              <a:rPr lang="en-US" dirty="0"/>
              <a:t>else predict “Price is expected to increase”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use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uses multiple big data technologies - HDFS, Spark </a:t>
            </a:r>
            <a:r>
              <a:rPr lang="en-US" dirty="0" err="1"/>
              <a:t>MLlib</a:t>
            </a:r>
            <a:r>
              <a:rPr lang="en-US" dirty="0"/>
              <a:t>.</a:t>
            </a:r>
          </a:p>
          <a:p>
            <a:r>
              <a:rPr lang="en-US" u="sng" dirty="0"/>
              <a:t>HDFS:</a:t>
            </a:r>
            <a:r>
              <a:rPr lang="en-US" dirty="0"/>
              <a:t> We use HDFS during the creation of the input dataset.</a:t>
            </a:r>
          </a:p>
          <a:p>
            <a:r>
              <a:rPr lang="en-US" u="sng" dirty="0"/>
              <a:t>Spark </a:t>
            </a:r>
            <a:r>
              <a:rPr lang="en-US" u="sng" dirty="0" err="1"/>
              <a:t>MLlib</a:t>
            </a:r>
            <a:r>
              <a:rPr lang="en-US" u="sng" dirty="0"/>
              <a:t>:</a:t>
            </a:r>
            <a:r>
              <a:rPr lang="en-US" dirty="0"/>
              <a:t> We use Spark </a:t>
            </a:r>
            <a:r>
              <a:rPr lang="en-US" dirty="0" err="1"/>
              <a:t>MLlib</a:t>
            </a:r>
            <a:r>
              <a:rPr lang="en-US" dirty="0"/>
              <a:t> to perform the classification.</a:t>
            </a:r>
          </a:p>
          <a:p>
            <a:r>
              <a:rPr lang="en-US" dirty="0"/>
              <a:t>Since Spark </a:t>
            </a:r>
            <a:r>
              <a:rPr lang="en-US" dirty="0" err="1"/>
              <a:t>MLlib</a:t>
            </a:r>
            <a:r>
              <a:rPr lang="en-US" dirty="0"/>
              <a:t> is a scalable Machine Learning library it has the ability to train models and classify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66819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 the Result: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457738"/>
              </p:ext>
            </p:extLst>
          </p:nvPr>
        </p:nvGraphicFramePr>
        <p:xfrm>
          <a:off x="548640" y="1997612"/>
          <a:ext cx="11169747" cy="461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03">
                  <a:extLst>
                    <a:ext uri="{9D8B030D-6E8A-4147-A177-3AD203B41FA5}">
                      <a16:colId xmlns:a16="http://schemas.microsoft.com/office/drawing/2014/main" val="2597443632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342903569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2401685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79798152"/>
                    </a:ext>
                  </a:extLst>
                </a:gridCol>
                <a:gridCol w="1561514">
                  <a:extLst>
                    <a:ext uri="{9D8B030D-6E8A-4147-A177-3AD203B41FA5}">
                      <a16:colId xmlns:a16="http://schemas.microsoft.com/office/drawing/2014/main" val="2054741628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3057173733"/>
                    </a:ext>
                  </a:extLst>
                </a:gridCol>
                <a:gridCol w="2264898">
                  <a:extLst>
                    <a:ext uri="{9D8B030D-6E8A-4147-A177-3AD203B41FA5}">
                      <a16:colId xmlns:a16="http://schemas.microsoft.com/office/drawing/2014/main" val="2000251005"/>
                    </a:ext>
                  </a:extLst>
                </a:gridCol>
              </a:tblGrid>
              <a:tr h="928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Train: Test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label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labels counts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 under ROC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 under PR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786202310"/>
                  </a:ext>
                </a:extLst>
              </a:tr>
              <a:tr h="9205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(100 features)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60:40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(0): 337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(1): 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(0): 328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(1): 98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0.788920831490491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0.7379962673905667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76572615"/>
                  </a:ext>
                </a:extLst>
              </a:tr>
              <a:tr h="9205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(500 features)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8144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60:40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(0): 2260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(1): 925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(0): 2036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(1): 1149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0.6608610288950331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0.6470447030312751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685169575"/>
                  </a:ext>
                </a:extLst>
              </a:tr>
              <a:tr h="9205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(500 features)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1055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60:40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(0): 323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(1): 98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(0): 323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(1): 98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0.83374928918936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0.7745891705850987</a:t>
                      </a: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00189956"/>
                  </a:ext>
                </a:extLst>
              </a:tr>
              <a:tr h="9205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(1000 features)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60:40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(0): 318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(1): 103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(0): 323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(1): 98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0.819359322676439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0.7477403617397885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46222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we understood from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performed different tests by running the classification multiple times varying the number of instances, test to train split ratio, number of features retained after dimensionality reduction.</a:t>
            </a:r>
          </a:p>
          <a:p>
            <a:r>
              <a:rPr lang="en-US" dirty="0"/>
              <a:t>With the results we notice that contrary to our initial expectation that the prediction accuracy would increase on increasing the number of instances in the train set, we notice a decrease in the accuracy on increasing the size of the train set.</a:t>
            </a:r>
          </a:p>
          <a:p>
            <a:r>
              <a:rPr lang="en-US" dirty="0"/>
              <a:t>We also notice the effect of dimensionality reduction from the above results.</a:t>
            </a:r>
          </a:p>
          <a:p>
            <a:r>
              <a:rPr lang="en-US" dirty="0"/>
              <a:t>In conclusion, we obtained the best accuracy (Area under ROC = 0.833) using the Logistic Regression classifier with 500 features on a data set containing 1055 tweets split in a ratio of 0.6:0.4 as train and test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3878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478</TotalTime>
  <Words>878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Gallery</vt:lpstr>
      <vt:lpstr>Sentiment Analysis of Twitter Feeds and Correlation with Actual Stock Prices</vt:lpstr>
      <vt:lpstr>Problem Definition</vt:lpstr>
      <vt:lpstr>What do we need</vt:lpstr>
      <vt:lpstr>What we need to do with this data</vt:lpstr>
      <vt:lpstr>Can  we  visualize  it?</vt:lpstr>
      <vt:lpstr>Pseudocode</vt:lpstr>
      <vt:lpstr>Did we use Big Data?</vt:lpstr>
      <vt:lpstr>Show me  the Result: </vt:lpstr>
      <vt:lpstr>What  we understood from this:</vt:lpstr>
      <vt:lpstr>Were  there  any  challenges?</vt:lpstr>
      <vt:lpstr>What next?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Feeds and Correlation with Actual Stock Prices</dc:title>
  <dc:creator>Rohan</dc:creator>
  <cp:lastModifiedBy>Rohan</cp:lastModifiedBy>
  <cp:revision>18</cp:revision>
  <dcterms:created xsi:type="dcterms:W3CDTF">2016-08-06T19:41:05Z</dcterms:created>
  <dcterms:modified xsi:type="dcterms:W3CDTF">2016-08-08T15:54:34Z</dcterms:modified>
</cp:coreProperties>
</file>