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abin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89CD0DD-D4C5-4ACF-A40F-114C76F68B3B}">
  <a:tblStyle styleId="{989CD0DD-D4C5-4ACF-A40F-114C76F68B3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3E7E8"/>
          </a:solidFill>
        </a:fill>
      </a:tcStyle>
    </a:wholeTbl>
    <a:band1H>
      <a:tcStyle>
        <a:fill>
          <a:solidFill>
            <a:srgbClr val="E5CBCD"/>
          </a:solidFill>
        </a:fill>
      </a:tcStyle>
    </a:band1H>
    <a:band1V>
      <a:tcStyle>
        <a:fill>
          <a:solidFill>
            <a:srgbClr val="E5CBCD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abin-bold.fntdata"/><Relationship Id="rId10" Type="http://schemas.openxmlformats.org/officeDocument/2006/relationships/slide" Target="slides/slide5.xml"/><Relationship Id="rId21" Type="http://schemas.openxmlformats.org/officeDocument/2006/relationships/font" Target="fonts/Cabin-regular.fntdata"/><Relationship Id="rId13" Type="http://schemas.openxmlformats.org/officeDocument/2006/relationships/slide" Target="slides/slide8.xml"/><Relationship Id="rId24" Type="http://schemas.openxmlformats.org/officeDocument/2006/relationships/font" Target="fonts/Cabin-boldItalic.fntdata"/><Relationship Id="rId12" Type="http://schemas.openxmlformats.org/officeDocument/2006/relationships/slide" Target="slides/slide7.xml"/><Relationship Id="rId23" Type="http://schemas.openxmlformats.org/officeDocument/2006/relationships/font" Target="fonts/Cab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2416500" y="329307"/>
            <a:ext cx="497391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437663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0" name="Shape 20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4527909" y="-1060599"/>
            <a:ext cx="3450612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8" name="Shape 8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7917037" y="2321046"/>
            <a:ext cx="4659888" cy="161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3029142" y="-785497"/>
            <a:ext cx="4659888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95" name="Shape 95"/>
          <p:cNvCxnSpPr/>
          <p:nvPr/>
        </p:nvCxnSpPr>
        <p:spPr>
          <a:xfrm>
            <a:off x="9439110" y="798972"/>
            <a:ext cx="0" cy="4659888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454238" y="1756130"/>
            <a:ext cx="8643153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454238" y="3806194"/>
            <a:ext cx="8630445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1454238" y="3804985"/>
            <a:ext cx="863044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449216" y="804889"/>
            <a:ext cx="9605634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447330" y="2010877"/>
            <a:ext cx="4645151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413771" y="2017342"/>
            <a:ext cx="4645151" cy="3441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42" name="Shape 4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47191" y="2019549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1447191" y="2824268"/>
            <a:ext cx="4645151" cy="2644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412362" y="2023002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412362" y="2821491"/>
            <a:ext cx="4645151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2" name="Shape 5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8" name="Shape 58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444670" y="798972"/>
            <a:ext cx="3273098" cy="22471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043714" y="798974"/>
            <a:ext cx="6012469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444670" y="3205491"/>
            <a:ext cx="3275012" cy="2248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70" name="Shape 70"/>
          <p:cNvCxnSpPr/>
          <p:nvPr/>
        </p:nvCxnSpPr>
        <p:spPr>
          <a:xfrm>
            <a:off x="1448279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7477386" y="482170"/>
            <a:ext cx="4074532" cy="5149101"/>
            <a:chOff x="7477386" y="482170"/>
            <a:chExt cx="4074532" cy="5149101"/>
          </a:xfrm>
        </p:grpSpPr>
        <p:sp>
          <p:nvSpPr>
            <p:cNvPr id="73" name="Shape 73"/>
            <p:cNvSpPr/>
            <p:nvPr/>
          </p:nvSpPr>
          <p:spPr>
            <a:xfrm>
              <a:off x="7477386" y="482170"/>
              <a:ext cx="4074532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790446" y="812506"/>
              <a:ext cx="3450288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1451205" y="1129512"/>
            <a:ext cx="5532327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8124389" y="1122541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450329" y="3145991"/>
            <a:ext cx="5524403" cy="2003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1447382" y="5469855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447382" y="318639"/>
            <a:ext cx="5541003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1" name="Shape 8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019475"/>
            <a:ext cx="12192000" cy="410594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0" y="612841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google.com/url?q=http://cs229.stanford.edu/proj2011/ChenLazer-SentimentAnalysisOfTwitterFeedsForThePredictionOfStockMarketMovement.pdf&amp;sa=D&amp;sntz=1&amp;usg=AFQjCNH6DH9XVHHZI8L0-vX6a7De9VgMeQ" TargetMode="External"/><Relationship Id="rId4" Type="http://schemas.openxmlformats.org/officeDocument/2006/relationships/hyperlink" Target="http://spark.apache.org/docs/latest/ml-classification-regression.html" TargetMode="External"/><Relationship Id="rId5" Type="http://schemas.openxmlformats.org/officeDocument/2006/relationships/hyperlink" Target="http://twitter4j.org/en/index.html" TargetMode="External"/><Relationship Id="rId6" Type="http://schemas.openxmlformats.org/officeDocument/2006/relationships/hyperlink" Target="https://developer.yahoo.com/yql/" TargetMode="External"/><Relationship Id="rId7" Type="http://schemas.openxmlformats.org/officeDocument/2006/relationships/hyperlink" Target="http://www.jarloo.com/yahoo_financ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1424792" y="489316"/>
            <a:ext cx="9766372" cy="27743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SENTIMENT ANALYSIS OF TWITTER FEEDS AND CORRELATION WITH ACTUAL STOCK PRICES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7950345" y="3930346"/>
            <a:ext cx="3113649" cy="19132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CS 6350</a:t>
            </a:r>
          </a:p>
          <a:p>
            <a:pPr indent="0" lvl="0" marL="0" marR="0" rtl="0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SECTION: 0U1</a:t>
            </a:r>
          </a:p>
          <a:p>
            <a:pPr indent="0" lvl="0" marL="0" marR="0" rtl="0" algn="r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AUG 08, 2016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547625" y="3770142"/>
            <a:ext cx="4047960" cy="2433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Anusha Kowdeed (axk150431)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Bharat Bhavsar (bmb140330)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Manaswi Reddy (mxk154430)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Sai Chakravarthy (sxa158530)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Shakti Shivaputra (sxs159231)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SHOW ME  THE RESULT: 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548639" y="19976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{989CD0DD-D4C5-4ACF-A40F-114C76F68B3B}</a:tableStyleId>
              </a:tblPr>
              <a:tblGrid>
                <a:gridCol w="956600"/>
                <a:gridCol w="1406775"/>
                <a:gridCol w="1308300"/>
                <a:gridCol w="1645925"/>
                <a:gridCol w="1561525"/>
                <a:gridCol w="2025750"/>
                <a:gridCol w="2264900"/>
              </a:tblGrid>
              <a:tr h="92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No.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instances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Train: Test split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label counts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labels counts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 under ROC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 under PR</a:t>
                      </a:r>
                    </a:p>
                  </a:txBody>
                  <a:tcPr marT="66675" marB="66675" marR="66675" marL="66675"/>
                </a:tc>
              </a:tr>
              <a:tr h="92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(100 features)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1055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60:40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(0): 337 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(1): 84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(0): 328 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(1): 98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0.788920831490491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0.7379962673905667</a:t>
                      </a:r>
                    </a:p>
                  </a:txBody>
                  <a:tcPr marT="66675" marB="66675" marR="66675" marL="66675"/>
                </a:tc>
              </a:tr>
              <a:tr h="92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(500 features)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8144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60:40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(0): 2260 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(1): 925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(0): 2036 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(1): 1149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0.6608610288950331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0.6470447030312751</a:t>
                      </a:r>
                    </a:p>
                  </a:txBody>
                  <a:tcPr marT="66675" marB="66675" marR="66675" marL="66675"/>
                </a:tc>
              </a:tr>
              <a:tr h="92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(500 features)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1055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60:40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(0): 323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(1): 98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(0): 323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(1): 98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0.83374928918936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0.7745891705850987</a:t>
                      </a:r>
                    </a:p>
                  </a:txBody>
                  <a:tcPr marT="66675" marB="66675" marR="66675" marL="66675"/>
                </a:tc>
              </a:tr>
              <a:tr h="92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(1000 features)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1055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60:40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(0): 318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(1): 103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(0): 323 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(1): 98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0.819359322676439</a:t>
                      </a:r>
                    </a:p>
                  </a:txBody>
                  <a:tcPr marT="66675" marB="666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0.7477403617397885</a:t>
                      </a: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 WE UNDERSTOOD FROM THIS: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performed different tests by running the classification multiple times varying the number of instances, test to train split ratio, number of features retained after dimensionality reduction.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 the results we notice that, contrary to our initial expectation that the prediction accuracy would increase on increasing the number of instances in the train set, we notice a decrease in the accuracy on increasing the size of the train set.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also notice the effect of </a:t>
            </a:r>
            <a:r>
              <a:rPr lang="en-US" sz="1850"/>
              <a:t>reducing the number of features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from the above results.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97368"/>
              <a:buFont typeface="Arial"/>
              <a:buChar char="•"/>
            </a:pPr>
            <a:r>
              <a:rPr lang="en-US" sz="1850"/>
              <a:t>We obtained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best accuracy (Area under ROC = 0.833) using the Logistic Regression classifier with 500 features on a data set containing 1055 tweets split in a ratio of 0.6:0.4 as train and test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WERE  THERE  ANY  CHALLENGES?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First challenge was to extract as many tweets as we can. Twitter4j API allows us to extract data for past 7 days</a:t>
            </a:r>
            <a:r>
              <a:rPr lang="en-US"/>
              <a:t> with a maximum limit of 1500 tweets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this issue we used streaming data. Manage your streaming data storage and reading of this stored data.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 in the first phase, </a:t>
            </a:r>
            <a:r>
              <a:rPr lang="en-US"/>
              <a:t>we could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/>
              <a:t>collect data for a few days and then start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working on it.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worked on OPENING and CLOSING stock price details for the day.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will be enhancement if we can work on streaming stock price data. This will give better labeling for analysis of tweets.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NEXT?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efficiency of results obtained can be improved by using shorter time intervals for tracking stock prices and assigning labels.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Also, by using natural language processing techniques to process data before performing the classification, we could improve accuracy of the prediction.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/>
              <a:t>We can collaborate with the RSS feed from companies to corroborate with the sentiment of the tweet.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/>
              <a:t>We can use StockTwits which provide sentiment as the part of the 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REFERENCES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451579" y="2015732"/>
            <a:ext cx="9603275" cy="3839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Sentiment analysis of twitter data for Prediction of Stock Market Movement:</a:t>
            </a:r>
            <a:b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85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http://cs229.stanford.edu/proj2011/ChenLazer-SentimentAnalysisOfTwitterFeedsForThePredictionOfStockMarketMovement.pdf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Logistic Regression using Spark MLlib: </a:t>
            </a:r>
            <a:b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85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http://spark.apache.org/docs/latest/ml-classification-regression.html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Twitter4j API:</a:t>
            </a:r>
            <a:b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85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http://twitter4j.org/en/index.html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Yahoo Finance API:</a:t>
            </a:r>
            <a:b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85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https://developer.yahoo.com/yql/</a:t>
            </a:r>
            <a:br>
              <a:rPr b="0" i="0" lang="en-US" sz="18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85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7"/>
              </a:rPr>
              <a:t>http://www.jarloo.com/yahoo_finance/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97368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69387" y="2517482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PROBLEM DEFINITION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Extract sentiment from real time twitter data and correlate it with the stock prices from the yahoo finance API.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Train a classifier using the data from both sources to sketch the correlation between them and then use the same to predict future trends based on the sentiment identified at that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WE NEED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use data from tweets about a company to decipher the public opinion/sentiment towards a company.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then obtain actual stock prices and compare the price movement with the prediction made.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Twitter4j API for tweets to store in text form.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Yahoo Finance API to extract past stock data as per requirement.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WE NEED TO DO WITH THIS DATA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assign labels to the tweets based on the change in open and close prices for that day and consolidate the results in a single file.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file is uploaded on HDFS and is used as the input dataset for the next stage.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use Spark MLlib to train a model and classify test tweets.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chosen classifier in this project is the Logistic Regression classifier.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Once the predictions are obtained, we output the final prediction based on the majority of predicted labels.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93041" y="665375"/>
            <a:ext cx="10515599" cy="746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 WE  VISUALIZE  IT?</a:t>
            </a:r>
          </a:p>
        </p:txBody>
      </p:sp>
      <p:pic>
        <p:nvPicPr>
          <p:cNvPr descr="Twitter Sentiment Analysis and Finance stock price prediction.png" id="126" name="Shape 1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8750" y="1955025"/>
            <a:ext cx="5674500" cy="41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PSEUDOCODE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Download tweets in text format using twitter4j API.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Download finance data using yahoo finance API.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custom labels for tweets based on stock price changes observed from finance data.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6923"/>
              <a:buFont typeface="Arial"/>
              <a:buChar char="•"/>
            </a:pPr>
            <a:r>
              <a:rPr b="0" i="0" lang="en-US" sz="126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if(price increases) then label = 1 (positive sentiment)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6923"/>
              <a:buFont typeface="Arial"/>
              <a:buChar char="•"/>
            </a:pPr>
            <a:r>
              <a:rPr b="0" i="0" lang="en-US" sz="126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if(price decreases) then label = 0 (negative sentiment)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Logistic Regression classifier using Spark MLlib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Train the algorithm with the dataset created above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Obtain predictions on the test data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Obtain label counts of predictions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6923"/>
              <a:buFont typeface="Arial"/>
              <a:buChar char="•"/>
            </a:pPr>
            <a:r>
              <a:rPr b="0" i="0" lang="en-US" sz="126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(number of 0 label predictions &gt; number of 1 label prediction) then predict “Price is expected to decrease”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6923"/>
              <a:buFont typeface="Arial"/>
              <a:buChar char="•"/>
            </a:pPr>
            <a:r>
              <a:rPr b="0" i="0" lang="en-US" sz="126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else predict “Price is expected to increase”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DID WE USE BIG DATA?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project uses multiple big data technologies - HDFS, Spark MLlib.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HDFS: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We use HDFS during the creation of the input dataset.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Spark MLlib: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We use Spark MLlib to perform the classification.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Since Spark MLlib is a scalable Machine Learning library it has the ability to train models and classify large datasets.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451579" y="804518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SCREENSHOTS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7927"/>
          <a:stretch/>
        </p:blipFill>
        <p:spPr>
          <a:xfrm>
            <a:off x="1433575" y="2352549"/>
            <a:ext cx="9639300" cy="250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3822250" y="5132800"/>
            <a:ext cx="4304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Output data for tweets from August 1st - August 5th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451579" y="804518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SCREENSHOTS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073637" y="5118550"/>
            <a:ext cx="5175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Output data for tweets from</a:t>
            </a:r>
            <a:r>
              <a:rPr lang="en-US"/>
              <a:t> July 20th-27th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61766" t="75710"/>
          <a:stretch/>
        </p:blipFill>
        <p:spPr>
          <a:xfrm>
            <a:off x="1451574" y="3279275"/>
            <a:ext cx="9603301" cy="148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94297" l="0" r="61930" t="0"/>
          <a:stretch/>
        </p:blipFill>
        <p:spPr>
          <a:xfrm>
            <a:off x="1451575" y="2359100"/>
            <a:ext cx="9603298" cy="92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