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26"/>
  </p:notesMasterIdLst>
  <p:sldIdLst>
    <p:sldId id="257" r:id="rId2"/>
    <p:sldId id="412" r:id="rId3"/>
    <p:sldId id="308" r:id="rId4"/>
    <p:sldId id="375" r:id="rId5"/>
    <p:sldId id="386" r:id="rId6"/>
    <p:sldId id="376" r:id="rId7"/>
    <p:sldId id="409" r:id="rId8"/>
    <p:sldId id="389" r:id="rId9"/>
    <p:sldId id="391" r:id="rId10"/>
    <p:sldId id="392" r:id="rId11"/>
    <p:sldId id="395" r:id="rId12"/>
    <p:sldId id="396" r:id="rId13"/>
    <p:sldId id="397" r:id="rId14"/>
    <p:sldId id="398" r:id="rId15"/>
    <p:sldId id="399" r:id="rId16"/>
    <p:sldId id="400" r:id="rId17"/>
    <p:sldId id="403" r:id="rId18"/>
    <p:sldId id="401" r:id="rId19"/>
    <p:sldId id="407" r:id="rId20"/>
    <p:sldId id="402" r:id="rId21"/>
    <p:sldId id="405" r:id="rId22"/>
    <p:sldId id="406" r:id="rId23"/>
    <p:sldId id="410" r:id="rId24"/>
    <p:sldId id="411" r:id="rId25"/>
  </p:sldIdLst>
  <p:sldSz cx="9144000" cy="6858000" type="screen4x3"/>
  <p:notesSz cx="6797675" cy="98742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890" userDrawn="1">
          <p15:clr>
            <a:srgbClr val="A4A3A4"/>
          </p15:clr>
        </p15:guide>
        <p15:guide id="2" pos="5602" userDrawn="1">
          <p15:clr>
            <a:srgbClr val="A4A3A4"/>
          </p15:clr>
        </p15:guide>
        <p15:guide id="3" orient="horz" pos="4088" userDrawn="1">
          <p15:clr>
            <a:srgbClr val="A4A3A4"/>
          </p15:clr>
        </p15:guide>
        <p15:guide id="4" pos="1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823B"/>
    <a:srgbClr val="004A99"/>
    <a:srgbClr val="00CC66"/>
    <a:srgbClr val="000088"/>
    <a:srgbClr val="911717"/>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656" autoAdjust="0"/>
    <p:restoredTop sz="81187" autoAdjust="0"/>
  </p:normalViewPr>
  <p:slideViewPr>
    <p:cSldViewPr>
      <p:cViewPr varScale="1">
        <p:scale>
          <a:sx n="72" d="100"/>
          <a:sy n="72" d="100"/>
        </p:scale>
        <p:origin x="-2347" y="-86"/>
      </p:cViewPr>
      <p:guideLst>
        <p:guide orient="horz" pos="890"/>
        <p:guide orient="horz" pos="4088"/>
        <p:guide pos="5602"/>
        <p:guide pos="136"/>
      </p:guideLst>
    </p:cSldViewPr>
  </p:slideViewPr>
  <p:outlineViewPr>
    <p:cViewPr>
      <p:scale>
        <a:sx n="33" d="100"/>
        <a:sy n="33" d="100"/>
      </p:scale>
      <p:origin x="110" y="0"/>
    </p:cViewPr>
  </p:outlineViewPr>
  <p:notesTextViewPr>
    <p:cViewPr>
      <p:scale>
        <a:sx n="100" d="100"/>
        <a:sy n="100" d="100"/>
      </p:scale>
      <p:origin x="0" y="0"/>
    </p:cViewPr>
  </p:notesTextViewPr>
  <p:sorterViewPr>
    <p:cViewPr>
      <p:scale>
        <a:sx n="50" d="100"/>
        <a:sy n="50" d="100"/>
      </p:scale>
      <p:origin x="0" y="0"/>
    </p:cViewPr>
  </p:sorter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15DA4B79-D45A-477C-BD4C-4A2F11ED81A0}" type="datetimeFigureOut">
              <a:rPr lang="de-DE" smtClean="0"/>
              <a:pPr/>
              <a:t>21.02.2018</a:t>
            </a:fld>
            <a:endParaRPr lang="de-DE"/>
          </a:p>
        </p:txBody>
      </p:sp>
      <p:sp>
        <p:nvSpPr>
          <p:cNvPr id="4" name="Folienbildplatzhalt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0287A261-3308-4AB6-9919-89E9C9ABEDAB}" type="slidenum">
              <a:rPr lang="de-DE" smtClean="0"/>
              <a:pPr/>
              <a:t>‹#›</a:t>
            </a:fld>
            <a:endParaRPr lang="de-DE"/>
          </a:p>
        </p:txBody>
      </p:sp>
    </p:spTree>
    <p:extLst>
      <p:ext uri="{BB962C8B-B14F-4D97-AF65-F5344CB8AC3E}">
        <p14:creationId xmlns="" xmlns:p14="http://schemas.microsoft.com/office/powerpoint/2010/main" val="853002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287A261-3308-4AB6-9919-89E9C9ABEDAB}" type="slidenum">
              <a:rPr lang="de-DE" smtClean="0"/>
              <a:pPr/>
              <a:t>1</a:t>
            </a:fld>
            <a:endParaRPr lang="de-DE"/>
          </a:p>
        </p:txBody>
      </p:sp>
    </p:spTree>
    <p:extLst>
      <p:ext uri="{BB962C8B-B14F-4D97-AF65-F5344CB8AC3E}">
        <p14:creationId xmlns="" xmlns:p14="http://schemas.microsoft.com/office/powerpoint/2010/main" val="2772836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Difficult to determine how policy is captured in word documents relate to business processes  captured in models and how  those business processes relate to data captured in the database data needs to be required to be represented in format that allows relationships to be discovered .</a:t>
            </a:r>
          </a:p>
          <a:p>
            <a:endParaRPr lang="en-US" dirty="0"/>
          </a:p>
        </p:txBody>
      </p:sp>
      <p:sp>
        <p:nvSpPr>
          <p:cNvPr id="4" name="Slide Number Placeholder 3"/>
          <p:cNvSpPr>
            <a:spLocks noGrp="1"/>
          </p:cNvSpPr>
          <p:nvPr>
            <p:ph type="sldNum" sz="quarter" idx="10"/>
          </p:nvPr>
        </p:nvSpPr>
        <p:spPr/>
        <p:txBody>
          <a:bodyPr/>
          <a:lstStyle/>
          <a:p>
            <a:fld id="{0287A261-3308-4AB6-9919-89E9C9ABEDAB}" type="slidenum">
              <a:rPr lang="de-DE" smtClean="0"/>
              <a:pPr/>
              <a:t>4</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Skip-gram model can capture two semantics for a single word. </a:t>
            </a:r>
            <a:r>
              <a:rPr lang="en-US" sz="1200" kern="1200" dirty="0" smtClean="0">
                <a:solidFill>
                  <a:schemeClr val="tx1"/>
                </a:solidFill>
                <a:latin typeface="+mn-lt"/>
                <a:ea typeface="+mn-ea"/>
                <a:cs typeface="+mn-cs"/>
              </a:rPr>
              <a:t>i.e., </a:t>
            </a:r>
            <a:r>
              <a:rPr lang="en-US" sz="1200" kern="1200" dirty="0" smtClean="0">
                <a:solidFill>
                  <a:schemeClr val="tx1"/>
                </a:solidFill>
                <a:latin typeface="+mn-lt"/>
                <a:ea typeface="+mn-ea"/>
                <a:cs typeface="+mn-cs"/>
              </a:rPr>
              <a:t>it will have two vector representations of Apple. One for the company and other for the fruit.</a:t>
            </a:r>
          </a:p>
          <a:p>
            <a:pPr lvl="0"/>
            <a:r>
              <a:rPr lang="en-US" sz="1200" kern="1200" dirty="0" smtClean="0">
                <a:solidFill>
                  <a:schemeClr val="tx1"/>
                </a:solidFill>
                <a:latin typeface="+mn-lt"/>
                <a:ea typeface="+mn-ea"/>
                <a:cs typeface="+mn-cs"/>
              </a:rPr>
              <a:t>Skip-gram with negative sub-sampling outperforms every other method generally.</a:t>
            </a:r>
          </a:p>
          <a:p>
            <a:endParaRPr lang="en-US" dirty="0"/>
          </a:p>
        </p:txBody>
      </p:sp>
      <p:sp>
        <p:nvSpPr>
          <p:cNvPr id="4" name="Slide Number Placeholder 3"/>
          <p:cNvSpPr>
            <a:spLocks noGrp="1"/>
          </p:cNvSpPr>
          <p:nvPr>
            <p:ph type="sldNum" sz="quarter" idx="10"/>
          </p:nvPr>
        </p:nvSpPr>
        <p:spPr/>
        <p:txBody>
          <a:bodyPr/>
          <a:lstStyle/>
          <a:p>
            <a:fld id="{0287A261-3308-4AB6-9919-89E9C9ABEDAB}" type="slidenum">
              <a:rPr lang="de-DE" smtClean="0"/>
              <a:pPr/>
              <a:t>14</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b="0" i="0" kern="1200" dirty="0" smtClean="0">
                <a:solidFill>
                  <a:schemeClr val="tx1"/>
                </a:solidFill>
                <a:latin typeface="+mn-lt"/>
                <a:ea typeface="+mn-ea"/>
                <a:cs typeface="+mn-cs"/>
              </a:rPr>
              <a:t> </a:t>
            </a:r>
            <a:r>
              <a:rPr lang="en-US" sz="800" b="0" i="0" kern="1200" dirty="0" smtClean="0">
                <a:solidFill>
                  <a:schemeClr val="tx1"/>
                </a:solidFill>
                <a:latin typeface="Times New Roman" pitchFamily="18" charset="0"/>
                <a:ea typeface="+mn-ea"/>
                <a:cs typeface="Times New Roman" pitchFamily="18" charset="0"/>
              </a:rPr>
              <a:t>systematic method for placing the second item in the hash table. This process is called </a:t>
            </a:r>
            <a:r>
              <a:rPr lang="en-US" sz="800" b="1" i="0" kern="1200" dirty="0" smtClean="0">
                <a:solidFill>
                  <a:schemeClr val="tx1"/>
                </a:solidFill>
                <a:latin typeface="Times New Roman" pitchFamily="18" charset="0"/>
                <a:ea typeface="+mn-ea"/>
                <a:cs typeface="Times New Roman" pitchFamily="18" charset="0"/>
              </a:rPr>
              <a:t>collision resolution</a:t>
            </a:r>
            <a:endParaRPr lang="en-US" sz="800" b="0" i="0" kern="1200" dirty="0" smtClean="0">
              <a:solidFill>
                <a:schemeClr val="tx1"/>
              </a:solidFill>
              <a:latin typeface="Times New Roman" pitchFamily="18" charset="0"/>
              <a:ea typeface="+mn-ea"/>
              <a:cs typeface="Times New Roman" pitchFamily="18" charset="0"/>
            </a:endParaRPr>
          </a:p>
          <a:p>
            <a:pPr>
              <a:buFont typeface="Arial" pitchFamily="34" charset="0"/>
              <a:buChar char="•"/>
            </a:pPr>
            <a:r>
              <a:rPr lang="en-US" sz="800" b="0" i="0" kern="1200" dirty="0" smtClean="0">
                <a:solidFill>
                  <a:schemeClr val="tx1"/>
                </a:solidFill>
                <a:latin typeface="Times New Roman" pitchFamily="18" charset="0"/>
                <a:ea typeface="+mn-ea"/>
                <a:cs typeface="Times New Roman" pitchFamily="18" charset="0"/>
              </a:rPr>
              <a:t>This collision resolution process is referred to as </a:t>
            </a:r>
            <a:r>
              <a:rPr lang="en-US" sz="800" b="1" i="0" kern="1200" dirty="0" smtClean="0">
                <a:solidFill>
                  <a:schemeClr val="tx1"/>
                </a:solidFill>
                <a:latin typeface="Times New Roman" pitchFamily="18" charset="0"/>
                <a:ea typeface="+mn-ea"/>
                <a:cs typeface="Times New Roman" pitchFamily="18" charset="0"/>
              </a:rPr>
              <a:t>open addressing</a:t>
            </a:r>
            <a:r>
              <a:rPr lang="en-US" sz="800" b="0" i="0" kern="1200" dirty="0" smtClean="0">
                <a:solidFill>
                  <a:schemeClr val="tx1"/>
                </a:solidFill>
                <a:latin typeface="Times New Roman" pitchFamily="18" charset="0"/>
                <a:ea typeface="+mn-ea"/>
                <a:cs typeface="Times New Roman" pitchFamily="18" charset="0"/>
              </a:rPr>
              <a:t> in that it tries to find the next open slot or address in the hash table. By systematically visiting each slot one at a time, we are performing an open addressing technique called </a:t>
            </a:r>
            <a:r>
              <a:rPr lang="en-US" sz="800" b="1" i="0" kern="1200" dirty="0" smtClean="0">
                <a:solidFill>
                  <a:schemeClr val="tx1"/>
                </a:solidFill>
                <a:latin typeface="Times New Roman" pitchFamily="18" charset="0"/>
                <a:ea typeface="+mn-ea"/>
                <a:cs typeface="Times New Roman" pitchFamily="18" charset="0"/>
              </a:rPr>
              <a:t>linear probing</a:t>
            </a:r>
            <a:r>
              <a:rPr lang="en-US" sz="800" b="0" i="0" kern="1200" dirty="0" smtClean="0">
                <a:solidFill>
                  <a:schemeClr val="tx1"/>
                </a:solidFill>
                <a:latin typeface="Times New Roman" pitchFamily="18" charset="0"/>
                <a:ea typeface="+mn-ea"/>
                <a:cs typeface="Times New Roman" pitchFamily="18" charset="0"/>
              </a:rPr>
              <a:t>.</a:t>
            </a:r>
            <a:endParaRPr lang="en-US" sz="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0287A261-3308-4AB6-9919-89E9C9ABEDAB}" type="slidenum">
              <a:rPr lang="de-DE" smtClean="0"/>
              <a:pPr/>
              <a:t>15</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SGD performs a parameter update for each training model. It is usually much faster technique. It performs one update at a time</a:t>
            </a:r>
            <a:r>
              <a:rPr lang="en-US"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due to these frequent updates, parameters update has high variance and causes the Loss function to fluctuate to different intensities. This is actually a good thing because it helps us discover new and possibly better local minima, whereas standard gradient descent will only converge to the minimum of the basin as mentioned.</a:t>
            </a:r>
          </a:p>
          <a:p>
            <a:r>
              <a:rPr lang="en-US" sz="1200" kern="1200" dirty="0" smtClean="0">
                <a:solidFill>
                  <a:schemeClr val="tx1"/>
                </a:solidFill>
                <a:latin typeface="+mn-lt"/>
                <a:ea typeface="+mn-ea"/>
                <a:cs typeface="+mn-cs"/>
              </a:rPr>
              <a:t>But the problem with SGD is that due to the frequent updates and fluctuations it ultimately complicates the convergence to the exact minimum and will keep overshooting due to the frequent fluctuations. </a:t>
            </a:r>
          </a:p>
          <a:p>
            <a:endParaRPr lang="en-US" dirty="0"/>
          </a:p>
        </p:txBody>
      </p:sp>
      <p:sp>
        <p:nvSpPr>
          <p:cNvPr id="4" name="Slide Number Placeholder 3"/>
          <p:cNvSpPr>
            <a:spLocks noGrp="1"/>
          </p:cNvSpPr>
          <p:nvPr>
            <p:ph type="sldNum" sz="quarter" idx="10"/>
          </p:nvPr>
        </p:nvSpPr>
        <p:spPr/>
        <p:txBody>
          <a:bodyPr/>
          <a:lstStyle/>
          <a:p>
            <a:fld id="{0287A261-3308-4AB6-9919-89E9C9ABEDAB}" type="slidenum">
              <a:rPr lang="de-DE" smtClean="0"/>
              <a:pPr/>
              <a:t>22</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schwarze Schrift">
    <p:spTree>
      <p:nvGrpSpPr>
        <p:cNvPr id="1" name=""/>
        <p:cNvGrpSpPr/>
        <p:nvPr/>
      </p:nvGrpSpPr>
      <p:grpSpPr>
        <a:xfrm>
          <a:off x="0" y="0"/>
          <a:ext cx="0" cy="0"/>
          <a:chOff x="0" y="0"/>
          <a:chExt cx="0" cy="0"/>
        </a:xfrm>
      </p:grpSpPr>
      <p:sp>
        <p:nvSpPr>
          <p:cNvPr id="19" name="Freeform 10"/>
          <p:cNvSpPr>
            <a:spLocks/>
          </p:cNvSpPr>
          <p:nvPr userDrawn="1"/>
        </p:nvSpPr>
        <p:spPr bwMode="auto">
          <a:xfrm>
            <a:off x="0" y="836578"/>
            <a:ext cx="9063099" cy="5741836"/>
          </a:xfrm>
          <a:custGeom>
            <a:avLst/>
            <a:gdLst/>
            <a:ahLst/>
            <a:cxnLst>
              <a:cxn ang="0">
                <a:pos x="0" y="0"/>
              </a:cxn>
              <a:cxn ang="0">
                <a:pos x="673" y="0"/>
              </a:cxn>
              <a:cxn ang="0">
                <a:pos x="691" y="19"/>
              </a:cxn>
              <a:cxn ang="0">
                <a:pos x="691" y="418"/>
              </a:cxn>
              <a:cxn ang="0">
                <a:pos x="0" y="418"/>
              </a:cxn>
              <a:cxn ang="0">
                <a:pos x="0" y="0"/>
              </a:cxn>
            </a:cxnLst>
            <a:rect l="0" t="0" r="r" b="b"/>
            <a:pathLst>
              <a:path w="691" h="418">
                <a:moveTo>
                  <a:pt x="0" y="0"/>
                </a:moveTo>
                <a:lnTo>
                  <a:pt x="673" y="0"/>
                </a:lnTo>
                <a:cubicBezTo>
                  <a:pt x="683" y="0"/>
                  <a:pt x="691" y="9"/>
                  <a:pt x="691" y="19"/>
                </a:cubicBezTo>
                <a:lnTo>
                  <a:pt x="691" y="418"/>
                </a:lnTo>
                <a:lnTo>
                  <a:pt x="0" y="418"/>
                </a:lnTo>
                <a:lnTo>
                  <a:pt x="0" y="0"/>
                </a:lnTo>
                <a:close/>
              </a:path>
            </a:pathLst>
          </a:custGeom>
          <a:blipFill>
            <a:blip r:embed="rId2" cstate="print"/>
            <a:stretch>
              <a:fillRect/>
            </a:stretch>
          </a:blipFill>
          <a:ln w="6350">
            <a:noFill/>
            <a:prstDash val="solid"/>
            <a:round/>
            <a:headEnd/>
            <a:tailEnd/>
          </a:ln>
        </p:spPr>
        <p:txBody>
          <a:bodyPr vert="horz" wrap="square" lIns="91440" tIns="45720" rIns="91440" bIns="45720" numCol="1" anchor="t" anchorCtr="0" compatLnSpc="1">
            <a:prstTxWarp prst="textNoShape">
              <a:avLst/>
            </a:prstTxWarp>
          </a:bodyPr>
          <a:lstStyle/>
          <a:p>
            <a:pPr algn="l" rtl="0" fontAlgn="base">
              <a:spcBef>
                <a:spcPct val="0"/>
              </a:spcBef>
              <a:spcAft>
                <a:spcPct val="0"/>
              </a:spcAft>
            </a:pPr>
            <a:endParaRPr lang="de-DE" sz="2400" kern="1200">
              <a:solidFill>
                <a:srgbClr val="000000"/>
              </a:solidFill>
              <a:latin typeface="Times New Roman" pitchFamily="18" charset="0"/>
              <a:ea typeface="+mn-ea"/>
              <a:cs typeface="+mn-cs"/>
            </a:endParaRPr>
          </a:p>
        </p:txBody>
      </p:sp>
      <p:sp>
        <p:nvSpPr>
          <p:cNvPr id="5122" name="Rectangle 2"/>
          <p:cNvSpPr>
            <a:spLocks noGrp="1" noChangeArrowheads="1"/>
          </p:cNvSpPr>
          <p:nvPr>
            <p:ph type="ctrTitle"/>
          </p:nvPr>
        </p:nvSpPr>
        <p:spPr>
          <a:xfrm>
            <a:off x="2698749" y="1808163"/>
            <a:ext cx="5814287" cy="890577"/>
          </a:xfrm>
          <a:prstGeom prst="rect">
            <a:avLst/>
          </a:prstGeom>
        </p:spPr>
        <p:txBody>
          <a:bodyPr/>
          <a:lstStyle>
            <a:lvl1pPr>
              <a:defRPr>
                <a:solidFill>
                  <a:schemeClr val="tx1"/>
                </a:solidFill>
              </a:defRPr>
            </a:lvl1pPr>
          </a:lstStyle>
          <a:p>
            <a:r>
              <a:rPr lang="de-DE" smtClean="0"/>
              <a:t>Titelmasterformat durch Klicken bearbeiten</a:t>
            </a:r>
            <a:endParaRPr lang="de-DE" dirty="0"/>
          </a:p>
        </p:txBody>
      </p:sp>
      <p:sp>
        <p:nvSpPr>
          <p:cNvPr id="14" name="Untertitel 2"/>
          <p:cNvSpPr>
            <a:spLocks noGrp="1"/>
          </p:cNvSpPr>
          <p:nvPr>
            <p:ph type="subTitle" idx="1" hasCustomPrompt="1"/>
          </p:nvPr>
        </p:nvSpPr>
        <p:spPr>
          <a:xfrm>
            <a:off x="2698750" y="3136896"/>
            <a:ext cx="4708536" cy="309573"/>
          </a:xfrm>
          <a:prstGeom prst="rect">
            <a:avLst/>
          </a:prstGeom>
        </p:spPr>
        <p:txBody>
          <a:bodyPr lIns="0" tIns="0"/>
          <a:lstStyle>
            <a:lvl1pPr marL="0" indent="0" algn="l">
              <a:buNone/>
              <a:defRPr sz="18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Referent durch Klicken bearbeiten</a:t>
            </a:r>
            <a:endParaRPr lang="de-DE" dirty="0"/>
          </a:p>
        </p:txBody>
      </p:sp>
      <p:sp>
        <p:nvSpPr>
          <p:cNvPr id="8" name="Rechteck 7"/>
          <p:cNvSpPr/>
          <p:nvPr userDrawn="1"/>
        </p:nvSpPr>
        <p:spPr>
          <a:xfrm>
            <a:off x="0" y="6575425"/>
            <a:ext cx="9063099" cy="287998"/>
          </a:xfrm>
          <a:prstGeom prst="rect">
            <a:avLst/>
          </a:prstGeom>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de-DE" sz="2400" kern="1200">
              <a:solidFill>
                <a:srgbClr val="FFFFFF"/>
              </a:solidFill>
              <a:latin typeface="Arial Narrow"/>
              <a:ea typeface="+mn-ea"/>
              <a:cs typeface="+mn-cs"/>
            </a:endParaRPr>
          </a:p>
        </p:txBody>
      </p:sp>
      <p:sp>
        <p:nvSpPr>
          <p:cNvPr id="10" name="Datumsplatzhalter 17"/>
          <p:cNvSpPr>
            <a:spLocks noGrp="1"/>
          </p:cNvSpPr>
          <p:nvPr>
            <p:ph type="dt" sz="half" idx="2"/>
          </p:nvPr>
        </p:nvSpPr>
        <p:spPr>
          <a:xfrm>
            <a:off x="226953" y="6575425"/>
            <a:ext cx="671465" cy="282574"/>
          </a:xfrm>
          <a:prstGeom prst="rect">
            <a:avLst/>
          </a:prstGeom>
        </p:spPr>
        <p:txBody>
          <a:bodyPr vert="horz" lIns="0" tIns="45720" rIns="0" bIns="45720" rtlCol="0" anchor="ctr"/>
          <a:lstStyle>
            <a:lvl1pPr algn="l">
              <a:defRPr sz="800">
                <a:solidFill>
                  <a:srgbClr val="FFFFFF"/>
                </a:solidFill>
                <a:latin typeface="Verdana" pitchFamily="34" charset="0"/>
                <a:ea typeface="Verdana" pitchFamily="34" charset="0"/>
                <a:cs typeface="Verdana" pitchFamily="34" charset="0"/>
              </a:defRPr>
            </a:lvl1pPr>
          </a:lstStyle>
          <a:p>
            <a:pPr rtl="0" fontAlgn="base">
              <a:spcBef>
                <a:spcPct val="0"/>
              </a:spcBef>
              <a:spcAft>
                <a:spcPct val="0"/>
              </a:spcAft>
            </a:pPr>
            <a:fld id="{156AC2F0-80D8-42E3-8D45-F5148CBBEFB3}" type="datetime1">
              <a:rPr lang="de-DE" kern="1200" smtClean="0"/>
              <a:pPr rtl="0" fontAlgn="base">
                <a:spcBef>
                  <a:spcPct val="0"/>
                </a:spcBef>
                <a:spcAft>
                  <a:spcPct val="0"/>
                </a:spcAft>
              </a:pPr>
              <a:t>21.02.2018</a:t>
            </a:fld>
            <a:endParaRPr lang="de-DE" kern="1200" dirty="0"/>
          </a:p>
        </p:txBody>
      </p:sp>
      <p:sp>
        <p:nvSpPr>
          <p:cNvPr id="16" name="Rechteck 15"/>
          <p:cNvSpPr/>
          <p:nvPr userDrawn="1"/>
        </p:nvSpPr>
        <p:spPr>
          <a:xfrm>
            <a:off x="3768714" y="142830"/>
            <a:ext cx="5221359" cy="5476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de-DE" sz="2400" kern="1200">
              <a:solidFill>
                <a:srgbClr val="FFFFFF"/>
              </a:solidFill>
              <a:latin typeface="Arial Narrow"/>
              <a:ea typeface="+mn-ea"/>
              <a:cs typeface="+mn-cs"/>
            </a:endParaRPr>
          </a:p>
        </p:txBody>
      </p:sp>
      <p:sp>
        <p:nvSpPr>
          <p:cNvPr id="13" name="Fußzeilenplatzhalter 18"/>
          <p:cNvSpPr>
            <a:spLocks noGrp="1"/>
          </p:cNvSpPr>
          <p:nvPr userDrawn="1"/>
        </p:nvSpPr>
        <p:spPr>
          <a:xfrm>
            <a:off x="920700" y="6569118"/>
            <a:ext cx="7503728" cy="288882"/>
          </a:xfrm>
          <a:prstGeom prst="rect">
            <a:avLst/>
          </a:prstGeom>
        </p:spPr>
        <p:txBody>
          <a:bodyPr vert="horz" lIns="0" tIns="45720" rIns="91440" bIns="45720" rtlCol="0" anchor="ctr"/>
          <a:lstStyle>
            <a:defPPr>
              <a:defRPr lang="de-DE"/>
            </a:defPPr>
            <a:lvl1pPr algn="ctr" rtl="0" fontAlgn="base">
              <a:spcBef>
                <a:spcPct val="0"/>
              </a:spcBef>
              <a:spcAft>
                <a:spcPct val="0"/>
              </a:spcAft>
              <a:defRPr sz="800" kern="1200">
                <a:solidFill>
                  <a:srgbClr val="FFFFFF"/>
                </a:solidFill>
                <a:latin typeface="Verdana" pitchFamily="34" charset="0"/>
                <a:ea typeface="Verdana" pitchFamily="34" charset="0"/>
                <a:cs typeface="Verdana"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519113" indent="-519113" algn="l">
              <a:tabLst>
                <a:tab pos="1169988" algn="l"/>
              </a:tabLst>
            </a:pPr>
            <a:r>
              <a:rPr lang="de-DE" dirty="0" smtClean="0"/>
              <a:t>© UNIVERSITY OF ROSTOCK - </a:t>
            </a:r>
            <a:r>
              <a:rPr lang="en-US" sz="800" kern="1200" baseline="0" dirty="0" smtClean="0">
                <a:solidFill>
                  <a:srgbClr val="FFFFFF"/>
                </a:solidFill>
                <a:latin typeface="Verdana" pitchFamily="34" charset="0"/>
                <a:ea typeface="Verdana" pitchFamily="34" charset="0"/>
                <a:cs typeface="Verdana" pitchFamily="34" charset="0"/>
              </a:rPr>
              <a:t>Institut für Informatik (IFI, </a:t>
            </a:r>
            <a:r>
              <a:rPr lang="en-US" sz="800" i="1" kern="1200" baseline="0" dirty="0" smtClean="0">
                <a:solidFill>
                  <a:srgbClr val="FFFFFF"/>
                </a:solidFill>
                <a:latin typeface="Verdana" pitchFamily="34" charset="0"/>
                <a:ea typeface="Verdana" pitchFamily="34" charset="0"/>
                <a:cs typeface="Verdana" pitchFamily="34" charset="0"/>
              </a:rPr>
              <a:t>Institute for Computer Science) </a:t>
            </a:r>
            <a:r>
              <a:rPr lang="en-US" dirty="0" smtClean="0"/>
              <a:t>- </a:t>
            </a:r>
            <a:r>
              <a:rPr lang="de-DE" sz="800" kern="1200" baseline="0" dirty="0" smtClean="0">
                <a:solidFill>
                  <a:srgbClr val="FFFFFF"/>
                </a:solidFill>
                <a:latin typeface="Verdana" pitchFamily="34" charset="0"/>
                <a:ea typeface="Verdana" pitchFamily="34" charset="0"/>
                <a:cs typeface="Verdana" pitchFamily="34" charset="0"/>
              </a:rPr>
              <a:t>Fakultät für Informatik und Elektrotechnik (IEF) </a:t>
            </a:r>
            <a:endParaRPr lang="de-DE" b="1"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1066800"/>
          </a:xfrm>
          <a:prstGeom prst="rect">
            <a:avLst/>
          </a:prstGeo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703263" y="1219200"/>
            <a:ext cx="3792537" cy="4495800"/>
          </a:xfrm>
          <a:prstGeom prst="rect">
            <a:avLst/>
          </a:prstGeo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219200"/>
            <a:ext cx="3792538" cy="4495800"/>
          </a:xfrm>
          <a:prstGeom prst="rect">
            <a:avLst/>
          </a:prstGeo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sldNum" sz="quarter" idx="10"/>
          </p:nvPr>
        </p:nvSpPr>
        <p:spPr>
          <a:ln/>
        </p:spPr>
        <p:txBody>
          <a:bodyPr/>
          <a:lstStyle>
            <a:lvl1pPr>
              <a:defRPr/>
            </a:lvl1pPr>
          </a:lstStyle>
          <a:p>
            <a:pPr>
              <a:defRPr/>
            </a:pPr>
            <a:r>
              <a:rPr lang="de-DE"/>
              <a:t>Seite </a:t>
            </a:r>
            <a:fld id="{5F948EB2-57E2-43C3-9436-4201FBCEF6A3}" type="slidenum">
              <a:rPr lang="de-DE"/>
              <a:pPr>
                <a:defRPr/>
              </a:pPr>
              <a:t>‹#›</a:t>
            </a:fld>
            <a:endParaRPr lang="de-DE"/>
          </a:p>
        </p:txBody>
      </p:sp>
    </p:spTree>
    <p:extLst>
      <p:ext uri="{BB962C8B-B14F-4D97-AF65-F5344CB8AC3E}">
        <p14:creationId xmlns="" xmlns:p14="http://schemas.microsoft.com/office/powerpoint/2010/main" val="3151478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spalti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26953" y="946116"/>
            <a:ext cx="8653581" cy="387333"/>
          </a:xfrm>
          <a:prstGeom prst="rect">
            <a:avLst/>
          </a:prstGeom>
        </p:spPr>
        <p:txBody>
          <a:bodyPr lIns="0" tIns="0" rIns="0" bIns="0" anchor="t"/>
          <a:lstStyle/>
          <a:p>
            <a:r>
              <a:rPr lang="de-DE" dirty="0" smtClean="0"/>
              <a:t>Hier steht eine Musterüberschrift</a:t>
            </a:r>
            <a:endParaRPr lang="de-DE" dirty="0"/>
          </a:p>
        </p:txBody>
      </p:sp>
      <p:sp>
        <p:nvSpPr>
          <p:cNvPr id="8" name="Rechteck 7"/>
          <p:cNvSpPr/>
          <p:nvPr userDrawn="1"/>
        </p:nvSpPr>
        <p:spPr>
          <a:xfrm>
            <a:off x="0" y="6575425"/>
            <a:ext cx="9063099" cy="287998"/>
          </a:xfrm>
          <a:prstGeom prst="rect">
            <a:avLst/>
          </a:prstGeom>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de-DE" sz="2400" kern="1200">
              <a:solidFill>
                <a:srgbClr val="FFFFFF"/>
              </a:solidFill>
              <a:latin typeface="Arial Narrow"/>
              <a:ea typeface="+mn-ea"/>
              <a:cs typeface="+mn-cs"/>
            </a:endParaRPr>
          </a:p>
        </p:txBody>
      </p:sp>
      <p:sp>
        <p:nvSpPr>
          <p:cNvPr id="9" name="Datumsplatzhalter 17"/>
          <p:cNvSpPr>
            <a:spLocks noGrp="1"/>
          </p:cNvSpPr>
          <p:nvPr>
            <p:ph type="dt" sz="half" idx="11"/>
          </p:nvPr>
        </p:nvSpPr>
        <p:spPr>
          <a:xfrm>
            <a:off x="226953" y="6575425"/>
            <a:ext cx="671465" cy="282574"/>
          </a:xfrm>
          <a:prstGeom prst="rect">
            <a:avLst/>
          </a:prstGeom>
        </p:spPr>
        <p:txBody>
          <a:bodyPr vert="horz" lIns="0" tIns="45720" rIns="0" bIns="45720" rtlCol="0" anchor="ctr"/>
          <a:lstStyle>
            <a:lvl1pPr algn="l">
              <a:defRPr sz="800">
                <a:solidFill>
                  <a:srgbClr val="FFFFFF"/>
                </a:solidFill>
                <a:latin typeface="Verdana" pitchFamily="34" charset="0"/>
                <a:ea typeface="Verdana" pitchFamily="34" charset="0"/>
                <a:cs typeface="Verdana" pitchFamily="34" charset="0"/>
              </a:defRPr>
            </a:lvl1p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11" name="Foliennummernplatzhalter 19"/>
          <p:cNvSpPr>
            <a:spLocks noGrp="1"/>
          </p:cNvSpPr>
          <p:nvPr>
            <p:ph type="sldNum" sz="quarter" idx="4"/>
          </p:nvPr>
        </p:nvSpPr>
        <p:spPr>
          <a:xfrm>
            <a:off x="8610713" y="6569118"/>
            <a:ext cx="452386" cy="288882"/>
          </a:xfrm>
          <a:prstGeom prst="rect">
            <a:avLst/>
          </a:prstGeom>
        </p:spPr>
        <p:txBody>
          <a:bodyPr vert="horz" lIns="91440" tIns="45720" rIns="91440" bIns="45720" rtlCol="0" anchor="ctr"/>
          <a:lstStyle>
            <a:lvl1pPr algn="r">
              <a:defRPr sz="800">
                <a:solidFill>
                  <a:srgbClr val="FFFFFF"/>
                </a:solidFill>
                <a:latin typeface="Verdana" pitchFamily="34" charset="0"/>
                <a:ea typeface="Verdana" pitchFamily="34" charset="0"/>
                <a:cs typeface="Verdana" pitchFamily="34" charset="0"/>
              </a:defRPr>
            </a:lvl1pPr>
          </a:lstStyle>
          <a:p>
            <a:pPr rtl="0" fontAlgn="base">
              <a:spcBef>
                <a:spcPct val="0"/>
              </a:spcBef>
              <a:spcAft>
                <a:spcPct val="0"/>
              </a:spcAft>
            </a:pPr>
            <a:fld id="{D1C464C5-8E49-41BD-A1D6-FC6F049A48A1}" type="slidenum">
              <a:rPr lang="de-DE" kern="1200" smtClean="0"/>
              <a:pPr rtl="0" fontAlgn="base">
                <a:spcBef>
                  <a:spcPct val="0"/>
                </a:spcBef>
                <a:spcAft>
                  <a:spcPct val="0"/>
                </a:spcAft>
              </a:pPr>
              <a:t>‹#›</a:t>
            </a:fld>
            <a:endParaRPr lang="de-DE" kern="1200" dirty="0"/>
          </a:p>
        </p:txBody>
      </p:sp>
      <p:sp>
        <p:nvSpPr>
          <p:cNvPr id="14" name="Inhaltsplatzhalter 2"/>
          <p:cNvSpPr>
            <a:spLocks noGrp="1"/>
          </p:cNvSpPr>
          <p:nvPr>
            <p:ph sz="half" idx="15"/>
          </p:nvPr>
        </p:nvSpPr>
        <p:spPr>
          <a:xfrm>
            <a:off x="226952" y="1420784"/>
            <a:ext cx="8653581" cy="5075307"/>
          </a:xfrm>
          <a:prstGeom prst="rect">
            <a:avLst/>
          </a:prstGeom>
        </p:spPr>
        <p:txBody>
          <a:bodyPr lIns="0" tIns="0" rIns="0" bIns="0"/>
          <a:lstStyle>
            <a:lvl1pPr marL="342900" indent="-342900">
              <a:buClr>
                <a:srgbClr val="004A99"/>
              </a:buClr>
              <a:buFont typeface="Arial" panose="020B0604020202020204" pitchFamily="34" charset="0"/>
              <a:buChar char="•"/>
              <a:defRPr sz="2400">
                <a:latin typeface="+mn-lt"/>
              </a:defRPr>
            </a:lvl1pPr>
            <a:lvl2pPr marL="742950" indent="-285750">
              <a:buClr>
                <a:srgbClr val="004A99"/>
              </a:buClr>
              <a:buSzPct val="50000"/>
              <a:buFont typeface="Symbol" panose="05050102010706020507" pitchFamily="18" charset="2"/>
              <a:buChar char="-"/>
              <a:defRPr sz="2000">
                <a:latin typeface="+mn-lt"/>
              </a:defRPr>
            </a:lvl2pPr>
            <a:lvl3pPr marL="1143000" indent="-228600">
              <a:buClrTx/>
              <a:buFont typeface="Arial" panose="020B0604020202020204" pitchFamily="34" charset="0"/>
              <a:buChar char="•"/>
              <a:defRPr sz="1800">
                <a:latin typeface="+mn-lt"/>
              </a:defRPr>
            </a:lvl3pPr>
            <a:lvl4pPr>
              <a:buClr>
                <a:srgbClr val="004A99"/>
              </a:buClr>
              <a:buFont typeface="Arial" pitchFamily="34" charset="0"/>
              <a:buChar char="•"/>
              <a:defRPr sz="1800"/>
            </a:lvl4pPr>
            <a:lvl5pPr>
              <a:buClr>
                <a:srgbClr val="004A99"/>
              </a:buClr>
              <a:buFont typeface="Arial" pitchFamily="34" charset="0"/>
              <a:buChar char="•"/>
              <a:defRPr sz="1800">
                <a:latin typeface="+mn-lt"/>
              </a:defRPr>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p:txBody>
      </p:sp>
      <p:sp>
        <p:nvSpPr>
          <p:cNvPr id="13" name="Fußzeilenplatzhalter 18"/>
          <p:cNvSpPr>
            <a:spLocks noGrp="1"/>
          </p:cNvSpPr>
          <p:nvPr userDrawn="1"/>
        </p:nvSpPr>
        <p:spPr>
          <a:xfrm>
            <a:off x="899592" y="6633356"/>
            <a:ext cx="7431720" cy="224644"/>
          </a:xfrm>
          <a:prstGeom prst="rect">
            <a:avLst/>
          </a:prstGeom>
        </p:spPr>
        <p:txBody>
          <a:bodyPr vert="horz" lIns="0" tIns="45720" rIns="91440" bIns="45720" rtlCol="0" anchor="ctr"/>
          <a:lstStyle>
            <a:defPPr>
              <a:defRPr lang="de-DE"/>
            </a:defPPr>
            <a:lvl1pPr algn="ctr" rtl="0" fontAlgn="base">
              <a:spcBef>
                <a:spcPct val="0"/>
              </a:spcBef>
              <a:spcAft>
                <a:spcPct val="0"/>
              </a:spcAft>
              <a:defRPr sz="800" kern="1200">
                <a:solidFill>
                  <a:srgbClr val="FFFFFF"/>
                </a:solidFill>
                <a:latin typeface="Verdana" pitchFamily="34" charset="0"/>
                <a:ea typeface="Verdana" pitchFamily="34" charset="0"/>
                <a:cs typeface="Verdana"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519113" marR="0" indent="-519113" algn="l" defTabSz="914400" rtl="0" eaLnBrk="1" fontAlgn="base" latinLnBrk="0" hangingPunct="1">
              <a:lnSpc>
                <a:spcPct val="100000"/>
              </a:lnSpc>
              <a:spcBef>
                <a:spcPct val="0"/>
              </a:spcBef>
              <a:spcAft>
                <a:spcPct val="0"/>
              </a:spcAft>
              <a:buClrTx/>
              <a:buSzTx/>
              <a:buFontTx/>
              <a:buNone/>
              <a:tabLst>
                <a:tab pos="1169988" algn="l"/>
              </a:tabLst>
              <a:defRPr/>
            </a:pPr>
            <a:r>
              <a:rPr lang="de-DE" dirty="0" smtClean="0"/>
              <a:t>©</a:t>
            </a:r>
            <a:r>
              <a:rPr lang="de-DE" baseline="0" dirty="0" smtClean="0"/>
              <a:t> </a:t>
            </a:r>
            <a:r>
              <a:rPr lang="de-DE" dirty="0" smtClean="0"/>
              <a:t>UNIVERSITY OF ROSTOCK </a:t>
            </a:r>
            <a:r>
              <a:rPr lang="en-US" sz="800" kern="1200" baseline="0" dirty="0" smtClean="0">
                <a:solidFill>
                  <a:srgbClr val="FFFFFF"/>
                </a:solidFill>
                <a:latin typeface="Verdana" pitchFamily="34" charset="0"/>
                <a:ea typeface="Verdana" pitchFamily="34" charset="0"/>
                <a:cs typeface="Verdana" pitchFamily="34" charset="0"/>
              </a:rPr>
              <a:t>Institut für Informatik (IFI, </a:t>
            </a:r>
            <a:r>
              <a:rPr lang="en-US" sz="800" i="1" kern="1200" baseline="0" dirty="0" smtClean="0">
                <a:solidFill>
                  <a:srgbClr val="FFFFFF"/>
                </a:solidFill>
                <a:latin typeface="Verdana" pitchFamily="34" charset="0"/>
                <a:ea typeface="Verdana" pitchFamily="34" charset="0"/>
                <a:cs typeface="Verdana" pitchFamily="34" charset="0"/>
              </a:rPr>
              <a:t>Institute for Computer Science) </a:t>
            </a:r>
            <a:r>
              <a:rPr lang="en-US" dirty="0" smtClean="0"/>
              <a:t>- </a:t>
            </a:r>
            <a:r>
              <a:rPr lang="de-DE" sz="800" kern="1200" baseline="0" dirty="0" smtClean="0">
                <a:solidFill>
                  <a:srgbClr val="FFFFFF"/>
                </a:solidFill>
                <a:latin typeface="Verdana" pitchFamily="34" charset="0"/>
                <a:ea typeface="Verdana" pitchFamily="34" charset="0"/>
                <a:cs typeface="Verdana" pitchFamily="34" charset="0"/>
              </a:rPr>
              <a:t>Fakultät für Informatik und Elektrotechnik (IEF) </a:t>
            </a:r>
            <a:endParaRPr lang="de-DE" b="1" dirty="0" smtClean="0"/>
          </a:p>
          <a:p>
            <a:pPr marL="519113" indent="-519113" algn="l">
              <a:tabLst>
                <a:tab pos="1169988" algn="l"/>
              </a:tabLst>
            </a:pPr>
            <a:endParaRPr lang="de-DE" b="1"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26953" y="946116"/>
            <a:ext cx="8653581" cy="387333"/>
          </a:xfrm>
          <a:prstGeom prst="rect">
            <a:avLst/>
          </a:prstGeom>
        </p:spPr>
        <p:txBody>
          <a:bodyPr lIns="0" tIns="0" rIns="0" bIns="0" anchor="t"/>
          <a:lstStyle/>
          <a:p>
            <a:r>
              <a:rPr lang="de-DE" dirty="0" smtClean="0"/>
              <a:t>Hier steht eine Musterüberschrift</a:t>
            </a:r>
            <a:endParaRPr lang="de-DE" dirty="0"/>
          </a:p>
        </p:txBody>
      </p:sp>
      <p:sp>
        <p:nvSpPr>
          <p:cNvPr id="8" name="Rechteck 7"/>
          <p:cNvSpPr/>
          <p:nvPr userDrawn="1"/>
        </p:nvSpPr>
        <p:spPr>
          <a:xfrm>
            <a:off x="0" y="6575425"/>
            <a:ext cx="9063099" cy="287998"/>
          </a:xfrm>
          <a:prstGeom prst="rect">
            <a:avLst/>
          </a:prstGeom>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de-DE" sz="2400" kern="1200">
              <a:solidFill>
                <a:srgbClr val="FFFFFF"/>
              </a:solidFill>
              <a:latin typeface="Arial Narrow"/>
              <a:ea typeface="+mn-ea"/>
              <a:cs typeface="+mn-cs"/>
            </a:endParaRPr>
          </a:p>
        </p:txBody>
      </p:sp>
      <p:sp>
        <p:nvSpPr>
          <p:cNvPr id="9" name="Datumsplatzhalter 17"/>
          <p:cNvSpPr>
            <a:spLocks noGrp="1"/>
          </p:cNvSpPr>
          <p:nvPr>
            <p:ph type="dt" sz="half" idx="11"/>
          </p:nvPr>
        </p:nvSpPr>
        <p:spPr>
          <a:xfrm>
            <a:off x="226953" y="6575425"/>
            <a:ext cx="671465" cy="282574"/>
          </a:xfrm>
          <a:prstGeom prst="rect">
            <a:avLst/>
          </a:prstGeom>
        </p:spPr>
        <p:txBody>
          <a:bodyPr vert="horz" lIns="0" tIns="45720" rIns="0" bIns="45720" rtlCol="0" anchor="ctr"/>
          <a:lstStyle>
            <a:lvl1pPr algn="l">
              <a:defRPr sz="800">
                <a:solidFill>
                  <a:srgbClr val="FFFFFF"/>
                </a:solidFill>
                <a:latin typeface="Verdana" pitchFamily="34" charset="0"/>
                <a:ea typeface="Verdana" pitchFamily="34" charset="0"/>
                <a:cs typeface="Verdana" pitchFamily="34" charset="0"/>
              </a:defRPr>
            </a:lvl1pPr>
          </a:lstStyle>
          <a:p>
            <a:pPr rtl="0" fontAlgn="base">
              <a:spcBef>
                <a:spcPct val="0"/>
              </a:spcBef>
              <a:spcAft>
                <a:spcPct val="0"/>
              </a:spcAft>
            </a:pPr>
            <a:fld id="{3C1E25A9-C11F-4F10-9BEF-5B9F8DE31BC1}" type="datetime1">
              <a:rPr lang="de-DE" kern="1200" smtClean="0"/>
              <a:pPr rtl="0" fontAlgn="base">
                <a:spcBef>
                  <a:spcPct val="0"/>
                </a:spcBef>
                <a:spcAft>
                  <a:spcPct val="0"/>
                </a:spcAft>
              </a:pPr>
              <a:t>21.02.2018</a:t>
            </a:fld>
            <a:endParaRPr lang="de-DE" kern="1200" dirty="0"/>
          </a:p>
        </p:txBody>
      </p:sp>
      <p:sp>
        <p:nvSpPr>
          <p:cNvPr id="11" name="Foliennummernplatzhalter 19"/>
          <p:cNvSpPr>
            <a:spLocks noGrp="1"/>
          </p:cNvSpPr>
          <p:nvPr>
            <p:ph type="sldNum" sz="quarter" idx="4"/>
          </p:nvPr>
        </p:nvSpPr>
        <p:spPr>
          <a:xfrm>
            <a:off x="8610713" y="6569118"/>
            <a:ext cx="452386" cy="288882"/>
          </a:xfrm>
          <a:prstGeom prst="rect">
            <a:avLst/>
          </a:prstGeom>
        </p:spPr>
        <p:txBody>
          <a:bodyPr vert="horz" lIns="91440" tIns="45720" rIns="91440" bIns="45720" rtlCol="0" anchor="ctr"/>
          <a:lstStyle>
            <a:lvl1pPr algn="r">
              <a:defRPr sz="800">
                <a:solidFill>
                  <a:srgbClr val="FFFFFF"/>
                </a:solidFill>
                <a:latin typeface="Verdana" pitchFamily="34" charset="0"/>
                <a:ea typeface="Verdana" pitchFamily="34" charset="0"/>
                <a:cs typeface="Verdana" pitchFamily="34" charset="0"/>
              </a:defRPr>
            </a:lvl1pPr>
          </a:lstStyle>
          <a:p>
            <a:pPr rtl="0" fontAlgn="base">
              <a:spcBef>
                <a:spcPct val="0"/>
              </a:spcBef>
              <a:spcAft>
                <a:spcPct val="0"/>
              </a:spcAft>
            </a:pPr>
            <a:fld id="{D1C464C5-8E49-41BD-A1D6-FC6F049A48A1}" type="slidenum">
              <a:rPr lang="de-DE" kern="1200" smtClean="0"/>
              <a:pPr rtl="0" fontAlgn="base">
                <a:spcBef>
                  <a:spcPct val="0"/>
                </a:spcBef>
                <a:spcAft>
                  <a:spcPct val="0"/>
                </a:spcAft>
              </a:pPr>
              <a:t>‹#›</a:t>
            </a:fld>
            <a:endParaRPr lang="de-DE" kern="1200" dirty="0"/>
          </a:p>
        </p:txBody>
      </p:sp>
      <p:sp>
        <p:nvSpPr>
          <p:cNvPr id="13" name="Fußzeilenplatzhalter 18"/>
          <p:cNvSpPr>
            <a:spLocks noGrp="1"/>
          </p:cNvSpPr>
          <p:nvPr userDrawn="1"/>
        </p:nvSpPr>
        <p:spPr>
          <a:xfrm>
            <a:off x="920700" y="6569118"/>
            <a:ext cx="7193060" cy="288882"/>
          </a:xfrm>
          <a:prstGeom prst="rect">
            <a:avLst/>
          </a:prstGeom>
        </p:spPr>
        <p:txBody>
          <a:bodyPr vert="horz" lIns="0" tIns="45720" rIns="91440" bIns="45720" rtlCol="0" anchor="ctr"/>
          <a:lstStyle>
            <a:defPPr>
              <a:defRPr lang="de-DE"/>
            </a:defPPr>
            <a:lvl1pPr algn="ctr" rtl="0" fontAlgn="base">
              <a:spcBef>
                <a:spcPct val="0"/>
              </a:spcBef>
              <a:spcAft>
                <a:spcPct val="0"/>
              </a:spcAft>
              <a:defRPr sz="800" kern="1200">
                <a:solidFill>
                  <a:srgbClr val="FFFFFF"/>
                </a:solidFill>
                <a:latin typeface="Verdana" pitchFamily="34" charset="0"/>
                <a:ea typeface="Verdana" pitchFamily="34" charset="0"/>
                <a:cs typeface="Verdana"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519113" indent="-519113" algn="l">
              <a:tabLst>
                <a:tab pos="1169988" algn="l"/>
              </a:tabLst>
            </a:pPr>
            <a:r>
              <a:rPr lang="de-DE" dirty="0" smtClean="0"/>
              <a:t>©</a:t>
            </a:r>
            <a:r>
              <a:rPr lang="de-DE" baseline="0" dirty="0" smtClean="0"/>
              <a:t> </a:t>
            </a:r>
            <a:r>
              <a:rPr lang="de-DE" dirty="0" smtClean="0"/>
              <a:t>UNIVERSITY OF ROSTOCK - </a:t>
            </a:r>
            <a:r>
              <a:rPr lang="en-US" dirty="0" smtClean="0"/>
              <a:t>Department of CS and EE  - Institute of Applied Microelectronics and Computer Engineering</a:t>
            </a:r>
            <a:endParaRPr lang="de-DE" b="1" dirty="0"/>
          </a:p>
        </p:txBody>
      </p:sp>
    </p:spTree>
    <p:extLst>
      <p:ext uri="{BB962C8B-B14F-4D97-AF65-F5344CB8AC3E}">
        <p14:creationId xmlns="" xmlns:p14="http://schemas.microsoft.com/office/powerpoint/2010/main" val="21321016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spalti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26953" y="946116"/>
            <a:ext cx="8653581" cy="387333"/>
          </a:xfrm>
          <a:prstGeom prst="rect">
            <a:avLst/>
          </a:prstGeom>
        </p:spPr>
        <p:txBody>
          <a:bodyPr lIns="0" tIns="0" rIns="0" bIns="0" anchor="t"/>
          <a:lstStyle/>
          <a:p>
            <a:r>
              <a:rPr lang="de-DE" dirty="0" smtClean="0"/>
              <a:t>Hier steht eine Musterüberschrift</a:t>
            </a:r>
            <a:endParaRPr lang="de-DE" dirty="0"/>
          </a:p>
        </p:txBody>
      </p:sp>
      <p:sp>
        <p:nvSpPr>
          <p:cNvPr id="8" name="Rechteck 7"/>
          <p:cNvSpPr/>
          <p:nvPr userDrawn="1"/>
        </p:nvSpPr>
        <p:spPr>
          <a:xfrm>
            <a:off x="0" y="6575425"/>
            <a:ext cx="9063099" cy="287998"/>
          </a:xfrm>
          <a:prstGeom prst="rect">
            <a:avLst/>
          </a:prstGeom>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de-DE" sz="2400" kern="1200">
              <a:solidFill>
                <a:srgbClr val="FFFFFF"/>
              </a:solidFill>
              <a:latin typeface="Arial Narrow"/>
              <a:ea typeface="+mn-ea"/>
              <a:cs typeface="+mn-cs"/>
            </a:endParaRPr>
          </a:p>
        </p:txBody>
      </p:sp>
      <p:sp>
        <p:nvSpPr>
          <p:cNvPr id="9" name="Datumsplatzhalter 17"/>
          <p:cNvSpPr>
            <a:spLocks noGrp="1"/>
          </p:cNvSpPr>
          <p:nvPr>
            <p:ph type="dt" sz="half" idx="11"/>
          </p:nvPr>
        </p:nvSpPr>
        <p:spPr>
          <a:xfrm>
            <a:off x="226953" y="6575425"/>
            <a:ext cx="671465" cy="282574"/>
          </a:xfrm>
          <a:prstGeom prst="rect">
            <a:avLst/>
          </a:prstGeom>
        </p:spPr>
        <p:txBody>
          <a:bodyPr vert="horz" lIns="0" tIns="45720" rIns="0" bIns="45720" rtlCol="0" anchor="ctr"/>
          <a:lstStyle>
            <a:lvl1pPr algn="l">
              <a:defRPr sz="800">
                <a:solidFill>
                  <a:srgbClr val="FFFFFF"/>
                </a:solidFill>
                <a:latin typeface="Verdana" pitchFamily="34" charset="0"/>
                <a:ea typeface="Verdana" pitchFamily="34" charset="0"/>
                <a:cs typeface="Verdana" pitchFamily="34" charset="0"/>
              </a:defRPr>
            </a:lvl1pPr>
          </a:lstStyle>
          <a:p>
            <a:pPr rtl="0" fontAlgn="base">
              <a:spcBef>
                <a:spcPct val="0"/>
              </a:spcBef>
              <a:spcAft>
                <a:spcPct val="0"/>
              </a:spcAft>
            </a:pPr>
            <a:fld id="{9A7983FA-FFA4-461A-B487-551667F0E9BC}" type="datetime1">
              <a:rPr lang="de-DE" kern="1200" smtClean="0"/>
              <a:pPr rtl="0" fontAlgn="base">
                <a:spcBef>
                  <a:spcPct val="0"/>
                </a:spcBef>
                <a:spcAft>
                  <a:spcPct val="0"/>
                </a:spcAft>
              </a:pPr>
              <a:t>21.02.2018</a:t>
            </a:fld>
            <a:endParaRPr lang="de-DE" kern="1200" dirty="0"/>
          </a:p>
        </p:txBody>
      </p:sp>
      <p:sp>
        <p:nvSpPr>
          <p:cNvPr id="11" name="Foliennummernplatzhalter 19"/>
          <p:cNvSpPr>
            <a:spLocks noGrp="1"/>
          </p:cNvSpPr>
          <p:nvPr>
            <p:ph type="sldNum" sz="quarter" idx="4"/>
          </p:nvPr>
        </p:nvSpPr>
        <p:spPr>
          <a:xfrm>
            <a:off x="8610713" y="6569118"/>
            <a:ext cx="452386" cy="288882"/>
          </a:xfrm>
          <a:prstGeom prst="rect">
            <a:avLst/>
          </a:prstGeom>
        </p:spPr>
        <p:txBody>
          <a:bodyPr vert="horz" lIns="91440" tIns="45720" rIns="91440" bIns="45720" rtlCol="0" anchor="ctr"/>
          <a:lstStyle>
            <a:lvl1pPr algn="r">
              <a:defRPr sz="800">
                <a:solidFill>
                  <a:srgbClr val="FFFFFF"/>
                </a:solidFill>
                <a:latin typeface="Verdana" pitchFamily="34" charset="0"/>
                <a:ea typeface="Verdana" pitchFamily="34" charset="0"/>
                <a:cs typeface="Verdana" pitchFamily="34" charset="0"/>
              </a:defRPr>
            </a:lvl1pPr>
          </a:lstStyle>
          <a:p>
            <a:pPr rtl="0" fontAlgn="base">
              <a:spcBef>
                <a:spcPct val="0"/>
              </a:spcBef>
              <a:spcAft>
                <a:spcPct val="0"/>
              </a:spcAft>
            </a:pPr>
            <a:fld id="{D1C464C5-8E49-41BD-A1D6-FC6F049A48A1}" type="slidenum">
              <a:rPr lang="de-DE" kern="1200" smtClean="0"/>
              <a:pPr rtl="0" fontAlgn="base">
                <a:spcBef>
                  <a:spcPct val="0"/>
                </a:spcBef>
                <a:spcAft>
                  <a:spcPct val="0"/>
                </a:spcAft>
              </a:pPr>
              <a:t>‹#›</a:t>
            </a:fld>
            <a:endParaRPr lang="de-DE" kern="1200" dirty="0"/>
          </a:p>
        </p:txBody>
      </p:sp>
      <p:sp>
        <p:nvSpPr>
          <p:cNvPr id="14" name="Inhaltsplatzhalter 2"/>
          <p:cNvSpPr>
            <a:spLocks noGrp="1"/>
          </p:cNvSpPr>
          <p:nvPr>
            <p:ph sz="half" idx="15"/>
          </p:nvPr>
        </p:nvSpPr>
        <p:spPr>
          <a:xfrm>
            <a:off x="226951" y="1420784"/>
            <a:ext cx="4198997" cy="5075307"/>
          </a:xfrm>
          <a:prstGeom prst="rect">
            <a:avLst/>
          </a:prstGeom>
        </p:spPr>
        <p:txBody>
          <a:bodyPr lIns="0" tIns="0" rIns="0" bIns="0"/>
          <a:lstStyle>
            <a:lvl1pPr>
              <a:buClr>
                <a:srgbClr val="004A99"/>
              </a:buClr>
              <a:buFont typeface="Wingdings" pitchFamily="2" charset="2"/>
              <a:buChar char=""/>
              <a:defRPr sz="1800">
                <a:latin typeface="+mn-lt"/>
              </a:defRPr>
            </a:lvl1pPr>
            <a:lvl2pPr>
              <a:buClr>
                <a:srgbClr val="004A99"/>
              </a:buClr>
              <a:buSzPct val="50000"/>
              <a:buFont typeface="Wingdings" pitchFamily="2" charset="2"/>
              <a:buChar char=""/>
              <a:defRPr sz="1800">
                <a:latin typeface="+mn-lt"/>
              </a:defRPr>
            </a:lvl2pPr>
            <a:lvl3pPr>
              <a:buClrTx/>
              <a:buFont typeface="Symbol" pitchFamily="18" charset="2"/>
              <a:buChar char="-"/>
              <a:defRPr sz="1800">
                <a:latin typeface="+mn-lt"/>
              </a:defRPr>
            </a:lvl3pPr>
            <a:lvl4pPr>
              <a:buClr>
                <a:srgbClr val="004A99"/>
              </a:buClr>
              <a:buFont typeface="Arial" pitchFamily="34" charset="0"/>
              <a:buChar char="•"/>
              <a:defRPr sz="1800"/>
            </a:lvl4pPr>
            <a:lvl5pPr>
              <a:buClr>
                <a:srgbClr val="004A99"/>
              </a:buClr>
              <a:buFont typeface="Arial" pitchFamily="34" charset="0"/>
              <a:buChar char="•"/>
              <a:defRPr sz="1800">
                <a:latin typeface="+mn-lt"/>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p:txBody>
      </p:sp>
      <p:sp>
        <p:nvSpPr>
          <p:cNvPr id="12" name="Inhaltsplatzhalter 2"/>
          <p:cNvSpPr>
            <a:spLocks noGrp="1"/>
          </p:cNvSpPr>
          <p:nvPr>
            <p:ph sz="half" idx="16"/>
          </p:nvPr>
        </p:nvSpPr>
        <p:spPr>
          <a:xfrm>
            <a:off x="4681539" y="1420785"/>
            <a:ext cx="4198997" cy="5075307"/>
          </a:xfrm>
          <a:prstGeom prst="rect">
            <a:avLst/>
          </a:prstGeom>
        </p:spPr>
        <p:txBody>
          <a:bodyPr lIns="0" tIns="0" rIns="0" bIns="0"/>
          <a:lstStyle>
            <a:lvl1pPr>
              <a:buClr>
                <a:srgbClr val="004A99"/>
              </a:buClr>
              <a:buFont typeface="Wingdings" pitchFamily="2" charset="2"/>
              <a:buChar char=""/>
              <a:defRPr sz="1800">
                <a:latin typeface="+mn-lt"/>
              </a:defRPr>
            </a:lvl1pPr>
            <a:lvl2pPr>
              <a:buClr>
                <a:srgbClr val="004A99"/>
              </a:buClr>
              <a:buSzPct val="50000"/>
              <a:buFont typeface="Wingdings" pitchFamily="2" charset="2"/>
              <a:buChar char=""/>
              <a:defRPr sz="1800">
                <a:latin typeface="+mn-lt"/>
              </a:defRPr>
            </a:lvl2pPr>
            <a:lvl3pPr>
              <a:buClrTx/>
              <a:buFont typeface="Symbol" pitchFamily="18" charset="2"/>
              <a:buChar char="-"/>
              <a:defRPr sz="1800">
                <a:latin typeface="+mn-lt"/>
              </a:defRPr>
            </a:lvl3pPr>
            <a:lvl4pPr>
              <a:buClr>
                <a:srgbClr val="004A99"/>
              </a:buClr>
              <a:buFont typeface="Arial" pitchFamily="34" charset="0"/>
              <a:buChar char="•"/>
              <a:defRPr sz="1800"/>
            </a:lvl4pPr>
            <a:lvl5pPr>
              <a:buClr>
                <a:srgbClr val="004A99"/>
              </a:buClr>
              <a:buFont typeface="Arial" pitchFamily="34" charset="0"/>
              <a:buChar char="•"/>
              <a:defRPr sz="1800">
                <a:latin typeface="+mn-lt"/>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p:txBody>
      </p:sp>
      <p:sp>
        <p:nvSpPr>
          <p:cNvPr id="13" name="Fußzeilenplatzhalter 18"/>
          <p:cNvSpPr>
            <a:spLocks noGrp="1"/>
          </p:cNvSpPr>
          <p:nvPr userDrawn="1"/>
        </p:nvSpPr>
        <p:spPr>
          <a:xfrm>
            <a:off x="920700" y="6569118"/>
            <a:ext cx="7193060" cy="288882"/>
          </a:xfrm>
          <a:prstGeom prst="rect">
            <a:avLst/>
          </a:prstGeom>
        </p:spPr>
        <p:txBody>
          <a:bodyPr vert="horz" lIns="0" tIns="45720" rIns="91440" bIns="45720" rtlCol="0" anchor="ctr"/>
          <a:lstStyle>
            <a:defPPr>
              <a:defRPr lang="de-DE"/>
            </a:defPPr>
            <a:lvl1pPr algn="ctr" rtl="0" fontAlgn="base">
              <a:spcBef>
                <a:spcPct val="0"/>
              </a:spcBef>
              <a:spcAft>
                <a:spcPct val="0"/>
              </a:spcAft>
              <a:defRPr sz="800" kern="1200">
                <a:solidFill>
                  <a:srgbClr val="FFFFFF"/>
                </a:solidFill>
                <a:latin typeface="Verdana" pitchFamily="34" charset="0"/>
                <a:ea typeface="Verdana" pitchFamily="34" charset="0"/>
                <a:cs typeface="Verdana"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519113" indent="-519113" algn="l">
              <a:tabLst>
                <a:tab pos="1169988" algn="l"/>
              </a:tabLst>
            </a:pPr>
            <a:r>
              <a:rPr lang="de-DE" dirty="0" smtClean="0"/>
              <a:t>©</a:t>
            </a:r>
            <a:r>
              <a:rPr lang="de-DE" baseline="0" dirty="0" smtClean="0"/>
              <a:t> </a:t>
            </a:r>
            <a:r>
              <a:rPr lang="de-DE" dirty="0" smtClean="0"/>
              <a:t>UNIVERSITY OF ROSTOCK - </a:t>
            </a:r>
            <a:r>
              <a:rPr lang="en-US" dirty="0" smtClean="0"/>
              <a:t>Department of CS and EE  - Institute of Applied Microelectronics and Computer Engineering</a:t>
            </a:r>
            <a:endParaRPr lang="de-DE" b="1"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pPr rtl="0" fontAlgn="base">
              <a:spcBef>
                <a:spcPct val="0"/>
              </a:spcBef>
              <a:spcAft>
                <a:spcPct val="0"/>
              </a:spcAft>
            </a:pPr>
            <a:fld id="{A255F124-CB27-448F-B910-0BADF298DE20}" type="datetime1">
              <a:rPr lang="de-DE" kern="1200" smtClean="0"/>
              <a:pPr rtl="0" fontAlgn="base">
                <a:spcBef>
                  <a:spcPct val="0"/>
                </a:spcBef>
                <a:spcAft>
                  <a:spcPct val="0"/>
                </a:spcAft>
              </a:pPr>
              <a:t>21.02.2018</a:t>
            </a:fld>
            <a:endParaRPr lang="de-DE" kern="1200" dirty="0"/>
          </a:p>
        </p:txBody>
      </p:sp>
      <p:sp>
        <p:nvSpPr>
          <p:cNvPr id="4" name="Foliennummernplatzhalter 3"/>
          <p:cNvSpPr>
            <a:spLocks noGrp="1"/>
          </p:cNvSpPr>
          <p:nvPr>
            <p:ph type="sldNum" sz="quarter" idx="11"/>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a:t>
            </a:fld>
            <a:endParaRPr lang="de-DE" kern="1200" dirty="0"/>
          </a:p>
        </p:txBody>
      </p:sp>
      <p:sp>
        <p:nvSpPr>
          <p:cNvPr id="5" name="Titel 1"/>
          <p:cNvSpPr txBox="1">
            <a:spLocks/>
          </p:cNvSpPr>
          <p:nvPr userDrawn="1"/>
        </p:nvSpPr>
        <p:spPr>
          <a:xfrm>
            <a:off x="226953" y="946116"/>
            <a:ext cx="8653581" cy="387333"/>
          </a:xfrm>
          <a:prstGeom prst="rect">
            <a:avLst/>
          </a:prstGeom>
        </p:spPr>
        <p:txBody>
          <a:bodyPr lIns="0" tIns="0" rIns="0" bIns="0" anchor="t"/>
          <a:lstStyle>
            <a:lvl1pPr algn="l" rtl="0" eaLnBrk="1" fontAlgn="base" hangingPunct="1">
              <a:spcBef>
                <a:spcPct val="0"/>
              </a:spcBef>
              <a:spcAft>
                <a:spcPct val="0"/>
              </a:spcAft>
              <a:defRPr sz="2200">
                <a:solidFill>
                  <a:schemeClr val="accent1"/>
                </a:solidFill>
                <a:latin typeface="+mj-lt"/>
                <a:ea typeface="+mj-ea"/>
                <a:cs typeface="+mj-cs"/>
              </a:defRPr>
            </a:lvl1pPr>
            <a:lvl2pPr algn="l" rtl="0" eaLnBrk="1" fontAlgn="base" hangingPunct="1">
              <a:spcBef>
                <a:spcPct val="0"/>
              </a:spcBef>
              <a:spcAft>
                <a:spcPct val="0"/>
              </a:spcAft>
              <a:defRPr sz="2200">
                <a:solidFill>
                  <a:schemeClr val="tx2"/>
                </a:solidFill>
                <a:latin typeface="Verdana" pitchFamily="34" charset="0"/>
              </a:defRPr>
            </a:lvl2pPr>
            <a:lvl3pPr algn="l" rtl="0" eaLnBrk="1" fontAlgn="base" hangingPunct="1">
              <a:spcBef>
                <a:spcPct val="0"/>
              </a:spcBef>
              <a:spcAft>
                <a:spcPct val="0"/>
              </a:spcAft>
              <a:defRPr sz="2200">
                <a:solidFill>
                  <a:schemeClr val="tx2"/>
                </a:solidFill>
                <a:latin typeface="Verdana" pitchFamily="34" charset="0"/>
              </a:defRPr>
            </a:lvl3pPr>
            <a:lvl4pPr algn="l" rtl="0" eaLnBrk="1" fontAlgn="base" hangingPunct="1">
              <a:spcBef>
                <a:spcPct val="0"/>
              </a:spcBef>
              <a:spcAft>
                <a:spcPct val="0"/>
              </a:spcAft>
              <a:defRPr sz="2200">
                <a:solidFill>
                  <a:schemeClr val="tx2"/>
                </a:solidFill>
                <a:latin typeface="Verdana" pitchFamily="34" charset="0"/>
              </a:defRPr>
            </a:lvl4pPr>
            <a:lvl5pPr algn="l" rtl="0" eaLnBrk="1" fontAlgn="base" hangingPunct="1">
              <a:spcBef>
                <a:spcPct val="0"/>
              </a:spcBef>
              <a:spcAft>
                <a:spcPct val="0"/>
              </a:spcAft>
              <a:defRPr sz="2200">
                <a:solidFill>
                  <a:schemeClr val="tx2"/>
                </a:solidFill>
                <a:latin typeface="Verdana" pitchFamily="34" charset="0"/>
              </a:defRPr>
            </a:lvl5pPr>
            <a:lvl6pPr marL="457200" algn="l" rtl="0" eaLnBrk="1" fontAlgn="base" hangingPunct="1">
              <a:spcBef>
                <a:spcPct val="0"/>
              </a:spcBef>
              <a:spcAft>
                <a:spcPct val="0"/>
              </a:spcAft>
              <a:defRPr sz="2200">
                <a:solidFill>
                  <a:schemeClr val="tx2"/>
                </a:solidFill>
                <a:latin typeface="Verdana" pitchFamily="34" charset="0"/>
              </a:defRPr>
            </a:lvl6pPr>
            <a:lvl7pPr marL="914400" algn="l" rtl="0" eaLnBrk="1" fontAlgn="base" hangingPunct="1">
              <a:spcBef>
                <a:spcPct val="0"/>
              </a:spcBef>
              <a:spcAft>
                <a:spcPct val="0"/>
              </a:spcAft>
              <a:defRPr sz="2200">
                <a:solidFill>
                  <a:schemeClr val="tx2"/>
                </a:solidFill>
                <a:latin typeface="Verdana" pitchFamily="34" charset="0"/>
              </a:defRPr>
            </a:lvl7pPr>
            <a:lvl8pPr marL="1371600" algn="l" rtl="0" eaLnBrk="1" fontAlgn="base" hangingPunct="1">
              <a:spcBef>
                <a:spcPct val="0"/>
              </a:spcBef>
              <a:spcAft>
                <a:spcPct val="0"/>
              </a:spcAft>
              <a:defRPr sz="2200">
                <a:solidFill>
                  <a:schemeClr val="tx2"/>
                </a:solidFill>
                <a:latin typeface="Verdana" pitchFamily="34" charset="0"/>
              </a:defRPr>
            </a:lvl8pPr>
            <a:lvl9pPr marL="1828800" algn="l" rtl="0" eaLnBrk="1" fontAlgn="base" hangingPunct="1">
              <a:spcBef>
                <a:spcPct val="0"/>
              </a:spcBef>
              <a:spcAft>
                <a:spcPct val="0"/>
              </a:spcAft>
              <a:defRPr sz="2200">
                <a:solidFill>
                  <a:schemeClr val="tx2"/>
                </a:solidFill>
                <a:latin typeface="Verdana" pitchFamily="34" charset="0"/>
              </a:defRPr>
            </a:lvl9pPr>
          </a:lstStyle>
          <a:p>
            <a:r>
              <a:rPr lang="de-DE" kern="0" smtClean="0"/>
              <a:t>Hier steht eine Musterüberschrift</a:t>
            </a:r>
            <a:endParaRPr lang="de-DE" kern="0" dirty="0"/>
          </a:p>
        </p:txBody>
      </p:sp>
      <p:sp>
        <p:nvSpPr>
          <p:cNvPr id="6" name="Inhaltsplatzhalter 2"/>
          <p:cNvSpPr>
            <a:spLocks noGrp="1"/>
          </p:cNvSpPr>
          <p:nvPr>
            <p:ph sz="half" idx="15"/>
          </p:nvPr>
        </p:nvSpPr>
        <p:spPr>
          <a:xfrm>
            <a:off x="226952" y="1420784"/>
            <a:ext cx="8653581" cy="5075307"/>
          </a:xfrm>
          <a:prstGeom prst="rect">
            <a:avLst/>
          </a:prstGeom>
        </p:spPr>
        <p:txBody>
          <a:bodyPr lIns="0" tIns="0" rIns="0" bIns="0"/>
          <a:lstStyle>
            <a:lvl1pPr marL="342900" indent="-342900">
              <a:buClr>
                <a:srgbClr val="004A99"/>
              </a:buClr>
              <a:buFont typeface="Arial" panose="020B0604020202020204" pitchFamily="34" charset="0"/>
              <a:buChar char="•"/>
              <a:defRPr sz="2400">
                <a:latin typeface="+mn-lt"/>
              </a:defRPr>
            </a:lvl1pPr>
            <a:lvl2pPr marL="742950" indent="-285750">
              <a:buClr>
                <a:srgbClr val="004A99"/>
              </a:buClr>
              <a:buSzPct val="50000"/>
              <a:buFont typeface="Symbol" panose="05050102010706020507" pitchFamily="18" charset="2"/>
              <a:buChar char="-"/>
              <a:defRPr sz="2000">
                <a:latin typeface="+mn-lt"/>
              </a:defRPr>
            </a:lvl2pPr>
            <a:lvl3pPr marL="1143000" indent="-228600">
              <a:buClrTx/>
              <a:buFont typeface="Arial" panose="020B0604020202020204" pitchFamily="34" charset="0"/>
              <a:buChar char="•"/>
              <a:defRPr sz="1800">
                <a:latin typeface="+mn-lt"/>
              </a:defRPr>
            </a:lvl3pPr>
            <a:lvl4pPr>
              <a:buClr>
                <a:srgbClr val="004A99"/>
              </a:buClr>
              <a:buFont typeface="Arial" pitchFamily="34" charset="0"/>
              <a:buChar char="•"/>
              <a:defRPr sz="1800"/>
            </a:lvl4pPr>
            <a:lvl5pPr>
              <a:buClr>
                <a:srgbClr val="004A99"/>
              </a:buClr>
              <a:buFont typeface="Arial" pitchFamily="34" charset="0"/>
              <a:buChar char="•"/>
              <a:defRPr sz="1800">
                <a:latin typeface="+mn-lt"/>
              </a:defRPr>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p:txBody>
      </p:sp>
    </p:spTree>
    <p:extLst>
      <p:ext uri="{BB962C8B-B14F-4D97-AF65-F5344CB8AC3E}">
        <p14:creationId xmlns="" xmlns:p14="http://schemas.microsoft.com/office/powerpoint/2010/main" val="8085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teiler upside-dow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26953" y="946116"/>
            <a:ext cx="8653581" cy="387333"/>
          </a:xfrm>
          <a:prstGeom prst="rect">
            <a:avLst/>
          </a:prstGeom>
        </p:spPr>
        <p:txBody>
          <a:bodyPr lIns="0" tIns="0" rIns="0" bIns="0" anchor="t"/>
          <a:lstStyle/>
          <a:p>
            <a:r>
              <a:rPr lang="de-DE" dirty="0" smtClean="0"/>
              <a:t>Hier steht eine Musterüberschrift</a:t>
            </a:r>
            <a:endParaRPr lang="de-DE" dirty="0"/>
          </a:p>
        </p:txBody>
      </p:sp>
      <p:sp>
        <p:nvSpPr>
          <p:cNvPr id="8" name="Rechteck 7"/>
          <p:cNvSpPr/>
          <p:nvPr userDrawn="1"/>
        </p:nvSpPr>
        <p:spPr>
          <a:xfrm>
            <a:off x="0" y="6575425"/>
            <a:ext cx="9063099" cy="287998"/>
          </a:xfrm>
          <a:prstGeom prst="rect">
            <a:avLst/>
          </a:prstGeom>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de-DE" sz="2400" kern="1200">
              <a:solidFill>
                <a:srgbClr val="FFFFFF"/>
              </a:solidFill>
              <a:latin typeface="Arial Narrow"/>
              <a:ea typeface="+mn-ea"/>
              <a:cs typeface="+mn-cs"/>
            </a:endParaRPr>
          </a:p>
        </p:txBody>
      </p:sp>
      <p:sp>
        <p:nvSpPr>
          <p:cNvPr id="9" name="Datumsplatzhalter 17"/>
          <p:cNvSpPr>
            <a:spLocks noGrp="1"/>
          </p:cNvSpPr>
          <p:nvPr>
            <p:ph type="dt" sz="half" idx="11"/>
          </p:nvPr>
        </p:nvSpPr>
        <p:spPr>
          <a:xfrm>
            <a:off x="226953" y="6575425"/>
            <a:ext cx="671465" cy="282574"/>
          </a:xfrm>
          <a:prstGeom prst="rect">
            <a:avLst/>
          </a:prstGeom>
        </p:spPr>
        <p:txBody>
          <a:bodyPr vert="horz" lIns="0" tIns="45720" rIns="0" bIns="45720" rtlCol="0" anchor="ctr"/>
          <a:lstStyle>
            <a:lvl1pPr algn="l">
              <a:defRPr sz="800">
                <a:solidFill>
                  <a:srgbClr val="FFFFFF"/>
                </a:solidFill>
                <a:latin typeface="Verdana" pitchFamily="34" charset="0"/>
                <a:ea typeface="Verdana" pitchFamily="34" charset="0"/>
                <a:cs typeface="Verdana" pitchFamily="34" charset="0"/>
              </a:defRPr>
            </a:lvl1pPr>
          </a:lstStyle>
          <a:p>
            <a:pPr rtl="0" fontAlgn="base">
              <a:spcBef>
                <a:spcPct val="0"/>
              </a:spcBef>
              <a:spcAft>
                <a:spcPct val="0"/>
              </a:spcAft>
            </a:pPr>
            <a:fld id="{8A5C89F0-A14C-4F13-BE6B-BA960F55004A}" type="datetime1">
              <a:rPr lang="de-DE" kern="1200" smtClean="0"/>
              <a:pPr rtl="0" fontAlgn="base">
                <a:spcBef>
                  <a:spcPct val="0"/>
                </a:spcBef>
                <a:spcAft>
                  <a:spcPct val="0"/>
                </a:spcAft>
              </a:pPr>
              <a:t>21.02.2018</a:t>
            </a:fld>
            <a:endParaRPr lang="de-DE" kern="1200" dirty="0"/>
          </a:p>
        </p:txBody>
      </p:sp>
      <p:sp>
        <p:nvSpPr>
          <p:cNvPr id="11" name="Foliennummernplatzhalter 19"/>
          <p:cNvSpPr>
            <a:spLocks noGrp="1"/>
          </p:cNvSpPr>
          <p:nvPr>
            <p:ph type="sldNum" sz="quarter" idx="4"/>
          </p:nvPr>
        </p:nvSpPr>
        <p:spPr>
          <a:xfrm>
            <a:off x="8610713" y="6569118"/>
            <a:ext cx="452386" cy="288882"/>
          </a:xfrm>
          <a:prstGeom prst="rect">
            <a:avLst/>
          </a:prstGeom>
        </p:spPr>
        <p:txBody>
          <a:bodyPr vert="horz" lIns="91440" tIns="45720" rIns="91440" bIns="45720" rtlCol="0" anchor="ctr"/>
          <a:lstStyle>
            <a:lvl1pPr algn="r">
              <a:defRPr sz="800">
                <a:solidFill>
                  <a:srgbClr val="FFFFFF"/>
                </a:solidFill>
                <a:latin typeface="Verdana" pitchFamily="34" charset="0"/>
                <a:ea typeface="Verdana" pitchFamily="34" charset="0"/>
                <a:cs typeface="Verdana" pitchFamily="34" charset="0"/>
              </a:defRPr>
            </a:lvl1pPr>
          </a:lstStyle>
          <a:p>
            <a:pPr rtl="0" fontAlgn="base">
              <a:spcBef>
                <a:spcPct val="0"/>
              </a:spcBef>
              <a:spcAft>
                <a:spcPct val="0"/>
              </a:spcAft>
            </a:pPr>
            <a:fld id="{D1C464C5-8E49-41BD-A1D6-FC6F049A48A1}" type="slidenum">
              <a:rPr lang="de-DE" kern="1200" smtClean="0"/>
              <a:pPr rtl="0" fontAlgn="base">
                <a:spcBef>
                  <a:spcPct val="0"/>
                </a:spcBef>
                <a:spcAft>
                  <a:spcPct val="0"/>
                </a:spcAft>
              </a:pPr>
              <a:t>‹#›</a:t>
            </a:fld>
            <a:endParaRPr lang="de-DE" kern="1200" dirty="0"/>
          </a:p>
        </p:txBody>
      </p:sp>
      <p:sp>
        <p:nvSpPr>
          <p:cNvPr id="15" name="Fußzeilenplatzhalter 18"/>
          <p:cNvSpPr>
            <a:spLocks noGrp="1"/>
          </p:cNvSpPr>
          <p:nvPr userDrawn="1"/>
        </p:nvSpPr>
        <p:spPr>
          <a:xfrm>
            <a:off x="920700" y="6569118"/>
            <a:ext cx="7193060" cy="288882"/>
          </a:xfrm>
          <a:prstGeom prst="rect">
            <a:avLst/>
          </a:prstGeom>
        </p:spPr>
        <p:txBody>
          <a:bodyPr vert="horz" lIns="0" tIns="45720" rIns="91440" bIns="45720" rtlCol="0" anchor="ctr"/>
          <a:lstStyle>
            <a:defPPr>
              <a:defRPr lang="de-DE"/>
            </a:defPPr>
            <a:lvl1pPr algn="ctr" rtl="0" fontAlgn="base">
              <a:spcBef>
                <a:spcPct val="0"/>
              </a:spcBef>
              <a:spcAft>
                <a:spcPct val="0"/>
              </a:spcAft>
              <a:defRPr sz="800" kern="1200">
                <a:solidFill>
                  <a:srgbClr val="FFFFFF"/>
                </a:solidFill>
                <a:latin typeface="Verdana" pitchFamily="34" charset="0"/>
                <a:ea typeface="Verdana" pitchFamily="34" charset="0"/>
                <a:cs typeface="Verdana"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519113" indent="-519113" algn="l">
              <a:tabLst>
                <a:tab pos="1169988" algn="l"/>
              </a:tabLst>
            </a:pPr>
            <a:r>
              <a:rPr lang="de-DE" dirty="0" smtClean="0"/>
              <a:t>© UNIVERSITY OF ROSTOCK - </a:t>
            </a:r>
            <a:r>
              <a:rPr lang="en-US" dirty="0" smtClean="0"/>
              <a:t>Department of CS and EE  - Institute of Applied Microelectronics and Computer Engineering</a:t>
            </a:r>
            <a:endParaRPr lang="de-DE" b="1" dirty="0"/>
          </a:p>
        </p:txBody>
      </p:sp>
      <p:sp>
        <p:nvSpPr>
          <p:cNvPr id="10" name="Inhaltsplatzhalter 2"/>
          <p:cNvSpPr>
            <a:spLocks noGrp="1"/>
          </p:cNvSpPr>
          <p:nvPr>
            <p:ph sz="half" idx="15"/>
          </p:nvPr>
        </p:nvSpPr>
        <p:spPr>
          <a:xfrm>
            <a:off x="226951" y="1420784"/>
            <a:ext cx="4198997" cy="5075307"/>
          </a:xfrm>
          <a:prstGeom prst="rect">
            <a:avLst/>
          </a:prstGeom>
        </p:spPr>
        <p:txBody>
          <a:bodyPr lIns="0" tIns="0" rIns="0" bIns="0"/>
          <a:lstStyle>
            <a:lvl1pPr>
              <a:buClr>
                <a:srgbClr val="004A99"/>
              </a:buClr>
              <a:buFont typeface="Wingdings" pitchFamily="2" charset="2"/>
              <a:buChar char=""/>
              <a:defRPr sz="1800">
                <a:latin typeface="+mn-lt"/>
              </a:defRPr>
            </a:lvl1pPr>
            <a:lvl2pPr>
              <a:buClr>
                <a:srgbClr val="004A99"/>
              </a:buClr>
              <a:buSzPct val="50000"/>
              <a:buFont typeface="Wingdings" pitchFamily="2" charset="2"/>
              <a:buChar char=""/>
              <a:defRPr sz="1800">
                <a:latin typeface="+mn-lt"/>
              </a:defRPr>
            </a:lvl2pPr>
            <a:lvl3pPr>
              <a:buClrTx/>
              <a:buFont typeface="Symbol" pitchFamily="18" charset="2"/>
              <a:buChar char="-"/>
              <a:defRPr sz="1800">
                <a:latin typeface="+mn-lt"/>
              </a:defRPr>
            </a:lvl3pPr>
            <a:lvl4pPr>
              <a:buClr>
                <a:srgbClr val="004A99"/>
              </a:buClr>
              <a:buFont typeface="Arial" pitchFamily="34" charset="0"/>
              <a:buChar char="•"/>
              <a:defRPr sz="1800"/>
            </a:lvl4pPr>
            <a:lvl5pPr>
              <a:buClr>
                <a:srgbClr val="004A99"/>
              </a:buClr>
              <a:buFont typeface="Arial" pitchFamily="34" charset="0"/>
              <a:buChar char="•"/>
              <a:defRPr sz="1800">
                <a:latin typeface="+mn-lt"/>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p:txBody>
      </p:sp>
      <p:sp>
        <p:nvSpPr>
          <p:cNvPr id="16" name="Inhaltsplatzhalter 2"/>
          <p:cNvSpPr>
            <a:spLocks noGrp="1"/>
          </p:cNvSpPr>
          <p:nvPr>
            <p:ph sz="half" idx="16"/>
          </p:nvPr>
        </p:nvSpPr>
        <p:spPr>
          <a:xfrm>
            <a:off x="4681539" y="1420785"/>
            <a:ext cx="4198997" cy="5075307"/>
          </a:xfrm>
          <a:prstGeom prst="rect">
            <a:avLst/>
          </a:prstGeom>
        </p:spPr>
        <p:txBody>
          <a:bodyPr lIns="0" tIns="0" rIns="0" bIns="0"/>
          <a:lstStyle>
            <a:lvl1pPr>
              <a:buClr>
                <a:srgbClr val="004A99"/>
              </a:buClr>
              <a:buFont typeface="Wingdings" pitchFamily="2" charset="2"/>
              <a:buChar char=""/>
              <a:defRPr sz="1800">
                <a:latin typeface="+mn-lt"/>
              </a:defRPr>
            </a:lvl1pPr>
            <a:lvl2pPr>
              <a:buClr>
                <a:srgbClr val="004A99"/>
              </a:buClr>
              <a:buSzPct val="50000"/>
              <a:buFont typeface="Wingdings" pitchFamily="2" charset="2"/>
              <a:buChar char=""/>
              <a:defRPr sz="1800">
                <a:latin typeface="+mn-lt"/>
              </a:defRPr>
            </a:lvl2pPr>
            <a:lvl3pPr>
              <a:buClrTx/>
              <a:buFont typeface="Symbol" pitchFamily="18" charset="2"/>
              <a:buChar char="-"/>
              <a:defRPr sz="1800">
                <a:latin typeface="+mn-lt"/>
              </a:defRPr>
            </a:lvl3pPr>
            <a:lvl4pPr>
              <a:buClr>
                <a:srgbClr val="004A99"/>
              </a:buClr>
              <a:buFont typeface="Arial" pitchFamily="34" charset="0"/>
              <a:buChar char="•"/>
              <a:defRPr sz="1800"/>
            </a:lvl4pPr>
            <a:lvl5pPr>
              <a:buClr>
                <a:srgbClr val="004A99"/>
              </a:buClr>
              <a:buFont typeface="Arial" pitchFamily="34" charset="0"/>
              <a:buChar char="•"/>
              <a:defRPr sz="1800">
                <a:latin typeface="+mn-lt"/>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teiler">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26953" y="946116"/>
            <a:ext cx="8653581" cy="387333"/>
          </a:xfrm>
          <a:prstGeom prst="rect">
            <a:avLst/>
          </a:prstGeom>
        </p:spPr>
        <p:txBody>
          <a:bodyPr lIns="0" tIns="0" rIns="0" bIns="0" anchor="t"/>
          <a:lstStyle/>
          <a:p>
            <a:r>
              <a:rPr lang="de-DE" dirty="0" smtClean="0"/>
              <a:t>Hier steht eine Musterüberschrift</a:t>
            </a:r>
            <a:endParaRPr lang="de-DE" dirty="0"/>
          </a:p>
        </p:txBody>
      </p:sp>
      <p:sp>
        <p:nvSpPr>
          <p:cNvPr id="9" name="Datumsplatzhalter 17"/>
          <p:cNvSpPr>
            <a:spLocks noGrp="1"/>
          </p:cNvSpPr>
          <p:nvPr>
            <p:ph type="dt" sz="half" idx="11"/>
          </p:nvPr>
        </p:nvSpPr>
        <p:spPr>
          <a:xfrm>
            <a:off x="226953" y="6575425"/>
            <a:ext cx="671465" cy="282574"/>
          </a:xfrm>
          <a:prstGeom prst="rect">
            <a:avLst/>
          </a:prstGeom>
        </p:spPr>
        <p:txBody>
          <a:bodyPr vert="horz" lIns="0" tIns="45720" rIns="0" bIns="45720" rtlCol="0" anchor="ctr"/>
          <a:lstStyle>
            <a:lvl1pPr algn="l">
              <a:defRPr sz="800">
                <a:solidFill>
                  <a:srgbClr val="FFFFFF"/>
                </a:solidFill>
                <a:latin typeface="Verdana" pitchFamily="34" charset="0"/>
                <a:ea typeface="Verdana" pitchFamily="34" charset="0"/>
                <a:cs typeface="Verdana" pitchFamily="34" charset="0"/>
              </a:defRPr>
            </a:lvl1pPr>
          </a:lstStyle>
          <a:p>
            <a:pPr rtl="0" fontAlgn="base">
              <a:spcBef>
                <a:spcPct val="0"/>
              </a:spcBef>
              <a:spcAft>
                <a:spcPct val="0"/>
              </a:spcAft>
            </a:pPr>
            <a:fld id="{EECBD775-5047-48C8-9E98-F7AFA970719A}" type="datetime1">
              <a:rPr lang="de-DE" kern="1200" smtClean="0"/>
              <a:pPr rtl="0" fontAlgn="base">
                <a:spcBef>
                  <a:spcPct val="0"/>
                </a:spcBef>
                <a:spcAft>
                  <a:spcPct val="0"/>
                </a:spcAft>
              </a:pPr>
              <a:t>21.02.2018</a:t>
            </a:fld>
            <a:endParaRPr lang="de-DE" kern="1200" dirty="0"/>
          </a:p>
        </p:txBody>
      </p:sp>
      <p:sp>
        <p:nvSpPr>
          <p:cNvPr id="11" name="Foliennummernplatzhalter 19"/>
          <p:cNvSpPr>
            <a:spLocks noGrp="1"/>
          </p:cNvSpPr>
          <p:nvPr>
            <p:ph type="sldNum" sz="quarter" idx="4"/>
          </p:nvPr>
        </p:nvSpPr>
        <p:spPr>
          <a:xfrm>
            <a:off x="8610713" y="6569118"/>
            <a:ext cx="452386" cy="288882"/>
          </a:xfrm>
          <a:prstGeom prst="rect">
            <a:avLst/>
          </a:prstGeom>
        </p:spPr>
        <p:txBody>
          <a:bodyPr vert="horz" lIns="91440" tIns="45720" rIns="91440" bIns="45720" rtlCol="0" anchor="ctr"/>
          <a:lstStyle>
            <a:lvl1pPr algn="r">
              <a:defRPr sz="800">
                <a:solidFill>
                  <a:srgbClr val="FFFFFF"/>
                </a:solidFill>
                <a:latin typeface="Verdana" pitchFamily="34" charset="0"/>
                <a:ea typeface="Verdana" pitchFamily="34" charset="0"/>
                <a:cs typeface="Verdana" pitchFamily="34" charset="0"/>
              </a:defRPr>
            </a:lvl1pPr>
          </a:lstStyle>
          <a:p>
            <a:pPr rtl="0" fontAlgn="base">
              <a:spcBef>
                <a:spcPct val="0"/>
              </a:spcBef>
              <a:spcAft>
                <a:spcPct val="0"/>
              </a:spcAft>
            </a:pPr>
            <a:fld id="{D1C464C5-8E49-41BD-A1D6-FC6F049A48A1}" type="slidenum">
              <a:rPr lang="de-DE" kern="1200" smtClean="0"/>
              <a:pPr rtl="0" fontAlgn="base">
                <a:spcBef>
                  <a:spcPct val="0"/>
                </a:spcBef>
                <a:spcAft>
                  <a:spcPct val="0"/>
                </a:spcAft>
              </a:pPr>
              <a:t>‹#›</a:t>
            </a:fld>
            <a:endParaRPr lang="de-DE" kern="1200" dirty="0"/>
          </a:p>
        </p:txBody>
      </p:sp>
      <p:sp>
        <p:nvSpPr>
          <p:cNvPr id="14" name="Inhaltsplatzhalter 2"/>
          <p:cNvSpPr>
            <a:spLocks noGrp="1"/>
          </p:cNvSpPr>
          <p:nvPr>
            <p:ph sz="half" idx="15"/>
          </p:nvPr>
        </p:nvSpPr>
        <p:spPr>
          <a:xfrm>
            <a:off x="226951" y="1420785"/>
            <a:ext cx="4198997" cy="2336832"/>
          </a:xfrm>
          <a:prstGeom prst="rect">
            <a:avLst/>
          </a:prstGeom>
        </p:spPr>
        <p:txBody>
          <a:bodyPr lIns="0" tIns="0" rIns="0" bIns="0"/>
          <a:lstStyle>
            <a:lvl1pPr>
              <a:buClr>
                <a:srgbClr val="004A99"/>
              </a:buClr>
              <a:buFont typeface="Wingdings" pitchFamily="2" charset="2"/>
              <a:buChar char=""/>
              <a:defRPr sz="1800">
                <a:latin typeface="+mn-lt"/>
              </a:defRPr>
            </a:lvl1pPr>
            <a:lvl2pPr>
              <a:buClr>
                <a:srgbClr val="004A99"/>
              </a:buClr>
              <a:buSzPct val="50000"/>
              <a:buFont typeface="Wingdings" pitchFamily="2" charset="2"/>
              <a:buChar char=""/>
              <a:defRPr sz="1800">
                <a:latin typeface="+mn-lt"/>
              </a:defRPr>
            </a:lvl2pPr>
            <a:lvl3pPr>
              <a:buClrTx/>
              <a:buFont typeface="Symbol" pitchFamily="18" charset="2"/>
              <a:buChar char="-"/>
              <a:defRPr sz="1800">
                <a:latin typeface="+mn-lt"/>
              </a:defRPr>
            </a:lvl3pPr>
            <a:lvl4pPr>
              <a:buClr>
                <a:srgbClr val="004A99"/>
              </a:buClr>
              <a:buFont typeface="Arial" pitchFamily="34" charset="0"/>
              <a:buChar char="•"/>
              <a:defRPr sz="1800"/>
            </a:lvl4pPr>
            <a:lvl5pPr>
              <a:buClr>
                <a:srgbClr val="004A99"/>
              </a:buClr>
              <a:buFont typeface="Arial" pitchFamily="34" charset="0"/>
              <a:buChar char="•"/>
              <a:defRPr sz="1800">
                <a:latin typeface="+mn-lt"/>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p:txBody>
      </p:sp>
      <p:sp>
        <p:nvSpPr>
          <p:cNvPr id="12" name="Inhaltsplatzhalter 2"/>
          <p:cNvSpPr>
            <a:spLocks noGrp="1"/>
          </p:cNvSpPr>
          <p:nvPr>
            <p:ph sz="half" idx="16"/>
          </p:nvPr>
        </p:nvSpPr>
        <p:spPr>
          <a:xfrm>
            <a:off x="4681539" y="1420786"/>
            <a:ext cx="4198997" cy="2336832"/>
          </a:xfrm>
          <a:prstGeom prst="rect">
            <a:avLst/>
          </a:prstGeom>
        </p:spPr>
        <p:txBody>
          <a:bodyPr lIns="0" tIns="0" rIns="0" bIns="0"/>
          <a:lstStyle>
            <a:lvl1pPr>
              <a:buClr>
                <a:srgbClr val="004A99"/>
              </a:buClr>
              <a:buFont typeface="Wingdings" pitchFamily="2" charset="2"/>
              <a:buChar char=""/>
              <a:defRPr sz="1800">
                <a:latin typeface="+mn-lt"/>
              </a:defRPr>
            </a:lvl1pPr>
            <a:lvl2pPr>
              <a:buClr>
                <a:srgbClr val="004A99"/>
              </a:buClr>
              <a:buSzPct val="50000"/>
              <a:buFont typeface="Wingdings" pitchFamily="2" charset="2"/>
              <a:buChar char=""/>
              <a:defRPr sz="1800">
                <a:latin typeface="+mn-lt"/>
              </a:defRPr>
            </a:lvl2pPr>
            <a:lvl3pPr>
              <a:buClrTx/>
              <a:buFont typeface="Symbol" pitchFamily="18" charset="2"/>
              <a:buChar char="-"/>
              <a:defRPr sz="1800">
                <a:latin typeface="+mn-lt"/>
              </a:defRPr>
            </a:lvl3pPr>
            <a:lvl4pPr>
              <a:buClr>
                <a:srgbClr val="004A99"/>
              </a:buClr>
              <a:buFont typeface="Arial" pitchFamily="34" charset="0"/>
              <a:buChar char="•"/>
              <a:defRPr sz="1800"/>
            </a:lvl4pPr>
            <a:lvl5pPr>
              <a:buClr>
                <a:srgbClr val="004A99"/>
              </a:buClr>
              <a:buFont typeface="Arial" pitchFamily="34" charset="0"/>
              <a:buChar char="•"/>
              <a:defRPr sz="1800">
                <a:latin typeface="+mn-lt"/>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p:txBody>
      </p:sp>
      <p:sp>
        <p:nvSpPr>
          <p:cNvPr id="13" name="Inhaltsplatzhalter 2"/>
          <p:cNvSpPr>
            <a:spLocks noGrp="1"/>
          </p:cNvSpPr>
          <p:nvPr>
            <p:ph sz="half" idx="17"/>
          </p:nvPr>
        </p:nvSpPr>
        <p:spPr>
          <a:xfrm>
            <a:off x="226952" y="3940182"/>
            <a:ext cx="8653581" cy="2555909"/>
          </a:xfrm>
          <a:prstGeom prst="rect">
            <a:avLst/>
          </a:prstGeom>
        </p:spPr>
        <p:txBody>
          <a:bodyPr lIns="0" tIns="0" rIns="0" bIns="0"/>
          <a:lstStyle>
            <a:lvl1pPr>
              <a:buClr>
                <a:srgbClr val="004A99"/>
              </a:buClr>
              <a:buFont typeface="Wingdings" pitchFamily="2" charset="2"/>
              <a:buChar char=""/>
              <a:defRPr sz="1800">
                <a:latin typeface="+mn-lt"/>
              </a:defRPr>
            </a:lvl1pPr>
            <a:lvl2pPr>
              <a:buClr>
                <a:srgbClr val="004A99"/>
              </a:buClr>
              <a:buSzPct val="50000"/>
              <a:buFont typeface="Wingdings" pitchFamily="2" charset="2"/>
              <a:buChar char=""/>
              <a:defRPr sz="1800">
                <a:latin typeface="+mn-lt"/>
              </a:defRPr>
            </a:lvl2pPr>
            <a:lvl3pPr>
              <a:buClrTx/>
              <a:buFont typeface="Symbol" pitchFamily="18" charset="2"/>
              <a:buChar char="-"/>
              <a:defRPr sz="1800">
                <a:latin typeface="+mn-lt"/>
              </a:defRPr>
            </a:lvl3pPr>
            <a:lvl4pPr>
              <a:buClr>
                <a:srgbClr val="004A99"/>
              </a:buClr>
              <a:buFont typeface="Arial" pitchFamily="34" charset="0"/>
              <a:buChar char="•"/>
              <a:defRPr sz="1800"/>
            </a:lvl4pPr>
            <a:lvl5pPr>
              <a:buClr>
                <a:srgbClr val="004A99"/>
              </a:buClr>
              <a:buFont typeface="Arial" pitchFamily="34" charset="0"/>
              <a:buChar char="•"/>
              <a:defRPr sz="1800">
                <a:latin typeface="+mn-lt"/>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10668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idx="1"/>
          </p:nvPr>
        </p:nvSpPr>
        <p:spPr>
          <a:xfrm>
            <a:off x="703263" y="1219200"/>
            <a:ext cx="7737475" cy="4495800"/>
          </a:xfrm>
          <a:prstGeom prst="rect">
            <a:avLst/>
          </a:prstGeo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sldNum" sz="quarter" idx="10"/>
          </p:nvPr>
        </p:nvSpPr>
        <p:spPr>
          <a:ln/>
        </p:spPr>
        <p:txBody>
          <a:bodyPr/>
          <a:lstStyle>
            <a:lvl1pPr>
              <a:defRPr/>
            </a:lvl1pPr>
          </a:lstStyle>
          <a:p>
            <a:pPr>
              <a:defRPr/>
            </a:pPr>
            <a:r>
              <a:rPr lang="de-DE"/>
              <a:t>Seite </a:t>
            </a:r>
            <a:fld id="{BFCC9E63-1A85-4724-B8F4-E19E505FDC40}" type="slidenum">
              <a:rPr lang="de-DE"/>
              <a:pPr>
                <a:defRPr/>
              </a:pPr>
              <a:t>‹#›</a:t>
            </a:fld>
            <a:endParaRPr lang="de-DE"/>
          </a:p>
        </p:txBody>
      </p:sp>
    </p:spTree>
    <p:extLst>
      <p:ext uri="{BB962C8B-B14F-4D97-AF65-F5344CB8AC3E}">
        <p14:creationId xmlns="" xmlns:p14="http://schemas.microsoft.com/office/powerpoint/2010/main" val="147116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10668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703263" y="1219200"/>
            <a:ext cx="3792537" cy="4495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219200"/>
            <a:ext cx="3792538" cy="4495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sldNum" sz="quarter" idx="10"/>
          </p:nvPr>
        </p:nvSpPr>
        <p:spPr>
          <a:ln/>
        </p:spPr>
        <p:txBody>
          <a:bodyPr/>
          <a:lstStyle>
            <a:lvl1pPr>
              <a:defRPr/>
            </a:lvl1pPr>
          </a:lstStyle>
          <a:p>
            <a:pPr>
              <a:defRPr/>
            </a:pPr>
            <a:r>
              <a:rPr lang="de-DE"/>
              <a:t>Seite </a:t>
            </a:r>
            <a:fld id="{80FFDC26-05D9-4119-A976-5EA4A1DB7449}" type="slidenum">
              <a:rPr lang="de-DE"/>
              <a:pPr>
                <a:defRPr/>
              </a:pPr>
              <a:t>‹#›</a:t>
            </a:fld>
            <a:endParaRPr lang="de-DE"/>
          </a:p>
        </p:txBody>
      </p:sp>
    </p:spTree>
    <p:extLst>
      <p:ext uri="{BB962C8B-B14F-4D97-AF65-F5344CB8AC3E}">
        <p14:creationId xmlns="" xmlns:p14="http://schemas.microsoft.com/office/powerpoint/2010/main" val="76963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 name="Rechteck 20"/>
          <p:cNvSpPr/>
          <p:nvPr/>
        </p:nvSpPr>
        <p:spPr>
          <a:xfrm>
            <a:off x="0" y="6575425"/>
            <a:ext cx="9063099" cy="287998"/>
          </a:xfrm>
          <a:prstGeom prst="rect">
            <a:avLst/>
          </a:prstGeom>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de-DE" sz="2400" kern="1200">
              <a:solidFill>
                <a:srgbClr val="FFFFFF"/>
              </a:solidFill>
              <a:latin typeface="Arial Narrow"/>
              <a:ea typeface="+mn-ea"/>
              <a:cs typeface="+mn-cs"/>
            </a:endParaRPr>
          </a:p>
        </p:txBody>
      </p:sp>
      <p:sp>
        <p:nvSpPr>
          <p:cNvPr id="18" name="Datumsplatzhalter 17"/>
          <p:cNvSpPr>
            <a:spLocks noGrp="1"/>
          </p:cNvSpPr>
          <p:nvPr>
            <p:ph type="dt" sz="half" idx="2"/>
          </p:nvPr>
        </p:nvSpPr>
        <p:spPr>
          <a:xfrm>
            <a:off x="226953" y="6575425"/>
            <a:ext cx="671465" cy="282574"/>
          </a:xfrm>
          <a:prstGeom prst="rect">
            <a:avLst/>
          </a:prstGeom>
        </p:spPr>
        <p:txBody>
          <a:bodyPr vert="horz" lIns="0" tIns="45720" rIns="0" bIns="45720" rtlCol="0" anchor="ctr"/>
          <a:lstStyle>
            <a:lvl1pPr algn="l">
              <a:defRPr sz="800">
                <a:solidFill>
                  <a:srgbClr val="FFFFFF"/>
                </a:solidFill>
                <a:latin typeface="Verdana" pitchFamily="34" charset="0"/>
                <a:ea typeface="Verdana" pitchFamily="34" charset="0"/>
                <a:cs typeface="Verdana" pitchFamily="34" charset="0"/>
              </a:defRPr>
            </a:lvl1pPr>
          </a:lstStyle>
          <a:p>
            <a:pPr rtl="0" fontAlgn="base">
              <a:spcBef>
                <a:spcPct val="0"/>
              </a:spcBef>
              <a:spcAft>
                <a:spcPct val="0"/>
              </a:spcAft>
            </a:pPr>
            <a:fld id="{DAD36C14-0783-42B2-A172-045CE91A3780}" type="datetime1">
              <a:rPr lang="de-DE" kern="1200" smtClean="0"/>
              <a:pPr rtl="0" fontAlgn="base">
                <a:spcBef>
                  <a:spcPct val="0"/>
                </a:spcBef>
                <a:spcAft>
                  <a:spcPct val="0"/>
                </a:spcAft>
              </a:pPr>
              <a:t>21.02.2018</a:t>
            </a:fld>
            <a:endParaRPr lang="de-DE" kern="1200" dirty="0"/>
          </a:p>
        </p:txBody>
      </p:sp>
      <p:sp>
        <p:nvSpPr>
          <p:cNvPr id="20" name="Foliennummernplatzhalter 19"/>
          <p:cNvSpPr>
            <a:spLocks noGrp="1"/>
          </p:cNvSpPr>
          <p:nvPr>
            <p:ph type="sldNum" sz="quarter" idx="4"/>
          </p:nvPr>
        </p:nvSpPr>
        <p:spPr>
          <a:xfrm>
            <a:off x="8610713" y="6569118"/>
            <a:ext cx="452386" cy="288882"/>
          </a:xfrm>
          <a:prstGeom prst="rect">
            <a:avLst/>
          </a:prstGeom>
        </p:spPr>
        <p:txBody>
          <a:bodyPr vert="horz" lIns="91440" tIns="45720" rIns="91440" bIns="45720" rtlCol="0" anchor="ctr"/>
          <a:lstStyle>
            <a:lvl1pPr algn="r">
              <a:defRPr sz="800">
                <a:solidFill>
                  <a:srgbClr val="FFFFFF"/>
                </a:solidFill>
                <a:latin typeface="Verdana" pitchFamily="34" charset="0"/>
                <a:ea typeface="Verdana" pitchFamily="34" charset="0"/>
                <a:cs typeface="Verdana" pitchFamily="34" charset="0"/>
              </a:defRPr>
            </a:lvl1pPr>
          </a:lstStyle>
          <a:p>
            <a:pPr rtl="0" fontAlgn="base">
              <a:spcBef>
                <a:spcPct val="0"/>
              </a:spcBef>
              <a:spcAft>
                <a:spcPct val="0"/>
              </a:spcAft>
            </a:pPr>
            <a:fld id="{D1C464C5-8E49-41BD-A1D6-FC6F049A48A1}" type="slidenum">
              <a:rPr lang="de-DE" kern="1200" smtClean="0"/>
              <a:pPr rtl="0" fontAlgn="base">
                <a:spcBef>
                  <a:spcPct val="0"/>
                </a:spcBef>
                <a:spcAft>
                  <a:spcPct val="0"/>
                </a:spcAft>
              </a:pPr>
              <a:t>‹#›</a:t>
            </a:fld>
            <a:endParaRPr lang="de-DE" kern="1200" dirty="0"/>
          </a:p>
        </p:txBody>
      </p:sp>
      <p:sp>
        <p:nvSpPr>
          <p:cNvPr id="13" name="Freeform 10"/>
          <p:cNvSpPr>
            <a:spLocks/>
          </p:cNvSpPr>
          <p:nvPr/>
        </p:nvSpPr>
        <p:spPr bwMode="auto">
          <a:xfrm>
            <a:off x="0" y="836577"/>
            <a:ext cx="9063099" cy="5741836"/>
          </a:xfrm>
          <a:custGeom>
            <a:avLst/>
            <a:gdLst/>
            <a:ahLst/>
            <a:cxnLst>
              <a:cxn ang="0">
                <a:pos x="0" y="0"/>
              </a:cxn>
              <a:cxn ang="0">
                <a:pos x="673" y="0"/>
              </a:cxn>
              <a:cxn ang="0">
                <a:pos x="691" y="19"/>
              </a:cxn>
              <a:cxn ang="0">
                <a:pos x="691" y="418"/>
              </a:cxn>
              <a:cxn ang="0">
                <a:pos x="0" y="418"/>
              </a:cxn>
              <a:cxn ang="0">
                <a:pos x="0" y="0"/>
              </a:cxn>
            </a:cxnLst>
            <a:rect l="0" t="0" r="r" b="b"/>
            <a:pathLst>
              <a:path w="691" h="418">
                <a:moveTo>
                  <a:pt x="0" y="0"/>
                </a:moveTo>
                <a:lnTo>
                  <a:pt x="673" y="0"/>
                </a:lnTo>
                <a:cubicBezTo>
                  <a:pt x="683" y="0"/>
                  <a:pt x="691" y="9"/>
                  <a:pt x="691" y="19"/>
                </a:cubicBezTo>
                <a:lnTo>
                  <a:pt x="691" y="418"/>
                </a:lnTo>
                <a:lnTo>
                  <a:pt x="0" y="418"/>
                </a:lnTo>
                <a:lnTo>
                  <a:pt x="0" y="0"/>
                </a:lnTo>
                <a:close/>
              </a:path>
            </a:pathLst>
          </a:custGeom>
          <a:noFill/>
          <a:ln w="635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pPr algn="l" rtl="0" fontAlgn="base">
              <a:spcBef>
                <a:spcPct val="0"/>
              </a:spcBef>
              <a:spcAft>
                <a:spcPct val="0"/>
              </a:spcAft>
            </a:pPr>
            <a:endParaRPr lang="de-DE" sz="2400" kern="1200">
              <a:solidFill>
                <a:srgbClr val="000000"/>
              </a:solidFill>
              <a:latin typeface="Times New Roman" pitchFamily="18" charset="0"/>
              <a:ea typeface="+mn-ea"/>
              <a:cs typeface="+mn-cs"/>
            </a:endParaRPr>
          </a:p>
        </p:txBody>
      </p:sp>
      <p:pic>
        <p:nvPicPr>
          <p:cNvPr id="9" name="Grafik 8" descr="UNI-Logo_Siegel_4c_89mm_.png"/>
          <p:cNvPicPr>
            <a:picLocks noChangeAspect="1"/>
          </p:cNvPicPr>
          <p:nvPr/>
        </p:nvPicPr>
        <p:blipFill>
          <a:blip r:embed="rId12" cstate="print"/>
          <a:stretch>
            <a:fillRect/>
          </a:stretch>
        </p:blipFill>
        <p:spPr>
          <a:xfrm>
            <a:off x="226953" y="106317"/>
            <a:ext cx="3204000" cy="658482"/>
          </a:xfrm>
          <a:prstGeom prst="rect">
            <a:avLst/>
          </a:prstGeom>
        </p:spPr>
      </p:pic>
      <p:sp>
        <p:nvSpPr>
          <p:cNvPr id="10" name="Fußzeilenplatzhalter 18"/>
          <p:cNvSpPr>
            <a:spLocks noGrp="1"/>
          </p:cNvSpPr>
          <p:nvPr userDrawn="1"/>
        </p:nvSpPr>
        <p:spPr>
          <a:xfrm>
            <a:off x="920700" y="6569118"/>
            <a:ext cx="7193060" cy="288882"/>
          </a:xfrm>
          <a:prstGeom prst="rect">
            <a:avLst/>
          </a:prstGeom>
        </p:spPr>
        <p:txBody>
          <a:bodyPr vert="horz" lIns="0" tIns="45720" rIns="91440" bIns="45720" rtlCol="0" anchor="ctr"/>
          <a:lstStyle>
            <a:defPPr>
              <a:defRPr lang="de-DE"/>
            </a:defPPr>
            <a:lvl1pPr algn="ctr" rtl="0" fontAlgn="base">
              <a:spcBef>
                <a:spcPct val="0"/>
              </a:spcBef>
              <a:spcAft>
                <a:spcPct val="0"/>
              </a:spcAft>
              <a:defRPr sz="800" kern="1200">
                <a:solidFill>
                  <a:srgbClr val="FFFFFF"/>
                </a:solidFill>
                <a:latin typeface="Verdana" pitchFamily="34" charset="0"/>
                <a:ea typeface="Verdana" pitchFamily="34" charset="0"/>
                <a:cs typeface="Verdana"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519113" indent="-519113" algn="l">
              <a:tabLst>
                <a:tab pos="1169988" algn="l"/>
              </a:tabLst>
            </a:pPr>
            <a:r>
              <a:rPr lang="de-DE" dirty="0" smtClean="0"/>
              <a:t>©</a:t>
            </a:r>
            <a:r>
              <a:rPr lang="de-DE" baseline="0" dirty="0" smtClean="0"/>
              <a:t> </a:t>
            </a:r>
            <a:r>
              <a:rPr lang="de-DE" dirty="0" smtClean="0"/>
              <a:t>UNIVERSITY OF ROSTOCK - </a:t>
            </a:r>
            <a:r>
              <a:rPr lang="en-US" dirty="0" smtClean="0"/>
              <a:t>Department of CS and EE  - Institute of Applied Microelectronics and Computer Engineering</a:t>
            </a:r>
            <a:endParaRPr lang="de-DE" b="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 id="2147483663" r:id="rId4"/>
    <p:sldLayoutId id="2147483666" r:id="rId5"/>
    <p:sldLayoutId id="2147483665" r:id="rId6"/>
    <p:sldLayoutId id="2147483664" r:id="rId7"/>
    <p:sldLayoutId id="2147483670" r:id="rId8"/>
    <p:sldLayoutId id="2147483671" r:id="rId9"/>
    <p:sldLayoutId id="2147483672" r:id="rId10"/>
  </p:sldLayoutIdLst>
  <p:timing>
    <p:tnLst>
      <p:par>
        <p:cTn id="1" dur="indefinite" restart="never" nodeType="tmRoot"/>
      </p:par>
    </p:tnLst>
  </p:timing>
  <p:hf hdr="0" ftr="0"/>
  <p:txStyles>
    <p:titleStyle>
      <a:lvl1pPr algn="l" rtl="0" eaLnBrk="1" fontAlgn="base" hangingPunct="1">
        <a:spcBef>
          <a:spcPct val="0"/>
        </a:spcBef>
        <a:spcAft>
          <a:spcPct val="0"/>
        </a:spcAft>
        <a:defRPr sz="2200">
          <a:solidFill>
            <a:schemeClr val="accent1"/>
          </a:solidFill>
          <a:latin typeface="+mj-lt"/>
          <a:ea typeface="+mj-ea"/>
          <a:cs typeface="+mj-cs"/>
        </a:defRPr>
      </a:lvl1pPr>
      <a:lvl2pPr algn="l" rtl="0" eaLnBrk="1" fontAlgn="base" hangingPunct="1">
        <a:spcBef>
          <a:spcPct val="0"/>
        </a:spcBef>
        <a:spcAft>
          <a:spcPct val="0"/>
        </a:spcAft>
        <a:defRPr sz="2200">
          <a:solidFill>
            <a:schemeClr val="tx2"/>
          </a:solidFill>
          <a:latin typeface="Verdana" pitchFamily="34" charset="0"/>
        </a:defRPr>
      </a:lvl2pPr>
      <a:lvl3pPr algn="l" rtl="0" eaLnBrk="1" fontAlgn="base" hangingPunct="1">
        <a:spcBef>
          <a:spcPct val="0"/>
        </a:spcBef>
        <a:spcAft>
          <a:spcPct val="0"/>
        </a:spcAft>
        <a:defRPr sz="2200">
          <a:solidFill>
            <a:schemeClr val="tx2"/>
          </a:solidFill>
          <a:latin typeface="Verdana" pitchFamily="34" charset="0"/>
        </a:defRPr>
      </a:lvl3pPr>
      <a:lvl4pPr algn="l" rtl="0" eaLnBrk="1" fontAlgn="base" hangingPunct="1">
        <a:spcBef>
          <a:spcPct val="0"/>
        </a:spcBef>
        <a:spcAft>
          <a:spcPct val="0"/>
        </a:spcAft>
        <a:defRPr sz="2200">
          <a:solidFill>
            <a:schemeClr val="tx2"/>
          </a:solidFill>
          <a:latin typeface="Verdana" pitchFamily="34" charset="0"/>
        </a:defRPr>
      </a:lvl4pPr>
      <a:lvl5pPr algn="l" rtl="0" eaLnBrk="1" fontAlgn="base" hangingPunct="1">
        <a:spcBef>
          <a:spcPct val="0"/>
        </a:spcBef>
        <a:spcAft>
          <a:spcPct val="0"/>
        </a:spcAft>
        <a:defRPr sz="2200">
          <a:solidFill>
            <a:schemeClr val="tx2"/>
          </a:solidFill>
          <a:latin typeface="Verdana" pitchFamily="34" charset="0"/>
        </a:defRPr>
      </a:lvl5pPr>
      <a:lvl6pPr marL="457200" algn="l" rtl="0" eaLnBrk="1" fontAlgn="base" hangingPunct="1">
        <a:spcBef>
          <a:spcPct val="0"/>
        </a:spcBef>
        <a:spcAft>
          <a:spcPct val="0"/>
        </a:spcAft>
        <a:defRPr sz="2200">
          <a:solidFill>
            <a:schemeClr val="tx2"/>
          </a:solidFill>
          <a:latin typeface="Verdana" pitchFamily="34" charset="0"/>
        </a:defRPr>
      </a:lvl6pPr>
      <a:lvl7pPr marL="914400" algn="l" rtl="0" eaLnBrk="1" fontAlgn="base" hangingPunct="1">
        <a:spcBef>
          <a:spcPct val="0"/>
        </a:spcBef>
        <a:spcAft>
          <a:spcPct val="0"/>
        </a:spcAft>
        <a:defRPr sz="2200">
          <a:solidFill>
            <a:schemeClr val="tx2"/>
          </a:solidFill>
          <a:latin typeface="Verdana" pitchFamily="34" charset="0"/>
        </a:defRPr>
      </a:lvl7pPr>
      <a:lvl8pPr marL="1371600" algn="l" rtl="0" eaLnBrk="1" fontAlgn="base" hangingPunct="1">
        <a:spcBef>
          <a:spcPct val="0"/>
        </a:spcBef>
        <a:spcAft>
          <a:spcPct val="0"/>
        </a:spcAft>
        <a:defRPr sz="2200">
          <a:solidFill>
            <a:schemeClr val="tx2"/>
          </a:solidFill>
          <a:latin typeface="Verdana" pitchFamily="34" charset="0"/>
        </a:defRPr>
      </a:lvl8pPr>
      <a:lvl9pPr marL="1828800" algn="l" rtl="0" eaLnBrk="1" fontAlgn="base" hangingPunct="1">
        <a:spcBef>
          <a:spcPct val="0"/>
        </a:spcBef>
        <a:spcAft>
          <a:spcPct val="0"/>
        </a:spcAft>
        <a:defRPr sz="22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bgerundetes Rechteck 8"/>
          <p:cNvSpPr/>
          <p:nvPr/>
        </p:nvSpPr>
        <p:spPr>
          <a:xfrm>
            <a:off x="2231740" y="1998885"/>
            <a:ext cx="6228692" cy="2510235"/>
          </a:xfrm>
          <a:prstGeom prst="round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de-DE" sz="2400" kern="1200">
              <a:solidFill>
                <a:srgbClr val="FFFFFF"/>
              </a:solidFill>
              <a:latin typeface="Arial Narrow"/>
              <a:ea typeface="+mn-ea"/>
              <a:cs typeface="+mn-cs"/>
            </a:endParaRPr>
          </a:p>
        </p:txBody>
      </p:sp>
      <p:sp>
        <p:nvSpPr>
          <p:cNvPr id="7" name="Titel 6"/>
          <p:cNvSpPr>
            <a:spLocks noGrp="1"/>
          </p:cNvSpPr>
          <p:nvPr>
            <p:ph type="ctrTitle"/>
          </p:nvPr>
        </p:nvSpPr>
        <p:spPr>
          <a:xfrm>
            <a:off x="2303748" y="2204864"/>
            <a:ext cx="6012668" cy="936104"/>
          </a:xfrm>
        </p:spPr>
        <p:txBody>
          <a:bodyPr/>
          <a:lstStyle/>
          <a:p>
            <a:r>
              <a:rPr lang="en-US" dirty="0" smtClean="0"/>
              <a:t>Deep learning and Semantic web technologies for Entity Disambiguation </a:t>
            </a:r>
            <a:endParaRPr lang="en-US" noProof="0" dirty="0"/>
          </a:p>
        </p:txBody>
      </p:sp>
      <p:sp>
        <p:nvSpPr>
          <p:cNvPr id="10" name="Untertitel 9"/>
          <p:cNvSpPr>
            <a:spLocks noGrp="1"/>
          </p:cNvSpPr>
          <p:nvPr>
            <p:ph type="subTitle" idx="1"/>
          </p:nvPr>
        </p:nvSpPr>
        <p:spPr/>
        <p:txBody>
          <a:bodyPr/>
          <a:lstStyle/>
          <a:p>
            <a:r>
              <a:rPr lang="en-US" dirty="0" smtClean="0"/>
              <a:t>Saichand, Gourishetti          </a:t>
            </a:r>
          </a:p>
          <a:p>
            <a:r>
              <a:rPr lang="en-US" dirty="0" smtClean="0"/>
              <a:t>        -Computational Science and Engineering</a:t>
            </a:r>
            <a:endParaRPr lang="en-US" dirty="0"/>
          </a:p>
        </p:txBody>
      </p:sp>
      <p:sp>
        <p:nvSpPr>
          <p:cNvPr id="3" name="Datumsplatzhalter 2"/>
          <p:cNvSpPr>
            <a:spLocks noGrp="1"/>
          </p:cNvSpPr>
          <p:nvPr>
            <p:ph type="dt" sz="half" idx="2"/>
          </p:nvPr>
        </p:nvSpPr>
        <p:spPr/>
        <p:txBody>
          <a:bodyPr/>
          <a:lstStyle/>
          <a:p>
            <a:fld id="{FB8B353C-A5DF-44E0-A073-EBC415A3E973}" type="datetime1">
              <a:rPr lang="de-DE" smtClean="0"/>
              <a:pPr/>
              <a:t>21.02.2018</a:t>
            </a:fld>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3. Deep </a:t>
            </a:r>
            <a:r>
              <a:rPr lang="en-US" sz="2400" dirty="0" smtClean="0">
                <a:latin typeface="Arial" pitchFamily="34" charset="0"/>
                <a:cs typeface="Arial" pitchFamily="34" charset="0"/>
              </a:rPr>
              <a:t>Semantic similarity Model (DSSM)</a:t>
            </a:r>
            <a:br>
              <a:rPr lang="en-US" sz="2400" dirty="0" smtClean="0">
                <a:latin typeface="Arial" pitchFamily="34" charset="0"/>
                <a:cs typeface="Arial" pitchFamily="34" charset="0"/>
              </a:rPr>
            </a:b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10</a:t>
            </a:fld>
            <a:endParaRPr lang="de-DE" kern="1200" dirty="0"/>
          </a:p>
        </p:txBody>
      </p:sp>
      <p:sp>
        <p:nvSpPr>
          <p:cNvPr id="5" name="Content Placeholder 4"/>
          <p:cNvSpPr>
            <a:spLocks noGrp="1"/>
          </p:cNvSpPr>
          <p:nvPr>
            <p:ph sz="half" idx="15"/>
          </p:nvPr>
        </p:nvSpPr>
        <p:spPr/>
        <p:txBody>
          <a:bodyPr/>
          <a:lstStyle/>
          <a:p>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Semantic similarity:</a:t>
            </a:r>
          </a:p>
          <a:p>
            <a:pPr algn="just">
              <a:buNone/>
            </a:pPr>
            <a:r>
              <a:rPr lang="en-US" sz="2000" dirty="0" smtClean="0">
                <a:latin typeface="Arial" pitchFamily="34" charset="0"/>
                <a:cs typeface="Arial" pitchFamily="34" charset="0"/>
              </a:rPr>
              <a:t>    Spellings and pronunciation of the words are similar but the meaning of    the word is different in different contexts.</a:t>
            </a:r>
          </a:p>
          <a:p>
            <a:pPr algn="just">
              <a:buNone/>
            </a:pP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DSSM is a DNN modeling technique for representing text strings in a continuous semantic space and modeling semantic similarity between two text strings.</a:t>
            </a:r>
          </a:p>
          <a:p>
            <a:pPr algn="just"/>
            <a:endParaRPr lang="en-US" sz="2000" dirty="0" smtClean="0">
              <a:latin typeface="Arial" pitchFamily="34" charset="0"/>
              <a:cs typeface="Arial" pitchFamily="34" charset="0"/>
            </a:endParaRPr>
          </a:p>
          <a:p>
            <a:pPr algn="just"/>
            <a:endParaRPr lang="en-US" sz="2000" dirty="0">
              <a:latin typeface="Arial" pitchFamily="34" charset="0"/>
              <a:cs typeface="Arial" pitchFamily="34" charset="0"/>
            </a:endParaRPr>
          </a:p>
        </p:txBody>
      </p:sp>
      <p:graphicFrame>
        <p:nvGraphicFramePr>
          <p:cNvPr id="7" name="Table 6"/>
          <p:cNvGraphicFramePr>
            <a:graphicFrameLocks noGrp="1"/>
          </p:cNvGraphicFramePr>
          <p:nvPr/>
        </p:nvGraphicFramePr>
        <p:xfrm>
          <a:off x="1583668" y="4653136"/>
          <a:ext cx="6096000" cy="1112520"/>
        </p:xfrm>
        <a:graphic>
          <a:graphicData uri="http://schemas.openxmlformats.org/drawingml/2006/table">
            <a:tbl>
              <a:tblPr firstRow="1" bandRow="1">
                <a:tableStyleId>{3B4B98B0-60AC-42C2-AFA5-B58CD77FA1E5}</a:tableStyleId>
              </a:tblPr>
              <a:tblGrid>
                <a:gridCol w="3048000"/>
                <a:gridCol w="3048000"/>
              </a:tblGrid>
              <a:tr h="370840">
                <a:tc>
                  <a:txBody>
                    <a:bodyPr/>
                    <a:lstStyle/>
                    <a:p>
                      <a:r>
                        <a:rPr lang="en-US" sz="1800" b="0" dirty="0" smtClean="0">
                          <a:latin typeface="Arial" pitchFamily="34" charset="0"/>
                          <a:cs typeface="Arial" pitchFamily="34" charset="0"/>
                        </a:rPr>
                        <a:t>Web search ranking</a:t>
                      </a:r>
                      <a:endParaRPr lang="en-US" sz="1800" b="0" dirty="0">
                        <a:latin typeface="Arial" pitchFamily="34" charset="0"/>
                        <a:cs typeface="Arial" pitchFamily="34" charset="0"/>
                      </a:endParaRPr>
                    </a:p>
                  </a:txBody>
                  <a:tcPr/>
                </a:tc>
                <a:tc>
                  <a:txBody>
                    <a:bodyPr/>
                    <a:lstStyle/>
                    <a:p>
                      <a:r>
                        <a:rPr lang="en-US" sz="1800" b="0" dirty="0" smtClean="0">
                          <a:latin typeface="Arial" pitchFamily="34" charset="0"/>
                          <a:cs typeface="Arial" pitchFamily="34" charset="0"/>
                        </a:rPr>
                        <a:t>Question answering</a:t>
                      </a:r>
                    </a:p>
                  </a:txBody>
                  <a:tcPr/>
                </a:tc>
              </a:tr>
              <a:tr h="370840">
                <a:tc>
                  <a:txBody>
                    <a:bodyPr/>
                    <a:lstStyle/>
                    <a:p>
                      <a:r>
                        <a:rPr lang="en-US" sz="1800" dirty="0" smtClean="0">
                          <a:latin typeface="Arial" pitchFamily="34" charset="0"/>
                          <a:cs typeface="Arial" pitchFamily="34" charset="0"/>
                        </a:rPr>
                        <a:t>Knowledge</a:t>
                      </a:r>
                      <a:r>
                        <a:rPr lang="en-US" sz="1800" baseline="0" dirty="0" smtClean="0">
                          <a:latin typeface="Arial" pitchFamily="34" charset="0"/>
                          <a:cs typeface="Arial" pitchFamily="34" charset="0"/>
                        </a:rPr>
                        <a:t> inference</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Image captioning</a:t>
                      </a:r>
                    </a:p>
                  </a:txBody>
                  <a:tcPr/>
                </a:tc>
              </a:tr>
              <a:tr h="370840">
                <a:tc>
                  <a:txBody>
                    <a:bodyPr/>
                    <a:lstStyle/>
                    <a:p>
                      <a:r>
                        <a:rPr lang="en-US" sz="1800" dirty="0" smtClean="0">
                          <a:latin typeface="Arial" pitchFamily="34" charset="0"/>
                          <a:cs typeface="Arial" pitchFamily="34" charset="0"/>
                        </a:rPr>
                        <a:t>Machine translation</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recommendation</a:t>
                      </a: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400" dirty="0" smtClean="0">
                <a:latin typeface="Arial" pitchFamily="34" charset="0"/>
                <a:cs typeface="Arial" pitchFamily="34" charset="0"/>
              </a:rPr>
              <a:t>Illustration of the DSSM</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11</a:t>
            </a:fld>
            <a:endParaRPr lang="de-DE" kern="1200" dirty="0"/>
          </a:p>
        </p:txBody>
      </p:sp>
      <p:pic>
        <p:nvPicPr>
          <p:cNvPr id="6" name="Content Placeholder 5"/>
          <p:cNvPicPr>
            <a:picLocks noGrp="1"/>
          </p:cNvPicPr>
          <p:nvPr>
            <p:ph sz="half" idx="15"/>
          </p:nvPr>
        </p:nvPicPr>
        <p:blipFill>
          <a:blip r:embed="rId2" cstate="print"/>
          <a:srcRect/>
          <a:stretch>
            <a:fillRect/>
          </a:stretch>
        </p:blipFill>
        <p:spPr bwMode="auto">
          <a:xfrm>
            <a:off x="251520" y="1952836"/>
            <a:ext cx="8653462" cy="3600260"/>
          </a:xfrm>
          <a:prstGeom prst="rect">
            <a:avLst/>
          </a:prstGeom>
          <a:noFill/>
          <a:ln w="9525">
            <a:noFill/>
            <a:miter lim="800000"/>
            <a:headEnd/>
            <a:tailEnd/>
          </a:ln>
        </p:spPr>
      </p:pic>
      <p:sp>
        <p:nvSpPr>
          <p:cNvPr id="7" name="TextBox 6"/>
          <p:cNvSpPr txBox="1"/>
          <p:nvPr/>
        </p:nvSpPr>
        <p:spPr>
          <a:xfrm>
            <a:off x="3389964" y="5805264"/>
            <a:ext cx="2414443" cy="307777"/>
          </a:xfrm>
          <a:prstGeom prst="rect">
            <a:avLst/>
          </a:prstGeom>
          <a:noFill/>
        </p:spPr>
        <p:txBody>
          <a:bodyPr wrap="none" rtlCol="0">
            <a:spAutoFit/>
          </a:bodyPr>
          <a:lstStyle/>
          <a:p>
            <a:pPr algn="ctr"/>
            <a:r>
              <a:rPr lang="en-US" sz="1400" dirty="0" smtClean="0">
                <a:latin typeface="Arial" pitchFamily="34" charset="0"/>
                <a:cs typeface="Arial" pitchFamily="34" charset="0"/>
              </a:rPr>
              <a:t>Fig: </a:t>
            </a:r>
            <a:r>
              <a:rPr lang="en-US" sz="1400" dirty="0" smtClean="0">
                <a:latin typeface="Arial" pitchFamily="34" charset="0"/>
                <a:cs typeface="Arial" pitchFamily="34" charset="0"/>
              </a:rPr>
              <a:t>Illustration of the DSSM</a:t>
            </a:r>
            <a:endParaRPr lang="en-US"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DNN for Computing Semantic features</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12</a:t>
            </a:fld>
            <a:endParaRPr lang="de-DE" kern="1200" dirty="0"/>
          </a:p>
        </p:txBody>
      </p:sp>
      <p:sp>
        <p:nvSpPr>
          <p:cNvPr id="5" name="Content Placeholder 4"/>
          <p:cNvSpPr>
            <a:spLocks noGrp="1"/>
          </p:cNvSpPr>
          <p:nvPr>
            <p:ph sz="half" idx="15"/>
          </p:nvPr>
        </p:nvSpPr>
        <p:spPr/>
        <p:txBody>
          <a:bodyPr/>
          <a:lstStyle/>
          <a:p>
            <a:pPr algn="just"/>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Gather the Datasets i.e., Query (Q) and Document (D)</a:t>
            </a:r>
          </a:p>
          <a:p>
            <a:pPr algn="just">
              <a:buNone/>
            </a:pP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Convert the Data sets into</a:t>
            </a:r>
            <a:r>
              <a:rPr lang="en-US" sz="2000" dirty="0" smtClean="0">
                <a:latin typeface="Arial" pitchFamily="34" charset="0"/>
                <a:cs typeface="Arial" pitchFamily="34" charset="0"/>
              </a:rPr>
              <a:t> </a:t>
            </a:r>
            <a:r>
              <a:rPr lang="en-US" sz="2000" dirty="0" smtClean="0">
                <a:latin typeface="Arial" pitchFamily="34" charset="0"/>
                <a:cs typeface="Arial" pitchFamily="34" charset="0"/>
              </a:rPr>
              <a:t>term </a:t>
            </a:r>
            <a:r>
              <a:rPr lang="en-US" sz="2000" dirty="0" smtClean="0">
                <a:latin typeface="Arial" pitchFamily="34" charset="0"/>
                <a:cs typeface="Arial" pitchFamily="34" charset="0"/>
              </a:rPr>
              <a:t>vectors to their corresponding semantic concept vectors</a:t>
            </a:r>
          </a:p>
          <a:p>
            <a:pPr>
              <a:buNone/>
            </a:pPr>
            <a:r>
              <a:rPr lang="en-US" sz="2000" dirty="0" smtClean="0">
                <a:latin typeface="Arial" pitchFamily="34" charset="0"/>
                <a:cs typeface="Arial" pitchFamily="34" charset="0"/>
              </a:rPr>
              <a:t> </a:t>
            </a:r>
          </a:p>
          <a:p>
            <a:pPr algn="ctr">
              <a:buNone/>
            </a:pPr>
            <a:r>
              <a:rPr lang="en-US" sz="2000" dirty="0" smtClean="0">
                <a:latin typeface="Arial" pitchFamily="34" charset="0"/>
                <a:cs typeface="Arial" pitchFamily="34" charset="0"/>
              </a:rPr>
              <a:t>l</a:t>
            </a:r>
            <a:r>
              <a:rPr lang="en-US" sz="900" dirty="0" smtClean="0">
                <a:latin typeface="Arial" pitchFamily="34" charset="0"/>
                <a:cs typeface="Arial" pitchFamily="34" charset="0"/>
              </a:rPr>
              <a:t>1</a:t>
            </a:r>
            <a:r>
              <a:rPr lang="en-US" sz="2000" dirty="0" smtClean="0">
                <a:latin typeface="Arial" pitchFamily="34" charset="0"/>
                <a:cs typeface="Arial" pitchFamily="34" charset="0"/>
              </a:rPr>
              <a:t> = W</a:t>
            </a:r>
            <a:r>
              <a:rPr lang="en-US" sz="900" dirty="0" smtClean="0">
                <a:latin typeface="Arial" pitchFamily="34" charset="0"/>
                <a:cs typeface="Arial" pitchFamily="34" charset="0"/>
              </a:rPr>
              <a:t>1</a:t>
            </a:r>
            <a:r>
              <a:rPr lang="en-US" sz="2000" dirty="0" smtClean="0">
                <a:latin typeface="Arial" pitchFamily="34" charset="0"/>
                <a:cs typeface="Arial" pitchFamily="34" charset="0"/>
              </a:rPr>
              <a:t>(x)</a:t>
            </a:r>
          </a:p>
          <a:p>
            <a:pPr algn="ctr">
              <a:buNone/>
            </a:pPr>
            <a:r>
              <a:rPr lang="en-US" sz="2000" dirty="0" smtClean="0">
                <a:latin typeface="Arial" pitchFamily="34" charset="0"/>
                <a:cs typeface="Arial" pitchFamily="34" charset="0"/>
              </a:rPr>
              <a:t>l</a:t>
            </a:r>
            <a:r>
              <a:rPr lang="en-US" sz="1000" dirty="0" smtClean="0">
                <a:latin typeface="Arial" pitchFamily="34" charset="0"/>
                <a:cs typeface="Arial" pitchFamily="34" charset="0"/>
              </a:rPr>
              <a:t>i  </a:t>
            </a:r>
            <a:r>
              <a:rPr lang="en-US" sz="2000" dirty="0" smtClean="0">
                <a:latin typeface="Arial" pitchFamily="34" charset="0"/>
                <a:cs typeface="Arial" pitchFamily="34" charset="0"/>
              </a:rPr>
              <a:t>= f(W</a:t>
            </a:r>
            <a:r>
              <a:rPr lang="en-US" sz="1000" dirty="0" smtClean="0">
                <a:latin typeface="Arial" pitchFamily="34" charset="0"/>
                <a:cs typeface="Arial" pitchFamily="34" charset="0"/>
              </a:rPr>
              <a:t>i </a:t>
            </a:r>
            <a:r>
              <a:rPr lang="en-US" sz="2000" dirty="0" smtClean="0">
                <a:latin typeface="Arial" pitchFamily="34" charset="0"/>
                <a:cs typeface="Arial" pitchFamily="34" charset="0"/>
              </a:rPr>
              <a:t>l</a:t>
            </a:r>
            <a:r>
              <a:rPr lang="en-US" sz="1000" dirty="0" smtClean="0">
                <a:latin typeface="Arial" pitchFamily="34" charset="0"/>
                <a:cs typeface="Arial" pitchFamily="34" charset="0"/>
              </a:rPr>
              <a:t>i-1 </a:t>
            </a:r>
            <a:r>
              <a:rPr lang="en-US" sz="2000" dirty="0" smtClean="0">
                <a:latin typeface="Arial" pitchFamily="34" charset="0"/>
                <a:cs typeface="Arial" pitchFamily="34" charset="0"/>
              </a:rPr>
              <a:t>+ b</a:t>
            </a:r>
            <a:r>
              <a:rPr lang="en-US" sz="1000" dirty="0" smtClean="0">
                <a:latin typeface="Arial" pitchFamily="34" charset="0"/>
                <a:cs typeface="Arial" pitchFamily="34" charset="0"/>
              </a:rPr>
              <a:t>i</a:t>
            </a:r>
            <a:r>
              <a:rPr lang="en-US" sz="2000" dirty="0" smtClean="0">
                <a:latin typeface="Arial" pitchFamily="34" charset="0"/>
                <a:cs typeface="Arial" pitchFamily="34" charset="0"/>
              </a:rPr>
              <a:t>), i = 2,….., N-1</a:t>
            </a:r>
          </a:p>
          <a:p>
            <a:pPr algn="ctr">
              <a:buNone/>
            </a:pPr>
            <a:r>
              <a:rPr lang="en-US" sz="2000" dirty="0" smtClean="0">
                <a:latin typeface="Arial" pitchFamily="34" charset="0"/>
                <a:cs typeface="Arial" pitchFamily="34" charset="0"/>
              </a:rPr>
              <a:t>y = f(W</a:t>
            </a:r>
            <a:r>
              <a:rPr lang="en-US" sz="1000" dirty="0" smtClean="0">
                <a:latin typeface="Arial" pitchFamily="34" charset="0"/>
                <a:cs typeface="Arial" pitchFamily="34" charset="0"/>
              </a:rPr>
              <a:t>N</a:t>
            </a:r>
            <a:r>
              <a:rPr lang="en-US" sz="2000" dirty="0" smtClean="0">
                <a:latin typeface="Arial" pitchFamily="34" charset="0"/>
                <a:cs typeface="Arial" pitchFamily="34" charset="0"/>
              </a:rPr>
              <a:t> l</a:t>
            </a:r>
            <a:r>
              <a:rPr lang="en-US" sz="1000" dirty="0" smtClean="0">
                <a:latin typeface="Arial" pitchFamily="34" charset="0"/>
                <a:cs typeface="Arial" pitchFamily="34" charset="0"/>
              </a:rPr>
              <a:t>N-1</a:t>
            </a:r>
            <a:r>
              <a:rPr lang="en-US" sz="2000" dirty="0" smtClean="0">
                <a:latin typeface="Arial" pitchFamily="34" charset="0"/>
                <a:cs typeface="Arial" pitchFamily="34" charset="0"/>
              </a:rPr>
              <a:t> + b</a:t>
            </a:r>
            <a:r>
              <a:rPr lang="en-US" sz="1000" dirty="0" smtClean="0">
                <a:latin typeface="Arial" pitchFamily="34" charset="0"/>
                <a:cs typeface="Arial" pitchFamily="34" charset="0"/>
              </a:rPr>
              <a:t>N</a:t>
            </a:r>
            <a:r>
              <a:rPr lang="en-US" sz="2000" dirty="0" smtClean="0">
                <a:latin typeface="Arial" pitchFamily="34" charset="0"/>
                <a:cs typeface="Arial" pitchFamily="34" charset="0"/>
              </a:rPr>
              <a:t> )</a:t>
            </a:r>
          </a:p>
          <a:p>
            <a:pPr>
              <a:buNone/>
            </a:pPr>
            <a:r>
              <a:rPr lang="en-US" sz="1400" dirty="0" smtClean="0">
                <a:latin typeface="Arial" pitchFamily="34" charset="0"/>
                <a:cs typeface="Arial" pitchFamily="34" charset="0"/>
              </a:rPr>
              <a:t>X = input vector</a:t>
            </a:r>
          </a:p>
          <a:p>
            <a:pPr>
              <a:buNone/>
            </a:pPr>
            <a:r>
              <a:rPr lang="en-US" sz="1400" dirty="0" smtClean="0">
                <a:latin typeface="Arial" pitchFamily="34" charset="0"/>
                <a:cs typeface="Arial" pitchFamily="34" charset="0"/>
              </a:rPr>
              <a:t>Y= output vector</a:t>
            </a:r>
          </a:p>
          <a:p>
            <a:pPr>
              <a:buNone/>
            </a:pPr>
            <a:r>
              <a:rPr lang="en-US" sz="1400" dirty="0" smtClean="0">
                <a:latin typeface="Arial" pitchFamily="34" charset="0"/>
                <a:cs typeface="Arial" pitchFamily="34" charset="0"/>
              </a:rPr>
              <a:t>W</a:t>
            </a:r>
            <a:r>
              <a:rPr lang="en-US" sz="800" dirty="0" smtClean="0">
                <a:latin typeface="Arial" pitchFamily="34" charset="0"/>
                <a:cs typeface="Arial" pitchFamily="34" charset="0"/>
              </a:rPr>
              <a:t> i </a:t>
            </a:r>
            <a:r>
              <a:rPr lang="en-US" sz="1400" dirty="0" smtClean="0">
                <a:latin typeface="Arial" pitchFamily="34" charset="0"/>
                <a:cs typeface="Arial" pitchFamily="34" charset="0"/>
              </a:rPr>
              <a:t>= weight i-</a:t>
            </a:r>
            <a:r>
              <a:rPr lang="en-US" sz="1400" dirty="0" err="1" smtClean="0">
                <a:latin typeface="Arial" pitchFamily="34" charset="0"/>
                <a:cs typeface="Arial" pitchFamily="34" charset="0"/>
              </a:rPr>
              <a:t>th</a:t>
            </a:r>
            <a:r>
              <a:rPr lang="en-US" sz="1400" dirty="0" smtClean="0">
                <a:latin typeface="Arial" pitchFamily="34" charset="0"/>
                <a:cs typeface="Arial" pitchFamily="34" charset="0"/>
              </a:rPr>
              <a:t> weight matrix</a:t>
            </a:r>
            <a:endParaRPr lang="en-US" sz="800" dirty="0" smtClean="0">
              <a:latin typeface="Arial" pitchFamily="34" charset="0"/>
              <a:cs typeface="Arial" pitchFamily="34" charset="0"/>
            </a:endParaRPr>
          </a:p>
          <a:p>
            <a:pPr>
              <a:buNone/>
            </a:pPr>
            <a:r>
              <a:rPr lang="en-US" sz="1400" dirty="0" smtClean="0">
                <a:latin typeface="Arial" pitchFamily="34" charset="0"/>
                <a:cs typeface="Arial" pitchFamily="34" charset="0"/>
              </a:rPr>
              <a:t> l</a:t>
            </a:r>
            <a:r>
              <a:rPr lang="en-US" sz="800" dirty="0" smtClean="0">
                <a:latin typeface="Arial" pitchFamily="34" charset="0"/>
                <a:cs typeface="Arial" pitchFamily="34" charset="0"/>
              </a:rPr>
              <a:t>i</a:t>
            </a:r>
            <a:r>
              <a:rPr lang="en-US" sz="1400" dirty="0" smtClean="0">
                <a:latin typeface="Arial" pitchFamily="34" charset="0"/>
                <a:cs typeface="Arial" pitchFamily="34" charset="0"/>
              </a:rPr>
              <a:t> = intermediate input term vector</a:t>
            </a:r>
          </a:p>
          <a:p>
            <a:pPr>
              <a:buNone/>
            </a:pPr>
            <a:r>
              <a:rPr lang="en-US" sz="1400" dirty="0" smtClean="0">
                <a:latin typeface="Arial" pitchFamily="34" charset="0"/>
                <a:cs typeface="Arial" pitchFamily="34" charset="0"/>
              </a:rPr>
              <a:t>b</a:t>
            </a:r>
            <a:r>
              <a:rPr lang="en-US" sz="800" dirty="0" smtClean="0">
                <a:latin typeface="Arial" pitchFamily="34" charset="0"/>
                <a:cs typeface="Arial" pitchFamily="34" charset="0"/>
              </a:rPr>
              <a:t> i </a:t>
            </a:r>
            <a:r>
              <a:rPr lang="en-US" sz="1400" dirty="0" smtClean="0">
                <a:latin typeface="Arial" pitchFamily="34" charset="0"/>
                <a:cs typeface="Arial" pitchFamily="34" charset="0"/>
              </a:rPr>
              <a:t>= bias i-</a:t>
            </a:r>
            <a:r>
              <a:rPr lang="en-US" sz="1400" dirty="0" err="1" smtClean="0">
                <a:latin typeface="Arial" pitchFamily="34" charset="0"/>
                <a:cs typeface="Arial" pitchFamily="34" charset="0"/>
              </a:rPr>
              <a:t>th</a:t>
            </a:r>
            <a:r>
              <a:rPr lang="en-US" sz="1400" dirty="0" smtClean="0">
                <a:latin typeface="Arial" pitchFamily="34" charset="0"/>
                <a:cs typeface="Arial" pitchFamily="34" charset="0"/>
              </a:rPr>
              <a:t> bias term</a:t>
            </a:r>
          </a:p>
          <a:p>
            <a:pPr>
              <a:buNone/>
            </a:pPr>
            <a:endParaRPr lang="en-US" sz="1400" dirty="0" smtClean="0">
              <a:latin typeface="Arial" pitchFamily="34" charset="0"/>
              <a:cs typeface="Arial" pitchFamily="34" charset="0"/>
            </a:endParaRPr>
          </a:p>
          <a:p>
            <a:pPr algn="just">
              <a:buNone/>
            </a:pPr>
            <a:endParaRPr lang="en-US" sz="2000" dirty="0" smtClean="0">
              <a:latin typeface="Arial" pitchFamily="34" charset="0"/>
              <a:cs typeface="Arial" pitchFamily="34" charset="0"/>
            </a:endParaRPr>
          </a:p>
          <a:p>
            <a:pPr algn="ctr">
              <a:buNone/>
            </a:pPr>
            <a:endParaRPr lang="en-US" sz="2000" dirty="0" smtClean="0">
              <a:latin typeface="Arial" pitchFamily="34" charset="0"/>
              <a:cs typeface="Arial" pitchFamily="34" charset="0"/>
            </a:endParaRPr>
          </a:p>
          <a:p>
            <a:pPr algn="ctr">
              <a:buNone/>
            </a:pPr>
            <a:endParaRPr lang="en-US" sz="2000" dirty="0" smtClean="0">
              <a:latin typeface="Arial" pitchFamily="34" charset="0"/>
              <a:cs typeface="Arial" pitchFamily="34" charset="0"/>
            </a:endParaRPr>
          </a:p>
          <a:p>
            <a:pPr algn="ctr">
              <a:buNone/>
            </a:pPr>
            <a:endParaRPr lang="en-US" sz="1000" dirty="0">
              <a:latin typeface="Arial" pitchFamily="34" charset="0"/>
              <a:cs typeface="Arial" pitchFamily="34" charset="0"/>
            </a:endParaRP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1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DNN for </a:t>
            </a:r>
            <a:r>
              <a:rPr lang="en-US" sz="2400" dirty="0" smtClean="0">
                <a:latin typeface="Arial" pitchFamily="34" charset="0"/>
                <a:cs typeface="Arial" pitchFamily="34" charset="0"/>
              </a:rPr>
              <a:t>Computing </a:t>
            </a:r>
            <a:r>
              <a:rPr lang="en-US" sz="2400" dirty="0" smtClean="0">
                <a:latin typeface="Arial" pitchFamily="34" charset="0"/>
                <a:cs typeface="Arial" pitchFamily="34" charset="0"/>
              </a:rPr>
              <a:t>S</a:t>
            </a:r>
            <a:r>
              <a:rPr lang="en-US" sz="2400" dirty="0" smtClean="0">
                <a:latin typeface="Arial" pitchFamily="34" charset="0"/>
                <a:cs typeface="Arial" pitchFamily="34" charset="0"/>
              </a:rPr>
              <a:t>emantic </a:t>
            </a:r>
            <a:r>
              <a:rPr lang="en-US" sz="2400" dirty="0" smtClean="0">
                <a:latin typeface="Arial" pitchFamily="34" charset="0"/>
                <a:cs typeface="Arial" pitchFamily="34" charset="0"/>
              </a:rPr>
              <a:t>features </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13</a:t>
            </a:fld>
            <a:endParaRPr lang="de-DE" kern="1200" dirty="0"/>
          </a:p>
        </p:txBody>
      </p:sp>
      <p:sp>
        <p:nvSpPr>
          <p:cNvPr id="5" name="Content Placeholder 4"/>
          <p:cNvSpPr>
            <a:spLocks noGrp="1"/>
          </p:cNvSpPr>
          <p:nvPr>
            <p:ph sz="half" idx="15"/>
          </p:nvPr>
        </p:nvSpPr>
        <p:spPr/>
        <p:txBody>
          <a:bodyPr/>
          <a:lstStyle/>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Apply </a:t>
            </a:r>
            <a:r>
              <a:rPr lang="en-US" sz="2000" dirty="0" smtClean="0">
                <a:latin typeface="Arial" pitchFamily="34" charset="0"/>
                <a:cs typeface="Arial" pitchFamily="34" charset="0"/>
              </a:rPr>
              <a:t>the </a:t>
            </a:r>
            <a:r>
              <a:rPr lang="en-US" sz="2000" dirty="0" smtClean="0">
                <a:latin typeface="Arial" pitchFamily="34" charset="0"/>
                <a:cs typeface="Arial" pitchFamily="34" charset="0"/>
              </a:rPr>
              <a:t>activation function</a:t>
            </a:r>
          </a:p>
          <a:p>
            <a:pPr algn="ctr">
              <a:buNone/>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Calculate semantic relevance between query Q and </a:t>
            </a:r>
            <a:r>
              <a:rPr lang="en-US" sz="2000" dirty="0" smtClean="0">
                <a:latin typeface="Arial" pitchFamily="34" charset="0"/>
                <a:cs typeface="Arial" pitchFamily="34" charset="0"/>
              </a:rPr>
              <a:t>document </a:t>
            </a:r>
            <a:r>
              <a:rPr lang="en-US" sz="2000" dirty="0" smtClean="0">
                <a:latin typeface="Arial" pitchFamily="34" charset="0"/>
                <a:cs typeface="Arial" pitchFamily="34" charset="0"/>
              </a:rPr>
              <a:t>D </a:t>
            </a:r>
          </a:p>
          <a:p>
            <a:pPr>
              <a:buNone/>
            </a:pPr>
            <a:endParaRPr lang="en-US" sz="1400" dirty="0" smtClean="0">
              <a:latin typeface="Arial" pitchFamily="34" charset="0"/>
              <a:cs typeface="Arial" pitchFamily="34" charset="0"/>
            </a:endParaRPr>
          </a:p>
          <a:p>
            <a:r>
              <a:rPr lang="en-US" sz="2000" dirty="0" smtClean="0">
                <a:latin typeface="Arial" pitchFamily="34" charset="0"/>
                <a:cs typeface="Arial" pitchFamily="34" charset="0"/>
              </a:rPr>
              <a:t>Compute posterior probability from semantic relevance score using Softmax function</a:t>
            </a:r>
          </a:p>
          <a:p>
            <a:endParaRPr lang="en-US" sz="2000" dirty="0">
              <a:latin typeface="Arial" pitchFamily="34" charset="0"/>
              <a:cs typeface="Arial" pitchFamily="34" charset="0"/>
            </a:endParaRPr>
          </a:p>
        </p:txBody>
      </p:sp>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Term vectors</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14</a:t>
            </a:fld>
            <a:endParaRPr lang="de-DE" kern="1200" dirty="0"/>
          </a:p>
        </p:txBody>
      </p:sp>
      <p:sp>
        <p:nvSpPr>
          <p:cNvPr id="5" name="Content Placeholder 4"/>
          <p:cNvSpPr>
            <a:spLocks noGrp="1"/>
          </p:cNvSpPr>
          <p:nvPr>
            <p:ph sz="half" idx="15"/>
          </p:nvPr>
        </p:nvSpPr>
        <p:spPr/>
        <p:txBody>
          <a:bodyPr/>
          <a:lstStyle/>
          <a:p>
            <a:r>
              <a:rPr lang="en-US" sz="2000" dirty="0" smtClean="0">
                <a:latin typeface="Arial" pitchFamily="34" charset="0"/>
                <a:cs typeface="Arial" pitchFamily="34" charset="0"/>
              </a:rPr>
              <a:t>Word embeddings (word2vec)</a:t>
            </a:r>
          </a:p>
          <a:p>
            <a:pPr>
              <a:buNone/>
            </a:pPr>
            <a:endParaRPr lang="en-US" sz="2000" dirty="0" smtClean="0">
              <a:latin typeface="Arial" pitchFamily="34" charset="0"/>
              <a:cs typeface="Arial" pitchFamily="34" charset="0"/>
            </a:endParaRPr>
          </a:p>
          <a:p>
            <a:pPr lvl="1"/>
            <a:r>
              <a:rPr lang="en-US" sz="1600" dirty="0" smtClean="0">
                <a:latin typeface="Arial" pitchFamily="34" charset="0"/>
                <a:cs typeface="Arial" pitchFamily="34" charset="0"/>
              </a:rPr>
              <a:t>Frequency based Embedding</a:t>
            </a:r>
          </a:p>
          <a:p>
            <a:pPr lvl="2"/>
            <a:r>
              <a:rPr lang="en-US" sz="1400" dirty="0" smtClean="0">
                <a:latin typeface="Arial" pitchFamily="34" charset="0"/>
                <a:cs typeface="Arial" pitchFamily="34" charset="0"/>
              </a:rPr>
              <a:t>Count Vector</a:t>
            </a:r>
          </a:p>
          <a:p>
            <a:pPr lvl="2"/>
            <a:r>
              <a:rPr lang="en-US" sz="1400" dirty="0" smtClean="0">
                <a:latin typeface="Arial" pitchFamily="34" charset="0"/>
                <a:cs typeface="Arial" pitchFamily="34" charset="0"/>
              </a:rPr>
              <a:t>TF-IDF vector</a:t>
            </a:r>
          </a:p>
          <a:p>
            <a:pPr lvl="2"/>
            <a:r>
              <a:rPr lang="en-US" sz="1400" dirty="0" smtClean="0">
                <a:latin typeface="Arial" pitchFamily="34" charset="0"/>
                <a:cs typeface="Arial" pitchFamily="34" charset="0"/>
              </a:rPr>
              <a:t>Co-Occurrence vector</a:t>
            </a:r>
          </a:p>
          <a:p>
            <a:pPr lvl="2"/>
            <a:endParaRPr lang="en-US" dirty="0" smtClean="0">
              <a:latin typeface="Arial" pitchFamily="34" charset="0"/>
              <a:cs typeface="Arial" pitchFamily="34" charset="0"/>
            </a:endParaRPr>
          </a:p>
          <a:p>
            <a:pPr lvl="1"/>
            <a:r>
              <a:rPr lang="en-US" sz="1600" dirty="0" smtClean="0">
                <a:latin typeface="Arial" pitchFamily="34" charset="0"/>
                <a:cs typeface="Arial" pitchFamily="34" charset="0"/>
              </a:rPr>
              <a:t>Prediction based Embedding</a:t>
            </a:r>
          </a:p>
          <a:p>
            <a:pPr lvl="2"/>
            <a:r>
              <a:rPr lang="en-US" sz="1400" b="1" dirty="0" smtClean="0">
                <a:latin typeface="Arial" pitchFamily="34" charset="0"/>
                <a:cs typeface="Arial" pitchFamily="34" charset="0"/>
              </a:rPr>
              <a:t>Skip-Gram models</a:t>
            </a:r>
          </a:p>
          <a:p>
            <a:pPr lvl="2"/>
            <a:r>
              <a:rPr lang="en-US" sz="1400" dirty="0" smtClean="0">
                <a:latin typeface="Arial" pitchFamily="34" charset="0"/>
                <a:cs typeface="Arial" pitchFamily="34" charset="0"/>
              </a:rPr>
              <a:t>Continuous bag of words(CBOW)</a:t>
            </a:r>
          </a:p>
          <a:p>
            <a:pPr lvl="2">
              <a:buNone/>
            </a:pPr>
            <a:r>
              <a:rPr lang="en-US" sz="1400" dirty="0" smtClean="0">
                <a:latin typeface="Arial" pitchFamily="34" charset="0"/>
                <a:cs typeface="Arial" pitchFamily="34" charset="0"/>
              </a:rPr>
              <a:t>	</a:t>
            </a:r>
          </a:p>
          <a:p>
            <a:pPr lvl="2">
              <a:buNone/>
            </a:pPr>
            <a:r>
              <a:rPr lang="en-US" sz="1400" dirty="0" smtClean="0">
                <a:latin typeface="Arial" pitchFamily="34" charset="0"/>
                <a:cs typeface="Arial" pitchFamily="34" charset="0"/>
              </a:rPr>
              <a:t>	</a:t>
            </a:r>
          </a:p>
        </p:txBody>
      </p:sp>
      <p:pic>
        <p:nvPicPr>
          <p:cNvPr id="6" name="Picture 5"/>
          <p:cNvPicPr/>
          <p:nvPr/>
        </p:nvPicPr>
        <p:blipFill>
          <a:blip r:embed="rId3" cstate="print"/>
          <a:srcRect/>
          <a:stretch>
            <a:fillRect/>
          </a:stretch>
        </p:blipFill>
        <p:spPr bwMode="auto">
          <a:xfrm>
            <a:off x="4608004" y="3573016"/>
            <a:ext cx="3156515" cy="2506980"/>
          </a:xfrm>
          <a:prstGeom prst="rect">
            <a:avLst/>
          </a:prstGeom>
          <a:noFill/>
          <a:ln w="9525">
            <a:noFill/>
            <a:miter lim="800000"/>
            <a:headEnd/>
            <a:tailEnd/>
          </a:ln>
        </p:spPr>
      </p:pic>
      <p:sp>
        <p:nvSpPr>
          <p:cNvPr id="7" name="TextBox 6"/>
          <p:cNvSpPr txBox="1"/>
          <p:nvPr/>
        </p:nvSpPr>
        <p:spPr>
          <a:xfrm>
            <a:off x="4968044" y="6093296"/>
            <a:ext cx="2628292" cy="338554"/>
          </a:xfrm>
          <a:prstGeom prst="rect">
            <a:avLst/>
          </a:prstGeom>
          <a:noFill/>
        </p:spPr>
        <p:txBody>
          <a:bodyPr wrap="square" rtlCol="0">
            <a:spAutoFit/>
          </a:bodyPr>
          <a:lstStyle/>
          <a:p>
            <a:r>
              <a:rPr lang="en-US" sz="1600" dirty="0" smtClean="0">
                <a:latin typeface="Arial" pitchFamily="34" charset="0"/>
                <a:cs typeface="Arial" pitchFamily="34" charset="0"/>
              </a:rPr>
              <a:t>Fig: Skip-Gram Model</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Word Hashing</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15</a:t>
            </a:fld>
            <a:endParaRPr lang="de-DE" kern="1200" dirty="0"/>
          </a:p>
        </p:txBody>
      </p:sp>
      <p:sp>
        <p:nvSpPr>
          <p:cNvPr id="5" name="Content Placeholder 4"/>
          <p:cNvSpPr>
            <a:spLocks noGrp="1"/>
          </p:cNvSpPr>
          <p:nvPr>
            <p:ph sz="half" idx="15"/>
          </p:nvPr>
        </p:nvSpPr>
        <p:spPr/>
        <p:txBody>
          <a:bodyPr/>
          <a:lstStyle/>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To reduce dimensionality of the bag-of-words term vectors</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Based on letter N-gram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Ex: Word  “Grate” (“# Grate #”)</a:t>
            </a:r>
          </a:p>
          <a:p>
            <a:pPr>
              <a:buNone/>
            </a:pPr>
            <a:r>
              <a:rPr lang="en-US" sz="2000" dirty="0" smtClean="0">
                <a:latin typeface="Arial" pitchFamily="34" charset="0"/>
                <a:cs typeface="Arial" pitchFamily="34" charset="0"/>
              </a:rPr>
              <a:t>                 (#Gr, Gra, ate, te#)</a:t>
            </a:r>
          </a:p>
          <a:p>
            <a:pPr>
              <a:buNone/>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Problem with this method is collision (same vector representation or letter trigram representation of two words)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Collision can be solved using Collision resolution process. </a:t>
            </a:r>
            <a:endParaRPr lang="en-US" sz="2000" dirty="0">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Multi-layer non-linear projection</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16</a:t>
            </a:fld>
            <a:endParaRPr lang="de-DE" kern="1200" dirty="0"/>
          </a:p>
        </p:txBody>
      </p:sp>
      <p:sp>
        <p:nvSpPr>
          <p:cNvPr id="5" name="Content Placeholder 4"/>
          <p:cNvSpPr>
            <a:spLocks noGrp="1"/>
          </p:cNvSpPr>
          <p:nvPr>
            <p:ph sz="half" idx="15"/>
          </p:nvPr>
        </p:nvSpPr>
        <p:spPr/>
        <p:txBody>
          <a:bodyPr/>
          <a:lstStyle/>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Deep convolutional neural network </a:t>
            </a:r>
          </a:p>
          <a:p>
            <a:endParaRPr lang="en-US" sz="2000" dirty="0" smtClean="0">
              <a:latin typeface="Arial" pitchFamily="34" charset="0"/>
              <a:cs typeface="Arial" pitchFamily="34" charset="0"/>
            </a:endParaRPr>
          </a:p>
          <a:p>
            <a:pPr lvl="1">
              <a:buNone/>
            </a:pPr>
            <a:r>
              <a:rPr lang="en-US" sz="1800" dirty="0" smtClean="0">
                <a:latin typeface="Arial" pitchFamily="34" charset="0"/>
                <a:cs typeface="Arial" pitchFamily="34" charset="0"/>
              </a:rPr>
              <a:t>	</a:t>
            </a:r>
          </a:p>
          <a:p>
            <a:pPr lvl="1">
              <a:buNone/>
            </a:pPr>
            <a:endParaRPr lang="en-US" sz="1800" dirty="0" smtClean="0">
              <a:latin typeface="Arial" pitchFamily="34" charset="0"/>
              <a:cs typeface="Arial" pitchFamily="34" charset="0"/>
            </a:endParaRPr>
          </a:p>
          <a:p>
            <a:pPr lvl="1">
              <a:buNone/>
            </a:pPr>
            <a:endParaRPr lang="en-US" sz="1800" dirty="0" smtClean="0">
              <a:latin typeface="Arial" pitchFamily="34" charset="0"/>
              <a:cs typeface="Arial" pitchFamily="34" charset="0"/>
            </a:endParaRPr>
          </a:p>
          <a:p>
            <a:pPr lvl="1">
              <a:buNone/>
            </a:pPr>
            <a:endParaRPr lang="en-US" sz="1800" dirty="0" smtClean="0">
              <a:latin typeface="Arial" pitchFamily="34" charset="0"/>
              <a:cs typeface="Arial" pitchFamily="34" charset="0"/>
            </a:endParaRPr>
          </a:p>
          <a:p>
            <a:pPr lvl="1">
              <a:buNone/>
            </a:pPr>
            <a:endParaRPr lang="en-US" sz="1800" dirty="0" smtClean="0">
              <a:latin typeface="Arial" pitchFamily="34" charset="0"/>
              <a:cs typeface="Arial" pitchFamily="34" charset="0"/>
            </a:endParaRPr>
          </a:p>
          <a:p>
            <a:pPr lvl="1">
              <a:buNone/>
            </a:pPr>
            <a:endParaRPr lang="en-US" sz="1800" dirty="0" smtClean="0">
              <a:latin typeface="Arial" pitchFamily="34" charset="0"/>
              <a:cs typeface="Arial" pitchFamily="34" charset="0"/>
            </a:endParaRPr>
          </a:p>
          <a:p>
            <a:pPr lvl="1">
              <a:buNone/>
            </a:pPr>
            <a:endParaRPr lang="en-US" sz="1800" dirty="0" smtClean="0">
              <a:latin typeface="Arial" pitchFamily="34" charset="0"/>
              <a:cs typeface="Arial" pitchFamily="34" charset="0"/>
            </a:endParaRPr>
          </a:p>
          <a:p>
            <a:pPr lvl="1"/>
            <a:endParaRPr lang="en-US" sz="1800" dirty="0" smtClean="0">
              <a:latin typeface="Arial" pitchFamily="34" charset="0"/>
              <a:cs typeface="Arial" pitchFamily="34" charset="0"/>
            </a:endParaRPr>
          </a:p>
          <a:p>
            <a:pPr>
              <a:buNone/>
            </a:pPr>
            <a:endParaRPr lang="en-US" sz="2000" dirty="0">
              <a:latin typeface="Arial" pitchFamily="34" charset="0"/>
              <a:cs typeface="Arial" pitchFamily="34" charset="0"/>
            </a:endParaRPr>
          </a:p>
        </p:txBody>
      </p:sp>
      <p:pic>
        <p:nvPicPr>
          <p:cNvPr id="11" name="Picture 2"/>
          <p:cNvPicPr>
            <a:picLocks noChangeAspect="1" noChangeArrowheads="1"/>
          </p:cNvPicPr>
          <p:nvPr/>
        </p:nvPicPr>
        <p:blipFill>
          <a:blip r:embed="rId2" cstate="print"/>
          <a:srcRect/>
          <a:stretch>
            <a:fillRect/>
          </a:stretch>
        </p:blipFill>
        <p:spPr bwMode="auto">
          <a:xfrm>
            <a:off x="1763688" y="2492896"/>
            <a:ext cx="5832648" cy="364695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Multi-layer non-linear projection</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17</a:t>
            </a:fld>
            <a:endParaRPr lang="de-DE" kern="1200" dirty="0"/>
          </a:p>
        </p:txBody>
      </p:sp>
      <p:sp>
        <p:nvSpPr>
          <p:cNvPr id="5" name="Content Placeholder 4"/>
          <p:cNvSpPr>
            <a:spLocks noGrp="1"/>
          </p:cNvSpPr>
          <p:nvPr>
            <p:ph sz="half" idx="15"/>
          </p:nvPr>
        </p:nvSpPr>
        <p:spPr/>
        <p:txBody>
          <a:bodyPr/>
          <a:lstStyle/>
          <a:p>
            <a:pPr lvl="1"/>
            <a:endParaRPr lang="en-US" dirty="0" smtClean="0">
              <a:latin typeface="Arial" pitchFamily="34" charset="0"/>
              <a:cs typeface="Arial" pitchFamily="34" charset="0"/>
            </a:endParaRPr>
          </a:p>
          <a:p>
            <a:r>
              <a:rPr lang="en-US" sz="2000" dirty="0" smtClean="0">
                <a:latin typeface="Arial" pitchFamily="34" charset="0"/>
                <a:cs typeface="Arial" pitchFamily="34" charset="0"/>
              </a:rPr>
              <a:t>Convolutional layer</a:t>
            </a:r>
          </a:p>
          <a:p>
            <a:pPr lvl="1">
              <a:buNone/>
            </a:pPr>
            <a:endParaRPr lang="en-US" dirty="0" smtClean="0">
              <a:latin typeface="Arial" pitchFamily="34" charset="0"/>
              <a:cs typeface="Arial" pitchFamily="34" charset="0"/>
            </a:endParaRPr>
          </a:p>
          <a:p>
            <a:pPr lvl="1">
              <a:buNone/>
            </a:pPr>
            <a:endParaRPr lang="en-US" dirty="0" smtClean="0">
              <a:latin typeface="Arial" pitchFamily="34" charset="0"/>
              <a:cs typeface="Arial" pitchFamily="34" charset="0"/>
            </a:endParaRPr>
          </a:p>
          <a:p>
            <a:pPr lvl="1">
              <a:buNone/>
            </a:pPr>
            <a:endParaRPr lang="en-US" dirty="0" smtClean="0">
              <a:latin typeface="Arial" pitchFamily="34" charset="0"/>
              <a:cs typeface="Arial" pitchFamily="34" charset="0"/>
            </a:endParaRPr>
          </a:p>
          <a:p>
            <a:pPr lvl="1">
              <a:buNone/>
            </a:pPr>
            <a:endParaRPr lang="en-US" dirty="0" smtClean="0">
              <a:latin typeface="Arial" pitchFamily="34" charset="0"/>
              <a:cs typeface="Arial" pitchFamily="34" charset="0"/>
            </a:endParaRPr>
          </a:p>
          <a:p>
            <a:pPr lvl="1">
              <a:buNone/>
            </a:pPr>
            <a:endParaRPr lang="en-US" dirty="0" smtClean="0">
              <a:latin typeface="Arial" pitchFamily="34" charset="0"/>
              <a:cs typeface="Arial" pitchFamily="34" charset="0"/>
            </a:endParaRPr>
          </a:p>
          <a:p>
            <a:pPr lvl="1">
              <a:buNone/>
            </a:pPr>
            <a:endParaRPr lang="en-US" dirty="0" smtClean="0">
              <a:latin typeface="Arial" pitchFamily="34" charset="0"/>
              <a:cs typeface="Arial" pitchFamily="34" charset="0"/>
            </a:endParaRPr>
          </a:p>
          <a:p>
            <a:r>
              <a:rPr lang="en-US" sz="2000" dirty="0" smtClean="0">
                <a:latin typeface="Arial" pitchFamily="34" charset="0"/>
                <a:cs typeface="Arial" pitchFamily="34" charset="0"/>
              </a:rPr>
              <a:t>Extract local features using convolutional layer</a:t>
            </a:r>
          </a:p>
          <a:p>
            <a:pPr lvl="2"/>
            <a:r>
              <a:rPr lang="en-US" dirty="0" smtClean="0">
                <a:latin typeface="Arial" pitchFamily="34" charset="0"/>
                <a:cs typeface="Arial" pitchFamily="34" charset="0"/>
              </a:rPr>
              <a:t>{w1,w2,w3} </a:t>
            </a:r>
          </a:p>
          <a:p>
            <a:pPr lvl="2"/>
            <a:r>
              <a:rPr lang="en-US" dirty="0" smtClean="0">
                <a:latin typeface="Arial" pitchFamily="34" charset="0"/>
                <a:cs typeface="Arial" pitchFamily="34" charset="0"/>
              </a:rPr>
              <a:t>{w2,w3,w4} </a:t>
            </a:r>
          </a:p>
          <a:p>
            <a:endParaRPr lang="en-US" dirty="0"/>
          </a:p>
        </p:txBody>
      </p:sp>
      <p:pic>
        <p:nvPicPr>
          <p:cNvPr id="6" name="Picture 1"/>
          <p:cNvPicPr>
            <a:picLocks noChangeAspect="1" noChangeArrowheads="1"/>
          </p:cNvPicPr>
          <p:nvPr/>
        </p:nvPicPr>
        <p:blipFill>
          <a:blip r:embed="rId2" cstate="print"/>
          <a:srcRect/>
          <a:stretch>
            <a:fillRect/>
          </a:stretch>
        </p:blipFill>
        <p:spPr bwMode="auto">
          <a:xfrm>
            <a:off x="2159732" y="2420888"/>
            <a:ext cx="4268291" cy="175339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Multi-layer non-linear projection</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18</a:t>
            </a:fld>
            <a:endParaRPr lang="de-DE" kern="1200" dirty="0"/>
          </a:p>
        </p:txBody>
      </p:sp>
      <p:sp>
        <p:nvSpPr>
          <p:cNvPr id="5" name="Content Placeholder 4"/>
          <p:cNvSpPr>
            <a:spLocks noGrp="1"/>
          </p:cNvSpPr>
          <p:nvPr>
            <p:ph sz="half" idx="15"/>
          </p:nvPr>
        </p:nvSpPr>
        <p:spPr/>
        <p:txBody>
          <a:bodyPr/>
          <a:lstStyle/>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Max-pooling </a:t>
            </a:r>
            <a:r>
              <a:rPr lang="en-US" sz="2000" dirty="0" smtClean="0">
                <a:latin typeface="Arial" pitchFamily="34" charset="0"/>
                <a:cs typeface="Arial" pitchFamily="34" charset="0"/>
              </a:rPr>
              <a:t>layer</a:t>
            </a: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pPr>
              <a:buNone/>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Generate global features using max-pooling layer</a:t>
            </a:r>
          </a:p>
          <a:p>
            <a:r>
              <a:rPr lang="en-US" sz="2000" dirty="0" smtClean="0">
                <a:latin typeface="Arial" pitchFamily="34" charset="0"/>
                <a:cs typeface="Arial" pitchFamily="34" charset="0"/>
              </a:rPr>
              <a:t>Sample-based discretization </a:t>
            </a:r>
            <a:r>
              <a:rPr lang="en-US" sz="2000" dirty="0" smtClean="0">
                <a:latin typeface="Arial" pitchFamily="34" charset="0"/>
                <a:cs typeface="Arial" pitchFamily="34" charset="0"/>
              </a:rPr>
              <a:t>process</a:t>
            </a:r>
            <a:endParaRPr lang="en-US" sz="1600" b="1" dirty="0" smtClean="0">
              <a:latin typeface="Arial" pitchFamily="34" charset="0"/>
              <a:cs typeface="Arial" pitchFamily="34" charset="0"/>
            </a:endParaRPr>
          </a:p>
          <a:p>
            <a:pPr lvl="1"/>
            <a:r>
              <a:rPr lang="en-US" sz="1600" dirty="0" smtClean="0">
                <a:latin typeface="Arial" pitchFamily="34" charset="0"/>
                <a:cs typeface="Arial" pitchFamily="34" charset="0"/>
              </a:rPr>
              <a:t>Keywords are w2 and w5 shown in image</a:t>
            </a:r>
            <a:endParaRPr lang="en-US" sz="1600" dirty="0">
              <a:latin typeface="Arial" pitchFamily="34" charset="0"/>
              <a:cs typeface="Arial"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575556" y="2528900"/>
            <a:ext cx="3773520" cy="1692188"/>
          </a:xfrm>
          <a:prstGeom prst="rect">
            <a:avLst/>
          </a:prstGeom>
          <a:noFill/>
          <a:ln w="9525">
            <a:noFill/>
            <a:miter lim="800000"/>
            <a:headEnd/>
            <a:tailEnd/>
          </a:ln>
        </p:spPr>
      </p:pic>
      <p:pic>
        <p:nvPicPr>
          <p:cNvPr id="9" name="Picture 1"/>
          <p:cNvPicPr>
            <a:picLocks noChangeAspect="1" noChangeArrowheads="1"/>
          </p:cNvPicPr>
          <p:nvPr/>
        </p:nvPicPr>
        <p:blipFill>
          <a:blip r:embed="rId3" cstate="print"/>
          <a:srcRect/>
          <a:stretch>
            <a:fillRect/>
          </a:stretch>
        </p:blipFill>
        <p:spPr bwMode="auto">
          <a:xfrm>
            <a:off x="4824028" y="2384883"/>
            <a:ext cx="3744416" cy="185615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Activation functions</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19</a:t>
            </a:fld>
            <a:endParaRPr lang="de-DE" kern="1200" dirty="0"/>
          </a:p>
        </p:txBody>
      </p:sp>
      <p:sp>
        <p:nvSpPr>
          <p:cNvPr id="7" name="Content Placeholder 6"/>
          <p:cNvSpPr>
            <a:spLocks noGrp="1"/>
          </p:cNvSpPr>
          <p:nvPr>
            <p:ph sz="half" idx="15"/>
          </p:nvPr>
        </p:nvSpPr>
        <p:spPr/>
        <p:txBody>
          <a:bodyPr/>
          <a:lstStyle/>
          <a:p>
            <a:endParaRPr lang="en-US" dirty="0" smtClean="0"/>
          </a:p>
          <a:p>
            <a:r>
              <a:rPr lang="en-US" sz="2000" dirty="0" smtClean="0">
                <a:latin typeface="Arial" pitchFamily="34" charset="0"/>
                <a:cs typeface="Arial" pitchFamily="34" charset="0"/>
              </a:rPr>
              <a:t>Rectified Linear Activation function (ReLu)</a:t>
            </a:r>
          </a:p>
          <a:p>
            <a:pPr lvl="1"/>
            <a:r>
              <a:rPr lang="en-US" sz="1600" dirty="0" smtClean="0">
                <a:latin typeface="Arial" pitchFamily="34" charset="0"/>
                <a:cs typeface="Arial" pitchFamily="34" charset="0"/>
              </a:rPr>
              <a:t>Smooth approximation to the sum of many logistic units</a:t>
            </a:r>
          </a:p>
          <a:p>
            <a:pPr lvl="1"/>
            <a:r>
              <a:rPr lang="en-US" sz="1600" dirty="0" smtClean="0">
                <a:latin typeface="Arial" pitchFamily="34" charset="0"/>
                <a:cs typeface="Arial" pitchFamily="34" charset="0"/>
              </a:rPr>
              <a:t>It produce sparse activity vectors</a:t>
            </a:r>
          </a:p>
          <a:p>
            <a:pPr lvl="1"/>
            <a:endParaRPr lang="en-US" dirty="0" smtClean="0">
              <a:latin typeface="Arial" pitchFamily="34" charset="0"/>
              <a:cs typeface="Arial" pitchFamily="34" charset="0"/>
            </a:endParaRPr>
          </a:p>
          <a:p>
            <a:pPr lvl="1">
              <a:buNone/>
            </a:pPr>
            <a:r>
              <a:rPr lang="en-US" dirty="0" smtClean="0">
                <a:latin typeface="Arial" pitchFamily="34" charset="0"/>
                <a:cs typeface="Arial" pitchFamily="34" charset="0"/>
              </a:rPr>
              <a:t>     R(x) = max(0, x)</a:t>
            </a:r>
          </a:p>
          <a:p>
            <a:pPr lvl="1">
              <a:buNone/>
            </a:pPr>
            <a:r>
              <a:rPr lang="en-US" dirty="0" smtClean="0">
                <a:latin typeface="Arial" pitchFamily="34" charset="0"/>
                <a:cs typeface="Arial" pitchFamily="34" charset="0"/>
              </a:rPr>
              <a:t>if x &lt; 0 , R(x) = 0 and if x &gt;= 0 , R(x) = x</a:t>
            </a:r>
          </a:p>
          <a:p>
            <a:pPr lvl="1">
              <a:buNone/>
            </a:pPr>
            <a:endParaRPr lang="en-US" dirty="0" smtClean="0">
              <a:latin typeface="Arial" pitchFamily="34" charset="0"/>
              <a:cs typeface="Arial" pitchFamily="34" charset="0"/>
            </a:endParaRPr>
          </a:p>
          <a:p>
            <a:r>
              <a:rPr lang="en-US" sz="2000" dirty="0" smtClean="0">
                <a:latin typeface="Arial" pitchFamily="34" charset="0"/>
                <a:cs typeface="Arial" pitchFamily="34" charset="0"/>
              </a:rPr>
              <a:t>It avoids vanishing gradients problem</a:t>
            </a:r>
            <a:endParaRPr lang="en-US" sz="2000" dirty="0">
              <a:latin typeface="Arial" pitchFamily="34" charset="0"/>
              <a:cs typeface="Arial" pitchFamily="34" charset="0"/>
            </a:endParaRPr>
          </a:p>
        </p:txBody>
      </p:sp>
      <p:pic>
        <p:nvPicPr>
          <p:cNvPr id="8" name="Picture 2"/>
          <p:cNvPicPr>
            <a:picLocks noChangeAspect="1" noChangeArrowheads="1"/>
          </p:cNvPicPr>
          <p:nvPr/>
        </p:nvPicPr>
        <p:blipFill>
          <a:blip r:embed="rId2" cstate="print"/>
          <a:srcRect/>
          <a:stretch>
            <a:fillRect/>
          </a:stretch>
        </p:blipFill>
        <p:spPr bwMode="auto">
          <a:xfrm>
            <a:off x="5148064" y="3032956"/>
            <a:ext cx="3492388" cy="271694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Outline</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2</a:t>
            </a:fld>
            <a:endParaRPr lang="de-DE" kern="1200" dirty="0"/>
          </a:p>
        </p:txBody>
      </p:sp>
      <p:sp>
        <p:nvSpPr>
          <p:cNvPr id="5" name="Content Placeholder 4"/>
          <p:cNvSpPr>
            <a:spLocks noGrp="1"/>
          </p:cNvSpPr>
          <p:nvPr>
            <p:ph sz="half" idx="15"/>
          </p:nvPr>
        </p:nvSpPr>
        <p:spPr/>
        <p:txBody>
          <a:bodyPr/>
          <a:lstStyle/>
          <a:p>
            <a:endParaRPr lang="en-US" dirty="0" smtClean="0">
              <a:latin typeface="Arial" pitchFamily="34" charset="0"/>
              <a:cs typeface="Arial" pitchFamily="34" charset="0"/>
            </a:endParaRPr>
          </a:p>
          <a:p>
            <a:pPr marL="457200" indent="-457200">
              <a:buFont typeface="+mj-lt"/>
              <a:buAutoNum type="arabicPeriod"/>
            </a:pPr>
            <a:r>
              <a:rPr lang="en-US" sz="2000" dirty="0" smtClean="0">
                <a:latin typeface="Arial" pitchFamily="34" charset="0"/>
                <a:cs typeface="Arial" pitchFamily="34" charset="0"/>
              </a:rPr>
              <a:t>Ontologies</a:t>
            </a:r>
          </a:p>
          <a:p>
            <a:pPr marL="457200" indent="-457200">
              <a:buFont typeface="+mj-lt"/>
              <a:buAutoNum type="arabicPeriod"/>
            </a:pPr>
            <a:r>
              <a:rPr lang="en-US" sz="2000" dirty="0" smtClean="0">
                <a:latin typeface="Arial" pitchFamily="34" charset="0"/>
                <a:cs typeface="Arial" pitchFamily="34" charset="0"/>
              </a:rPr>
              <a:t>OntoGraf</a:t>
            </a:r>
          </a:p>
          <a:p>
            <a:pPr marL="457200" indent="-457200">
              <a:buFont typeface="+mj-lt"/>
              <a:buAutoNum type="arabicPeriod"/>
            </a:pPr>
            <a:r>
              <a:rPr lang="en-US" sz="2000" dirty="0" smtClean="0">
                <a:latin typeface="Arial" pitchFamily="34" charset="0"/>
                <a:cs typeface="Arial" pitchFamily="34" charset="0"/>
              </a:rPr>
              <a:t>Semantic Web</a:t>
            </a:r>
          </a:p>
          <a:p>
            <a:pPr marL="457200" indent="-457200">
              <a:buFont typeface="+mj-lt"/>
              <a:buAutoNum type="arabicPeriod"/>
            </a:pPr>
            <a:r>
              <a:rPr lang="en-US" sz="2000" dirty="0" smtClean="0">
                <a:latin typeface="Arial" pitchFamily="34" charset="0"/>
                <a:cs typeface="Arial" pitchFamily="34" charset="0"/>
              </a:rPr>
              <a:t>Deep Semantic Similarity Model (DSSM)</a:t>
            </a:r>
          </a:p>
          <a:p>
            <a:pPr marL="457200" indent="-457200">
              <a:buFont typeface="+mj-lt"/>
              <a:buAutoNum type="arabicPeriod"/>
            </a:pPr>
            <a:r>
              <a:rPr lang="en-US" sz="2000" dirty="0" smtClean="0">
                <a:latin typeface="Arial" pitchFamily="34" charset="0"/>
                <a:cs typeface="Arial" pitchFamily="34" charset="0"/>
              </a:rPr>
              <a:t>Implementation Details</a:t>
            </a:r>
          </a:p>
          <a:p>
            <a:pPr marL="457200" indent="-457200">
              <a:buFont typeface="+mj-lt"/>
              <a:buAutoNum type="arabicPeriod"/>
            </a:pPr>
            <a:endParaRPr lang="en-US" dirty="0" smtClean="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Relevance Measurement and Posterior Probability</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20</a:t>
            </a:fld>
            <a:endParaRPr lang="de-DE" kern="1200" dirty="0"/>
          </a:p>
        </p:txBody>
      </p:sp>
      <p:sp>
        <p:nvSpPr>
          <p:cNvPr id="7" name="Content Placeholder 6"/>
          <p:cNvSpPr>
            <a:spLocks noGrp="1"/>
          </p:cNvSpPr>
          <p:nvPr>
            <p:ph sz="half" idx="15"/>
          </p:nvPr>
        </p:nvSpPr>
        <p:spPr/>
        <p:txBody>
          <a:bodyPr/>
          <a:lstStyle/>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Semantic relevance between Query (Q) and Document (D)</a:t>
            </a:r>
          </a:p>
          <a:p>
            <a:pPr algn="ctr"/>
            <a:endParaRPr lang="en-US" sz="2000" dirty="0" smtClean="0"/>
          </a:p>
          <a:p>
            <a:pPr>
              <a:buNone/>
            </a:pPr>
            <a:r>
              <a:rPr lang="en-US" sz="2000" dirty="0" smtClean="0">
                <a:latin typeface="Arial" pitchFamily="34" charset="0"/>
                <a:cs typeface="Arial" pitchFamily="34" charset="0"/>
              </a:rPr>
              <a:t>                         R(Q,D) = cosine(YQ,YD) </a:t>
            </a:r>
            <a:r>
              <a:rPr lang="en-US" sz="2000" dirty="0" smtClean="0"/>
              <a:t>=   </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                      </a:t>
            </a:r>
            <a:r>
              <a:rPr lang="en-US" sz="1600" dirty="0" smtClean="0">
                <a:latin typeface="Arial" pitchFamily="34" charset="0"/>
                <a:cs typeface="Arial" pitchFamily="34" charset="0"/>
              </a:rPr>
              <a:t>YQ, YD = concept vectors of query and document respectively</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Compute the Posterior Probability of a document given a query from semantic relevance score between them using a softmax function</a:t>
            </a:r>
          </a:p>
          <a:p>
            <a:endParaRPr lang="en-US" sz="2000" dirty="0" smtClean="0">
              <a:latin typeface="Arial" pitchFamily="34" charset="0"/>
              <a:cs typeface="Arial" pitchFamily="34" charset="0"/>
            </a:endParaRPr>
          </a:p>
          <a:p>
            <a:pPr algn="ctr"/>
            <a:endParaRPr lang="en-US" sz="2000" dirty="0" smtClean="0">
              <a:latin typeface="Arial" pitchFamily="34" charset="0"/>
              <a:cs typeface="Arial" pitchFamily="34" charset="0"/>
            </a:endParaRP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sym typeface="Symbol"/>
              </a:rPr>
              <a:t>     </a:t>
            </a:r>
            <a:r>
              <a:rPr lang="en-US" dirty="0" smtClean="0">
                <a:latin typeface="Arial" pitchFamily="34" charset="0"/>
                <a:cs typeface="Arial" pitchFamily="34" charset="0"/>
                <a:sym typeface="Symbol"/>
              </a:rPr>
              <a:t>  </a:t>
            </a:r>
            <a:r>
              <a:rPr lang="en-US" sz="2000" dirty="0" smtClean="0">
                <a:latin typeface="Arial" pitchFamily="34" charset="0"/>
                <a:cs typeface="Arial" pitchFamily="34" charset="0"/>
                <a:sym typeface="Symbol"/>
              </a:rPr>
              <a:t>is smoothing factor in the softmax function</a:t>
            </a:r>
            <a:endParaRPr lang="en-US" sz="2000" dirty="0">
              <a:latin typeface="Arial" pitchFamily="34" charset="0"/>
              <a:cs typeface="Arial" pitchFamily="34" charset="0"/>
            </a:endParaRPr>
          </a:p>
        </p:txBody>
      </p:sp>
      <p:sp>
        <p:nvSpPr>
          <p:cNvPr id="102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76056" y="2312876"/>
            <a:ext cx="1584176" cy="689442"/>
          </a:xfrm>
          <a:prstGeom prst="rect">
            <a:avLst/>
          </a:prstGeom>
          <a:noFill/>
        </p:spPr>
      </p:pic>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2"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51820" y="5049179"/>
            <a:ext cx="3312368" cy="61756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Optimization of a Neural Network</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21</a:t>
            </a:fld>
            <a:endParaRPr lang="de-DE" kern="1200" dirty="0"/>
          </a:p>
        </p:txBody>
      </p:sp>
      <p:sp>
        <p:nvSpPr>
          <p:cNvPr id="5" name="Content Placeholder 4"/>
          <p:cNvSpPr>
            <a:spLocks noGrp="1"/>
          </p:cNvSpPr>
          <p:nvPr>
            <p:ph sz="half" idx="15"/>
          </p:nvPr>
        </p:nvSpPr>
        <p:spPr/>
        <p:txBody>
          <a:bodyPr/>
          <a:lstStyle/>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To maximize the likelihood of selected documents </a:t>
            </a:r>
            <a:r>
              <a:rPr lang="en-US" sz="2000" dirty="0" smtClean="0">
                <a:latin typeface="Arial" pitchFamily="34" charset="0"/>
                <a:cs typeface="Arial" pitchFamily="34" charset="0"/>
              </a:rPr>
              <a:t>given </a:t>
            </a:r>
            <a:r>
              <a:rPr lang="en-US" sz="2000" dirty="0" smtClean="0">
                <a:latin typeface="Arial" pitchFamily="34" charset="0"/>
                <a:cs typeface="Arial" pitchFamily="34" charset="0"/>
              </a:rPr>
              <a:t>the queries across the training set.</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Minimize the loss function </a:t>
            </a:r>
          </a:p>
          <a:p>
            <a:pPr algn="ctr">
              <a:buNone/>
            </a:pPr>
            <a:endParaRPr lang="en-US" sz="2000" dirty="0" smtClean="0">
              <a:latin typeface="Arial" pitchFamily="34" charset="0"/>
              <a:cs typeface="Arial" pitchFamily="34" charset="0"/>
            </a:endParaRPr>
          </a:p>
          <a:p>
            <a:pPr algn="ctr">
              <a:buNone/>
            </a:pPr>
            <a:endParaRPr lang="en-US" sz="2000" dirty="0" smtClean="0">
              <a:latin typeface="Arial" pitchFamily="34" charset="0"/>
              <a:cs typeface="Arial" pitchFamily="34" charset="0"/>
            </a:endParaRPr>
          </a:p>
          <a:p>
            <a:pPr algn="ct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sym typeface="Symbol"/>
              </a:rPr>
              <a:t>    </a:t>
            </a:r>
          </a:p>
          <a:p>
            <a:r>
              <a:rPr lang="en-US" sz="2000" dirty="0" smtClean="0">
                <a:latin typeface="Arial" pitchFamily="34" charset="0"/>
                <a:cs typeface="Arial" pitchFamily="34" charset="0"/>
                <a:sym typeface="Symbol"/>
              </a:rPr>
              <a:t>  </a:t>
            </a:r>
            <a:r>
              <a:rPr lang="en-US" sz="2000" dirty="0" smtClean="0">
                <a:latin typeface="Arial" pitchFamily="34" charset="0"/>
                <a:cs typeface="Arial" pitchFamily="34" charset="0"/>
              </a:rPr>
              <a:t>denotes the parameter set of the neutral networks {Wi, bi}</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L(</a:t>
            </a:r>
            <a:r>
              <a:rPr lang="en-US" sz="2000" dirty="0" smtClean="0">
                <a:latin typeface="Arial" pitchFamily="34" charset="0"/>
                <a:cs typeface="Arial" pitchFamily="34" charset="0"/>
                <a:sym typeface="Symbol"/>
              </a:rPr>
              <a:t></a:t>
            </a:r>
            <a:r>
              <a:rPr lang="en-US" sz="2000" dirty="0" smtClean="0">
                <a:latin typeface="Arial" pitchFamily="34" charset="0"/>
                <a:cs typeface="Arial" pitchFamily="34" charset="0"/>
              </a:rPr>
              <a:t>) is differentiable using gradient-based numerical algorithms</a:t>
            </a:r>
          </a:p>
          <a:p>
            <a:endParaRPr lang="en-US" sz="2000" dirty="0" smtClean="0">
              <a:latin typeface="Arial" pitchFamily="34" charset="0"/>
              <a:cs typeface="Arial" pitchFamily="34" charset="0"/>
            </a:endParaRPr>
          </a:p>
          <a:p>
            <a:pPr>
              <a:buNone/>
            </a:pPr>
            <a:endParaRPr lang="en-US" sz="2000" dirty="0">
              <a:latin typeface="Arial" pitchFamily="34" charset="0"/>
              <a:cs typeface="Arial" pitchFamily="34" charset="0"/>
            </a:endParaRPr>
          </a:p>
        </p:txBody>
      </p:sp>
      <p:sp>
        <p:nvSpPr>
          <p:cNvPr id="4813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131" name="Rectangle 3"/>
          <p:cNvSpPr>
            <a:spLocks noChangeArrowheads="1"/>
          </p:cNvSpPr>
          <p:nvPr/>
        </p:nvSpPr>
        <p:spPr bwMode="auto">
          <a:xfrm>
            <a:off x="22860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8132"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15816" y="3392996"/>
            <a:ext cx="2977081" cy="756084"/>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Optimization of Neural Network </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22</a:t>
            </a:fld>
            <a:endParaRPr lang="de-DE" kern="1200" dirty="0"/>
          </a:p>
        </p:txBody>
      </p:sp>
      <p:sp>
        <p:nvSpPr>
          <p:cNvPr id="5" name="Content Placeholder 4"/>
          <p:cNvSpPr>
            <a:spLocks noGrp="1"/>
          </p:cNvSpPr>
          <p:nvPr>
            <p:ph sz="half" idx="15"/>
          </p:nvPr>
        </p:nvSpPr>
        <p:spPr/>
        <p:txBody>
          <a:bodyPr/>
          <a:lstStyle/>
          <a:p>
            <a:pPr>
              <a:buNone/>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Adam (Adaptive Moment Estimation)</a:t>
            </a:r>
          </a:p>
          <a:p>
            <a:pPr>
              <a:buNone/>
            </a:pPr>
            <a:endParaRPr lang="en-US" sz="2000" dirty="0" smtClean="0">
              <a:latin typeface="Arial" pitchFamily="34" charset="0"/>
              <a:cs typeface="Arial" pitchFamily="34" charset="0"/>
            </a:endParaRPr>
          </a:p>
          <a:p>
            <a:pPr lvl="1"/>
            <a:r>
              <a:rPr lang="en-US" sz="1600" dirty="0" smtClean="0">
                <a:latin typeface="Arial" pitchFamily="34" charset="0"/>
                <a:cs typeface="Arial" pitchFamily="34" charset="0"/>
              </a:rPr>
              <a:t>Converges fast and proper learning</a:t>
            </a:r>
          </a:p>
          <a:p>
            <a:pPr lvl="1"/>
            <a:r>
              <a:rPr lang="en-US" sz="1600" dirty="0" smtClean="0">
                <a:latin typeface="Arial" pitchFamily="34" charset="0"/>
                <a:cs typeface="Arial" pitchFamily="34" charset="0"/>
              </a:rPr>
              <a:t>Tune the internal parameters so as to minimize the loss function </a:t>
            </a:r>
          </a:p>
          <a:p>
            <a:pPr lvl="1"/>
            <a:r>
              <a:rPr lang="en-US" sz="1600" dirty="0" smtClean="0">
                <a:latin typeface="Arial" pitchFamily="34" charset="0"/>
                <a:cs typeface="Arial" pitchFamily="34" charset="0"/>
              </a:rPr>
              <a:t>Learning rate adjusted automatically</a:t>
            </a:r>
          </a:p>
          <a:p>
            <a:pPr>
              <a:buNone/>
            </a:pPr>
            <a:endParaRPr lang="en-US" sz="1600" dirty="0" smtClean="0">
              <a:latin typeface="Arial" pitchFamily="34" charset="0"/>
              <a:cs typeface="Arial" pitchFamily="34" charset="0"/>
            </a:endParaRPr>
          </a:p>
          <a:p>
            <a:r>
              <a:rPr lang="en-US" sz="2000" dirty="0" smtClean="0">
                <a:latin typeface="Arial" pitchFamily="34" charset="0"/>
                <a:cs typeface="Arial" pitchFamily="34" charset="0"/>
              </a:rPr>
              <a:t>M(t</a:t>
            </a:r>
            <a:r>
              <a:rPr lang="en-US" sz="2000" dirty="0" smtClean="0">
                <a:latin typeface="Arial" pitchFamily="34" charset="0"/>
                <a:cs typeface="Arial" pitchFamily="34" charset="0"/>
              </a:rPr>
              <a:t>), V(t</a:t>
            </a:r>
            <a:r>
              <a:rPr lang="en-US" sz="2000" dirty="0" smtClean="0">
                <a:latin typeface="Arial" pitchFamily="34" charset="0"/>
                <a:cs typeface="Arial" pitchFamily="34" charset="0"/>
              </a:rPr>
              <a:t>) are first (Mean) and second (un-centered variance) moments of the gradients</a:t>
            </a:r>
          </a:p>
          <a:p>
            <a:pPr>
              <a:buNone/>
            </a:pPr>
            <a:endParaRPr lang="en-US" sz="2000" dirty="0" smtClean="0">
              <a:latin typeface="Arial" pitchFamily="34" charset="0"/>
              <a:cs typeface="Arial" pitchFamily="34" charset="0"/>
            </a:endParaRPr>
          </a:p>
          <a:p>
            <a:pPr>
              <a:buNone/>
            </a:pPr>
            <a:endParaRPr lang="en-US" sz="2000" dirty="0" smtClean="0">
              <a:latin typeface="Arial" pitchFamily="34" charset="0"/>
              <a:cs typeface="Arial" pitchFamily="34" charset="0"/>
            </a:endParaRPr>
          </a:p>
          <a:p>
            <a:pPr>
              <a:buNone/>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Formula for parameter update</a:t>
            </a:r>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16016" y="4437112"/>
            <a:ext cx="1368152" cy="584264"/>
          </a:xfrm>
          <a:prstGeom prst="rect">
            <a:avLst/>
          </a:prstGeom>
          <a:noFill/>
        </p:spPr>
      </p:pic>
      <p:sp>
        <p:nvSpPr>
          <p:cNvPr id="522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47764" y="4473116"/>
            <a:ext cx="1199384" cy="540060"/>
          </a:xfrm>
          <a:prstGeom prst="rect">
            <a:avLst/>
          </a:prstGeom>
          <a:noFill/>
        </p:spPr>
      </p:pic>
      <p:sp>
        <p:nvSpPr>
          <p:cNvPr id="522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815916" y="5733256"/>
            <a:ext cx="2499007" cy="64807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References</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23</a:t>
            </a:fld>
            <a:endParaRPr lang="de-DE" kern="1200" dirty="0"/>
          </a:p>
        </p:txBody>
      </p:sp>
      <p:sp>
        <p:nvSpPr>
          <p:cNvPr id="5" name="Content Placeholder 4"/>
          <p:cNvSpPr>
            <a:spLocks noGrp="1"/>
          </p:cNvSpPr>
          <p:nvPr>
            <p:ph sz="half" idx="15"/>
          </p:nvPr>
        </p:nvSpPr>
        <p:spPr/>
        <p:txBody>
          <a:bodyPr/>
          <a:lstStyle/>
          <a:p>
            <a:pPr lvl="0"/>
            <a:endParaRPr lang="en-US" sz="2000" dirty="0" smtClean="0">
              <a:latin typeface="Arial" pitchFamily="34" charset="0"/>
              <a:cs typeface="Arial" pitchFamily="34" charset="0"/>
            </a:endParaRPr>
          </a:p>
          <a:p>
            <a:pPr lvl="0"/>
            <a:r>
              <a:rPr lang="en-US" sz="2000" dirty="0" smtClean="0">
                <a:latin typeface="Arial" pitchFamily="34" charset="0"/>
                <a:cs typeface="Arial" pitchFamily="34" charset="0"/>
              </a:rPr>
              <a:t>Foundations of Semantic web Technologies by Pascal Hitzler, Markus Krörtzsch, Sebastian Rudolph</a:t>
            </a:r>
          </a:p>
          <a:p>
            <a:pPr lvl="0"/>
            <a:endParaRPr lang="en-US" sz="2000" dirty="0" smtClean="0">
              <a:latin typeface="Arial" pitchFamily="34" charset="0"/>
              <a:cs typeface="Arial" pitchFamily="34" charset="0"/>
            </a:endParaRPr>
          </a:p>
          <a:p>
            <a:pPr lvl="0"/>
            <a:r>
              <a:rPr lang="en-US" sz="2000" dirty="0" smtClean="0">
                <a:latin typeface="Arial" pitchFamily="34" charset="0"/>
                <a:cs typeface="Arial" pitchFamily="34" charset="0"/>
              </a:rPr>
              <a:t>Po-</a:t>
            </a:r>
            <a:r>
              <a:rPr lang="en-US" sz="2000" dirty="0" err="1" smtClean="0">
                <a:latin typeface="Arial" pitchFamily="34" charset="0"/>
                <a:cs typeface="Arial" pitchFamily="34" charset="0"/>
              </a:rPr>
              <a:t>sen</a:t>
            </a:r>
            <a:r>
              <a:rPr lang="en-US" sz="2000" dirty="0" smtClean="0">
                <a:latin typeface="Arial" pitchFamily="34" charset="0"/>
                <a:cs typeface="Arial" pitchFamily="34" charset="0"/>
              </a:rPr>
              <a:t> Huang, </a:t>
            </a:r>
            <a:r>
              <a:rPr lang="en-US" sz="2000" dirty="0" err="1" smtClean="0">
                <a:latin typeface="Arial" pitchFamily="34" charset="0"/>
                <a:cs typeface="Arial" pitchFamily="34" charset="0"/>
              </a:rPr>
              <a:t>Xiaodong</a:t>
            </a:r>
            <a:r>
              <a:rPr lang="en-US" sz="2000" dirty="0" smtClean="0">
                <a:latin typeface="Arial" pitchFamily="34" charset="0"/>
                <a:cs typeface="Arial" pitchFamily="34" charset="0"/>
              </a:rPr>
              <a:t> He, </a:t>
            </a:r>
            <a:r>
              <a:rPr lang="en-US" sz="2000" dirty="0" err="1" smtClean="0">
                <a:latin typeface="Arial" pitchFamily="34" charset="0"/>
                <a:cs typeface="Arial" pitchFamily="34" charset="0"/>
              </a:rPr>
              <a:t>Jianfeng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Gao</a:t>
            </a:r>
            <a:r>
              <a:rPr lang="en-US" sz="2000" dirty="0" smtClean="0">
                <a:latin typeface="Arial" pitchFamily="34" charset="0"/>
                <a:cs typeface="Arial" pitchFamily="34" charset="0"/>
              </a:rPr>
              <a:t>, Li Deng., 2013. “Learning Deep Structured Semantic Models for Web Search using Clickthrough Data”</a:t>
            </a:r>
          </a:p>
          <a:p>
            <a:pPr lvl="0"/>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https://www.microsoft.com/en-us/research/wp-content/uploads/2016/02/wsdm2015</a:t>
            </a:r>
            <a:endParaRPr lang="en-US" sz="2000" dirty="0">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24</a:t>
            </a:fld>
            <a:endParaRPr lang="de-DE" kern="1200" dirty="0"/>
          </a:p>
        </p:txBody>
      </p:sp>
      <p:sp>
        <p:nvSpPr>
          <p:cNvPr id="5" name="Content Placeholder 4"/>
          <p:cNvSpPr>
            <a:spLocks noGrp="1"/>
          </p:cNvSpPr>
          <p:nvPr>
            <p:ph sz="half" idx="15"/>
          </p:nvPr>
        </p:nvSpPr>
        <p:spPr/>
        <p:txBody>
          <a:bodyPr/>
          <a:lstStyle/>
          <a:p>
            <a:pPr algn="ctr">
              <a:buNone/>
            </a:pPr>
            <a:endParaRPr lang="en-US" sz="4000" dirty="0" smtClean="0">
              <a:latin typeface="Arial" pitchFamily="34" charset="0"/>
              <a:cs typeface="Arial" pitchFamily="34" charset="0"/>
            </a:endParaRPr>
          </a:p>
          <a:p>
            <a:pPr algn="ctr">
              <a:buNone/>
            </a:pPr>
            <a:endParaRPr lang="en-US" sz="4000" dirty="0" smtClean="0">
              <a:latin typeface="Arial" pitchFamily="34" charset="0"/>
              <a:cs typeface="Arial" pitchFamily="34" charset="0"/>
            </a:endParaRPr>
          </a:p>
          <a:p>
            <a:pPr algn="ctr">
              <a:buNone/>
            </a:pPr>
            <a:endParaRPr lang="en-US" sz="4000" dirty="0" smtClean="0">
              <a:latin typeface="Arial" pitchFamily="34" charset="0"/>
              <a:cs typeface="Arial" pitchFamily="34" charset="0"/>
            </a:endParaRPr>
          </a:p>
          <a:p>
            <a:pPr algn="ctr">
              <a:buNone/>
            </a:pPr>
            <a:r>
              <a:rPr lang="en-US" sz="4000" dirty="0" smtClean="0">
                <a:latin typeface="Arial" pitchFamily="34" charset="0"/>
                <a:cs typeface="Arial" pitchFamily="34" charset="0"/>
              </a:rPr>
              <a:t>Thank you!</a:t>
            </a:r>
            <a:endParaRPr lang="en-US" sz="40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Foliennummernplatzhalt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3</a:t>
            </a:fld>
            <a:endParaRPr lang="de-DE" kern="1200" dirty="0"/>
          </a:p>
        </p:txBody>
      </p:sp>
      <p:sp>
        <p:nvSpPr>
          <p:cNvPr id="6" name="Content Placeholder 5"/>
          <p:cNvSpPr>
            <a:spLocks noGrp="1"/>
          </p:cNvSpPr>
          <p:nvPr>
            <p:ph sz="half" idx="15"/>
          </p:nvPr>
        </p:nvSpPr>
        <p:spPr/>
        <p:txBody>
          <a:bodyPr/>
          <a:lstStyle/>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 data model that represents knowledge as a set of concepts within a domain and relationships between concepts.</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Policies, Rules, Relationships, Definitions, Processes</a:t>
            </a:r>
          </a:p>
          <a:p>
            <a:pPr>
              <a:buNone/>
            </a:pPr>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Ontologies are simplify the data  management</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Data available on internet  is Heterogeneous</a:t>
            </a:r>
          </a:p>
          <a:p>
            <a:endParaRPr lang="en-US" sz="2000" dirty="0">
              <a:latin typeface="Arial" pitchFamily="34" charset="0"/>
              <a:cs typeface="Arial" pitchFamily="34" charset="0"/>
            </a:endParaRPr>
          </a:p>
        </p:txBody>
      </p:sp>
      <p:sp>
        <p:nvSpPr>
          <p:cNvPr id="7" name="Title 6"/>
          <p:cNvSpPr>
            <a:spLocks noGrp="1"/>
          </p:cNvSpPr>
          <p:nvPr>
            <p:ph type="title"/>
          </p:nvPr>
        </p:nvSpPr>
        <p:spPr/>
        <p:txBody>
          <a:bodyPr/>
          <a:lstStyle/>
          <a:p>
            <a:r>
              <a:rPr lang="en-US" sz="2400" b="1" dirty="0" smtClean="0">
                <a:latin typeface="Arial" pitchFamily="34" charset="0"/>
                <a:cs typeface="Arial" pitchFamily="34" charset="0"/>
              </a:rPr>
              <a:t>1.Ontologies</a:t>
            </a:r>
            <a:endParaRPr lang="en-US" sz="2400" b="1" dirty="0">
              <a:latin typeface="Arial" pitchFamily="34" charset="0"/>
              <a:cs typeface="Arial" pitchFamily="34" charset="0"/>
            </a:endParaRPr>
          </a:p>
        </p:txBody>
      </p:sp>
      <p:pic>
        <p:nvPicPr>
          <p:cNvPr id="8" name="Picture 7" descr="alltype-data.jpg"/>
          <p:cNvPicPr>
            <a:picLocks noChangeAspect="1"/>
          </p:cNvPicPr>
          <p:nvPr/>
        </p:nvPicPr>
        <p:blipFill>
          <a:blip r:embed="rId2" cstate="print"/>
          <a:stretch>
            <a:fillRect/>
          </a:stretch>
        </p:blipFill>
        <p:spPr>
          <a:xfrm>
            <a:off x="5436096" y="4221088"/>
            <a:ext cx="3581865" cy="1819531"/>
          </a:xfrm>
          <a:prstGeom prst="rect">
            <a:avLst/>
          </a:prstGeom>
          <a:ln>
            <a:noFill/>
          </a:ln>
          <a:effectLst>
            <a:softEdge rad="112500"/>
          </a:effectLst>
        </p:spPr>
      </p:pic>
      <p:sp>
        <p:nvSpPr>
          <p:cNvPr id="9" name="TextBox 8"/>
          <p:cNvSpPr txBox="1"/>
          <p:nvPr/>
        </p:nvSpPr>
        <p:spPr>
          <a:xfrm>
            <a:off x="6264188" y="6021288"/>
            <a:ext cx="2304256" cy="307777"/>
          </a:xfrm>
          <a:prstGeom prst="rect">
            <a:avLst/>
          </a:prstGeom>
          <a:noFill/>
        </p:spPr>
        <p:txBody>
          <a:bodyPr wrap="square" rtlCol="0">
            <a:spAutoFit/>
          </a:bodyPr>
          <a:lstStyle/>
          <a:p>
            <a:r>
              <a:rPr lang="en-US" sz="1400" dirty="0" smtClean="0">
                <a:latin typeface="Arial" pitchFamily="34" charset="0"/>
                <a:cs typeface="Arial" pitchFamily="34" charset="0"/>
              </a:rPr>
              <a:t>Fig: Data Formats </a:t>
            </a:r>
            <a:endParaRPr lang="en-US" sz="1400" dirty="0">
              <a:latin typeface="Arial" pitchFamily="34" charset="0"/>
              <a:cs typeface="Arial" pitchFamily="34" charset="0"/>
            </a:endParaRPr>
          </a:p>
        </p:txBody>
      </p:sp>
    </p:spTree>
    <p:extLst>
      <p:ext uri="{BB962C8B-B14F-4D97-AF65-F5344CB8AC3E}">
        <p14:creationId xmlns="" xmlns:p14="http://schemas.microsoft.com/office/powerpoint/2010/main" val="420550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1.1 </a:t>
            </a:r>
            <a:r>
              <a:rPr lang="en-US" sz="2400" dirty="0" smtClean="0">
                <a:latin typeface="Arial" pitchFamily="34" charset="0"/>
                <a:cs typeface="Arial" pitchFamily="34" charset="0"/>
              </a:rPr>
              <a:t>Problems </a:t>
            </a:r>
            <a:r>
              <a:rPr lang="en-US" sz="2400" dirty="0" smtClean="0">
                <a:latin typeface="Arial" pitchFamily="34" charset="0"/>
                <a:cs typeface="Arial" pitchFamily="34" charset="0"/>
              </a:rPr>
              <a:t>with the different type of data</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4</a:t>
            </a:fld>
            <a:endParaRPr lang="de-DE" kern="1200" dirty="0"/>
          </a:p>
        </p:txBody>
      </p:sp>
      <p:sp>
        <p:nvSpPr>
          <p:cNvPr id="5" name="Content Placeholder 4"/>
          <p:cNvSpPr>
            <a:spLocks noGrp="1"/>
          </p:cNvSpPr>
          <p:nvPr>
            <p:ph sz="half" idx="15"/>
          </p:nvPr>
        </p:nvSpPr>
        <p:spPr/>
        <p:txBody>
          <a:bodyPr/>
          <a:lstStyle/>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Information can be captured in different formats</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It almost impossible to understand existing  relationships between different data</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Ontology is captured the data in a way that allows these relationships to become visible </a:t>
            </a:r>
          </a:p>
          <a:p>
            <a:pPr>
              <a:buNone/>
            </a:pPr>
            <a:endParaRPr lang="en-US" sz="20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Classes and Relationships</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5</a:t>
            </a:fld>
            <a:endParaRPr lang="de-DE" kern="1200" dirty="0"/>
          </a:p>
        </p:txBody>
      </p:sp>
      <p:sp>
        <p:nvSpPr>
          <p:cNvPr id="5" name="Content Placeholder 4"/>
          <p:cNvSpPr>
            <a:spLocks noGrp="1"/>
          </p:cNvSpPr>
          <p:nvPr>
            <p:ph sz="half" idx="15"/>
          </p:nvPr>
        </p:nvSpPr>
        <p:spPr/>
        <p:txBody>
          <a:bodyPr/>
          <a:lstStyle/>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In accordance with the RDF and OWL </a:t>
            </a:r>
          </a:p>
          <a:p>
            <a:pPr>
              <a:buNone/>
            </a:pPr>
            <a:r>
              <a:rPr lang="en-US" sz="2000" dirty="0" smtClean="0">
                <a:latin typeface="Arial" pitchFamily="34" charset="0"/>
                <a:cs typeface="Arial" pitchFamily="34" charset="0"/>
              </a:rPr>
              <a:t>     Ontologies are made up of two main components.</a:t>
            </a:r>
          </a:p>
          <a:p>
            <a:pPr>
              <a:buNone/>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Classes  (oval) and Relationships (arrow)</a:t>
            </a: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
        <p:nvSpPr>
          <p:cNvPr id="10" name="Oval 9"/>
          <p:cNvSpPr/>
          <p:nvPr/>
        </p:nvSpPr>
        <p:spPr>
          <a:xfrm>
            <a:off x="2159732" y="4905164"/>
            <a:ext cx="1693168" cy="1075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sp>
        <p:nvSpPr>
          <p:cNvPr id="11" name="Oval 10"/>
          <p:cNvSpPr/>
          <p:nvPr/>
        </p:nvSpPr>
        <p:spPr>
          <a:xfrm>
            <a:off x="5652120" y="4905164"/>
            <a:ext cx="1801180" cy="1039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Organization  </a:t>
            </a:r>
            <a:endParaRPr lang="en-US" dirty="0"/>
          </a:p>
        </p:txBody>
      </p:sp>
      <p:cxnSp>
        <p:nvCxnSpPr>
          <p:cNvPr id="12" name="Straight Arrow Connector 11"/>
          <p:cNvCxnSpPr>
            <a:stCxn id="10" idx="6"/>
            <a:endCxn id="11" idx="2"/>
          </p:cNvCxnSpPr>
          <p:nvPr/>
        </p:nvCxnSpPr>
        <p:spPr>
          <a:xfrm flipV="1">
            <a:off x="3852900" y="5424754"/>
            <a:ext cx="1799220" cy="18002"/>
          </a:xfrm>
          <a:prstGeom prst="straightConnector1">
            <a:avLst/>
          </a:prstGeom>
          <a:ln w="25400" cmpd="sng">
            <a:headEnd type="none"/>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67944" y="5121188"/>
            <a:ext cx="1188132" cy="276999"/>
          </a:xfrm>
          <a:prstGeom prst="rect">
            <a:avLst/>
          </a:prstGeom>
          <a:noFill/>
        </p:spPr>
        <p:txBody>
          <a:bodyPr wrap="square" rtlCol="0">
            <a:spAutoFit/>
          </a:bodyPr>
          <a:lstStyle/>
          <a:p>
            <a:r>
              <a:rPr lang="en-US" sz="1200" dirty="0" smtClean="0">
                <a:latin typeface="Arial" pitchFamily="34" charset="0"/>
                <a:cs typeface="Arial" pitchFamily="34" charset="0"/>
              </a:rPr>
              <a:t>has employer</a:t>
            </a:r>
            <a:endParaRPr lang="en-US" sz="1200" dirty="0">
              <a:latin typeface="Arial" pitchFamily="34" charset="0"/>
              <a:cs typeface="Arial" pitchFamily="34" charset="0"/>
            </a:endParaRPr>
          </a:p>
        </p:txBody>
      </p:sp>
      <p:sp>
        <p:nvSpPr>
          <p:cNvPr id="16" name="TextBox 15"/>
          <p:cNvSpPr txBox="1"/>
          <p:nvPr/>
        </p:nvSpPr>
        <p:spPr>
          <a:xfrm>
            <a:off x="2195736" y="4437112"/>
            <a:ext cx="5580620" cy="369332"/>
          </a:xfrm>
          <a:prstGeom prst="rect">
            <a:avLst/>
          </a:prstGeom>
          <a:noFill/>
        </p:spPr>
        <p:txBody>
          <a:bodyPr wrap="square" rtlCol="0">
            <a:spAutoFit/>
          </a:bodyPr>
          <a:lstStyle/>
          <a:p>
            <a:r>
              <a:rPr lang="en-US" dirty="0" smtClean="0">
                <a:latin typeface="Arial" pitchFamily="34" charset="0"/>
                <a:cs typeface="Arial" pitchFamily="34" charset="0"/>
              </a:rPr>
              <a:t>   Subject 	  predicates                Object</a:t>
            </a:r>
            <a:endParaRPr lang="en-US" dirty="0">
              <a:latin typeface="Arial" pitchFamily="34" charset="0"/>
              <a:cs typeface="Arial" pitchFamily="34" charset="0"/>
            </a:endParaRPr>
          </a:p>
        </p:txBody>
      </p:sp>
      <p:sp>
        <p:nvSpPr>
          <p:cNvPr id="21" name="TextBox 20"/>
          <p:cNvSpPr txBox="1"/>
          <p:nvPr/>
        </p:nvSpPr>
        <p:spPr>
          <a:xfrm>
            <a:off x="3851920" y="3609020"/>
            <a:ext cx="1620180" cy="400110"/>
          </a:xfrm>
          <a:prstGeom prst="rect">
            <a:avLst/>
          </a:prstGeom>
          <a:noFill/>
        </p:spPr>
        <p:txBody>
          <a:bodyPr wrap="square" rtlCol="0">
            <a:spAutoFit/>
          </a:bodyPr>
          <a:lstStyle/>
          <a:p>
            <a:pPr algn="ctr"/>
            <a:r>
              <a:rPr lang="en-US" sz="2000" dirty="0" smtClean="0">
                <a:latin typeface="Arial" pitchFamily="34" charset="0"/>
                <a:cs typeface="Arial" pitchFamily="34" charset="0"/>
              </a:rPr>
              <a:t>TRIPLE</a:t>
            </a:r>
            <a:endParaRPr lang="en-US" sz="20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Ontologies </a:t>
            </a:r>
            <a:r>
              <a:rPr lang="en-US" sz="2400" dirty="0" smtClean="0">
                <a:latin typeface="Arial" pitchFamily="34" charset="0"/>
                <a:cs typeface="Arial" pitchFamily="34" charset="0"/>
              </a:rPr>
              <a:t>Construction</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6</a:t>
            </a:fld>
            <a:endParaRPr lang="de-DE" kern="1200" dirty="0"/>
          </a:p>
        </p:txBody>
      </p:sp>
      <p:sp>
        <p:nvSpPr>
          <p:cNvPr id="5" name="Content Placeholder 4"/>
          <p:cNvSpPr>
            <a:spLocks noGrp="1"/>
          </p:cNvSpPr>
          <p:nvPr>
            <p:ph sz="half" idx="15"/>
          </p:nvPr>
        </p:nvSpPr>
        <p:spPr/>
        <p:txBody>
          <a:bodyPr/>
          <a:lstStyle/>
          <a:p>
            <a:pPr>
              <a:buNone/>
            </a:pPr>
            <a:endParaRPr lang="en-US" dirty="0" smtClean="0"/>
          </a:p>
          <a:p>
            <a:r>
              <a:rPr lang="en-US" sz="2000" dirty="0" smtClean="0">
                <a:latin typeface="Arial" pitchFamily="34" charset="0"/>
                <a:cs typeface="Arial" pitchFamily="34" charset="0"/>
              </a:rPr>
              <a:t>The two standards which govern the construction of  ontologies are</a:t>
            </a:r>
          </a:p>
          <a:p>
            <a:pPr>
              <a:buNone/>
            </a:pPr>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RDF(resource description framework)</a:t>
            </a:r>
          </a:p>
          <a:p>
            <a:pPr>
              <a:buNone/>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OWL (web ontology language)</a:t>
            </a:r>
          </a:p>
          <a:p>
            <a:endParaRPr lang="en-US" sz="2000" dirty="0" smtClean="0">
              <a:latin typeface="Arial" pitchFamily="34" charset="0"/>
              <a:cs typeface="Arial" pitchFamily="34" charset="0"/>
            </a:endParaRPr>
          </a:p>
          <a:p>
            <a:endParaRPr lang="en-US" dirty="0"/>
          </a:p>
        </p:txBody>
      </p:sp>
      <p:sp>
        <p:nvSpPr>
          <p:cNvPr id="6" name="Freeform 5"/>
          <p:cNvSpPr/>
          <p:nvPr/>
        </p:nvSpPr>
        <p:spPr>
          <a:xfrm>
            <a:off x="2015716" y="4113076"/>
            <a:ext cx="1287673" cy="1729030"/>
          </a:xfrm>
          <a:custGeom>
            <a:avLst/>
            <a:gdLst>
              <a:gd name="connsiteX0" fmla="*/ 0 w 1467693"/>
              <a:gd name="connsiteY0" fmla="*/ 0 h 1946669"/>
              <a:gd name="connsiteX1" fmla="*/ 1467693 w 1467693"/>
              <a:gd name="connsiteY1" fmla="*/ 0 h 1946669"/>
              <a:gd name="connsiteX2" fmla="*/ 1467693 w 1467693"/>
              <a:gd name="connsiteY2" fmla="*/ 1702049 h 1946669"/>
              <a:gd name="connsiteX3" fmla="*/ 1223073 w 1467693"/>
              <a:gd name="connsiteY3" fmla="*/ 1946669 h 1946669"/>
              <a:gd name="connsiteX4" fmla="*/ 0 w 1467693"/>
              <a:gd name="connsiteY4" fmla="*/ 1946669 h 1946669"/>
              <a:gd name="connsiteX5" fmla="*/ 0 w 1467693"/>
              <a:gd name="connsiteY5" fmla="*/ 0 h 1946669"/>
              <a:gd name="connsiteX0" fmla="*/ 1223073 w 1467693"/>
              <a:gd name="connsiteY0" fmla="*/ 1946669 h 1946669"/>
              <a:gd name="connsiteX1" fmla="*/ 1271997 w 1467693"/>
              <a:gd name="connsiteY1" fmla="*/ 1750973 h 1946669"/>
              <a:gd name="connsiteX2" fmla="*/ 1467693 w 1467693"/>
              <a:gd name="connsiteY2" fmla="*/ 1702049 h 1946669"/>
              <a:gd name="connsiteX3" fmla="*/ 1223073 w 1467693"/>
              <a:gd name="connsiteY3" fmla="*/ 1946669 h 1946669"/>
              <a:gd name="connsiteX0" fmla="*/ 1223073 w 1467693"/>
              <a:gd name="connsiteY0" fmla="*/ 1946669 h 1946669"/>
              <a:gd name="connsiteX1" fmla="*/ 1271997 w 1467693"/>
              <a:gd name="connsiteY1" fmla="*/ 1750973 h 1946669"/>
              <a:gd name="connsiteX2" fmla="*/ 1467693 w 1467693"/>
              <a:gd name="connsiteY2" fmla="*/ 1702049 h 1946669"/>
              <a:gd name="connsiteX3" fmla="*/ 1223073 w 1467693"/>
              <a:gd name="connsiteY3" fmla="*/ 1946669 h 1946669"/>
              <a:gd name="connsiteX4" fmla="*/ 0 w 1467693"/>
              <a:gd name="connsiteY4" fmla="*/ 1946669 h 1946669"/>
              <a:gd name="connsiteX5" fmla="*/ 0 w 1467693"/>
              <a:gd name="connsiteY5" fmla="*/ 0 h 1946669"/>
              <a:gd name="connsiteX6" fmla="*/ 1467693 w 1467693"/>
              <a:gd name="connsiteY6" fmla="*/ 0 h 1946669"/>
              <a:gd name="connsiteX7" fmla="*/ 1467693 w 1467693"/>
              <a:gd name="connsiteY7" fmla="*/ 1702049 h 194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7693" h="1946669" stroke="0" extrusionOk="0">
                <a:moveTo>
                  <a:pt x="0" y="0"/>
                </a:moveTo>
                <a:lnTo>
                  <a:pt x="1467693" y="0"/>
                </a:lnTo>
                <a:lnTo>
                  <a:pt x="1467693" y="1702049"/>
                </a:lnTo>
                <a:lnTo>
                  <a:pt x="1223073" y="1946669"/>
                </a:lnTo>
                <a:lnTo>
                  <a:pt x="0" y="1946669"/>
                </a:lnTo>
                <a:lnTo>
                  <a:pt x="0" y="0"/>
                </a:lnTo>
                <a:close/>
              </a:path>
              <a:path w="1467693" h="1946669" fill="darkenLess" stroke="0" extrusionOk="0">
                <a:moveTo>
                  <a:pt x="1223073" y="1946669"/>
                </a:moveTo>
                <a:lnTo>
                  <a:pt x="1271997" y="1750973"/>
                </a:lnTo>
                <a:lnTo>
                  <a:pt x="1467693" y="1702049"/>
                </a:lnTo>
                <a:lnTo>
                  <a:pt x="1223073" y="1946669"/>
                </a:lnTo>
                <a:close/>
              </a:path>
              <a:path w="1467693" h="1946669" fill="none" extrusionOk="0">
                <a:moveTo>
                  <a:pt x="1223073" y="1946669"/>
                </a:moveTo>
                <a:lnTo>
                  <a:pt x="1271997" y="1750973"/>
                </a:lnTo>
                <a:lnTo>
                  <a:pt x="1467693" y="1702049"/>
                </a:lnTo>
                <a:lnTo>
                  <a:pt x="1223073" y="1946669"/>
                </a:lnTo>
                <a:lnTo>
                  <a:pt x="0" y="1946669"/>
                </a:lnTo>
                <a:lnTo>
                  <a:pt x="0" y="0"/>
                </a:lnTo>
                <a:lnTo>
                  <a:pt x="1467693" y="0"/>
                </a:lnTo>
                <a:lnTo>
                  <a:pt x="1467693" y="1702049"/>
                </a:lnTo>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780" tIns="17780" rIns="17780" bIns="262400" numCol="1" spcCol="1270" anchor="ctr" anchorCtr="0">
            <a:noAutofit/>
          </a:bodyPr>
          <a:lstStyle/>
          <a:p>
            <a:pPr lvl="0" algn="ctr" defTabSz="622300">
              <a:lnSpc>
                <a:spcPct val="90000"/>
              </a:lnSpc>
              <a:spcBef>
                <a:spcPct val="0"/>
              </a:spcBef>
              <a:spcAft>
                <a:spcPct val="35000"/>
              </a:spcAft>
            </a:pPr>
            <a:r>
              <a:rPr lang="en-US" sz="1600" dirty="0" smtClean="0">
                <a:latin typeface="Arial" pitchFamily="34" charset="0"/>
                <a:cs typeface="Arial" pitchFamily="34" charset="0"/>
              </a:rPr>
              <a:t>RDF</a:t>
            </a:r>
            <a:r>
              <a:rPr lang="en-US" sz="1400" kern="1200" dirty="0" smtClean="0">
                <a:latin typeface="Calibri" pitchFamily="34" charset="0"/>
                <a:cs typeface="Calibri" pitchFamily="34" charset="0"/>
              </a:rPr>
              <a:t> </a:t>
            </a:r>
            <a:endParaRPr lang="en-US" sz="1400" kern="1200" dirty="0">
              <a:latin typeface="Calibri" pitchFamily="34" charset="0"/>
              <a:cs typeface="Calibri" pitchFamily="34" charset="0"/>
            </a:endParaRPr>
          </a:p>
        </p:txBody>
      </p:sp>
      <p:sp>
        <p:nvSpPr>
          <p:cNvPr id="7" name="Freeform 6"/>
          <p:cNvSpPr/>
          <p:nvPr/>
        </p:nvSpPr>
        <p:spPr>
          <a:xfrm>
            <a:off x="4716016" y="4077072"/>
            <a:ext cx="1287673" cy="1729030"/>
          </a:xfrm>
          <a:custGeom>
            <a:avLst/>
            <a:gdLst>
              <a:gd name="connsiteX0" fmla="*/ 0 w 1467693"/>
              <a:gd name="connsiteY0" fmla="*/ 0 h 1946669"/>
              <a:gd name="connsiteX1" fmla="*/ 1467693 w 1467693"/>
              <a:gd name="connsiteY1" fmla="*/ 0 h 1946669"/>
              <a:gd name="connsiteX2" fmla="*/ 1467693 w 1467693"/>
              <a:gd name="connsiteY2" fmla="*/ 1702049 h 1946669"/>
              <a:gd name="connsiteX3" fmla="*/ 1223073 w 1467693"/>
              <a:gd name="connsiteY3" fmla="*/ 1946669 h 1946669"/>
              <a:gd name="connsiteX4" fmla="*/ 0 w 1467693"/>
              <a:gd name="connsiteY4" fmla="*/ 1946669 h 1946669"/>
              <a:gd name="connsiteX5" fmla="*/ 0 w 1467693"/>
              <a:gd name="connsiteY5" fmla="*/ 0 h 1946669"/>
              <a:gd name="connsiteX0" fmla="*/ 1223073 w 1467693"/>
              <a:gd name="connsiteY0" fmla="*/ 1946669 h 1946669"/>
              <a:gd name="connsiteX1" fmla="*/ 1271997 w 1467693"/>
              <a:gd name="connsiteY1" fmla="*/ 1750973 h 1946669"/>
              <a:gd name="connsiteX2" fmla="*/ 1467693 w 1467693"/>
              <a:gd name="connsiteY2" fmla="*/ 1702049 h 1946669"/>
              <a:gd name="connsiteX3" fmla="*/ 1223073 w 1467693"/>
              <a:gd name="connsiteY3" fmla="*/ 1946669 h 1946669"/>
              <a:gd name="connsiteX0" fmla="*/ 1223073 w 1467693"/>
              <a:gd name="connsiteY0" fmla="*/ 1946669 h 1946669"/>
              <a:gd name="connsiteX1" fmla="*/ 1271997 w 1467693"/>
              <a:gd name="connsiteY1" fmla="*/ 1750973 h 1946669"/>
              <a:gd name="connsiteX2" fmla="*/ 1467693 w 1467693"/>
              <a:gd name="connsiteY2" fmla="*/ 1702049 h 1946669"/>
              <a:gd name="connsiteX3" fmla="*/ 1223073 w 1467693"/>
              <a:gd name="connsiteY3" fmla="*/ 1946669 h 1946669"/>
              <a:gd name="connsiteX4" fmla="*/ 0 w 1467693"/>
              <a:gd name="connsiteY4" fmla="*/ 1946669 h 1946669"/>
              <a:gd name="connsiteX5" fmla="*/ 0 w 1467693"/>
              <a:gd name="connsiteY5" fmla="*/ 0 h 1946669"/>
              <a:gd name="connsiteX6" fmla="*/ 1467693 w 1467693"/>
              <a:gd name="connsiteY6" fmla="*/ 0 h 1946669"/>
              <a:gd name="connsiteX7" fmla="*/ 1467693 w 1467693"/>
              <a:gd name="connsiteY7" fmla="*/ 1702049 h 194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7693" h="1946669" stroke="0" extrusionOk="0">
                <a:moveTo>
                  <a:pt x="0" y="0"/>
                </a:moveTo>
                <a:lnTo>
                  <a:pt x="1467693" y="0"/>
                </a:lnTo>
                <a:lnTo>
                  <a:pt x="1467693" y="1702049"/>
                </a:lnTo>
                <a:lnTo>
                  <a:pt x="1223073" y="1946669"/>
                </a:lnTo>
                <a:lnTo>
                  <a:pt x="0" y="1946669"/>
                </a:lnTo>
                <a:lnTo>
                  <a:pt x="0" y="0"/>
                </a:lnTo>
                <a:close/>
              </a:path>
              <a:path w="1467693" h="1946669" fill="darkenLess" stroke="0" extrusionOk="0">
                <a:moveTo>
                  <a:pt x="1223073" y="1946669"/>
                </a:moveTo>
                <a:lnTo>
                  <a:pt x="1271997" y="1750973"/>
                </a:lnTo>
                <a:lnTo>
                  <a:pt x="1467693" y="1702049"/>
                </a:lnTo>
                <a:lnTo>
                  <a:pt x="1223073" y="1946669"/>
                </a:lnTo>
                <a:close/>
              </a:path>
              <a:path w="1467693" h="1946669" fill="none" extrusionOk="0">
                <a:moveTo>
                  <a:pt x="1223073" y="1946669"/>
                </a:moveTo>
                <a:lnTo>
                  <a:pt x="1271997" y="1750973"/>
                </a:lnTo>
                <a:lnTo>
                  <a:pt x="1467693" y="1702049"/>
                </a:lnTo>
                <a:lnTo>
                  <a:pt x="1223073" y="1946669"/>
                </a:lnTo>
                <a:lnTo>
                  <a:pt x="0" y="1946669"/>
                </a:lnTo>
                <a:lnTo>
                  <a:pt x="0" y="0"/>
                </a:lnTo>
                <a:lnTo>
                  <a:pt x="1467693" y="0"/>
                </a:lnTo>
                <a:lnTo>
                  <a:pt x="1467693" y="1702049"/>
                </a:lnTo>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780" tIns="17780" rIns="17780" bIns="262400" numCol="1" spcCol="1270" anchor="ctr" anchorCtr="0">
            <a:noAutofit/>
          </a:bodyPr>
          <a:lstStyle/>
          <a:p>
            <a:pPr lvl="0" algn="ctr" defTabSz="622300">
              <a:lnSpc>
                <a:spcPct val="90000"/>
              </a:lnSpc>
              <a:spcBef>
                <a:spcPct val="0"/>
              </a:spcBef>
              <a:spcAft>
                <a:spcPct val="35000"/>
              </a:spcAft>
            </a:pPr>
            <a:r>
              <a:rPr lang="en-US" sz="1600" kern="1200" dirty="0" smtClean="0">
                <a:latin typeface="Arial" pitchFamily="34" charset="0"/>
                <a:cs typeface="Arial" pitchFamily="34" charset="0"/>
              </a:rPr>
              <a:t>OWL</a:t>
            </a:r>
            <a:endParaRPr lang="en-US" sz="1600" kern="12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Features of Ontologies</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7</a:t>
            </a:fld>
            <a:endParaRPr lang="de-DE" kern="1200" dirty="0"/>
          </a:p>
        </p:txBody>
      </p:sp>
      <p:sp>
        <p:nvSpPr>
          <p:cNvPr id="5" name="Content Placeholder 4"/>
          <p:cNvSpPr>
            <a:spLocks noGrp="1"/>
          </p:cNvSpPr>
          <p:nvPr>
            <p:ph sz="half" idx="15"/>
          </p:nvPr>
        </p:nvSpPr>
        <p:spPr/>
        <p:txBody>
          <a:bodyPr/>
          <a:lstStyle/>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Ontologies are easily extensible</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You can add and delete classes from Ontology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Ontologies are an excellent alternative to source code</a:t>
            </a:r>
          </a:p>
          <a:p>
            <a:pPr>
              <a:buNone/>
            </a:pPr>
            <a:endParaRPr lang="en-US" dirty="0" smtClean="0">
              <a:latin typeface="Arial" pitchFamily="34" charset="0"/>
              <a:cs typeface="Arial" pitchFamily="34" charset="0"/>
            </a:endParaRPr>
          </a:p>
          <a:p>
            <a:endParaRPr lang="en-US" dirty="0" smtClean="0"/>
          </a:p>
          <a:p>
            <a:endParaRPr lang="en-US" sz="20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OntoGraf</a:t>
            </a:r>
            <a:endParaRPr lang="en-US" sz="2400"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8</a:t>
            </a:fld>
            <a:endParaRPr lang="de-DE" kern="1200" dirty="0"/>
          </a:p>
        </p:txBody>
      </p:sp>
      <p:pic>
        <p:nvPicPr>
          <p:cNvPr id="6" name="Content Placeholder 5" descr="protege7.JPG"/>
          <p:cNvPicPr>
            <a:picLocks noGrp="1" noChangeAspect="1"/>
          </p:cNvPicPr>
          <p:nvPr>
            <p:ph sz="half" idx="15"/>
          </p:nvPr>
        </p:nvPicPr>
        <p:blipFill>
          <a:blip r:embed="rId2" cstate="print"/>
          <a:stretch>
            <a:fillRect/>
          </a:stretch>
        </p:blipFill>
        <p:spPr>
          <a:xfrm>
            <a:off x="215516" y="1420813"/>
            <a:ext cx="8676963" cy="507523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itchFamily="34" charset="0"/>
                <a:cs typeface="Arial" pitchFamily="34" charset="0"/>
              </a:rPr>
              <a:t>2. Semantic </a:t>
            </a:r>
            <a:r>
              <a:rPr lang="en-US" b="1" dirty="0" smtClean="0">
                <a:latin typeface="Arial" pitchFamily="34" charset="0"/>
                <a:cs typeface="Arial" pitchFamily="34" charset="0"/>
              </a:rPr>
              <a:t>web</a:t>
            </a:r>
            <a:endParaRPr lang="en-US" b="1" dirty="0">
              <a:latin typeface="Arial" pitchFamily="34" charset="0"/>
              <a:cs typeface="Arial" pitchFamily="34" charset="0"/>
            </a:endParaRPr>
          </a:p>
        </p:txBody>
      </p:sp>
      <p:sp>
        <p:nvSpPr>
          <p:cNvPr id="3" name="Date Placeholder 2"/>
          <p:cNvSpPr>
            <a:spLocks noGrp="1"/>
          </p:cNvSpPr>
          <p:nvPr>
            <p:ph type="dt" sz="half" idx="11"/>
          </p:nvPr>
        </p:nvSpPr>
        <p:spPr/>
        <p:txBody>
          <a:bodyPr/>
          <a:lstStyle/>
          <a:p>
            <a:pPr rtl="0" fontAlgn="base">
              <a:spcBef>
                <a:spcPct val="0"/>
              </a:spcBef>
              <a:spcAft>
                <a:spcPct val="0"/>
              </a:spcAft>
            </a:pPr>
            <a:fld id="{014126B5-A7FA-4615-AB79-B75FD78E518A}" type="datetime1">
              <a:rPr lang="de-DE" kern="1200" smtClean="0"/>
              <a:pPr rtl="0" fontAlgn="base">
                <a:spcBef>
                  <a:spcPct val="0"/>
                </a:spcBef>
                <a:spcAft>
                  <a:spcPct val="0"/>
                </a:spcAft>
              </a:pPr>
              <a:t>21.02.2018</a:t>
            </a:fld>
            <a:endParaRPr lang="de-DE" kern="1200" dirty="0"/>
          </a:p>
        </p:txBody>
      </p:sp>
      <p:sp>
        <p:nvSpPr>
          <p:cNvPr id="4" name="Slide Number Placeholder 3"/>
          <p:cNvSpPr>
            <a:spLocks noGrp="1"/>
          </p:cNvSpPr>
          <p:nvPr>
            <p:ph type="sldNum" sz="quarter" idx="4"/>
          </p:nvPr>
        </p:nvSpPr>
        <p:spPr/>
        <p:txBody>
          <a:bodyPr/>
          <a:lstStyle/>
          <a:p>
            <a:pPr rtl="0" fontAlgn="base">
              <a:spcBef>
                <a:spcPct val="0"/>
              </a:spcBef>
              <a:spcAft>
                <a:spcPct val="0"/>
              </a:spcAft>
            </a:pPr>
            <a:fld id="{D1C464C5-8E49-41BD-A1D6-FC6F049A48A1}" type="slidenum">
              <a:rPr lang="de-DE" kern="1200" smtClean="0"/>
              <a:pPr rtl="0" fontAlgn="base">
                <a:spcBef>
                  <a:spcPct val="0"/>
                </a:spcBef>
                <a:spcAft>
                  <a:spcPct val="0"/>
                </a:spcAft>
              </a:pPr>
              <a:t>9</a:t>
            </a:fld>
            <a:endParaRPr lang="de-DE" kern="1200" dirty="0"/>
          </a:p>
        </p:txBody>
      </p:sp>
      <p:sp>
        <p:nvSpPr>
          <p:cNvPr id="5" name="Content Placeholder 4"/>
          <p:cNvSpPr>
            <a:spLocks noGrp="1"/>
          </p:cNvSpPr>
          <p:nvPr>
            <p:ph sz="half" idx="15"/>
          </p:nvPr>
        </p:nvSpPr>
        <p:spPr/>
        <p:txBody>
          <a:bodyPr/>
          <a:lstStyle/>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Open </a:t>
            </a:r>
            <a:r>
              <a:rPr lang="en-US" sz="2000" dirty="0" smtClean="0">
                <a:latin typeface="Arial" pitchFamily="34" charset="0"/>
                <a:cs typeface="Arial" pitchFamily="34" charset="0"/>
              </a:rPr>
              <a:t>standards for describing information on web</a:t>
            </a:r>
          </a:p>
          <a:p>
            <a:r>
              <a:rPr lang="en-US" sz="2000" dirty="0" smtClean="0">
                <a:latin typeface="Arial" pitchFamily="34" charset="0"/>
                <a:cs typeface="Arial" pitchFamily="34" charset="0"/>
              </a:rPr>
              <a:t>Methods for obtaining further information from such descriptions</a:t>
            </a: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algn="ctr">
              <a:buNone/>
            </a:pPr>
            <a:endParaRPr lang="en-US" sz="1400" dirty="0" smtClean="0">
              <a:latin typeface="Arial" pitchFamily="34" charset="0"/>
              <a:cs typeface="Arial" pitchFamily="34" charset="0"/>
            </a:endParaRPr>
          </a:p>
          <a:p>
            <a:pPr algn="ctr">
              <a:buNone/>
            </a:pPr>
            <a:r>
              <a:rPr lang="en-US" sz="1400" dirty="0" smtClean="0">
                <a:latin typeface="Arial" pitchFamily="34" charset="0"/>
                <a:cs typeface="Arial" pitchFamily="34" charset="0"/>
              </a:rPr>
              <a:t>Fig: </a:t>
            </a:r>
            <a:r>
              <a:rPr lang="en-US" sz="1400" dirty="0" smtClean="0">
                <a:latin typeface="Arial" pitchFamily="34" charset="0"/>
                <a:cs typeface="Arial" pitchFamily="34" charset="0"/>
              </a:rPr>
              <a:t>Basic idea of Semantic web</a:t>
            </a:r>
            <a:endParaRPr lang="en-US" sz="1400" dirty="0">
              <a:latin typeface="Arial" pitchFamily="34" charset="0"/>
              <a:cs typeface="Arial" pitchFamily="34" charset="0"/>
            </a:endParaRPr>
          </a:p>
        </p:txBody>
      </p:sp>
      <p:sp>
        <p:nvSpPr>
          <p:cNvPr id="6" name="Flowchart: Magnetic Disk 5"/>
          <p:cNvSpPr/>
          <p:nvPr/>
        </p:nvSpPr>
        <p:spPr>
          <a:xfrm>
            <a:off x="791580" y="4005064"/>
            <a:ext cx="1548172" cy="12601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pitchFamily="34" charset="0"/>
                <a:cs typeface="Arial" pitchFamily="34" charset="0"/>
              </a:rPr>
              <a:t>a Movie</a:t>
            </a:r>
            <a:endParaRPr lang="en-US" sz="1200" dirty="0">
              <a:latin typeface="Arial" pitchFamily="34" charset="0"/>
              <a:cs typeface="Arial" pitchFamily="34" charset="0"/>
            </a:endParaRPr>
          </a:p>
        </p:txBody>
      </p:sp>
      <p:sp>
        <p:nvSpPr>
          <p:cNvPr id="7" name="Flowchart: Magnetic Disk 6"/>
          <p:cNvSpPr/>
          <p:nvPr/>
        </p:nvSpPr>
        <p:spPr>
          <a:xfrm>
            <a:off x="7596336" y="4977172"/>
            <a:ext cx="1080120" cy="10081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pitchFamily="34" charset="0"/>
                <a:cs typeface="Arial" pitchFamily="34" charset="0"/>
              </a:rPr>
              <a:t>Biography</a:t>
            </a:r>
            <a:endParaRPr lang="en-US" sz="1200" dirty="0">
              <a:latin typeface="Arial" pitchFamily="34" charset="0"/>
              <a:cs typeface="Arial" pitchFamily="34" charset="0"/>
            </a:endParaRPr>
          </a:p>
        </p:txBody>
      </p:sp>
      <p:sp>
        <p:nvSpPr>
          <p:cNvPr id="8" name="Flowchart: Magnetic Disk 7"/>
          <p:cNvSpPr/>
          <p:nvPr/>
        </p:nvSpPr>
        <p:spPr>
          <a:xfrm>
            <a:off x="6336196" y="2672916"/>
            <a:ext cx="828092" cy="75608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pitchFamily="34" charset="0"/>
                <a:cs typeface="Arial" pitchFamily="34" charset="0"/>
              </a:rPr>
              <a:t>a Story</a:t>
            </a:r>
            <a:endParaRPr lang="en-US" sz="1200" dirty="0">
              <a:latin typeface="Arial" pitchFamily="34" charset="0"/>
              <a:cs typeface="Arial" pitchFamily="34" charset="0"/>
            </a:endParaRPr>
          </a:p>
        </p:txBody>
      </p:sp>
      <p:sp>
        <p:nvSpPr>
          <p:cNvPr id="9" name="Flowchart: Magnetic Disk 8"/>
          <p:cNvSpPr/>
          <p:nvPr/>
        </p:nvSpPr>
        <p:spPr>
          <a:xfrm>
            <a:off x="3203848" y="5193196"/>
            <a:ext cx="972108" cy="86409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pitchFamily="34" charset="0"/>
                <a:cs typeface="Arial" pitchFamily="34" charset="0"/>
              </a:rPr>
              <a:t>productions</a:t>
            </a:r>
            <a:endParaRPr lang="en-US" sz="1200" dirty="0">
              <a:latin typeface="Arial" pitchFamily="34" charset="0"/>
              <a:cs typeface="Arial" pitchFamily="34" charset="0"/>
            </a:endParaRPr>
          </a:p>
        </p:txBody>
      </p:sp>
      <p:sp>
        <p:nvSpPr>
          <p:cNvPr id="10" name="Oval 9"/>
          <p:cNvSpPr/>
          <p:nvPr/>
        </p:nvSpPr>
        <p:spPr>
          <a:xfrm>
            <a:off x="3347864" y="3068960"/>
            <a:ext cx="180020"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067944" y="2852936"/>
            <a:ext cx="180020"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599892" y="3825044"/>
            <a:ext cx="180020"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463988" y="3320988"/>
            <a:ext cx="180020"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87924" y="324898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932040" y="3897052"/>
            <a:ext cx="468052" cy="46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652120" y="4581128"/>
            <a:ext cx="288032" cy="252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680012" y="4689140"/>
            <a:ext cx="288032" cy="324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211960" y="4077072"/>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436096" y="3465004"/>
            <a:ext cx="288032" cy="252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0" idx="6"/>
            <a:endCxn id="14" idx="2"/>
          </p:cNvCxnSpPr>
          <p:nvPr/>
        </p:nvCxnSpPr>
        <p:spPr>
          <a:xfrm>
            <a:off x="3527884" y="3176972"/>
            <a:ext cx="36004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4"/>
            <a:endCxn id="14" idx="7"/>
          </p:cNvCxnSpPr>
          <p:nvPr/>
        </p:nvCxnSpPr>
        <p:spPr>
          <a:xfrm flipH="1">
            <a:off x="4133775" y="3068960"/>
            <a:ext cx="24179" cy="222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4"/>
            <a:endCxn id="12" idx="7"/>
          </p:cNvCxnSpPr>
          <p:nvPr/>
        </p:nvCxnSpPr>
        <p:spPr>
          <a:xfrm flipH="1">
            <a:off x="3753549" y="3537012"/>
            <a:ext cx="278391" cy="319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4" idx="6"/>
            <a:endCxn id="13" idx="2"/>
          </p:cNvCxnSpPr>
          <p:nvPr/>
        </p:nvCxnSpPr>
        <p:spPr>
          <a:xfrm>
            <a:off x="4175956" y="3392996"/>
            <a:ext cx="288032"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4" idx="5"/>
            <a:endCxn id="15" idx="1"/>
          </p:cNvCxnSpPr>
          <p:nvPr/>
        </p:nvCxnSpPr>
        <p:spPr>
          <a:xfrm>
            <a:off x="4133775" y="3494831"/>
            <a:ext cx="866810" cy="470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8" idx="6"/>
            <a:endCxn id="15" idx="2"/>
          </p:cNvCxnSpPr>
          <p:nvPr/>
        </p:nvCxnSpPr>
        <p:spPr>
          <a:xfrm flipV="1">
            <a:off x="4499992" y="4131078"/>
            <a:ext cx="432048" cy="90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7" idx="0"/>
            <a:endCxn id="15" idx="3"/>
          </p:cNvCxnSpPr>
          <p:nvPr/>
        </p:nvCxnSpPr>
        <p:spPr>
          <a:xfrm flipV="1">
            <a:off x="4824028" y="4296559"/>
            <a:ext cx="176557" cy="392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6" idx="1"/>
            <a:endCxn id="15" idx="5"/>
          </p:cNvCxnSpPr>
          <p:nvPr/>
        </p:nvCxnSpPr>
        <p:spPr>
          <a:xfrm flipH="1" flipV="1">
            <a:off x="5331547" y="4296559"/>
            <a:ext cx="362754" cy="321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5" idx="7"/>
            <a:endCxn id="19" idx="3"/>
          </p:cNvCxnSpPr>
          <p:nvPr/>
        </p:nvCxnSpPr>
        <p:spPr>
          <a:xfrm flipV="1">
            <a:off x="5331547" y="3680123"/>
            <a:ext cx="146730" cy="285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 idx="4"/>
            <a:endCxn id="10" idx="3"/>
          </p:cNvCxnSpPr>
          <p:nvPr/>
        </p:nvCxnSpPr>
        <p:spPr>
          <a:xfrm flipV="1">
            <a:off x="2339752" y="3253348"/>
            <a:ext cx="1034475" cy="1381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8" idx="2"/>
            <a:endCxn id="19" idx="7"/>
          </p:cNvCxnSpPr>
          <p:nvPr/>
        </p:nvCxnSpPr>
        <p:spPr>
          <a:xfrm flipH="1">
            <a:off x="5681947" y="3050958"/>
            <a:ext cx="654249" cy="450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6" idx="3"/>
            <a:endCxn id="12" idx="2"/>
          </p:cNvCxnSpPr>
          <p:nvPr/>
        </p:nvCxnSpPr>
        <p:spPr>
          <a:xfrm flipV="1">
            <a:off x="1565666" y="3933056"/>
            <a:ext cx="2034226" cy="133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9" idx="1"/>
            <a:endCxn id="18" idx="4"/>
          </p:cNvCxnSpPr>
          <p:nvPr/>
        </p:nvCxnSpPr>
        <p:spPr>
          <a:xfrm flipV="1">
            <a:off x="3689902" y="4365104"/>
            <a:ext cx="666074" cy="828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9" idx="0"/>
            <a:endCxn id="15" idx="3"/>
          </p:cNvCxnSpPr>
          <p:nvPr/>
        </p:nvCxnSpPr>
        <p:spPr>
          <a:xfrm flipV="1">
            <a:off x="3689902" y="4296559"/>
            <a:ext cx="1310683" cy="1184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7" idx="2"/>
            <a:endCxn id="13" idx="6"/>
          </p:cNvCxnSpPr>
          <p:nvPr/>
        </p:nvCxnSpPr>
        <p:spPr>
          <a:xfrm flipH="1" flipV="1">
            <a:off x="4644008" y="3429000"/>
            <a:ext cx="2952328" cy="2052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7" idx="3"/>
            <a:endCxn id="17" idx="6"/>
          </p:cNvCxnSpPr>
          <p:nvPr/>
        </p:nvCxnSpPr>
        <p:spPr>
          <a:xfrm flipH="1" flipV="1">
            <a:off x="4968044" y="4851158"/>
            <a:ext cx="3168352" cy="1134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a:endCxn id="16" idx="0"/>
          </p:cNvCxnSpPr>
          <p:nvPr/>
        </p:nvCxnSpPr>
        <p:spPr>
          <a:xfrm flipH="1">
            <a:off x="5796136" y="3429000"/>
            <a:ext cx="954106"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519772" y="3104964"/>
            <a:ext cx="756084" cy="215444"/>
          </a:xfrm>
          <a:prstGeom prst="rect">
            <a:avLst/>
          </a:prstGeom>
          <a:noFill/>
        </p:spPr>
        <p:txBody>
          <a:bodyPr wrap="square" rtlCol="0">
            <a:spAutoFit/>
          </a:bodyPr>
          <a:lstStyle/>
          <a:p>
            <a:r>
              <a:rPr lang="en-US" sz="800" dirty="0" smtClean="0">
                <a:latin typeface="Arial" pitchFamily="34" charset="0"/>
                <a:cs typeface="Arial" pitchFamily="34" charset="0"/>
              </a:rPr>
              <a:t>Director</a:t>
            </a:r>
            <a:endParaRPr lang="en-US" sz="800" dirty="0">
              <a:latin typeface="Arial" pitchFamily="34" charset="0"/>
              <a:cs typeface="Arial" pitchFamily="34" charset="0"/>
            </a:endParaRPr>
          </a:p>
        </p:txBody>
      </p:sp>
      <p:sp>
        <p:nvSpPr>
          <p:cNvPr id="68" name="TextBox 67"/>
          <p:cNvSpPr txBox="1"/>
          <p:nvPr/>
        </p:nvSpPr>
        <p:spPr>
          <a:xfrm>
            <a:off x="4608004" y="3104964"/>
            <a:ext cx="756084" cy="215444"/>
          </a:xfrm>
          <a:prstGeom prst="rect">
            <a:avLst/>
          </a:prstGeom>
          <a:noFill/>
        </p:spPr>
        <p:txBody>
          <a:bodyPr wrap="square" rtlCol="0">
            <a:spAutoFit/>
          </a:bodyPr>
          <a:lstStyle/>
          <a:p>
            <a:r>
              <a:rPr lang="en-US" sz="800" dirty="0" smtClean="0">
                <a:latin typeface="Arial" pitchFamily="34" charset="0"/>
                <a:cs typeface="Arial" pitchFamily="34" charset="0"/>
              </a:rPr>
              <a:t>politician</a:t>
            </a:r>
            <a:endParaRPr lang="en-US" sz="800" dirty="0">
              <a:latin typeface="Arial" pitchFamily="34" charset="0"/>
              <a:cs typeface="Arial" pitchFamily="34" charset="0"/>
            </a:endParaRPr>
          </a:p>
        </p:txBody>
      </p:sp>
      <p:sp>
        <p:nvSpPr>
          <p:cNvPr id="69" name="TextBox 68"/>
          <p:cNvSpPr txBox="1"/>
          <p:nvPr/>
        </p:nvSpPr>
        <p:spPr>
          <a:xfrm>
            <a:off x="5652120" y="4869160"/>
            <a:ext cx="828092" cy="216024"/>
          </a:xfrm>
          <a:prstGeom prst="rect">
            <a:avLst/>
          </a:prstGeom>
          <a:noFill/>
        </p:spPr>
        <p:txBody>
          <a:bodyPr wrap="square" rtlCol="0">
            <a:spAutoFit/>
          </a:bodyPr>
          <a:lstStyle/>
          <a:p>
            <a:r>
              <a:rPr lang="en-US" sz="800" dirty="0" smtClean="0">
                <a:latin typeface="Arial" pitchFamily="34" charset="0"/>
                <a:cs typeface="Arial" pitchFamily="34" charset="0"/>
              </a:rPr>
              <a:t>Release date</a:t>
            </a:r>
            <a:endParaRPr lang="en-US" sz="800" dirty="0">
              <a:latin typeface="Arial" pitchFamily="34" charset="0"/>
              <a:cs typeface="Arial" pitchFamily="34" charset="0"/>
            </a:endParaRPr>
          </a:p>
        </p:txBody>
      </p:sp>
      <p:sp>
        <p:nvSpPr>
          <p:cNvPr id="70" name="TextBox 69"/>
          <p:cNvSpPr txBox="1"/>
          <p:nvPr/>
        </p:nvSpPr>
        <p:spPr>
          <a:xfrm>
            <a:off x="3419872" y="4293096"/>
            <a:ext cx="756084" cy="215444"/>
          </a:xfrm>
          <a:prstGeom prst="rect">
            <a:avLst/>
          </a:prstGeom>
          <a:noFill/>
        </p:spPr>
        <p:txBody>
          <a:bodyPr wrap="square" rtlCol="0">
            <a:spAutoFit/>
          </a:bodyPr>
          <a:lstStyle/>
          <a:p>
            <a:r>
              <a:rPr lang="en-US" sz="800" dirty="0" smtClean="0">
                <a:latin typeface="Arial" pitchFamily="34" charset="0"/>
                <a:cs typeface="Arial" pitchFamily="34" charset="0"/>
              </a:rPr>
              <a:t>publication</a:t>
            </a:r>
            <a:endParaRPr lang="en-US" sz="800" dirty="0">
              <a:latin typeface="Arial" pitchFamily="34" charset="0"/>
              <a:cs typeface="Arial" pitchFamily="34" charset="0"/>
            </a:endParaRPr>
          </a:p>
        </p:txBody>
      </p:sp>
      <p:sp>
        <p:nvSpPr>
          <p:cNvPr id="71" name="TextBox 70"/>
          <p:cNvSpPr txBox="1"/>
          <p:nvPr/>
        </p:nvSpPr>
        <p:spPr>
          <a:xfrm>
            <a:off x="5544108" y="3789040"/>
            <a:ext cx="756084" cy="215444"/>
          </a:xfrm>
          <a:prstGeom prst="rect">
            <a:avLst/>
          </a:prstGeom>
          <a:noFill/>
        </p:spPr>
        <p:txBody>
          <a:bodyPr wrap="square" rtlCol="0">
            <a:spAutoFit/>
          </a:bodyPr>
          <a:lstStyle/>
          <a:p>
            <a:r>
              <a:rPr lang="en-US" sz="800" dirty="0" smtClean="0">
                <a:latin typeface="Arial" pitchFamily="34" charset="0"/>
                <a:cs typeface="Arial" pitchFamily="34" charset="0"/>
              </a:rPr>
              <a:t>writer</a:t>
            </a:r>
            <a:endParaRPr lang="en-US" sz="800" dirty="0">
              <a:latin typeface="Arial" pitchFamily="34" charset="0"/>
              <a:cs typeface="Arial" pitchFamily="34" charset="0"/>
            </a:endParaRPr>
          </a:p>
        </p:txBody>
      </p:sp>
      <p:sp>
        <p:nvSpPr>
          <p:cNvPr id="72" name="TextBox 71"/>
          <p:cNvSpPr txBox="1"/>
          <p:nvPr/>
        </p:nvSpPr>
        <p:spPr>
          <a:xfrm>
            <a:off x="4247964" y="3825044"/>
            <a:ext cx="504056" cy="215444"/>
          </a:xfrm>
          <a:prstGeom prst="rect">
            <a:avLst/>
          </a:prstGeom>
          <a:noFill/>
        </p:spPr>
        <p:txBody>
          <a:bodyPr wrap="square" rtlCol="0">
            <a:spAutoFit/>
          </a:bodyPr>
          <a:lstStyle/>
          <a:p>
            <a:r>
              <a:rPr lang="en-US" sz="800" dirty="0" smtClean="0">
                <a:latin typeface="Arial" pitchFamily="34" charset="0"/>
                <a:cs typeface="Arial" pitchFamily="34" charset="0"/>
              </a:rPr>
              <a:t>Title</a:t>
            </a:r>
            <a:endParaRPr lang="en-US" sz="800" dirty="0">
              <a:latin typeface="Arial" pitchFamily="34" charset="0"/>
              <a:cs typeface="Arial" pitchFamily="34" charset="0"/>
            </a:endParaRPr>
          </a:p>
        </p:txBody>
      </p:sp>
      <p:sp>
        <p:nvSpPr>
          <p:cNvPr id="73" name="TextBox 72"/>
          <p:cNvSpPr txBox="1"/>
          <p:nvPr/>
        </p:nvSpPr>
        <p:spPr>
          <a:xfrm>
            <a:off x="5436096" y="4149080"/>
            <a:ext cx="612068" cy="215444"/>
          </a:xfrm>
          <a:prstGeom prst="rect">
            <a:avLst/>
          </a:prstGeom>
          <a:noFill/>
        </p:spPr>
        <p:txBody>
          <a:bodyPr wrap="square" rtlCol="0">
            <a:spAutoFit/>
          </a:bodyPr>
          <a:lstStyle/>
          <a:p>
            <a:r>
              <a:rPr lang="en-US" sz="800" dirty="0" smtClean="0">
                <a:latin typeface="Arial" pitchFamily="34" charset="0"/>
                <a:cs typeface="Arial" pitchFamily="34" charset="0"/>
              </a:rPr>
              <a:t>actor</a:t>
            </a:r>
            <a:endParaRPr lang="en-US" sz="800" dirty="0">
              <a:latin typeface="Arial" pitchFamily="34" charset="0"/>
              <a:cs typeface="Arial" pitchFamily="34" charset="0"/>
            </a:endParaRPr>
          </a:p>
        </p:txBody>
      </p:sp>
      <p:cxnSp>
        <p:nvCxnSpPr>
          <p:cNvPr id="77" name="Straight Arrow Connector 76"/>
          <p:cNvCxnSpPr>
            <a:stCxn id="7" idx="0"/>
            <a:endCxn id="15" idx="6"/>
          </p:cNvCxnSpPr>
          <p:nvPr/>
        </p:nvCxnSpPr>
        <p:spPr>
          <a:xfrm flipH="1" flipV="1">
            <a:off x="5400092" y="4131078"/>
            <a:ext cx="2736304" cy="1182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Vorlage IMD">
  <a:themeElements>
    <a:clrScheme name="Universität 1">
      <a:dk1>
        <a:srgbClr val="000000"/>
      </a:dk1>
      <a:lt1>
        <a:srgbClr val="FFFFFF"/>
      </a:lt1>
      <a:dk2>
        <a:srgbClr val="000000"/>
      </a:dk2>
      <a:lt2>
        <a:srgbClr val="FFFFFF"/>
      </a:lt2>
      <a:accent1>
        <a:srgbClr val="004A99"/>
      </a:accent1>
      <a:accent2>
        <a:srgbClr val="195CA3"/>
      </a:accent2>
      <a:accent3>
        <a:srgbClr val="336EAD"/>
      </a:accent3>
      <a:accent4>
        <a:srgbClr val="4D81B7"/>
      </a:accent4>
      <a:accent5>
        <a:srgbClr val="6693C2"/>
      </a:accent5>
      <a:accent6>
        <a:srgbClr val="80A5CC"/>
      </a:accent6>
      <a:hlink>
        <a:srgbClr val="99B7D6"/>
      </a:hlink>
      <a:folHlink>
        <a:srgbClr val="B3C9E0"/>
      </a:folHlink>
    </a:clrScheme>
    <a:fontScheme name="Benutzerdefiniert 1">
      <a:majorFont>
        <a:latin typeface="Verdana"/>
        <a:ea typeface=""/>
        <a:cs typeface=""/>
      </a:majorFont>
      <a:minorFont>
        <a:latin typeface="Arial Narrow"/>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 IMD</Template>
  <TotalTime>12508</TotalTime>
  <Words>1025</Words>
  <Application>Microsoft Office PowerPoint</Application>
  <PresentationFormat>On-screen Show (4:3)</PresentationFormat>
  <Paragraphs>300</Paragraphs>
  <Slides>24</Slides>
  <Notes>5</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Vorlage IMD</vt:lpstr>
      <vt:lpstr>Deep learning and Semantic web technologies for Entity Disambiguation </vt:lpstr>
      <vt:lpstr>Outline</vt:lpstr>
      <vt:lpstr>1.Ontologies</vt:lpstr>
      <vt:lpstr>1.1 Problems with the different type of data</vt:lpstr>
      <vt:lpstr>Classes and Relationships</vt:lpstr>
      <vt:lpstr>Ontologies Construction </vt:lpstr>
      <vt:lpstr>Features of Ontologies</vt:lpstr>
      <vt:lpstr>OntoGraf</vt:lpstr>
      <vt:lpstr>2. Semantic web</vt:lpstr>
      <vt:lpstr>3. Deep Semantic similarity Model (DSSM) </vt:lpstr>
      <vt:lpstr>Illustration of the DSSM</vt:lpstr>
      <vt:lpstr>DNN for Computing Semantic features</vt:lpstr>
      <vt:lpstr>DNN for Computing Semantic features </vt:lpstr>
      <vt:lpstr>Term vectors</vt:lpstr>
      <vt:lpstr>Word Hashing</vt:lpstr>
      <vt:lpstr>Multi-layer non-linear projection</vt:lpstr>
      <vt:lpstr>Multi-layer non-linear projection</vt:lpstr>
      <vt:lpstr>Multi-layer non-linear projection</vt:lpstr>
      <vt:lpstr>Activation functions</vt:lpstr>
      <vt:lpstr>Relevance Measurement and Posterior Probability</vt:lpstr>
      <vt:lpstr>Optimization of a Neural Network</vt:lpstr>
      <vt:lpstr>Optimization of Neural Network </vt:lpstr>
      <vt:lpstr>References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INFRASTRUCTURE FOR RESOURCE-CONSTRAINED DEVICE NETWORKS</dc:title>
  <dc:creator>F. Golatowski</dc:creator>
  <cp:lastModifiedBy>Sai Chand</cp:lastModifiedBy>
  <cp:revision>865</cp:revision>
  <cp:lastPrinted>2015-12-02T14:28:37Z</cp:lastPrinted>
  <dcterms:created xsi:type="dcterms:W3CDTF">2011-05-09T12:15:28Z</dcterms:created>
  <dcterms:modified xsi:type="dcterms:W3CDTF">2018-02-21T16:04:13Z</dcterms:modified>
</cp:coreProperties>
</file>