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3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2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9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6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9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2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9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E35269-A132-476A-A434-4E9154A2E68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54E21C-2CBE-4239-93AD-32F6B527A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0D4B-19E1-E3C7-F210-3AA8DB5A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3340949"/>
          </a:xfrm>
        </p:spPr>
        <p:txBody>
          <a:bodyPr/>
          <a:lstStyle/>
          <a:p>
            <a:r>
              <a:rPr lang="en-US" dirty="0"/>
              <a:t>Unveiling Emotions: The</a:t>
            </a:r>
            <a:br>
              <a:rPr lang="en-US" dirty="0"/>
            </a:br>
            <a:r>
              <a:rPr lang="en-US" dirty="0"/>
              <a:t>Power of 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46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EF8-7596-1AD6-5963-091BABD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spc="135" dirty="0"/>
              <a:t>Introduction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FFD4-3913-9DC7-E4D0-E4056920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marR="519430" lvl="1" indent="0" algn="just">
              <a:lnSpc>
                <a:spcPct val="102299"/>
              </a:lnSpc>
              <a:spcBef>
                <a:spcPts val="30"/>
              </a:spcBef>
              <a:buNone/>
            </a:pPr>
            <a:r>
              <a:rPr lang="en-US" sz="240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lang="en-US" sz="240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lang="en-US" sz="240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rgbClr val="332C2C"/>
                </a:solidFill>
                <a:latin typeface="Verdana"/>
                <a:cs typeface="Verdana"/>
              </a:rPr>
              <a:t>presentation,</a:t>
            </a:r>
            <a:r>
              <a:rPr lang="en-US" sz="240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lang="en-US" sz="240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lang="en-US" sz="240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lang="en-US" sz="240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rgbClr val="332C2C"/>
                </a:solidFill>
                <a:latin typeface="Verdana"/>
                <a:cs typeface="Verdana"/>
              </a:rPr>
              <a:t>the power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lang="en-US" sz="240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35" dirty="0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lang="en-US" sz="240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55" dirty="0">
                <a:solidFill>
                  <a:srgbClr val="332C2C"/>
                </a:solidFill>
                <a:latin typeface="Verdana"/>
                <a:cs typeface="Verdana"/>
              </a:rPr>
              <a:t>analysis</a:t>
            </a:r>
            <a:r>
              <a:rPr lang="en-US" sz="240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lang="en-US" sz="2400" spc="5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lang="en-US" sz="240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240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analyzing</a:t>
            </a:r>
            <a:r>
              <a:rPr lang="en-US" sz="240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95" dirty="0">
                <a:solidFill>
                  <a:srgbClr val="332C2C"/>
                </a:solidFill>
                <a:latin typeface="Verdana"/>
                <a:cs typeface="Verdana"/>
              </a:rPr>
              <a:t>human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emotions.</a:t>
            </a:r>
            <a:r>
              <a:rPr lang="en-US" sz="240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lang="en-US" sz="240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lang="en-US" sz="240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delve</a:t>
            </a:r>
            <a:r>
              <a:rPr lang="en-US" sz="240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lang="en-US" sz="240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lang="en-US" sz="24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i="1" dirty="0">
                <a:solidFill>
                  <a:srgbClr val="332C2C"/>
                </a:solidFill>
                <a:latin typeface="Verdana"/>
                <a:cs typeface="Verdana"/>
              </a:rPr>
              <a:t>impact</a:t>
            </a:r>
            <a:r>
              <a:rPr lang="en-US" sz="2400" i="1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spc="35" dirty="0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lang="en-US" sz="240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55" dirty="0">
                <a:solidFill>
                  <a:srgbClr val="332C2C"/>
                </a:solidFill>
                <a:latin typeface="Verdana"/>
                <a:cs typeface="Verdana"/>
              </a:rPr>
              <a:t>analysis</a:t>
            </a:r>
            <a:r>
              <a:rPr lang="en-US" sz="240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lang="en-US" sz="240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5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lang="en-US" sz="240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industries </a:t>
            </a:r>
            <a:r>
              <a:rPr lang="en-US" sz="240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24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4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lang="en-US" sz="24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lang="en-US" sz="240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lang="en-US" sz="24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55" dirty="0">
                <a:solidFill>
                  <a:srgbClr val="332C2C"/>
                </a:solidFill>
                <a:latin typeface="Verdana"/>
                <a:cs typeface="Verdana"/>
              </a:rPr>
              <a:t>shaping</a:t>
            </a:r>
            <a:r>
              <a:rPr lang="en-US" sz="24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decision-</a:t>
            </a:r>
            <a:r>
              <a:rPr lang="en-US" sz="2400" spc="6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processes.</a:t>
            </a:r>
            <a:endParaRPr lang="en-US" sz="24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6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A1783-2102-F6ED-81F5-829195275082}"/>
              </a:ext>
            </a:extLst>
          </p:cNvPr>
          <p:cNvSpPr txBox="1"/>
          <p:nvPr/>
        </p:nvSpPr>
        <p:spPr>
          <a:xfrm>
            <a:off x="1531620" y="866894"/>
            <a:ext cx="61112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0" spc="90" dirty="0"/>
              <a:t>Understanding</a:t>
            </a:r>
            <a:r>
              <a:rPr lang="en-IN" sz="5000" spc="-210" dirty="0"/>
              <a:t> </a:t>
            </a:r>
            <a:r>
              <a:rPr lang="en-IN" sz="5000" spc="85" dirty="0"/>
              <a:t>Sentiment</a:t>
            </a:r>
            <a:r>
              <a:rPr lang="en-IN" sz="5000" spc="-215" dirty="0"/>
              <a:t> </a:t>
            </a:r>
            <a:r>
              <a:rPr lang="en-IN" sz="5000" spc="-10" dirty="0"/>
              <a:t>Analysis</a:t>
            </a:r>
            <a:endParaRPr lang="en-IN" sz="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BCAAD-45A5-EED1-54B3-EF138E4D85B5}"/>
              </a:ext>
            </a:extLst>
          </p:cNvPr>
          <p:cNvSpPr txBox="1"/>
          <p:nvPr/>
        </p:nvSpPr>
        <p:spPr>
          <a:xfrm>
            <a:off x="1112520" y="3133405"/>
            <a:ext cx="7886700" cy="230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75"/>
              </a:spcBef>
              <a:tabLst>
                <a:tab pos="4563745" algn="l"/>
              </a:tabLst>
            </a:pP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95" dirty="0">
                <a:solidFill>
                  <a:srgbClr val="332C2C"/>
                </a:solidFill>
                <a:latin typeface="Verdana"/>
                <a:cs typeface="Verdana"/>
              </a:rPr>
              <a:t>analysis,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Verdana"/>
                <a:cs typeface="Verdana"/>
              </a:rPr>
              <a:t>also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75" dirty="0">
                <a:solidFill>
                  <a:srgbClr val="332C2C"/>
                </a:solidFill>
                <a:latin typeface="Verdana"/>
                <a:cs typeface="Verdana"/>
              </a:rPr>
              <a:t>known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Verdana"/>
                <a:cs typeface="Verdana"/>
              </a:rPr>
              <a:t>opinion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mining,</a:t>
            </a:r>
            <a:r>
              <a:rPr lang="en-US" sz="240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lang="en-US" sz="24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lang="en-US" sz="24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lang="en-US" sz="240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i="1" spc="-25" dirty="0">
                <a:solidFill>
                  <a:srgbClr val="332C2C"/>
                </a:solidFill>
                <a:latin typeface="Verdana"/>
                <a:cs typeface="Verdana"/>
              </a:rPr>
              <a:t>identifying</a:t>
            </a:r>
            <a:r>
              <a:rPr lang="en-US" sz="2400" i="1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categorizing</a:t>
            </a:r>
            <a:r>
              <a:rPr lang="en-US" sz="24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opinions</a:t>
            </a:r>
            <a:r>
              <a:rPr lang="en-US" sz="24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30" dirty="0">
                <a:solidFill>
                  <a:srgbClr val="332C2C"/>
                </a:solidFill>
                <a:latin typeface="Verdana"/>
                <a:cs typeface="Verdana"/>
              </a:rPr>
              <a:t>expressed</a:t>
            </a:r>
            <a:r>
              <a:rPr lang="en-US" sz="24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lang="en-US" sz="24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Verdana"/>
                <a:cs typeface="Verdana"/>
              </a:rPr>
              <a:t>text </a:t>
            </a:r>
            <a:r>
              <a:rPr lang="en-US" sz="2400" spc="-75" dirty="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r>
              <a:rPr lang="en-US" sz="240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7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lang="en-US" sz="240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	the</a:t>
            </a:r>
            <a:r>
              <a:rPr lang="en-US" sz="240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emotional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tone</a:t>
            </a:r>
            <a:r>
              <a:rPr lang="en-US" sz="240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85" dirty="0">
                <a:solidFill>
                  <a:srgbClr val="332C2C"/>
                </a:solidFill>
                <a:latin typeface="Verdana"/>
                <a:cs typeface="Verdana"/>
              </a:rPr>
              <a:t>behind</a:t>
            </a:r>
            <a:r>
              <a:rPr lang="en-US" sz="240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words</a:t>
            </a:r>
            <a:r>
              <a:rPr lang="en-US" sz="240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lang="en-US" sz="240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determine</a:t>
            </a:r>
            <a:r>
              <a:rPr lang="en-US" sz="240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40" dirty="0">
                <a:solidFill>
                  <a:srgbClr val="332C2C"/>
                </a:solidFill>
                <a:latin typeface="Verdana"/>
                <a:cs typeface="Verdana"/>
              </a:rPr>
              <a:t>whether </a:t>
            </a:r>
            <a:r>
              <a:rPr lang="en-US" sz="240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lang="en-US" sz="24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30" dirty="0">
                <a:solidFill>
                  <a:srgbClr val="332C2C"/>
                </a:solidFill>
                <a:latin typeface="Verdana"/>
                <a:cs typeface="Verdana"/>
              </a:rPr>
              <a:t>expressed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35" dirty="0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lang="en-US" sz="24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positive, </a:t>
            </a:r>
            <a:r>
              <a:rPr lang="en-US" sz="2400" spc="-45" dirty="0">
                <a:solidFill>
                  <a:srgbClr val="332C2C"/>
                </a:solidFill>
                <a:latin typeface="Verdana"/>
                <a:cs typeface="Verdana"/>
              </a:rPr>
              <a:t>negative,</a:t>
            </a:r>
            <a:r>
              <a:rPr lang="en-US" sz="240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lang="en-US" sz="240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Verdana"/>
                <a:cs typeface="Verdana"/>
              </a:rPr>
              <a:t>neutral.</a:t>
            </a:r>
            <a:endParaRPr 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7682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11BA-0D8E-7073-4498-A989E655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04061-33C4-B42F-EC3B-6C88DC4C4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85999"/>
            <a:ext cx="9601196" cy="35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85C207-A50A-846D-FA16-1916E010C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" y="670559"/>
            <a:ext cx="5775961" cy="5593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AA02A6-32E1-ED95-065C-B9311135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2" y="670559"/>
            <a:ext cx="4968239" cy="5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118CDE-4819-3B34-96C6-1F87E102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797169"/>
            <a:ext cx="10738339" cy="54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2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9B19-7244-095D-1FF7-3E8EEBEE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spc="40" dirty="0"/>
              <a:t>Conclusion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6406-2FDC-E7F8-2127-D01406AB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u="sng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lang="en-US" sz="2400" u="sng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lang="en-US" sz="2400" u="sng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35" dirty="0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lang="en-US" sz="2400" u="sng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55" dirty="0">
                <a:solidFill>
                  <a:srgbClr val="332C2C"/>
                </a:solidFill>
                <a:latin typeface="Verdana"/>
                <a:cs typeface="Verdana"/>
              </a:rPr>
              <a:t>analysis</a:t>
            </a:r>
            <a:r>
              <a:rPr lang="en-US" sz="2400" u="sng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75" dirty="0">
                <a:solidFill>
                  <a:srgbClr val="332C2C"/>
                </a:solidFill>
                <a:latin typeface="Verdana"/>
                <a:cs typeface="Verdana"/>
              </a:rPr>
              <a:t>serves</a:t>
            </a:r>
            <a:r>
              <a:rPr lang="en-US" sz="2400" u="sng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25" dirty="0">
                <a:solidFill>
                  <a:srgbClr val="332C2C"/>
                </a:solidFill>
                <a:latin typeface="Verdana"/>
                <a:cs typeface="Verdana"/>
              </a:rPr>
              <a:t>as </a:t>
            </a:r>
            <a:r>
              <a:rPr lang="en-US" sz="2400" u="sng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lang="en-US" sz="2400" u="sng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lang="en-US" sz="2400" u="sng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tool</a:t>
            </a:r>
            <a:r>
              <a:rPr lang="en-US" sz="2400" u="sng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lang="en-US" sz="2400" u="sng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60" dirty="0">
                <a:solidFill>
                  <a:srgbClr val="332C2C"/>
                </a:solidFill>
                <a:latin typeface="Verdana"/>
                <a:cs typeface="Verdana"/>
              </a:rPr>
              <a:t>deciphering</a:t>
            </a:r>
            <a:r>
              <a:rPr lang="en-US" sz="2400" u="sng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95" dirty="0">
                <a:solidFill>
                  <a:srgbClr val="332C2C"/>
                </a:solidFill>
                <a:latin typeface="Verdana"/>
                <a:cs typeface="Verdana"/>
              </a:rPr>
              <a:t>human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emotions</a:t>
            </a:r>
            <a:r>
              <a:rPr lang="en-US" sz="2400" u="sng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2400" u="sng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sentiments</a:t>
            </a:r>
            <a:r>
              <a:rPr lang="en-US" sz="2400" u="sng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105" dirty="0">
                <a:solidFill>
                  <a:srgbClr val="332C2C"/>
                </a:solidFill>
                <a:latin typeface="Verdana"/>
                <a:cs typeface="Verdana"/>
              </a:rPr>
              <a:t>embedded</a:t>
            </a:r>
            <a:r>
              <a:rPr lang="en-US" sz="2400" u="sng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lang="en-US" sz="2400" u="sng" spc="-30" dirty="0">
                <a:solidFill>
                  <a:srgbClr val="332C2C"/>
                </a:solidFill>
                <a:latin typeface="Verdana"/>
                <a:cs typeface="Verdana"/>
              </a:rPr>
              <a:t>textual</a:t>
            </a:r>
            <a:r>
              <a:rPr lang="en-US" sz="2400" u="sng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75" dirty="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r>
              <a:rPr lang="en-US" sz="2400" u="sng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15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lang="en-US" sz="2400" u="sng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lang="en-US" sz="2400" u="sng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span</a:t>
            </a:r>
            <a:r>
              <a:rPr lang="en-US" sz="2400" u="sng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10" dirty="0">
                <a:solidFill>
                  <a:srgbClr val="332C2C"/>
                </a:solidFill>
                <a:latin typeface="Verdana"/>
                <a:cs typeface="Verdana"/>
              </a:rPr>
              <a:t>across </a:t>
            </a:r>
            <a:r>
              <a:rPr lang="en-US" sz="2400" u="sng" spc="-40" dirty="0">
                <a:solidFill>
                  <a:srgbClr val="332C2C"/>
                </a:solidFill>
                <a:latin typeface="Verdana"/>
                <a:cs typeface="Verdana"/>
              </a:rPr>
              <a:t>diverse</a:t>
            </a:r>
            <a:r>
              <a:rPr lang="en-US" sz="2400" u="sng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40" dirty="0">
                <a:solidFill>
                  <a:srgbClr val="332C2C"/>
                </a:solidFill>
                <a:latin typeface="Verdana"/>
                <a:cs typeface="Verdana"/>
              </a:rPr>
              <a:t>industries,</a:t>
            </a:r>
            <a:r>
              <a:rPr lang="en-US" sz="2400" u="sng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lang="en-US" sz="2400" u="sng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marketing</a:t>
            </a:r>
            <a:r>
              <a:rPr lang="en-US" sz="2400" u="sng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2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customer</a:t>
            </a:r>
            <a:r>
              <a:rPr lang="en-US" sz="2400" u="sng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85" dirty="0">
                <a:solidFill>
                  <a:srgbClr val="332C2C"/>
                </a:solidFill>
                <a:latin typeface="Verdana"/>
                <a:cs typeface="Verdana"/>
              </a:rPr>
              <a:t>service,</a:t>
            </a:r>
            <a:r>
              <a:rPr lang="en-US" sz="2400" u="sng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2400" u="sng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4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lang="en-US" sz="2400" u="sng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55" dirty="0">
                <a:solidFill>
                  <a:srgbClr val="332C2C"/>
                </a:solidFill>
                <a:latin typeface="Verdana"/>
                <a:cs typeface="Verdana"/>
              </a:rPr>
              <a:t>continued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evolution</a:t>
            </a:r>
            <a:r>
              <a:rPr lang="en-US" sz="2400" u="sng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6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lang="en-US" sz="2400" u="sng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130" dirty="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lang="en-US" sz="2400" u="sng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2400" u="sng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10" dirty="0">
                <a:solidFill>
                  <a:srgbClr val="332C2C"/>
                </a:solidFill>
                <a:latin typeface="Verdana"/>
                <a:cs typeface="Verdana"/>
              </a:rPr>
              <a:t>advanced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lang="en-US" sz="2400" u="sng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promises</a:t>
            </a:r>
            <a:r>
              <a:rPr lang="en-US" sz="2400" u="sng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lang="en-US" sz="2400" u="sng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10" dirty="0">
                <a:solidFill>
                  <a:srgbClr val="332C2C"/>
                </a:solidFill>
                <a:latin typeface="Verdana"/>
                <a:cs typeface="Verdana"/>
              </a:rPr>
              <a:t>revolutionize </a:t>
            </a:r>
            <a:r>
              <a:rPr lang="en-US" sz="2400" u="sng" dirty="0">
                <a:solidFill>
                  <a:srgbClr val="332C2C"/>
                </a:solidFill>
                <a:latin typeface="Verdana"/>
                <a:cs typeface="Verdana"/>
              </a:rPr>
              <a:t>decision-</a:t>
            </a:r>
            <a:r>
              <a:rPr lang="en-US" sz="2400" u="sng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lang="en-US" sz="2400" u="sng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400" u="sng" spc="-10" dirty="0">
                <a:solidFill>
                  <a:srgbClr val="332C2C"/>
                </a:solidFill>
                <a:latin typeface="Verdana"/>
                <a:cs typeface="Verdana"/>
              </a:rPr>
              <a:t>processes.</a:t>
            </a:r>
            <a:endParaRPr lang="en-US" sz="2400" u="sng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A87E6B-4497-996A-C734-8C0D905253A7}"/>
              </a:ext>
            </a:extLst>
          </p:cNvPr>
          <p:cNvSpPr txBox="1"/>
          <p:nvPr/>
        </p:nvSpPr>
        <p:spPr>
          <a:xfrm>
            <a:off x="3039979" y="2648180"/>
            <a:ext cx="6112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spc="-10" dirty="0"/>
              <a:t>Thanks!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150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Verdana</vt:lpstr>
      <vt:lpstr>Organic</vt:lpstr>
      <vt:lpstr>Unveiling Emotions: The Power of Sentiment Analysis</vt:lpstr>
      <vt:lpstr>Introduction</vt:lpstr>
      <vt:lpstr>PowerPoint Presentation</vt:lpstr>
      <vt:lpstr>Data Insights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SAICHAND M</dc:creator>
  <cp:lastModifiedBy>SAICHAND M</cp:lastModifiedBy>
  <cp:revision>1</cp:revision>
  <dcterms:created xsi:type="dcterms:W3CDTF">2024-06-25T04:20:55Z</dcterms:created>
  <dcterms:modified xsi:type="dcterms:W3CDTF">2024-06-25T04:38:58Z</dcterms:modified>
</cp:coreProperties>
</file>