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4"/>
  </p:notesMasterIdLst>
  <p:handoutMasterIdLst>
    <p:handoutMasterId r:id="rId25"/>
  </p:handoutMasterIdLst>
  <p:sldIdLst>
    <p:sldId id="256" r:id="rId2"/>
    <p:sldId id="258" r:id="rId3"/>
    <p:sldId id="276" r:id="rId4"/>
    <p:sldId id="260" r:id="rId5"/>
    <p:sldId id="270" r:id="rId6"/>
    <p:sldId id="271" r:id="rId7"/>
    <p:sldId id="264" r:id="rId8"/>
    <p:sldId id="284" r:id="rId9"/>
    <p:sldId id="282" r:id="rId10"/>
    <p:sldId id="281" r:id="rId11"/>
    <p:sldId id="280" r:id="rId12"/>
    <p:sldId id="288" r:id="rId13"/>
    <p:sldId id="273" r:id="rId14"/>
    <p:sldId id="278" r:id="rId15"/>
    <p:sldId id="269" r:id="rId16"/>
    <p:sldId id="287" r:id="rId17"/>
    <p:sldId id="291" r:id="rId18"/>
    <p:sldId id="290" r:id="rId19"/>
    <p:sldId id="286" r:id="rId20"/>
    <p:sldId id="289" r:id="rId21"/>
    <p:sldId id="274" r:id="rId22"/>
    <p:sldId id="268"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D6A28-3D63-BDD1-3ABC-053AD7060568}" v="24" dt="2025-04-11T12:35:31.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60" autoAdjust="0"/>
    <p:restoredTop sz="94660"/>
  </p:normalViewPr>
  <p:slideViewPr>
    <p:cSldViewPr>
      <p:cViewPr>
        <p:scale>
          <a:sx n="66" d="100"/>
          <a:sy n="66" d="100"/>
        </p:scale>
        <p:origin x="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47F4137-33DD-EFCD-6AFA-F5DC2A87CF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A796E450-4E32-901E-38EE-627C34F4784F}"/>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C206B0A6-1FE1-4258-8E31-781DB97DA063}" type="datetime1">
              <a:rPr lang="en-US"/>
              <a:pPr>
                <a:defRPr/>
              </a:pPr>
              <a:t>4/11/2025</a:t>
            </a:fld>
            <a:endParaRPr lang="en-US"/>
          </a:p>
        </p:txBody>
      </p:sp>
      <p:sp>
        <p:nvSpPr>
          <p:cNvPr id="92164" name="Rectangle 4">
            <a:extLst>
              <a:ext uri="{FF2B5EF4-FFF2-40B4-BE49-F238E27FC236}">
                <a16:creationId xmlns:a16="http://schemas.microsoft.com/office/drawing/2014/main" id="{409C5759-614A-20E3-416A-53237701F07D}"/>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89948B4B-A88A-A6FE-4797-34871EA0B24C}"/>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D1CE4C-775B-43DC-B18F-D5D2F705F68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E1118A50-0CB7-AE69-3C41-21FC84FAE6F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0FC6751C-DBDE-4993-2DDD-85D514DF74A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B71E868-BE3D-4556-BAD6-AA802A82994D}" type="datetime1">
              <a:rPr lang="en-US"/>
              <a:pPr>
                <a:defRPr/>
              </a:pPr>
              <a:t>4/11/2025</a:t>
            </a:fld>
            <a:endParaRPr lang="en-US"/>
          </a:p>
        </p:txBody>
      </p:sp>
      <p:sp>
        <p:nvSpPr>
          <p:cNvPr id="18436" name="Rectangle 4">
            <a:extLst>
              <a:ext uri="{FF2B5EF4-FFF2-40B4-BE49-F238E27FC236}">
                <a16:creationId xmlns:a16="http://schemas.microsoft.com/office/drawing/2014/main" id="{693D53F6-33B4-BD20-E48F-A3166208388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4D1720F0-ADD6-9FDE-79D0-851D95AAAA46}"/>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7FF882C2-F309-C009-FCCA-9341809B573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A64C33D1-2BF8-044C-8765-DA0FFBD8AE5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493D1A-A069-4946-BAA7-D11345B106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3970E-A29F-6729-4075-68D5AD1213B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7" name="Rectangle 6">
            <a:extLst>
              <a:ext uri="{FF2B5EF4-FFF2-40B4-BE49-F238E27FC236}">
                <a16:creationId xmlns:a16="http://schemas.microsoft.com/office/drawing/2014/main" id="{E66C21BC-0D37-9BBE-36B7-43D42A63AF99}"/>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1508" name="Rectangle 7">
            <a:extLst>
              <a:ext uri="{FF2B5EF4-FFF2-40B4-BE49-F238E27FC236}">
                <a16:creationId xmlns:a16="http://schemas.microsoft.com/office/drawing/2014/main" id="{C8588E9E-94FF-65A4-27A9-1753FA7BDF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EC04377-EA1C-4EA9-8849-1C694D0B1F76}" type="slidenum">
              <a:rPr lang="en-US" altLang="en-US" smtClean="0">
                <a:latin typeface="Arial" panose="020B0604020202020204" pitchFamily="34" charset="0"/>
              </a:rPr>
              <a:pPr fontAlgn="base">
                <a:spcBef>
                  <a:spcPct val="0"/>
                </a:spcBef>
                <a:spcAft>
                  <a:spcPct val="0"/>
                </a:spcAft>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97EB7BDB-1E98-3E53-4F94-F8E32FAFC192}"/>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5E81BFDE-6824-1B32-DECE-AD9AE78E38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CAE0118-427B-A685-339F-37ADAD6F2795}"/>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6627" name="Rectangle 6">
            <a:extLst>
              <a:ext uri="{FF2B5EF4-FFF2-40B4-BE49-F238E27FC236}">
                <a16:creationId xmlns:a16="http://schemas.microsoft.com/office/drawing/2014/main" id="{5AB41044-5A49-6D19-C890-869714AAAE53}"/>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6628" name="Rectangle 7">
            <a:extLst>
              <a:ext uri="{FF2B5EF4-FFF2-40B4-BE49-F238E27FC236}">
                <a16:creationId xmlns:a16="http://schemas.microsoft.com/office/drawing/2014/main" id="{D92AC2CF-1EE8-FFF2-DC27-D32BAB3450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E0588A4-A05B-48D1-8D72-B8B2829BCC12}" type="slidenum">
              <a:rPr lang="en-US" altLang="en-US" smtClean="0">
                <a:latin typeface="Arial" panose="020B0604020202020204" pitchFamily="34" charset="0"/>
              </a:rPr>
              <a:pPr fontAlgn="base">
                <a:spcBef>
                  <a:spcPct val="0"/>
                </a:spcBef>
                <a:spcAft>
                  <a:spcPct val="0"/>
                </a:spcAft>
              </a:pPr>
              <a:t>3</a:t>
            </a:fld>
            <a:endParaRPr lang="en-US" altLang="en-US">
              <a:latin typeface="Arial" panose="020B0604020202020204" pitchFamily="34" charset="0"/>
            </a:endParaRPr>
          </a:p>
        </p:txBody>
      </p:sp>
      <p:sp>
        <p:nvSpPr>
          <p:cNvPr id="26629" name="Rectangle 2">
            <a:extLst>
              <a:ext uri="{FF2B5EF4-FFF2-40B4-BE49-F238E27FC236}">
                <a16:creationId xmlns:a16="http://schemas.microsoft.com/office/drawing/2014/main" id="{4EEFEDA5-FF24-0B46-75A4-5D4618149449}"/>
              </a:ext>
            </a:extLst>
          </p:cNvPr>
          <p:cNvSpPr>
            <a:spLocks noGrp="1" noRot="1" noChangeAspect="1" noChangeArrowheads="1" noTextEdit="1"/>
          </p:cNvSpPr>
          <p:nvPr>
            <p:ph type="sldImg"/>
          </p:nvPr>
        </p:nvSpPr>
        <p:spPr>
          <a:ln/>
        </p:spPr>
      </p:sp>
      <p:sp>
        <p:nvSpPr>
          <p:cNvPr id="26630" name="Rectangle 3">
            <a:extLst>
              <a:ext uri="{FF2B5EF4-FFF2-40B4-BE49-F238E27FC236}">
                <a16:creationId xmlns:a16="http://schemas.microsoft.com/office/drawing/2014/main" id="{580423D6-CCEF-8221-B2B8-0CDC70EE6C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3FF99F7D-262D-294A-1F48-0A512C177285}"/>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92EA296E-E6CE-DFA6-4FEF-BF5B61CCB32A}"/>
              </a:ext>
            </a:extLst>
          </p:cNvPr>
          <p:cNvSpPr>
            <a:spLocks noGrp="1"/>
          </p:cNvSpPr>
          <p:nvPr>
            <p:ph type="sldNum" sz="quarter" idx="10"/>
          </p:nvPr>
        </p:nvSpPr>
        <p:spPr>
          <a:xfrm>
            <a:off x="423863" y="4529138"/>
            <a:ext cx="584200" cy="365125"/>
          </a:xfrm>
        </p:spPr>
        <p:txBody>
          <a:bodyPr/>
          <a:lstStyle>
            <a:lvl1pPr>
              <a:defRPr/>
            </a:lvl1pPr>
          </a:lstStyle>
          <a:p>
            <a:pPr>
              <a:defRPr/>
            </a:pPr>
            <a:fld id="{19F79ECD-C138-4F59-B0C7-77B0F8474BD4}" type="slidenum">
              <a:rPr lang="en-US" altLang="en-US"/>
              <a:pPr>
                <a:defRPr/>
              </a:pPr>
              <a:t>‹#›</a:t>
            </a:fld>
            <a:endParaRPr lang="en-US" altLang="en-US"/>
          </a:p>
        </p:txBody>
      </p:sp>
    </p:spTree>
    <p:extLst>
      <p:ext uri="{BB962C8B-B14F-4D97-AF65-F5344CB8AC3E}">
        <p14:creationId xmlns:p14="http://schemas.microsoft.com/office/powerpoint/2010/main" val="184100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63DEA376-0815-D58F-B2FD-C7DFBB212C2C}"/>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Date Placeholder 1">
            <a:extLst>
              <a:ext uri="{FF2B5EF4-FFF2-40B4-BE49-F238E27FC236}">
                <a16:creationId xmlns:a16="http://schemas.microsoft.com/office/drawing/2014/main" id="{B289C443-7EA5-2B93-F77F-A77C5DB30127}"/>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6" name="Footer Placeholder 2">
            <a:extLst>
              <a:ext uri="{FF2B5EF4-FFF2-40B4-BE49-F238E27FC236}">
                <a16:creationId xmlns:a16="http://schemas.microsoft.com/office/drawing/2014/main" id="{3A2D5B3E-505B-C62A-B231-4697792A57BE}"/>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1868E9E-3B8B-FE20-2760-49698FCDAC8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07916E64-E556-DA31-3B7C-91787FEA6701}"/>
              </a:ext>
            </a:extLst>
          </p:cNvPr>
          <p:cNvSpPr>
            <a:spLocks noGrp="1"/>
          </p:cNvSpPr>
          <p:nvPr>
            <p:ph type="sldNum" sz="quarter" idx="10"/>
          </p:nvPr>
        </p:nvSpPr>
        <p:spPr>
          <a:xfrm>
            <a:off x="511175" y="3244850"/>
            <a:ext cx="585788" cy="365125"/>
          </a:xfrm>
        </p:spPr>
        <p:txBody>
          <a:bodyPr/>
          <a:lstStyle>
            <a:lvl1pPr>
              <a:defRPr/>
            </a:lvl1pPr>
          </a:lstStyle>
          <a:p>
            <a:pPr>
              <a:defRPr/>
            </a:pPr>
            <a:fld id="{7C0841DA-F3F6-45C7-9581-CE37FF54618C}" type="slidenum">
              <a:rPr lang="en-US" altLang="en-US"/>
              <a:pPr>
                <a:defRPr/>
              </a:pPr>
              <a:t>‹#›</a:t>
            </a:fld>
            <a:endParaRPr lang="en-US" altLang="en-US"/>
          </a:p>
        </p:txBody>
      </p:sp>
    </p:spTree>
    <p:extLst>
      <p:ext uri="{BB962C8B-B14F-4D97-AF65-F5344CB8AC3E}">
        <p14:creationId xmlns:p14="http://schemas.microsoft.com/office/powerpoint/2010/main" val="126391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7781880-1B89-E39D-6A52-E42476AE4242}"/>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TextBox 4">
            <a:extLst>
              <a:ext uri="{FF2B5EF4-FFF2-40B4-BE49-F238E27FC236}">
                <a16:creationId xmlns:a16="http://schemas.microsoft.com/office/drawing/2014/main" id="{05E014BB-1971-B5B4-1C73-DC21DFD4A8F1}"/>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F20F401E-2454-2381-EF91-6A9CEC436FCB}"/>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D970E99E-C0BB-FD2D-9DE5-9E1AA665B434}"/>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8" name="Footer Placeholder 2">
            <a:extLst>
              <a:ext uri="{FF2B5EF4-FFF2-40B4-BE49-F238E27FC236}">
                <a16:creationId xmlns:a16="http://schemas.microsoft.com/office/drawing/2014/main" id="{712BB9D3-7454-58CD-C2E4-7C326990AFF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D093CBC2-94AE-2CE8-348B-AEB14614239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9D0EB512-FC38-0756-0507-F78A3A21E4FC}"/>
              </a:ext>
            </a:extLst>
          </p:cNvPr>
          <p:cNvSpPr>
            <a:spLocks noGrp="1"/>
          </p:cNvSpPr>
          <p:nvPr>
            <p:ph type="sldNum" sz="quarter" idx="14"/>
          </p:nvPr>
        </p:nvSpPr>
        <p:spPr>
          <a:xfrm>
            <a:off x="511175" y="3244850"/>
            <a:ext cx="585788" cy="365125"/>
          </a:xfrm>
        </p:spPr>
        <p:txBody>
          <a:bodyPr/>
          <a:lstStyle>
            <a:lvl1pPr>
              <a:defRPr/>
            </a:lvl1pPr>
          </a:lstStyle>
          <a:p>
            <a:pPr>
              <a:defRPr/>
            </a:pPr>
            <a:fld id="{3F000504-5C27-437A-9195-7C97060A80FA}" type="slidenum">
              <a:rPr lang="en-US" altLang="en-US"/>
              <a:pPr>
                <a:defRPr/>
              </a:pPr>
              <a:t>‹#›</a:t>
            </a:fld>
            <a:endParaRPr lang="en-US" altLang="en-US"/>
          </a:p>
        </p:txBody>
      </p:sp>
    </p:spTree>
    <p:extLst>
      <p:ext uri="{BB962C8B-B14F-4D97-AF65-F5344CB8AC3E}">
        <p14:creationId xmlns:p14="http://schemas.microsoft.com/office/powerpoint/2010/main" val="1367731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1393E08-6F83-3F9C-D0F9-1C02E7BEEF5C}"/>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80E0EFEA-AFE5-83AD-8C0E-BC2388C2EA25}"/>
              </a:ext>
            </a:extLst>
          </p:cNvPr>
          <p:cNvSpPr>
            <a:spLocks noGrp="1"/>
          </p:cNvSpPr>
          <p:nvPr>
            <p:ph type="sldNum" sz="quarter" idx="10"/>
          </p:nvPr>
        </p:nvSpPr>
        <p:spPr>
          <a:xfrm>
            <a:off x="511175" y="4983163"/>
            <a:ext cx="585788" cy="365125"/>
          </a:xfrm>
        </p:spPr>
        <p:txBody>
          <a:bodyPr/>
          <a:lstStyle>
            <a:lvl1pPr>
              <a:defRPr/>
            </a:lvl1pPr>
          </a:lstStyle>
          <a:p>
            <a:pPr>
              <a:defRPr/>
            </a:pPr>
            <a:fld id="{8BA79978-2BBD-445B-9354-13DA2326D7DC}" type="slidenum">
              <a:rPr lang="en-US" altLang="en-US"/>
              <a:pPr>
                <a:defRPr/>
              </a:pPr>
              <a:t>‹#›</a:t>
            </a:fld>
            <a:endParaRPr lang="en-US" altLang="en-US"/>
          </a:p>
        </p:txBody>
      </p:sp>
    </p:spTree>
    <p:extLst>
      <p:ext uri="{BB962C8B-B14F-4D97-AF65-F5344CB8AC3E}">
        <p14:creationId xmlns:p14="http://schemas.microsoft.com/office/powerpoint/2010/main" val="2139885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2879B641-2180-B723-B9ED-435CB45C197C}"/>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 name="TextBox 2">
            <a:extLst>
              <a:ext uri="{FF2B5EF4-FFF2-40B4-BE49-F238E27FC236}">
                <a16:creationId xmlns:a16="http://schemas.microsoft.com/office/drawing/2014/main" id="{02F000C9-60CD-91E7-D10C-9A21571FDDB2}"/>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98D45722-F764-F6D0-4A4E-7086C618779F}"/>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02A22D6D-2EA0-6CE6-0E0E-390FDDF8CF0E}"/>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7" name="Footer Placeholder 2">
            <a:extLst>
              <a:ext uri="{FF2B5EF4-FFF2-40B4-BE49-F238E27FC236}">
                <a16:creationId xmlns:a16="http://schemas.microsoft.com/office/drawing/2014/main" id="{4ABED28C-B3CF-ED3D-0B2A-FF41557CD820}"/>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2A16C92C-DB85-9E12-0A1C-30BA5BEC434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2AE6D8D6-1D05-63CB-2D88-4A72E79220F0}"/>
              </a:ext>
            </a:extLst>
          </p:cNvPr>
          <p:cNvSpPr>
            <a:spLocks noGrp="1"/>
          </p:cNvSpPr>
          <p:nvPr>
            <p:ph type="sldNum" sz="quarter" idx="14"/>
          </p:nvPr>
        </p:nvSpPr>
        <p:spPr>
          <a:xfrm>
            <a:off x="511175" y="4983163"/>
            <a:ext cx="585788" cy="365125"/>
          </a:xfrm>
        </p:spPr>
        <p:txBody>
          <a:bodyPr/>
          <a:lstStyle>
            <a:lvl1pPr>
              <a:defRPr/>
            </a:lvl1pPr>
          </a:lstStyle>
          <a:p>
            <a:pPr>
              <a:defRPr/>
            </a:pPr>
            <a:fld id="{FE043861-A5F1-4D2C-8828-DF993580A092}" type="slidenum">
              <a:rPr lang="en-US" altLang="en-US"/>
              <a:pPr>
                <a:defRPr/>
              </a:pPr>
              <a:t>‹#›</a:t>
            </a:fld>
            <a:endParaRPr lang="en-US" altLang="en-US"/>
          </a:p>
        </p:txBody>
      </p:sp>
    </p:spTree>
    <p:extLst>
      <p:ext uri="{BB962C8B-B14F-4D97-AF65-F5344CB8AC3E}">
        <p14:creationId xmlns:p14="http://schemas.microsoft.com/office/powerpoint/2010/main" val="345040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9530846-3B88-3C70-6E8B-7036806E530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Date Placeholder 1">
            <a:extLst>
              <a:ext uri="{FF2B5EF4-FFF2-40B4-BE49-F238E27FC236}">
                <a16:creationId xmlns:a16="http://schemas.microsoft.com/office/drawing/2014/main" id="{B0AD6E80-B4D2-DD62-1A1B-94EC6F70EE94}"/>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6" name="Footer Placeholder 2">
            <a:extLst>
              <a:ext uri="{FF2B5EF4-FFF2-40B4-BE49-F238E27FC236}">
                <a16:creationId xmlns:a16="http://schemas.microsoft.com/office/drawing/2014/main" id="{52156998-E0F6-AEA8-2959-F5CB4F62E4E2}"/>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42FF10E4-2A3C-AA17-0321-D47523135A3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858ACC31-5F3B-F1D2-F38A-17A08DFA35D9}"/>
              </a:ext>
            </a:extLst>
          </p:cNvPr>
          <p:cNvSpPr>
            <a:spLocks noGrp="1"/>
          </p:cNvSpPr>
          <p:nvPr>
            <p:ph type="sldNum" sz="quarter" idx="14"/>
          </p:nvPr>
        </p:nvSpPr>
        <p:spPr>
          <a:xfrm>
            <a:off x="511175" y="4983163"/>
            <a:ext cx="585788" cy="365125"/>
          </a:xfrm>
        </p:spPr>
        <p:txBody>
          <a:bodyPr/>
          <a:lstStyle>
            <a:lvl1pPr>
              <a:defRPr/>
            </a:lvl1pPr>
          </a:lstStyle>
          <a:p>
            <a:pPr>
              <a:defRPr/>
            </a:pPr>
            <a:fld id="{C3741641-5BB8-42C9-89D1-D70E7BEC7C9A}" type="slidenum">
              <a:rPr lang="en-US" altLang="en-US"/>
              <a:pPr>
                <a:defRPr/>
              </a:pPr>
              <a:t>‹#›</a:t>
            </a:fld>
            <a:endParaRPr lang="en-US" altLang="en-US"/>
          </a:p>
        </p:txBody>
      </p:sp>
    </p:spTree>
    <p:extLst>
      <p:ext uri="{BB962C8B-B14F-4D97-AF65-F5344CB8AC3E}">
        <p14:creationId xmlns:p14="http://schemas.microsoft.com/office/powerpoint/2010/main" val="380975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AB36D8E-D32D-35A7-83C5-BD8312AE889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Date Placeholder 1">
            <a:extLst>
              <a:ext uri="{FF2B5EF4-FFF2-40B4-BE49-F238E27FC236}">
                <a16:creationId xmlns:a16="http://schemas.microsoft.com/office/drawing/2014/main" id="{C74E6BF9-9B95-DF90-3C1A-5C7D99578A2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6" name="Footer Placeholder 2">
            <a:extLst>
              <a:ext uri="{FF2B5EF4-FFF2-40B4-BE49-F238E27FC236}">
                <a16:creationId xmlns:a16="http://schemas.microsoft.com/office/drawing/2014/main" id="{BB822AD3-D1A1-C86C-BF70-8BC38957206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B6FFFAD3-DCBC-19C4-2447-9DBDB72CF2A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70BDA04C-B6FC-94C4-E8CD-3BA9A0CB98B2}"/>
              </a:ext>
            </a:extLst>
          </p:cNvPr>
          <p:cNvSpPr>
            <a:spLocks noGrp="1"/>
          </p:cNvSpPr>
          <p:nvPr>
            <p:ph type="sldNum" sz="quarter" idx="10"/>
          </p:nvPr>
        </p:nvSpPr>
        <p:spPr/>
        <p:txBody>
          <a:bodyPr/>
          <a:lstStyle>
            <a:lvl1pPr>
              <a:defRPr/>
            </a:lvl1pPr>
          </a:lstStyle>
          <a:p>
            <a:pPr>
              <a:defRPr/>
            </a:pPr>
            <a:fld id="{500732A5-632D-4FD2-9C55-4E6A43270C37}" type="slidenum">
              <a:rPr lang="en-US" altLang="en-US"/>
              <a:pPr>
                <a:defRPr/>
              </a:pPr>
              <a:t>‹#›</a:t>
            </a:fld>
            <a:endParaRPr lang="en-US" altLang="en-US"/>
          </a:p>
        </p:txBody>
      </p:sp>
    </p:spTree>
    <p:extLst>
      <p:ext uri="{BB962C8B-B14F-4D97-AF65-F5344CB8AC3E}">
        <p14:creationId xmlns:p14="http://schemas.microsoft.com/office/powerpoint/2010/main" val="88741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0433245-9526-600B-C061-4AFEC96E450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Date Placeholder 1">
            <a:extLst>
              <a:ext uri="{FF2B5EF4-FFF2-40B4-BE49-F238E27FC236}">
                <a16:creationId xmlns:a16="http://schemas.microsoft.com/office/drawing/2014/main" id="{08526295-A286-6A43-A9BF-DBF31C0CE9C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6" name="Footer Placeholder 2">
            <a:extLst>
              <a:ext uri="{FF2B5EF4-FFF2-40B4-BE49-F238E27FC236}">
                <a16:creationId xmlns:a16="http://schemas.microsoft.com/office/drawing/2014/main" id="{8E67AF76-59AB-21EC-8D53-4D193F4469BA}"/>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DF01D41F-E89C-8609-2511-C5242A5D4D72}"/>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2C710314-0E98-CB90-DC5D-BACBD628EEB3}"/>
              </a:ext>
            </a:extLst>
          </p:cNvPr>
          <p:cNvSpPr>
            <a:spLocks noGrp="1"/>
          </p:cNvSpPr>
          <p:nvPr>
            <p:ph type="sldNum" sz="quarter" idx="10"/>
          </p:nvPr>
        </p:nvSpPr>
        <p:spPr/>
        <p:txBody>
          <a:bodyPr/>
          <a:lstStyle>
            <a:lvl1pPr>
              <a:defRPr/>
            </a:lvl1pPr>
          </a:lstStyle>
          <a:p>
            <a:pPr>
              <a:defRPr/>
            </a:pPr>
            <a:fld id="{129B155A-F679-40CD-AA49-6EB9A6EBC489}" type="slidenum">
              <a:rPr lang="en-US" altLang="en-US"/>
              <a:pPr>
                <a:defRPr/>
              </a:pPr>
              <a:t>‹#›</a:t>
            </a:fld>
            <a:endParaRPr lang="en-US" altLang="en-US"/>
          </a:p>
        </p:txBody>
      </p:sp>
    </p:spTree>
    <p:extLst>
      <p:ext uri="{BB962C8B-B14F-4D97-AF65-F5344CB8AC3E}">
        <p14:creationId xmlns:p14="http://schemas.microsoft.com/office/powerpoint/2010/main" val="6630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BBEC461-F9EA-A170-4107-6B4E568228D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C69C824-EFA1-B112-D316-4ABD1CCBC8ED}"/>
              </a:ext>
            </a:extLst>
          </p:cNvPr>
          <p:cNvSpPr>
            <a:spLocks noGrp="1"/>
          </p:cNvSpPr>
          <p:nvPr>
            <p:ph type="dt" sz="half" idx="10"/>
          </p:nvPr>
        </p:nvSpPr>
        <p:spPr>
          <a:xfrm>
            <a:off x="1943100" y="6103938"/>
            <a:ext cx="952500" cy="369887"/>
          </a:xfrm>
        </p:spPr>
        <p:txBody>
          <a:bodyPr/>
          <a:lstStyle>
            <a:lvl1pPr>
              <a:defRPr/>
            </a:lvl1pPr>
          </a:lstStyle>
          <a:p>
            <a:pPr>
              <a:defRPr/>
            </a:pPr>
            <a:fld id="{7B61D369-EFCB-4D8C-8F10-40912D9DA1CF}" type="datetime1">
              <a:rPr lang="en-US"/>
              <a:pPr>
                <a:defRPr/>
              </a:pPr>
              <a:t>4/11/2025</a:t>
            </a:fld>
            <a:endParaRPr lang="en-US" altLang="en-US"/>
          </a:p>
        </p:txBody>
      </p:sp>
      <p:sp>
        <p:nvSpPr>
          <p:cNvPr id="6" name="Footer Placeholder 4">
            <a:extLst>
              <a:ext uri="{FF2B5EF4-FFF2-40B4-BE49-F238E27FC236}">
                <a16:creationId xmlns:a16="http://schemas.microsoft.com/office/drawing/2014/main" id="{696C6FA3-4789-A2F0-B0F1-8E1D5213C9E7}"/>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32377395-E5E5-FD9D-1648-D883D86A000C}"/>
              </a:ext>
            </a:extLst>
          </p:cNvPr>
          <p:cNvSpPr>
            <a:spLocks noGrp="1"/>
          </p:cNvSpPr>
          <p:nvPr>
            <p:ph type="sldNum" sz="quarter" idx="12"/>
          </p:nvPr>
        </p:nvSpPr>
        <p:spPr>
          <a:xfrm>
            <a:off x="7948613" y="6140450"/>
            <a:ext cx="776287" cy="365125"/>
          </a:xfrm>
        </p:spPr>
        <p:txBody>
          <a:bodyPr/>
          <a:lstStyle>
            <a:lvl1pPr algn="ctr">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168698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34C55C3-F59F-A45C-BD70-42833FF78415}"/>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Slide Number Placeholder 5">
            <a:extLst>
              <a:ext uri="{FF2B5EF4-FFF2-40B4-BE49-F238E27FC236}">
                <a16:creationId xmlns:a16="http://schemas.microsoft.com/office/drawing/2014/main" id="{2ED8DF47-0EC2-5595-3E1E-29E7569C9B98}"/>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AED01FD2-72A7-91BF-4B33-6C6B164433AE}"/>
              </a:ext>
            </a:extLst>
          </p:cNvPr>
          <p:cNvSpPr>
            <a:spLocks noGrp="1"/>
          </p:cNvSpPr>
          <p:nvPr>
            <p:ph type="dt" sz="half" idx="10"/>
          </p:nvPr>
        </p:nvSpPr>
        <p:spPr>
          <a:xfrm>
            <a:off x="1908175" y="6129338"/>
            <a:ext cx="766763" cy="369887"/>
          </a:xfrm>
        </p:spPr>
        <p:txBody>
          <a:bodyPr/>
          <a:lstStyle>
            <a:lvl1pPr>
              <a:defRPr/>
            </a:lvl1pPr>
          </a:lstStyle>
          <a:p>
            <a:pPr>
              <a:defRPr/>
            </a:pPr>
            <a:fld id="{E2669E5F-6ADA-4CB4-AC55-75EEB3D1C04F}" type="datetime1">
              <a:rPr lang="en-US"/>
              <a:pPr>
                <a:defRPr/>
              </a:pPr>
              <a:t>4/11/2025</a:t>
            </a:fld>
            <a:endParaRPr lang="en-US" altLang="en-US"/>
          </a:p>
        </p:txBody>
      </p:sp>
      <p:sp>
        <p:nvSpPr>
          <p:cNvPr id="7" name="Footer Placeholder 4">
            <a:extLst>
              <a:ext uri="{FF2B5EF4-FFF2-40B4-BE49-F238E27FC236}">
                <a16:creationId xmlns:a16="http://schemas.microsoft.com/office/drawing/2014/main" id="{32BB9E97-4C56-D089-6922-F7EC30BE17AC}"/>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5A08E4B8-F973-00D4-B648-1E3D1916896B}"/>
              </a:ext>
            </a:extLst>
          </p:cNvPr>
          <p:cNvSpPr>
            <a:spLocks noGrp="1"/>
          </p:cNvSpPr>
          <p:nvPr>
            <p:ph type="sldNum" sz="quarter" idx="12"/>
          </p:nvPr>
        </p:nvSpPr>
        <p:spPr>
          <a:xfrm>
            <a:off x="511175" y="3244850"/>
            <a:ext cx="585788" cy="365125"/>
          </a:xfrm>
        </p:spPr>
        <p:txBody>
          <a:bodyPr/>
          <a:lstStyle>
            <a:lvl1pPr>
              <a:defRPr/>
            </a:lvl1pPr>
          </a:lstStyle>
          <a:p>
            <a:pPr>
              <a:defRPr/>
            </a:pPr>
            <a:fld id="{8D5A48F3-CF29-47CE-880A-29DE20E20C25}" type="slidenum">
              <a:rPr lang="en-US" altLang="en-US"/>
              <a:pPr>
                <a:defRPr/>
              </a:pPr>
              <a:t>‹#›</a:t>
            </a:fld>
            <a:endParaRPr lang="en-US" altLang="en-US"/>
          </a:p>
        </p:txBody>
      </p:sp>
    </p:spTree>
    <p:extLst>
      <p:ext uri="{BB962C8B-B14F-4D97-AF65-F5344CB8AC3E}">
        <p14:creationId xmlns:p14="http://schemas.microsoft.com/office/powerpoint/2010/main" val="328439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7741EE73-9F4C-3E5C-8ECB-358E2C051DB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5" name="Slide Number Placeholder 5">
            <a:extLst>
              <a:ext uri="{FF2B5EF4-FFF2-40B4-BE49-F238E27FC236}">
                <a16:creationId xmlns:a16="http://schemas.microsoft.com/office/drawing/2014/main" id="{9911439A-8DEC-1251-3DDC-0C410DAA7D60}"/>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8A60BB52-A483-0066-CF86-43858941559B}"/>
              </a:ext>
            </a:extLst>
          </p:cNvPr>
          <p:cNvSpPr>
            <a:spLocks noGrp="1"/>
          </p:cNvSpPr>
          <p:nvPr>
            <p:ph type="dt" sz="half" idx="10"/>
          </p:nvPr>
        </p:nvSpPr>
        <p:spPr>
          <a:xfrm>
            <a:off x="1828800" y="6111875"/>
            <a:ext cx="766763" cy="369888"/>
          </a:xfrm>
        </p:spPr>
        <p:txBody>
          <a:bodyPr/>
          <a:lstStyle>
            <a:lvl1pPr>
              <a:defRPr/>
            </a:lvl1pPr>
          </a:lstStyle>
          <a:p>
            <a:pPr>
              <a:defRPr/>
            </a:pPr>
            <a:fld id="{F19E375D-4129-474D-B49C-4183C3D7D149}" type="datetime1">
              <a:rPr lang="en-US"/>
              <a:pPr>
                <a:defRPr/>
              </a:pPr>
              <a:t>4/11/2025</a:t>
            </a:fld>
            <a:endParaRPr lang="en-US" altLang="en-US"/>
          </a:p>
        </p:txBody>
      </p:sp>
      <p:sp>
        <p:nvSpPr>
          <p:cNvPr id="7" name="Footer Placeholder 13">
            <a:extLst>
              <a:ext uri="{FF2B5EF4-FFF2-40B4-BE49-F238E27FC236}">
                <a16:creationId xmlns:a16="http://schemas.microsoft.com/office/drawing/2014/main" id="{E095604E-CA9B-1134-1659-D68DBF39B7D2}"/>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D13B55D8-17CD-183F-1AE9-2294D0B16C0A}"/>
              </a:ext>
            </a:extLst>
          </p:cNvPr>
          <p:cNvSpPr>
            <a:spLocks noGrp="1"/>
          </p:cNvSpPr>
          <p:nvPr>
            <p:ph type="sldNum" sz="quarter" idx="12"/>
          </p:nvPr>
        </p:nvSpPr>
        <p:spPr/>
        <p:txBody>
          <a:bodyPr/>
          <a:lstStyle>
            <a:lvl1pPr>
              <a:defRPr/>
            </a:lvl1pPr>
          </a:lstStyle>
          <a:p>
            <a:pPr>
              <a:defRPr/>
            </a:pPr>
            <a:fld id="{3932F823-4146-41E2-B748-00B8E9A56262}" type="slidenum">
              <a:rPr lang="en-US" altLang="en-US"/>
              <a:pPr>
                <a:defRPr/>
              </a:pPr>
              <a:t>‹#›</a:t>
            </a:fld>
            <a:endParaRPr lang="en-US" altLang="en-US"/>
          </a:p>
        </p:txBody>
      </p:sp>
    </p:spTree>
    <p:extLst>
      <p:ext uri="{BB962C8B-B14F-4D97-AF65-F5344CB8AC3E}">
        <p14:creationId xmlns:p14="http://schemas.microsoft.com/office/powerpoint/2010/main" val="300932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D5D2F557-EE41-279F-E3C4-B055FF6B453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 name="Slide Number Placeholder 5">
            <a:extLst>
              <a:ext uri="{FF2B5EF4-FFF2-40B4-BE49-F238E27FC236}">
                <a16:creationId xmlns:a16="http://schemas.microsoft.com/office/drawing/2014/main" id="{0243D028-81ED-3D3D-5AA7-BA64469B1984}"/>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87FD9D3C-7F18-056C-2325-3AF037758A3A}"/>
              </a:ext>
            </a:extLst>
          </p:cNvPr>
          <p:cNvSpPr>
            <a:spLocks noGrp="1"/>
          </p:cNvSpPr>
          <p:nvPr>
            <p:ph type="sldNum" sz="quarter" idx="10"/>
          </p:nvPr>
        </p:nvSpPr>
        <p:spPr/>
        <p:txBody>
          <a:bodyPr/>
          <a:lstStyle>
            <a:lvl1pPr>
              <a:defRPr/>
            </a:lvl1pPr>
          </a:lstStyle>
          <a:p>
            <a:pPr>
              <a:defRPr/>
            </a:pPr>
            <a:fld id="{5DDFA57F-8093-4904-8050-70E11ABC718E}" type="slidenum">
              <a:rPr lang="en-US" altLang="en-US"/>
              <a:pPr>
                <a:defRPr/>
              </a:pPr>
              <a:t>‹#›</a:t>
            </a:fld>
            <a:endParaRPr lang="en-US" altLang="en-US"/>
          </a:p>
        </p:txBody>
      </p:sp>
      <p:sp>
        <p:nvSpPr>
          <p:cNvPr id="9" name="Date Placeholder 1">
            <a:extLst>
              <a:ext uri="{FF2B5EF4-FFF2-40B4-BE49-F238E27FC236}">
                <a16:creationId xmlns:a16="http://schemas.microsoft.com/office/drawing/2014/main" id="{1CC8BABA-6050-DC20-FE3B-DC5A9FFD629D}"/>
              </a:ext>
            </a:extLst>
          </p:cNvPr>
          <p:cNvSpPr>
            <a:spLocks noGrp="1"/>
          </p:cNvSpPr>
          <p:nvPr>
            <p:ph type="dt" sz="half" idx="11"/>
          </p:nvPr>
        </p:nvSpPr>
        <p:spPr>
          <a:xfrm>
            <a:off x="1943100" y="6156325"/>
            <a:ext cx="876300" cy="369888"/>
          </a:xfrm>
        </p:spPr>
        <p:txBody>
          <a:bodyPr/>
          <a:lstStyle>
            <a:lvl1pPr>
              <a:defRPr/>
            </a:lvl1pPr>
          </a:lstStyle>
          <a:p>
            <a:pPr>
              <a:defRPr/>
            </a:pPr>
            <a:fld id="{A8E85F9C-F3FF-421B-9E9E-30EF03ABF58D}" type="datetime1">
              <a:rPr lang="en-US"/>
              <a:pPr>
                <a:defRPr/>
              </a:pPr>
              <a:t>4/11/2025</a:t>
            </a:fld>
            <a:endParaRPr lang="en-US" altLang="en-US"/>
          </a:p>
        </p:txBody>
      </p:sp>
      <p:sp>
        <p:nvSpPr>
          <p:cNvPr id="11" name="Footer Placeholder 2">
            <a:extLst>
              <a:ext uri="{FF2B5EF4-FFF2-40B4-BE49-F238E27FC236}">
                <a16:creationId xmlns:a16="http://schemas.microsoft.com/office/drawing/2014/main" id="{B651694C-5528-7264-356A-49ED2EEE0960}"/>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282536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580A43C6-E32C-A8AB-EFFC-B68B1D29738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AB8D7ABE-27C3-81E9-BDDD-16F7D6EEA467}"/>
              </a:ext>
            </a:extLst>
          </p:cNvPr>
          <p:cNvSpPr>
            <a:spLocks noGrp="1"/>
          </p:cNvSpPr>
          <p:nvPr>
            <p:ph type="dt" sz="half" idx="10"/>
          </p:nvPr>
        </p:nvSpPr>
        <p:spPr>
          <a:xfrm>
            <a:off x="1943100" y="6156325"/>
            <a:ext cx="876300" cy="369888"/>
          </a:xfrm>
        </p:spPr>
        <p:txBody>
          <a:bodyPr/>
          <a:lstStyle>
            <a:lvl1pPr>
              <a:defRPr/>
            </a:lvl1pPr>
          </a:lstStyle>
          <a:p>
            <a:pPr>
              <a:defRPr/>
            </a:pPr>
            <a:fld id="{4FA58E12-16DC-43F3-877A-635CB3F0236D}" type="datetime1">
              <a:rPr lang="en-US"/>
              <a:pPr>
                <a:defRPr/>
              </a:pPr>
              <a:t>4/11/2025</a:t>
            </a:fld>
            <a:endParaRPr lang="en-US" altLang="en-US"/>
          </a:p>
        </p:txBody>
      </p:sp>
      <p:sp>
        <p:nvSpPr>
          <p:cNvPr id="5" name="Footer Placeholder 2">
            <a:extLst>
              <a:ext uri="{FF2B5EF4-FFF2-40B4-BE49-F238E27FC236}">
                <a16:creationId xmlns:a16="http://schemas.microsoft.com/office/drawing/2014/main" id="{0E5FA9D3-75AE-9360-273D-545860FE5710}"/>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A72B02F2-2B8F-C918-CB37-51AF1064A877}"/>
              </a:ext>
            </a:extLst>
          </p:cNvPr>
          <p:cNvSpPr>
            <a:spLocks noGrp="1"/>
          </p:cNvSpPr>
          <p:nvPr>
            <p:ph type="sldNum" sz="quarter" idx="12"/>
          </p:nvPr>
        </p:nvSpPr>
        <p:spPr>
          <a:xfrm>
            <a:off x="7948613" y="6140450"/>
            <a:ext cx="776287" cy="365125"/>
          </a:xfrm>
        </p:spPr>
        <p:txBody>
          <a:bodyPr/>
          <a:lstStyle>
            <a:lvl1pPr algn="ctr">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134633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BFB9D83-D52F-DC26-0895-C282B6DDE538}"/>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 name="Slide Number Placeholder 5">
            <a:extLst>
              <a:ext uri="{FF2B5EF4-FFF2-40B4-BE49-F238E27FC236}">
                <a16:creationId xmlns:a16="http://schemas.microsoft.com/office/drawing/2014/main" id="{6A88844C-AD1B-3B87-47B9-22BCA5561377}"/>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E9FC45CE-E75A-18F2-8D9D-6E8A75F994C7}"/>
              </a:ext>
            </a:extLst>
          </p:cNvPr>
          <p:cNvSpPr>
            <a:spLocks noGrp="1"/>
          </p:cNvSpPr>
          <p:nvPr>
            <p:ph type="dt" sz="half" idx="10"/>
          </p:nvPr>
        </p:nvSpPr>
        <p:spPr>
          <a:xfrm>
            <a:off x="1943100" y="6156325"/>
            <a:ext cx="876300" cy="369888"/>
          </a:xfrm>
        </p:spPr>
        <p:txBody>
          <a:bodyPr/>
          <a:lstStyle>
            <a:lvl1pPr>
              <a:defRPr/>
            </a:lvl1pPr>
          </a:lstStyle>
          <a:p>
            <a:pPr>
              <a:defRPr/>
            </a:pPr>
            <a:fld id="{6B5F47BC-C86D-4B0F-A296-0B447488292E}" type="datetime1">
              <a:rPr lang="en-US"/>
              <a:pPr>
                <a:defRPr/>
              </a:pPr>
              <a:t>4/11/2025</a:t>
            </a:fld>
            <a:endParaRPr lang="en-US" altLang="en-US" dirty="0"/>
          </a:p>
        </p:txBody>
      </p:sp>
      <p:sp>
        <p:nvSpPr>
          <p:cNvPr id="5" name="Footer Placeholder 2">
            <a:extLst>
              <a:ext uri="{FF2B5EF4-FFF2-40B4-BE49-F238E27FC236}">
                <a16:creationId xmlns:a16="http://schemas.microsoft.com/office/drawing/2014/main" id="{730643B5-5143-59F5-6B70-62D2C41BA0D2}"/>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A939B17B-DADF-9755-456B-D4D193E60643}"/>
              </a:ext>
            </a:extLst>
          </p:cNvPr>
          <p:cNvSpPr>
            <a:spLocks noGrp="1"/>
          </p:cNvSpPr>
          <p:nvPr>
            <p:ph type="sldNum" sz="quarter" idx="12"/>
          </p:nvPr>
        </p:nvSpPr>
        <p:spPr/>
        <p:txBody>
          <a:bodyPr/>
          <a:lstStyle>
            <a:lvl1pPr>
              <a:defRPr/>
            </a:lvl1pPr>
          </a:lstStyle>
          <a:p>
            <a:pPr>
              <a:defRPr/>
            </a:pPr>
            <a:fld id="{DACB7420-ED21-4AF2-9DF9-DE1135577B85}" type="slidenum">
              <a:rPr lang="en-US" altLang="en-US"/>
              <a:pPr>
                <a:defRPr/>
              </a:pPr>
              <a:t>‹#›</a:t>
            </a:fld>
            <a:endParaRPr lang="en-US" altLang="en-US"/>
          </a:p>
        </p:txBody>
      </p:sp>
    </p:spTree>
    <p:extLst>
      <p:ext uri="{BB962C8B-B14F-4D97-AF65-F5344CB8AC3E}">
        <p14:creationId xmlns:p14="http://schemas.microsoft.com/office/powerpoint/2010/main" val="10470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12461F29-A041-D726-41E3-CCBFBABD3FB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 name="Slide Number Placeholder 5">
            <a:extLst>
              <a:ext uri="{FF2B5EF4-FFF2-40B4-BE49-F238E27FC236}">
                <a16:creationId xmlns:a16="http://schemas.microsoft.com/office/drawing/2014/main" id="{A0B1970D-747A-9824-C0E3-EC3D61A11E7E}"/>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DB371A6-663C-A73E-ACF4-0C283281F8F5}"/>
              </a:ext>
            </a:extLst>
          </p:cNvPr>
          <p:cNvSpPr>
            <a:spLocks noGrp="1"/>
          </p:cNvSpPr>
          <p:nvPr>
            <p:ph type="sldNum" sz="quarter" idx="10"/>
          </p:nvPr>
        </p:nvSpPr>
        <p:spPr/>
        <p:txBody>
          <a:bodyPr/>
          <a:lstStyle>
            <a:lvl1pPr>
              <a:defRPr/>
            </a:lvl1pPr>
          </a:lstStyle>
          <a:p>
            <a:pPr>
              <a:defRPr/>
            </a:pPr>
            <a:fld id="{02EDEEE1-CBE3-4F28-8B2B-1BF3801B096C}" type="slidenum">
              <a:rPr lang="en-US" altLang="en-US"/>
              <a:pPr>
                <a:defRPr/>
              </a:pPr>
              <a:t>‹#›</a:t>
            </a:fld>
            <a:endParaRPr lang="en-US" altLang="en-US"/>
          </a:p>
        </p:txBody>
      </p:sp>
      <p:sp>
        <p:nvSpPr>
          <p:cNvPr id="8" name="Date Placeholder 1">
            <a:extLst>
              <a:ext uri="{FF2B5EF4-FFF2-40B4-BE49-F238E27FC236}">
                <a16:creationId xmlns:a16="http://schemas.microsoft.com/office/drawing/2014/main" id="{439EE218-74C2-8505-0708-F002681AB374}"/>
              </a:ext>
            </a:extLst>
          </p:cNvPr>
          <p:cNvSpPr>
            <a:spLocks noGrp="1"/>
          </p:cNvSpPr>
          <p:nvPr>
            <p:ph type="dt" sz="half" idx="11"/>
          </p:nvPr>
        </p:nvSpPr>
        <p:spPr>
          <a:xfrm>
            <a:off x="1943100" y="6156325"/>
            <a:ext cx="876300" cy="369888"/>
          </a:xfrm>
        </p:spPr>
        <p:txBody>
          <a:bodyPr/>
          <a:lstStyle>
            <a:lvl1pPr>
              <a:defRPr/>
            </a:lvl1pPr>
          </a:lstStyle>
          <a:p>
            <a:pPr>
              <a:defRPr/>
            </a:pPr>
            <a:fld id="{31267FCF-2DFA-48DE-AAD4-9E2A90E4684B}" type="datetime1">
              <a:rPr lang="en-US"/>
              <a:pPr>
                <a:defRPr/>
              </a:pPr>
              <a:t>4/11/2025</a:t>
            </a:fld>
            <a:endParaRPr lang="en-US" altLang="en-US" dirty="0"/>
          </a:p>
        </p:txBody>
      </p:sp>
      <p:sp>
        <p:nvSpPr>
          <p:cNvPr id="9" name="Footer Placeholder 2">
            <a:extLst>
              <a:ext uri="{FF2B5EF4-FFF2-40B4-BE49-F238E27FC236}">
                <a16:creationId xmlns:a16="http://schemas.microsoft.com/office/drawing/2014/main" id="{79F78CAF-F499-1074-358D-32B9018B8324}"/>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69206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EEEEFAE4-B651-8CA0-DDEC-F80EB832E1B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 name="Date Placeholder 1">
            <a:extLst>
              <a:ext uri="{FF2B5EF4-FFF2-40B4-BE49-F238E27FC236}">
                <a16:creationId xmlns:a16="http://schemas.microsoft.com/office/drawing/2014/main" id="{F2F18554-9E17-7FC0-DF6E-8FDE33B00D3E}"/>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4/11/2025</a:t>
            </a:fld>
            <a:endParaRPr lang="en-US" altLang="en-US" dirty="0"/>
          </a:p>
        </p:txBody>
      </p:sp>
      <p:sp>
        <p:nvSpPr>
          <p:cNvPr id="7" name="Footer Placeholder 2">
            <a:extLst>
              <a:ext uri="{FF2B5EF4-FFF2-40B4-BE49-F238E27FC236}">
                <a16:creationId xmlns:a16="http://schemas.microsoft.com/office/drawing/2014/main" id="{B8FA7D41-3B27-C456-1002-93465477D634}"/>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62C77F11-DDC9-F88D-6A1E-DA4068FB145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2FBA5C1F-1CD1-4DA0-0C3D-54196A8E764A}"/>
              </a:ext>
            </a:extLst>
          </p:cNvPr>
          <p:cNvSpPr>
            <a:spLocks noGrp="1"/>
          </p:cNvSpPr>
          <p:nvPr>
            <p:ph type="sldNum" sz="quarter" idx="10"/>
          </p:nvPr>
        </p:nvSpPr>
        <p:spPr>
          <a:xfrm>
            <a:off x="511175" y="4983163"/>
            <a:ext cx="585788" cy="365125"/>
          </a:xfrm>
        </p:spPr>
        <p:txBody>
          <a:bodyPr/>
          <a:lstStyle>
            <a:lvl1pPr>
              <a:defRPr/>
            </a:lvl1pPr>
          </a:lstStyle>
          <a:p>
            <a:pPr>
              <a:defRPr/>
            </a:pPr>
            <a:fld id="{D313FDAA-54D7-486B-8C72-859A94C880C3}" type="slidenum">
              <a:rPr lang="en-US" altLang="en-US"/>
              <a:pPr>
                <a:defRPr/>
              </a:pPr>
              <a:t>‹#›</a:t>
            </a:fld>
            <a:endParaRPr lang="en-US" altLang="en-US"/>
          </a:p>
        </p:txBody>
      </p:sp>
    </p:spTree>
    <p:extLst>
      <p:ext uri="{BB962C8B-B14F-4D97-AF65-F5344CB8AC3E}">
        <p14:creationId xmlns:p14="http://schemas.microsoft.com/office/powerpoint/2010/main" val="217775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A47509A3-031C-D30F-2660-5F8B6355A686}"/>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75264929-AF39-746A-EABB-837C26CC7783}"/>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7" name="Freeform 12">
              <a:extLst>
                <a:ext uri="{FF2B5EF4-FFF2-40B4-BE49-F238E27FC236}">
                  <a16:creationId xmlns:a16="http://schemas.microsoft.com/office/drawing/2014/main" id="{978EFEAD-1525-C08A-7F8A-C76989E2DE67}"/>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8" name="Freeform 13">
              <a:extLst>
                <a:ext uri="{FF2B5EF4-FFF2-40B4-BE49-F238E27FC236}">
                  <a16:creationId xmlns:a16="http://schemas.microsoft.com/office/drawing/2014/main" id="{9013E32F-783D-8142-E0C7-BB14D57E9F7D}"/>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9" name="Freeform 14">
              <a:extLst>
                <a:ext uri="{FF2B5EF4-FFF2-40B4-BE49-F238E27FC236}">
                  <a16:creationId xmlns:a16="http://schemas.microsoft.com/office/drawing/2014/main" id="{74760373-023B-8755-C845-D9B3A04C3031}"/>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0" name="Freeform 15">
              <a:extLst>
                <a:ext uri="{FF2B5EF4-FFF2-40B4-BE49-F238E27FC236}">
                  <a16:creationId xmlns:a16="http://schemas.microsoft.com/office/drawing/2014/main" id="{A9D91D32-A414-6CE2-B493-48EADCDE3F48}"/>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1" name="Freeform 16">
              <a:extLst>
                <a:ext uri="{FF2B5EF4-FFF2-40B4-BE49-F238E27FC236}">
                  <a16:creationId xmlns:a16="http://schemas.microsoft.com/office/drawing/2014/main" id="{EC6BB971-E6A2-7757-BB9D-E29495910F7F}"/>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2" name="Freeform 17">
              <a:extLst>
                <a:ext uri="{FF2B5EF4-FFF2-40B4-BE49-F238E27FC236}">
                  <a16:creationId xmlns:a16="http://schemas.microsoft.com/office/drawing/2014/main" id="{97F0FC9B-348F-29A2-E9AE-433ACB2645A2}"/>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3" name="Freeform 18">
              <a:extLst>
                <a:ext uri="{FF2B5EF4-FFF2-40B4-BE49-F238E27FC236}">
                  <a16:creationId xmlns:a16="http://schemas.microsoft.com/office/drawing/2014/main" id="{29ADFE99-B7C6-6D00-33A1-1693E41D6974}"/>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4" name="Freeform 19">
              <a:extLst>
                <a:ext uri="{FF2B5EF4-FFF2-40B4-BE49-F238E27FC236}">
                  <a16:creationId xmlns:a16="http://schemas.microsoft.com/office/drawing/2014/main" id="{6EF499FF-0AF9-3744-193D-DE5F71E7B553}"/>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5" name="Freeform 20">
              <a:extLst>
                <a:ext uri="{FF2B5EF4-FFF2-40B4-BE49-F238E27FC236}">
                  <a16:creationId xmlns:a16="http://schemas.microsoft.com/office/drawing/2014/main" id="{B0544E72-19B3-B67B-330B-83DF34BC4073}"/>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6" name="Freeform 21">
              <a:extLst>
                <a:ext uri="{FF2B5EF4-FFF2-40B4-BE49-F238E27FC236}">
                  <a16:creationId xmlns:a16="http://schemas.microsoft.com/office/drawing/2014/main" id="{2C1EC632-AB7C-C458-1341-63A8CA6E0AFB}"/>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7" name="Freeform 22">
              <a:extLst>
                <a:ext uri="{FF2B5EF4-FFF2-40B4-BE49-F238E27FC236}">
                  <a16:creationId xmlns:a16="http://schemas.microsoft.com/office/drawing/2014/main" id="{372C2A5B-3B50-06B4-4D14-11B935781842}"/>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027" name="Group 48">
            <a:extLst>
              <a:ext uri="{FF2B5EF4-FFF2-40B4-BE49-F238E27FC236}">
                <a16:creationId xmlns:a16="http://schemas.microsoft.com/office/drawing/2014/main" id="{25356CDB-11EB-BFE7-25B3-1CA8FA965B4D}"/>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41D6D2CC-DC63-4E3E-B94B-49E50EFC4A7D}"/>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5" name="Freeform 28">
              <a:extLst>
                <a:ext uri="{FF2B5EF4-FFF2-40B4-BE49-F238E27FC236}">
                  <a16:creationId xmlns:a16="http://schemas.microsoft.com/office/drawing/2014/main" id="{615E6A7B-4A09-9DD9-1097-FFF60F523C23}"/>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6" name="Freeform 29">
              <a:extLst>
                <a:ext uri="{FF2B5EF4-FFF2-40B4-BE49-F238E27FC236}">
                  <a16:creationId xmlns:a16="http://schemas.microsoft.com/office/drawing/2014/main" id="{875C485A-6F4A-91CE-C466-7B743EE8E6A3}"/>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7" name="Freeform 30">
              <a:extLst>
                <a:ext uri="{FF2B5EF4-FFF2-40B4-BE49-F238E27FC236}">
                  <a16:creationId xmlns:a16="http://schemas.microsoft.com/office/drawing/2014/main" id="{A25B1386-729B-AFD8-C1EC-4C72D95700B1}"/>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8" name="Freeform 31">
              <a:extLst>
                <a:ext uri="{FF2B5EF4-FFF2-40B4-BE49-F238E27FC236}">
                  <a16:creationId xmlns:a16="http://schemas.microsoft.com/office/drawing/2014/main" id="{ECDFFF9B-1E9B-3730-771E-285A5FCCB7F5}"/>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9" name="Freeform 32">
              <a:extLst>
                <a:ext uri="{FF2B5EF4-FFF2-40B4-BE49-F238E27FC236}">
                  <a16:creationId xmlns:a16="http://schemas.microsoft.com/office/drawing/2014/main" id="{16AAC3B2-D2C9-13D2-D391-81F76C788C2B}"/>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0" name="Freeform 33">
              <a:extLst>
                <a:ext uri="{FF2B5EF4-FFF2-40B4-BE49-F238E27FC236}">
                  <a16:creationId xmlns:a16="http://schemas.microsoft.com/office/drawing/2014/main" id="{37C0722B-F638-3001-C24A-526AA3061841}"/>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1" name="Freeform 34">
              <a:extLst>
                <a:ext uri="{FF2B5EF4-FFF2-40B4-BE49-F238E27FC236}">
                  <a16:creationId xmlns:a16="http://schemas.microsoft.com/office/drawing/2014/main" id="{806950FD-22E0-334E-B7B9-06E62CDB7C5C}"/>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2" name="Freeform 35">
              <a:extLst>
                <a:ext uri="{FF2B5EF4-FFF2-40B4-BE49-F238E27FC236}">
                  <a16:creationId xmlns:a16="http://schemas.microsoft.com/office/drawing/2014/main" id="{C2449940-9060-6552-4D1D-449DDF88EFCF}"/>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3" name="Freeform 36">
              <a:extLst>
                <a:ext uri="{FF2B5EF4-FFF2-40B4-BE49-F238E27FC236}">
                  <a16:creationId xmlns:a16="http://schemas.microsoft.com/office/drawing/2014/main" id="{3E860C7F-ED44-2FDB-067C-BF8CCCAEA951}"/>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4" name="Freeform 37">
              <a:extLst>
                <a:ext uri="{FF2B5EF4-FFF2-40B4-BE49-F238E27FC236}">
                  <a16:creationId xmlns:a16="http://schemas.microsoft.com/office/drawing/2014/main" id="{5B968B22-6A2C-AE21-FE47-75E87F67FAB0}"/>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5" name="Freeform 38">
              <a:extLst>
                <a:ext uri="{FF2B5EF4-FFF2-40B4-BE49-F238E27FC236}">
                  <a16:creationId xmlns:a16="http://schemas.microsoft.com/office/drawing/2014/main" id="{FDA561AA-26AB-18F1-4A21-4AC784E3BECD}"/>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62" name="Rectangle 61">
            <a:extLst>
              <a:ext uri="{FF2B5EF4-FFF2-40B4-BE49-F238E27FC236}">
                <a16:creationId xmlns:a16="http://schemas.microsoft.com/office/drawing/2014/main" id="{5A2E9DF3-E046-04E2-043C-1F0335AA2CEA}"/>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CB31544D-FA54-9BA4-BBBE-E2A4364AE16A}"/>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3B6FB9B4-EDA0-663A-6136-2BDE9B847081}"/>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76CCF18-27D5-D6DD-299E-8CC7A64D4049}"/>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C7F2F8EA-B7B9-488F-985E-2B1F679BB1BF}" type="datetime1">
              <a:rPr lang="en-US"/>
              <a:pPr>
                <a:defRPr/>
              </a:pPr>
              <a:t>4/11/2025</a:t>
            </a:fld>
            <a:endParaRPr lang="en-US" altLang="en-US"/>
          </a:p>
        </p:txBody>
      </p:sp>
      <p:sp>
        <p:nvSpPr>
          <p:cNvPr id="5" name="Footer Placeholder 4">
            <a:extLst>
              <a:ext uri="{FF2B5EF4-FFF2-40B4-BE49-F238E27FC236}">
                <a16:creationId xmlns:a16="http://schemas.microsoft.com/office/drawing/2014/main" id="{0CF8FAF4-8745-EFD0-56D0-52DCC3654981}"/>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F3B6B514-B65A-D81F-686B-EEB0F0852D0C}"/>
              </a:ext>
            </a:extLst>
          </p:cNvPr>
          <p:cNvSpPr>
            <a:spLocks noGrp="1"/>
          </p:cNvSpPr>
          <p:nvPr>
            <p:ph type="sldNum" sz="quarter" idx="4"/>
          </p:nvPr>
        </p:nvSpPr>
        <p:spPr>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defRPr>
            </a:lvl1pPr>
          </a:lstStyle>
          <a:p>
            <a:pPr>
              <a:defRPr/>
            </a:pPr>
            <a:fld id="{D34F1DDC-45A6-405E-8DB0-A227A7D7C7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 id="2147484527" r:id="rId12"/>
    <p:sldLayoutId id="2147484528" r:id="rId13"/>
    <p:sldLayoutId id="2147484529" r:id="rId14"/>
    <p:sldLayoutId id="2147484530" r:id="rId15"/>
    <p:sldLayoutId id="2147484531"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EFF2C403-D688-F053-A248-F54F733E6866}"/>
              </a:ext>
            </a:extLst>
          </p:cNvPr>
          <p:cNvSpPr txBox="1">
            <a:spLocks noChangeArrowheads="1"/>
          </p:cNvSpPr>
          <p:nvPr/>
        </p:nvSpPr>
        <p:spPr bwMode="auto">
          <a:xfrm>
            <a:off x="876300" y="42863"/>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20483" name="Rectangle 3">
            <a:extLst>
              <a:ext uri="{FF2B5EF4-FFF2-40B4-BE49-F238E27FC236}">
                <a16:creationId xmlns:a16="http://schemas.microsoft.com/office/drawing/2014/main" id="{73FEA4F0-3AEA-C05A-578B-2141792F6EE2}"/>
              </a:ext>
            </a:extLst>
          </p:cNvPr>
          <p:cNvSpPr>
            <a:spLocks noGrp="1" noChangeArrowheads="1"/>
          </p:cNvSpPr>
          <p:nvPr>
            <p:ph type="subTitle" idx="1"/>
          </p:nvPr>
        </p:nvSpPr>
        <p:spPr>
          <a:xfrm>
            <a:off x="533400" y="2697163"/>
            <a:ext cx="7772400" cy="731837"/>
          </a:xfrm>
        </p:spPr>
        <p:txBody>
          <a:bodyPr/>
          <a:lstStyle/>
          <a:p>
            <a:pPr algn="ctr" eaLnBrk="1" hangingPunct="1"/>
            <a:r>
              <a:rPr lang="en-US" altLang="en-US" sz="2800" b="1" dirty="0">
                <a:solidFill>
                  <a:srgbClr val="420408"/>
                </a:solidFill>
                <a:latin typeface="Calibri"/>
                <a:cs typeface="Calibri"/>
              </a:rPr>
              <a:t>DIABETIC RETINOPATHY DETECTION USING VISION TRANSFORMER AND EFFICIENTNET</a:t>
            </a:r>
          </a:p>
        </p:txBody>
      </p:sp>
      <p:sp>
        <p:nvSpPr>
          <p:cNvPr id="20484" name="TextBox 1">
            <a:extLst>
              <a:ext uri="{FF2B5EF4-FFF2-40B4-BE49-F238E27FC236}">
                <a16:creationId xmlns:a16="http://schemas.microsoft.com/office/drawing/2014/main" id="{A0DC3F5E-78ED-26DD-209A-80CF4D1425F8}"/>
              </a:ext>
            </a:extLst>
          </p:cNvPr>
          <p:cNvSpPr txBox="1">
            <a:spLocks noChangeArrowheads="1"/>
          </p:cNvSpPr>
          <p:nvPr/>
        </p:nvSpPr>
        <p:spPr bwMode="auto">
          <a:xfrm>
            <a:off x="1632527" y="4891809"/>
            <a:ext cx="58794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None/>
            </a:pPr>
            <a:r>
              <a:rPr lang="en-IN" altLang="en-US" b="1" dirty="0">
                <a:solidFill>
                  <a:schemeClr val="tx1"/>
                </a:solidFill>
                <a:latin typeface="Arial"/>
                <a:cs typeface="Arial"/>
              </a:rPr>
              <a:t>Presented By:</a:t>
            </a:r>
            <a:endParaRPr lang="en-US" dirty="0">
              <a:solidFill>
                <a:schemeClr val="tx1"/>
              </a:solidFill>
              <a:latin typeface="Arial"/>
              <a:cs typeface="Arial"/>
            </a:endParaRPr>
          </a:p>
          <a:p>
            <a:pPr algn="ctr">
              <a:spcBef>
                <a:spcPct val="0"/>
              </a:spcBef>
              <a:buClrTx/>
              <a:buNone/>
            </a:pPr>
            <a:endParaRPr lang="en-IN" altLang="en-US" b="1" dirty="0">
              <a:solidFill>
                <a:schemeClr val="tx1"/>
              </a:solidFill>
              <a:latin typeface="Arial" panose="020B0604020202020204" pitchFamily="34" charset="0"/>
              <a:cs typeface="Arial"/>
            </a:endParaRPr>
          </a:p>
          <a:p>
            <a:pPr algn="ctr" eaLnBrk="1" hangingPunct="1">
              <a:spcBef>
                <a:spcPct val="0"/>
              </a:spcBef>
              <a:buClrTx/>
              <a:buNone/>
            </a:pPr>
            <a:endParaRPr lang="en-IN" altLang="en-US" b="1">
              <a:solidFill>
                <a:schemeClr val="tx1"/>
              </a:solidFill>
              <a:latin typeface="Arial" panose="020B0604020202020204" pitchFamily="34" charset="0"/>
              <a:cs typeface="Arial" panose="020B0604020202020204" pitchFamily="34" charset="0"/>
            </a:endParaRPr>
          </a:p>
        </p:txBody>
      </p:sp>
      <p:sp>
        <p:nvSpPr>
          <p:cNvPr id="20485" name="TextBox 5">
            <a:extLst>
              <a:ext uri="{FF2B5EF4-FFF2-40B4-BE49-F238E27FC236}">
                <a16:creationId xmlns:a16="http://schemas.microsoft.com/office/drawing/2014/main" id="{30D4B9DE-420D-9B13-1CBA-60F1D2A42D80}"/>
              </a:ext>
            </a:extLst>
          </p:cNvPr>
          <p:cNvSpPr txBox="1">
            <a:spLocks noChangeArrowheads="1"/>
          </p:cNvSpPr>
          <p:nvPr/>
        </p:nvSpPr>
        <p:spPr bwMode="auto">
          <a:xfrm>
            <a:off x="1924050" y="1874838"/>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None/>
            </a:pPr>
            <a:r>
              <a:rPr lang="en-IN" altLang="en-US" sz="2400" b="1" dirty="0">
                <a:solidFill>
                  <a:srgbClr val="0070C0"/>
                </a:solidFill>
                <a:latin typeface="Calibri"/>
                <a:ea typeface="Calibri"/>
                <a:cs typeface="Calibri"/>
              </a:rPr>
              <a:t>Major Project Phase-II Review II</a:t>
            </a:r>
            <a:endParaRPr lang="en-IN" altLang="en-US" sz="2400" b="1" dirty="0">
              <a:solidFill>
                <a:srgbClr val="0070C0"/>
              </a:solidFill>
              <a:latin typeface="Calibri" panose="020F0502020204030204" pitchFamily="34" charset="0"/>
              <a:cs typeface="Calibri" panose="020F0502020204030204" pitchFamily="34" charset="0"/>
            </a:endParaRPr>
          </a:p>
        </p:txBody>
      </p:sp>
      <p:sp>
        <p:nvSpPr>
          <p:cNvPr id="20486" name="Rectangle 3">
            <a:extLst>
              <a:ext uri="{FF2B5EF4-FFF2-40B4-BE49-F238E27FC236}">
                <a16:creationId xmlns:a16="http://schemas.microsoft.com/office/drawing/2014/main" id="{5765BF66-56F8-E1B8-897E-18863EEEA9BC}"/>
              </a:ext>
            </a:extLst>
          </p:cNvPr>
          <p:cNvSpPr txBox="1">
            <a:spLocks noChangeArrowheads="1"/>
          </p:cNvSpPr>
          <p:nvPr/>
        </p:nvSpPr>
        <p:spPr bwMode="auto">
          <a:xfrm>
            <a:off x="381000" y="1319213"/>
            <a:ext cx="87630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69925" indent="-325438">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022350" indent="-350838">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339850" indent="-315913">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1681163" indent="-339725">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1383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5955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0527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5099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20000"/>
              </a:spcBef>
              <a:buSzPct val="65000"/>
              <a:buFont typeface="Wingdings" panose="05000000000000000000" pitchFamily="2" charset="2"/>
              <a:buNone/>
            </a:pPr>
            <a:r>
              <a:rPr lang="en-US" altLang="en-US" sz="2800" b="1">
                <a:solidFill>
                  <a:srgbClr val="0D0D47"/>
                </a:solidFill>
                <a:latin typeface="Calibri" panose="020F0502020204030204" pitchFamily="34" charset="0"/>
                <a:cs typeface="Calibri" panose="020F0502020204030204" pitchFamily="34" charset="0"/>
              </a:rPr>
              <a:t>Department of </a:t>
            </a:r>
            <a:r>
              <a:rPr lang="en-IN" altLang="en-US" sz="2800" b="1">
                <a:solidFill>
                  <a:srgbClr val="0D0D47"/>
                </a:solidFill>
                <a:latin typeface="Calibri" panose="020F0502020204030204" pitchFamily="34" charset="0"/>
                <a:cs typeface="Calibri" panose="020F0502020204030204" pitchFamily="34" charset="0"/>
              </a:rPr>
              <a:t>Computer Science and Engineering (AIML)</a:t>
            </a:r>
            <a:endParaRPr lang="en-US" altLang="en-US" sz="2800" b="1">
              <a:solidFill>
                <a:srgbClr val="0D0D47"/>
              </a:solidFill>
              <a:latin typeface="Calibri" panose="020F0502020204030204" pitchFamily="34" charset="0"/>
              <a:cs typeface="Calibri" panose="020F0502020204030204" pitchFamily="34" charset="0"/>
            </a:endParaRPr>
          </a:p>
        </p:txBody>
      </p:sp>
      <p:sp>
        <p:nvSpPr>
          <p:cNvPr id="20487" name="TextBox 5">
            <a:extLst>
              <a:ext uri="{FF2B5EF4-FFF2-40B4-BE49-F238E27FC236}">
                <a16:creationId xmlns:a16="http://schemas.microsoft.com/office/drawing/2014/main" id="{D08E93BC-765A-583E-41B6-E691290F6873}"/>
              </a:ext>
            </a:extLst>
          </p:cNvPr>
          <p:cNvSpPr txBox="1">
            <a:spLocks noChangeArrowheads="1"/>
          </p:cNvSpPr>
          <p:nvPr/>
        </p:nvSpPr>
        <p:spPr bwMode="auto">
          <a:xfrm>
            <a:off x="1771650" y="3886200"/>
            <a:ext cx="5905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000" b="1" dirty="0">
                <a:solidFill>
                  <a:srgbClr val="003217"/>
                </a:solidFill>
                <a:latin typeface="Calibri"/>
                <a:cs typeface="Calibri"/>
              </a:rPr>
              <a:t>Under the Supervision</a:t>
            </a:r>
          </a:p>
          <a:p>
            <a:pPr algn="ctr" eaLnBrk="1" hangingPunct="1">
              <a:spcBef>
                <a:spcPct val="0"/>
              </a:spcBef>
              <a:buClrTx/>
              <a:buFontTx/>
              <a:buNone/>
            </a:pPr>
            <a:r>
              <a:rPr lang="en-IN" altLang="en-US" sz="2000" b="1" dirty="0">
                <a:solidFill>
                  <a:srgbClr val="003217"/>
                </a:solidFill>
                <a:latin typeface="Calibri"/>
                <a:cs typeface="Calibri"/>
              </a:rPr>
              <a:t> Prof. Bahubali</a:t>
            </a:r>
          </a:p>
        </p:txBody>
      </p:sp>
      <p:sp>
        <p:nvSpPr>
          <p:cNvPr id="4" name="Slide Number Placeholder 3">
            <a:extLst>
              <a:ext uri="{FF2B5EF4-FFF2-40B4-BE49-F238E27FC236}">
                <a16:creationId xmlns:a16="http://schemas.microsoft.com/office/drawing/2014/main" id="{02E26DF4-EF24-6D1D-2ED2-2A1D02F24C6D}"/>
              </a:ext>
            </a:extLst>
          </p:cNvPr>
          <p:cNvSpPr>
            <a:spLocks noGrp="1"/>
          </p:cNvSpPr>
          <p:nvPr>
            <p:ph type="sldNum" sz="quarter" idx="10"/>
          </p:nvPr>
        </p:nvSpPr>
        <p:spPr/>
        <p:txBody>
          <a:bodyPr/>
          <a:lstStyle/>
          <a:p>
            <a:pPr>
              <a:defRPr/>
            </a:pPr>
            <a:fld id="{6BF5E827-406A-4BB3-B382-0B66F7DF1F21}" type="slidenum">
              <a:rPr lang="en-US" altLang="en-US" smtClean="0"/>
              <a:pPr>
                <a:defRPr/>
              </a:pPr>
              <a:t>1</a:t>
            </a:fld>
            <a:endParaRPr lang="en-US" altLang="en-US"/>
          </a:p>
        </p:txBody>
      </p:sp>
      <p:sp>
        <p:nvSpPr>
          <p:cNvPr id="20489" name="AutoShape 11">
            <a:extLst>
              <a:ext uri="{FF2B5EF4-FFF2-40B4-BE49-F238E27FC236}">
                <a16:creationId xmlns:a16="http://schemas.microsoft.com/office/drawing/2014/main" id="{1C3A0959-5B6B-BF98-51BD-6DDC5E802733}"/>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IN" altLang="en-US">
              <a:solidFill>
                <a:schemeClr val="tx1"/>
              </a:solidFill>
            </a:endParaRPr>
          </a:p>
        </p:txBody>
      </p:sp>
      <p:sp>
        <p:nvSpPr>
          <p:cNvPr id="20490" name="AutoShape 13">
            <a:extLst>
              <a:ext uri="{FF2B5EF4-FFF2-40B4-BE49-F238E27FC236}">
                <a16:creationId xmlns:a16="http://schemas.microsoft.com/office/drawing/2014/main" id="{6DBEFFF0-D22E-FEB4-A2CE-F76BB5FF54FD}"/>
              </a:ext>
            </a:extLst>
          </p:cNvPr>
          <p:cNvSpPr>
            <a:spLocks noChangeAspect="1" noChangeArrowheads="1"/>
          </p:cNvSpPr>
          <p:nvPr/>
        </p:nvSpPr>
        <p:spPr bwMode="auto">
          <a:xfrm>
            <a:off x="3048000" y="3429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IN" altLang="en-US">
              <a:solidFill>
                <a:schemeClr val="tx1"/>
              </a:solidFill>
            </a:endParaRPr>
          </a:p>
        </p:txBody>
      </p:sp>
      <p:pic>
        <p:nvPicPr>
          <p:cNvPr id="20491" name="Picture 5">
            <a:extLst>
              <a:ext uri="{FF2B5EF4-FFF2-40B4-BE49-F238E27FC236}">
                <a16:creationId xmlns:a16="http://schemas.microsoft.com/office/drawing/2014/main" id="{54FF8A30-343D-D322-8477-C92EE63B7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0"/>
            <a:ext cx="9525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
            <a:extLst>
              <a:ext uri="{FF2B5EF4-FFF2-40B4-BE49-F238E27FC236}">
                <a16:creationId xmlns:a16="http://schemas.microsoft.com/office/drawing/2014/main" id="{0C880831-52F9-E01C-354D-F48B8C740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0963"/>
            <a:ext cx="184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id="{F9BDDE68-71E7-C319-935F-3ADC363E6A9C}"/>
              </a:ext>
            </a:extLst>
          </p:cNvPr>
          <p:cNvGraphicFramePr>
            <a:graphicFrameLocks noGrp="1"/>
          </p:cNvGraphicFramePr>
          <p:nvPr>
            <p:extLst>
              <p:ext uri="{D42A27DB-BD31-4B8C-83A1-F6EECF244321}">
                <p14:modId xmlns:p14="http://schemas.microsoft.com/office/powerpoint/2010/main" val="1634595298"/>
              </p:ext>
            </p:extLst>
          </p:nvPr>
        </p:nvGraphicFramePr>
        <p:xfrm>
          <a:off x="2851726" y="5258955"/>
          <a:ext cx="4116174" cy="1645920"/>
        </p:xfrm>
        <a:graphic>
          <a:graphicData uri="http://schemas.openxmlformats.org/drawingml/2006/table">
            <a:tbl>
              <a:tblPr firstRow="1" bandRow="1">
                <a:tableStyleId>{5C22544A-7EE6-4342-B048-85BDC9FD1C3A}</a:tableStyleId>
              </a:tblPr>
              <a:tblGrid>
                <a:gridCol w="2058087">
                  <a:extLst>
                    <a:ext uri="{9D8B030D-6E8A-4147-A177-3AD203B41FA5}">
                      <a16:colId xmlns:a16="http://schemas.microsoft.com/office/drawing/2014/main" val="3187471521"/>
                    </a:ext>
                  </a:extLst>
                </a:gridCol>
                <a:gridCol w="2058087">
                  <a:extLst>
                    <a:ext uri="{9D8B030D-6E8A-4147-A177-3AD203B41FA5}">
                      <a16:colId xmlns:a16="http://schemas.microsoft.com/office/drawing/2014/main" val="2899859680"/>
                    </a:ext>
                  </a:extLst>
                </a:gridCol>
              </a:tblGrid>
              <a:tr h="300181">
                <a:tc>
                  <a:txBody>
                    <a:bodyPr/>
                    <a:lstStyle/>
                    <a:p>
                      <a:pPr lvl="0">
                        <a:buNone/>
                      </a:pPr>
                      <a:r>
                        <a:rPr lang="en-IN" sz="1400" b="1" i="0" u="none" strike="noStrike" noProof="0" dirty="0">
                          <a:solidFill>
                            <a:schemeClr val="tx1"/>
                          </a:solidFill>
                          <a:latin typeface="Cambria"/>
                        </a:rPr>
                        <a:t>Srinidhi R</a:t>
                      </a:r>
                      <a:endParaRPr lang="en-US" sz="1400">
                        <a:latin typeface="Cambria"/>
                      </a:endParaRPr>
                    </a:p>
                  </a:txBody>
                  <a:tcPr>
                    <a:lnL w="0">
                      <a:noFill/>
                    </a:lnL>
                    <a:lnR w="0">
                      <a:noFill/>
                    </a:lnR>
                    <a:lnT w="0">
                      <a:noFill/>
                    </a:lnT>
                    <a:lnB w="0">
                      <a:noFill/>
                    </a:lnB>
                    <a:noFill/>
                  </a:tcPr>
                </a:tc>
                <a:tc>
                  <a:txBody>
                    <a:bodyPr/>
                    <a:lstStyle/>
                    <a:p>
                      <a:pPr lvl="0">
                        <a:buNone/>
                      </a:pPr>
                      <a:r>
                        <a:rPr lang="en-IN" sz="1400" b="1" i="0" u="none" strike="noStrike" noProof="0" dirty="0">
                          <a:solidFill>
                            <a:schemeClr val="tx1"/>
                          </a:solidFill>
                          <a:latin typeface="Cambria"/>
                        </a:rPr>
                        <a:t>ENG22AM3007</a:t>
                      </a:r>
                      <a:endParaRPr lang="en-US" sz="1400" dirty="0">
                        <a:latin typeface="Cambria"/>
                      </a:endParaRPr>
                    </a:p>
                  </a:txBody>
                  <a:tcPr>
                    <a:lnL w="0">
                      <a:noFill/>
                    </a:lnL>
                    <a:lnR w="0">
                      <a:noFill/>
                    </a:lnR>
                    <a:lnT w="0">
                      <a:noFill/>
                    </a:lnT>
                    <a:lnB w="0">
                      <a:noFill/>
                    </a:lnB>
                    <a:noFill/>
                  </a:tcPr>
                </a:tc>
                <a:extLst>
                  <a:ext uri="{0D108BD9-81ED-4DB2-BD59-A6C34878D82A}">
                    <a16:rowId xmlns:a16="http://schemas.microsoft.com/office/drawing/2014/main" val="2848662139"/>
                  </a:ext>
                </a:extLst>
              </a:tr>
              <a:tr h="295826">
                <a:tc>
                  <a:txBody>
                    <a:bodyPr/>
                    <a:lstStyle/>
                    <a:p>
                      <a:pPr lvl="0">
                        <a:buNone/>
                      </a:pPr>
                      <a:r>
                        <a:rPr lang="en-IN" sz="1400" b="1" i="0" u="none" strike="noStrike" noProof="0" err="1">
                          <a:solidFill>
                            <a:schemeClr val="tx1"/>
                          </a:solidFill>
                          <a:latin typeface="Cambria"/>
                        </a:rPr>
                        <a:t>Srikeerthi</a:t>
                      </a:r>
                      <a:r>
                        <a:rPr lang="en-IN" sz="1400" b="1" i="0" u="none" strike="noStrike" noProof="0" dirty="0">
                          <a:solidFill>
                            <a:schemeClr val="tx1"/>
                          </a:solidFill>
                          <a:latin typeface="Cambria"/>
                        </a:rPr>
                        <a:t> Bandi</a:t>
                      </a:r>
                      <a:endParaRPr lang="en-US" sz="1400">
                        <a:latin typeface="Cambria"/>
                      </a:endParaRPr>
                    </a:p>
                  </a:txBody>
                  <a:tcPr>
                    <a:lnL w="0">
                      <a:noFill/>
                    </a:lnL>
                    <a:lnR w="0">
                      <a:noFill/>
                    </a:lnR>
                    <a:lnT w="0">
                      <a:noFill/>
                    </a:lnT>
                    <a:lnB w="0">
                      <a:noFill/>
                    </a:lnB>
                    <a:noFill/>
                  </a:tcPr>
                </a:tc>
                <a:tc>
                  <a:txBody>
                    <a:bodyPr/>
                    <a:lstStyle/>
                    <a:p>
                      <a:pPr lvl="0">
                        <a:buNone/>
                      </a:pPr>
                      <a:r>
                        <a:rPr lang="en-IN" sz="1400" b="1" i="0" u="none" strike="noStrike" noProof="0" dirty="0">
                          <a:solidFill>
                            <a:schemeClr val="tx1"/>
                          </a:solidFill>
                          <a:latin typeface="Cambria"/>
                        </a:rPr>
                        <a:t>ENG22AM3006</a:t>
                      </a:r>
                      <a:endParaRPr lang="en-US" sz="1400">
                        <a:latin typeface="Cambria"/>
                      </a:endParaRPr>
                    </a:p>
                  </a:txBody>
                  <a:tcPr>
                    <a:lnL w="0">
                      <a:noFill/>
                    </a:lnL>
                    <a:lnR w="0">
                      <a:noFill/>
                    </a:lnR>
                    <a:lnT w="0">
                      <a:noFill/>
                    </a:lnT>
                    <a:lnB w="0">
                      <a:noFill/>
                    </a:lnB>
                    <a:noFill/>
                  </a:tcPr>
                </a:tc>
                <a:extLst>
                  <a:ext uri="{0D108BD9-81ED-4DB2-BD59-A6C34878D82A}">
                    <a16:rowId xmlns:a16="http://schemas.microsoft.com/office/drawing/2014/main" val="2245895376"/>
                  </a:ext>
                </a:extLst>
              </a:tr>
              <a:tr h="517697">
                <a:tc>
                  <a:txBody>
                    <a:bodyPr/>
                    <a:lstStyle/>
                    <a:p>
                      <a:pPr lvl="0">
                        <a:buNone/>
                      </a:pPr>
                      <a:r>
                        <a:rPr lang="en-IN" sz="1400" b="1" i="0" u="none" strike="noStrike" noProof="0" dirty="0">
                          <a:solidFill>
                            <a:schemeClr val="tx1"/>
                          </a:solidFill>
                          <a:latin typeface="Cambria"/>
                        </a:rPr>
                        <a:t>Sanda Reddy Sai Chandan</a:t>
                      </a:r>
                      <a:endParaRPr lang="en-US" sz="1400" dirty="0">
                        <a:latin typeface="Cambria"/>
                      </a:endParaRPr>
                    </a:p>
                  </a:txBody>
                  <a:tcPr>
                    <a:lnL w="0">
                      <a:noFill/>
                    </a:lnL>
                    <a:lnR w="0">
                      <a:noFill/>
                    </a:lnR>
                    <a:lnT w="0">
                      <a:noFill/>
                    </a:lnT>
                    <a:lnB w="0">
                      <a:noFill/>
                    </a:lnB>
                    <a:noFill/>
                  </a:tcPr>
                </a:tc>
                <a:tc>
                  <a:txBody>
                    <a:bodyPr/>
                    <a:lstStyle/>
                    <a:p>
                      <a:pPr lvl="0">
                        <a:buNone/>
                      </a:pPr>
                      <a:r>
                        <a:rPr lang="en-IN" sz="1400" b="1" i="0" u="none" strike="noStrike" noProof="0" dirty="0">
                          <a:solidFill>
                            <a:schemeClr val="tx1"/>
                          </a:solidFill>
                          <a:latin typeface="Cambria"/>
                        </a:rPr>
                        <a:t>ENG21AM0108</a:t>
                      </a:r>
                      <a:endParaRPr lang="en-US" sz="1400">
                        <a:latin typeface="Cambria"/>
                      </a:endParaRPr>
                    </a:p>
                  </a:txBody>
                  <a:tcPr>
                    <a:lnL w="0">
                      <a:noFill/>
                    </a:lnL>
                    <a:lnR w="0">
                      <a:noFill/>
                    </a:lnR>
                    <a:lnT w="0">
                      <a:noFill/>
                    </a:lnT>
                    <a:lnB w="0">
                      <a:noFill/>
                    </a:lnB>
                    <a:noFill/>
                  </a:tcPr>
                </a:tc>
                <a:extLst>
                  <a:ext uri="{0D108BD9-81ED-4DB2-BD59-A6C34878D82A}">
                    <a16:rowId xmlns:a16="http://schemas.microsoft.com/office/drawing/2014/main" val="3788348818"/>
                  </a:ext>
                </a:extLst>
              </a:tr>
              <a:tr h="517697">
                <a:tc>
                  <a:txBody>
                    <a:bodyPr/>
                    <a:lstStyle/>
                    <a:p>
                      <a:pPr lvl="0">
                        <a:buNone/>
                      </a:pPr>
                      <a:r>
                        <a:rPr lang="en-IN" sz="1400" b="1" i="0" u="none" strike="noStrike" noProof="0" dirty="0">
                          <a:solidFill>
                            <a:schemeClr val="tx1"/>
                          </a:solidFill>
                          <a:latin typeface="Cambria"/>
                        </a:rPr>
                        <a:t>O </a:t>
                      </a:r>
                      <a:r>
                        <a:rPr lang="en-IN" sz="1400" b="1" i="0" u="none" strike="noStrike" noProof="0" err="1">
                          <a:solidFill>
                            <a:schemeClr val="tx1"/>
                          </a:solidFill>
                          <a:latin typeface="Cambria"/>
                        </a:rPr>
                        <a:t>Sowmyanath</a:t>
                      </a:r>
                      <a:r>
                        <a:rPr lang="en-IN" sz="1400" b="1" i="0" u="none" strike="noStrike" noProof="0" dirty="0">
                          <a:solidFill>
                            <a:schemeClr val="tx1"/>
                          </a:solidFill>
                          <a:latin typeface="Cambria"/>
                        </a:rPr>
                        <a:t> Sharma</a:t>
                      </a:r>
                      <a:endParaRPr lang="en-US" sz="1400">
                        <a:latin typeface="Cambria"/>
                      </a:endParaRPr>
                    </a:p>
                  </a:txBody>
                  <a:tcPr>
                    <a:lnL w="0">
                      <a:noFill/>
                    </a:lnL>
                    <a:lnR w="0">
                      <a:noFill/>
                    </a:lnR>
                    <a:lnT w="0">
                      <a:noFill/>
                    </a:lnT>
                    <a:lnB w="0">
                      <a:noFill/>
                    </a:lnB>
                    <a:noFill/>
                  </a:tcPr>
                </a:tc>
                <a:tc>
                  <a:txBody>
                    <a:bodyPr/>
                    <a:lstStyle/>
                    <a:p>
                      <a:pPr lvl="0">
                        <a:buNone/>
                      </a:pPr>
                      <a:r>
                        <a:rPr lang="en-IN" sz="1400" b="1" i="0" u="none" strike="noStrike" noProof="0" dirty="0">
                          <a:solidFill>
                            <a:schemeClr val="tx1"/>
                          </a:solidFill>
                          <a:latin typeface="Cambria"/>
                        </a:rPr>
                        <a:t>ENG21AM0082</a:t>
                      </a:r>
                      <a:endParaRPr lang="en-US" sz="1400" dirty="0">
                        <a:latin typeface="Cambria"/>
                      </a:endParaRPr>
                    </a:p>
                  </a:txBody>
                  <a:tcPr>
                    <a:lnL w="0">
                      <a:noFill/>
                    </a:lnL>
                    <a:lnR w="0">
                      <a:noFill/>
                    </a:lnR>
                    <a:lnT w="0">
                      <a:noFill/>
                    </a:lnT>
                    <a:lnB w="0">
                      <a:noFill/>
                    </a:lnB>
                    <a:noFill/>
                  </a:tcPr>
                </a:tc>
                <a:extLst>
                  <a:ext uri="{0D108BD9-81ED-4DB2-BD59-A6C34878D82A}">
                    <a16:rowId xmlns:a16="http://schemas.microsoft.com/office/drawing/2014/main" val="152837534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FA9F2B-7AAB-5A4E-BDF1-F6A0461D2205}"/>
              </a:ext>
            </a:extLst>
          </p:cNvPr>
          <p:cNvSpPr>
            <a:spLocks noGrp="1" noChangeArrowheads="1"/>
          </p:cNvSpPr>
          <p:nvPr>
            <p:ph type="title"/>
          </p:nvPr>
        </p:nvSpPr>
        <p:spPr>
          <a:xfrm>
            <a:off x="1369786" y="79710"/>
            <a:ext cx="6589713" cy="747712"/>
          </a:xfrm>
        </p:spPr>
        <p:txBody>
          <a:bodyPr/>
          <a:lstStyle/>
          <a:p>
            <a:pPr eaLnBrk="1" hangingPunct="1"/>
            <a:r>
              <a:rPr lang="en-IN" altLang="en-US" b="1" dirty="0">
                <a:latin typeface="Cambria"/>
                <a:ea typeface="Cambria"/>
                <a:cs typeface="Calibri"/>
              </a:rPr>
              <a:t>Model </a:t>
            </a:r>
          </a:p>
        </p:txBody>
      </p:sp>
      <p:sp>
        <p:nvSpPr>
          <p:cNvPr id="4" name="Date Placeholder 3">
            <a:extLst>
              <a:ext uri="{FF2B5EF4-FFF2-40B4-BE49-F238E27FC236}">
                <a16:creationId xmlns:a16="http://schemas.microsoft.com/office/drawing/2014/main" id="{FE18F44A-6091-5164-18EB-B8120C309C26}"/>
              </a:ext>
            </a:extLst>
          </p:cNvPr>
          <p:cNvSpPr>
            <a:spLocks noGrp="1"/>
          </p:cNvSpPr>
          <p:nvPr>
            <p:ph type="dt" sz="quarter" idx="10"/>
          </p:nvPr>
        </p:nvSpPr>
        <p:spPr>
          <a:xfrm>
            <a:off x="1920875" y="6103938"/>
            <a:ext cx="1071563" cy="369887"/>
          </a:xfrm>
        </p:spPr>
        <p:txBody>
          <a:bodyPr/>
          <a:lstStyle/>
          <a:p>
            <a:pPr>
              <a:defRPr/>
            </a:pPr>
            <a:fld id="{A6582B55-4E66-4BE5-85A4-28B9CA8A1ACB}" type="datetime1">
              <a:rPr lang="en-US"/>
              <a:pPr>
                <a:defRPr/>
              </a:pPr>
              <a:t>4/11/2025</a:t>
            </a:fld>
            <a:endParaRPr lang="en-US" altLang="en-US"/>
          </a:p>
        </p:txBody>
      </p:sp>
      <p:sp>
        <p:nvSpPr>
          <p:cNvPr id="2" name="Slide Number Placeholder 1">
            <a:extLst>
              <a:ext uri="{FF2B5EF4-FFF2-40B4-BE49-F238E27FC236}">
                <a16:creationId xmlns:a16="http://schemas.microsoft.com/office/drawing/2014/main" id="{8AF70F35-68F4-938B-3C88-4BC3A60DA054}"/>
              </a:ext>
            </a:extLst>
          </p:cNvPr>
          <p:cNvSpPr>
            <a:spLocks noGrp="1"/>
          </p:cNvSpPr>
          <p:nvPr>
            <p:ph type="sldNum" sz="quarter" idx="12"/>
          </p:nvPr>
        </p:nvSpPr>
        <p:spPr/>
        <p:txBody>
          <a:bodyPr/>
          <a:lstStyle/>
          <a:p>
            <a:pPr>
              <a:defRPr/>
            </a:pPr>
            <a:fld id="{A58B0C33-229B-4C41-889E-C8E2C800B6AC}" type="slidenum">
              <a:rPr lang="en-US" altLang="en-US" smtClean="0"/>
              <a:pPr>
                <a:defRPr/>
              </a:pPr>
              <a:t>10</a:t>
            </a:fld>
            <a:r>
              <a:rPr lang="en-US" altLang="en-US"/>
              <a:t> of 12</a:t>
            </a:r>
          </a:p>
        </p:txBody>
      </p:sp>
      <p:sp>
        <p:nvSpPr>
          <p:cNvPr id="30726" name="Footer Placeholder 2">
            <a:extLst>
              <a:ext uri="{FF2B5EF4-FFF2-40B4-BE49-F238E27FC236}">
                <a16:creationId xmlns:a16="http://schemas.microsoft.com/office/drawing/2014/main" id="{CE1DD666-2F8F-737E-A20C-E264848CC3CC}"/>
              </a:ext>
            </a:extLst>
          </p:cNvPr>
          <p:cNvSpPr txBox="1">
            <a:spLocks noChangeArrowheads="1"/>
          </p:cNvSpPr>
          <p:nvPr/>
        </p:nvSpPr>
        <p:spPr bwMode="auto">
          <a:xfrm>
            <a:off x="2906713" y="6140450"/>
            <a:ext cx="5129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en-US" sz="900">
                <a:solidFill>
                  <a:srgbClr val="898989"/>
                </a:solidFill>
              </a:rPr>
              <a:t>Dept of CSE (AIML), SOE-Dayananda Sagar University</a:t>
            </a:r>
          </a:p>
        </p:txBody>
      </p:sp>
      <p:sp>
        <p:nvSpPr>
          <p:cNvPr id="32266" name="TextBox 32265">
            <a:extLst>
              <a:ext uri="{FF2B5EF4-FFF2-40B4-BE49-F238E27FC236}">
                <a16:creationId xmlns:a16="http://schemas.microsoft.com/office/drawing/2014/main" id="{2737DA65-2EE9-9260-0926-87ED9286BD77}"/>
              </a:ext>
            </a:extLst>
          </p:cNvPr>
          <p:cNvSpPr txBox="1"/>
          <p:nvPr/>
        </p:nvSpPr>
        <p:spPr>
          <a:xfrm>
            <a:off x="1295400" y="794765"/>
            <a:ext cx="76315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dirty="0">
                <a:latin typeface="Calibri" panose="020F0502020204030204" pitchFamily="34" charset="0"/>
                <a:ea typeface="Calibri" panose="020F0502020204030204" pitchFamily="34" charset="0"/>
                <a:cs typeface="Calibri" panose="020F0502020204030204" pitchFamily="34" charset="0"/>
              </a:rPr>
              <a:t>We use Vision Transformers (</a:t>
            </a:r>
            <a:r>
              <a:rPr lang="en-US" dirty="0" err="1">
                <a:latin typeface="Calibri" panose="020F0502020204030204" pitchFamily="34" charset="0"/>
                <a:ea typeface="Calibri" panose="020F0502020204030204" pitchFamily="34" charset="0"/>
                <a:cs typeface="Calibri" panose="020F0502020204030204" pitchFamily="34" charset="0"/>
              </a:rPr>
              <a:t>ViT</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EfficientNet</a:t>
            </a:r>
            <a:r>
              <a:rPr lang="en-US" dirty="0">
                <a:latin typeface="Calibri" panose="020F0502020204030204" pitchFamily="34" charset="0"/>
                <a:ea typeface="Calibri" panose="020F0502020204030204" pitchFamily="34" charset="0"/>
                <a:cs typeface="Calibri" panose="020F0502020204030204" pitchFamily="34" charset="0"/>
              </a:rPr>
              <a:t>, forming a hybrid model that combines </a:t>
            </a:r>
            <a:r>
              <a:rPr lang="en-US" dirty="0" err="1">
                <a:latin typeface="Calibri" panose="020F0502020204030204" pitchFamily="34" charset="0"/>
                <a:ea typeface="Calibri" panose="020F0502020204030204" pitchFamily="34" charset="0"/>
                <a:cs typeface="Calibri" panose="020F0502020204030204" pitchFamily="34" charset="0"/>
              </a:rPr>
              <a:t>ViT's</a:t>
            </a:r>
            <a:r>
              <a:rPr lang="en-US" dirty="0">
                <a:latin typeface="Calibri" panose="020F0502020204030204" pitchFamily="34" charset="0"/>
                <a:ea typeface="Calibri" panose="020F0502020204030204" pitchFamily="34" charset="0"/>
                <a:cs typeface="Calibri" panose="020F0502020204030204" pitchFamily="34" charset="0"/>
              </a:rPr>
              <a:t> ability to treat image classification as a sequence modeling problem with </a:t>
            </a:r>
            <a:r>
              <a:rPr lang="en-US" dirty="0" err="1">
                <a:latin typeface="Calibri" panose="020F0502020204030204" pitchFamily="34" charset="0"/>
                <a:ea typeface="Calibri" panose="020F0502020204030204" pitchFamily="34" charset="0"/>
                <a:cs typeface="Calibri" panose="020F0502020204030204" pitchFamily="34" charset="0"/>
              </a:rPr>
              <a:t>EfficientNet's</a:t>
            </a:r>
            <a:r>
              <a:rPr lang="en-US" dirty="0">
                <a:latin typeface="Calibri" panose="020F0502020204030204" pitchFamily="34" charset="0"/>
                <a:ea typeface="Calibri" panose="020F0502020204030204" pitchFamily="34" charset="0"/>
                <a:cs typeface="Calibri" panose="020F0502020204030204" pitchFamily="34" charset="0"/>
              </a:rPr>
              <a:t> powerful feature extraction capabilities.</a:t>
            </a:r>
          </a:p>
        </p:txBody>
      </p:sp>
      <p:pic>
        <p:nvPicPr>
          <p:cNvPr id="5" name="Picture 4" descr="A diagram of a computer program&#10;&#10;Description automatically generated">
            <a:extLst>
              <a:ext uri="{FF2B5EF4-FFF2-40B4-BE49-F238E27FC236}">
                <a16:creationId xmlns:a16="http://schemas.microsoft.com/office/drawing/2014/main" id="{9968CBF4-AF32-FD92-34EA-8CD5BB7B4C63}"/>
              </a:ext>
            </a:extLst>
          </p:cNvPr>
          <p:cNvPicPr>
            <a:picLocks noChangeAspect="1"/>
          </p:cNvPicPr>
          <p:nvPr/>
        </p:nvPicPr>
        <p:blipFill>
          <a:blip r:embed="rId2"/>
          <a:stretch>
            <a:fillRect/>
          </a:stretch>
        </p:blipFill>
        <p:spPr>
          <a:xfrm>
            <a:off x="2603965" y="1931081"/>
            <a:ext cx="3367562" cy="3851592"/>
          </a:xfrm>
          <a:prstGeom prst="rect">
            <a:avLst/>
          </a:prstGeom>
        </p:spPr>
      </p:pic>
    </p:spTree>
    <p:extLst>
      <p:ext uri="{BB962C8B-B14F-4D97-AF65-F5344CB8AC3E}">
        <p14:creationId xmlns:p14="http://schemas.microsoft.com/office/powerpoint/2010/main" val="247408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FA9F2B-7AAB-5A4E-BDF1-F6A0461D220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Model </a:t>
            </a:r>
          </a:p>
        </p:txBody>
      </p:sp>
      <p:sp>
        <p:nvSpPr>
          <p:cNvPr id="4" name="Date Placeholder 3">
            <a:extLst>
              <a:ext uri="{FF2B5EF4-FFF2-40B4-BE49-F238E27FC236}">
                <a16:creationId xmlns:a16="http://schemas.microsoft.com/office/drawing/2014/main" id="{FE18F44A-6091-5164-18EB-B8120C309C26}"/>
              </a:ext>
            </a:extLst>
          </p:cNvPr>
          <p:cNvSpPr>
            <a:spLocks noGrp="1"/>
          </p:cNvSpPr>
          <p:nvPr>
            <p:ph type="dt" sz="quarter" idx="10"/>
          </p:nvPr>
        </p:nvSpPr>
        <p:spPr>
          <a:xfrm>
            <a:off x="1920875" y="6103938"/>
            <a:ext cx="1071563" cy="369887"/>
          </a:xfrm>
        </p:spPr>
        <p:txBody>
          <a:bodyPr/>
          <a:lstStyle/>
          <a:p>
            <a:pPr>
              <a:defRPr/>
            </a:pPr>
            <a:fld id="{A6582B55-4E66-4BE5-85A4-28B9CA8A1ACB}" type="datetime1">
              <a:rPr lang="en-US"/>
              <a:pPr>
                <a:defRPr/>
              </a:pPr>
              <a:t>4/11/2025</a:t>
            </a:fld>
            <a:endParaRPr lang="en-US" altLang="en-US"/>
          </a:p>
        </p:txBody>
      </p:sp>
      <p:sp>
        <p:nvSpPr>
          <p:cNvPr id="2" name="Slide Number Placeholder 1">
            <a:extLst>
              <a:ext uri="{FF2B5EF4-FFF2-40B4-BE49-F238E27FC236}">
                <a16:creationId xmlns:a16="http://schemas.microsoft.com/office/drawing/2014/main" id="{8AF70F35-68F4-938B-3C88-4BC3A60DA054}"/>
              </a:ext>
            </a:extLst>
          </p:cNvPr>
          <p:cNvSpPr>
            <a:spLocks noGrp="1"/>
          </p:cNvSpPr>
          <p:nvPr>
            <p:ph type="sldNum" sz="quarter" idx="12"/>
          </p:nvPr>
        </p:nvSpPr>
        <p:spPr/>
        <p:txBody>
          <a:bodyPr/>
          <a:lstStyle/>
          <a:p>
            <a:pPr>
              <a:defRPr/>
            </a:pPr>
            <a:fld id="{A58B0C33-229B-4C41-889E-C8E2C800B6AC}" type="slidenum">
              <a:rPr lang="en-US" altLang="en-US" smtClean="0"/>
              <a:pPr>
                <a:defRPr/>
              </a:pPr>
              <a:t>11</a:t>
            </a:fld>
            <a:r>
              <a:rPr lang="en-US" altLang="en-US"/>
              <a:t> of 12</a:t>
            </a:r>
          </a:p>
        </p:txBody>
      </p:sp>
      <p:sp>
        <p:nvSpPr>
          <p:cNvPr id="30726" name="Footer Placeholder 2">
            <a:extLst>
              <a:ext uri="{FF2B5EF4-FFF2-40B4-BE49-F238E27FC236}">
                <a16:creationId xmlns:a16="http://schemas.microsoft.com/office/drawing/2014/main" id="{CE1DD666-2F8F-737E-A20C-E264848CC3CC}"/>
              </a:ext>
            </a:extLst>
          </p:cNvPr>
          <p:cNvSpPr txBox="1">
            <a:spLocks noChangeArrowheads="1"/>
          </p:cNvSpPr>
          <p:nvPr/>
        </p:nvSpPr>
        <p:spPr bwMode="auto">
          <a:xfrm>
            <a:off x="2906713" y="6140450"/>
            <a:ext cx="5129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en-US" sz="900">
                <a:solidFill>
                  <a:srgbClr val="898989"/>
                </a:solidFill>
              </a:rPr>
              <a:t>Dept of CSE (AIML), SOE-Dayananda Sagar University</a:t>
            </a:r>
          </a:p>
        </p:txBody>
      </p:sp>
      <p:pic>
        <p:nvPicPr>
          <p:cNvPr id="32" name="Content Placeholder 31" descr="A diagram of a process&#10;&#10;Description automatically generated">
            <a:extLst>
              <a:ext uri="{FF2B5EF4-FFF2-40B4-BE49-F238E27FC236}">
                <a16:creationId xmlns:a16="http://schemas.microsoft.com/office/drawing/2014/main" id="{366AFFB7-F081-756E-918B-C41B5D4C9A03}"/>
              </a:ext>
            </a:extLst>
          </p:cNvPr>
          <p:cNvPicPr>
            <a:picLocks noGrp="1" noChangeAspect="1"/>
          </p:cNvPicPr>
          <p:nvPr>
            <p:ph idx="1"/>
          </p:nvPr>
        </p:nvPicPr>
        <p:blipFill>
          <a:blip r:embed="rId2"/>
          <a:stretch>
            <a:fillRect/>
          </a:stretch>
        </p:blipFill>
        <p:spPr>
          <a:xfrm>
            <a:off x="648089" y="1595958"/>
            <a:ext cx="8085934" cy="4730557"/>
          </a:xfrm>
        </p:spPr>
      </p:pic>
    </p:spTree>
    <p:extLst>
      <p:ext uri="{BB962C8B-B14F-4D97-AF65-F5344CB8AC3E}">
        <p14:creationId xmlns:p14="http://schemas.microsoft.com/office/powerpoint/2010/main" val="352572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 name="Slide Number Placeholder 3">
            <a:extLst>
              <a:ext uri="{FF2B5EF4-FFF2-40B4-BE49-F238E27FC236}">
                <a16:creationId xmlns:a16="http://schemas.microsoft.com/office/drawing/2014/main" id="{A6731021-1F4D-B236-12E3-7774A2542639}"/>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defRPr/>
            </a:pPr>
            <a:fld id="{DACB7420-ED21-4AF2-9DF9-DE1135577B85}" type="slidenum">
              <a:rPr lang="en-US" altLang="en-US" sz="1900" smtClean="0"/>
              <a:pPr>
                <a:lnSpc>
                  <a:spcPct val="90000"/>
                </a:lnSpc>
                <a:spcAft>
                  <a:spcPts val="600"/>
                </a:spcAft>
                <a:defRPr/>
              </a:pPr>
              <a:t>12</a:t>
            </a:fld>
            <a:endParaRPr lang="en-US" altLang="en-US" sz="1900"/>
          </a:p>
        </p:txBody>
      </p:sp>
      <p:sp>
        <p:nvSpPr>
          <p:cNvPr id="20" name="Rectangle 19">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41908" y="643467"/>
            <a:ext cx="6719491"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rectangular objects with text&#10;&#10;Description automatically generated with medium confidence">
            <a:extLst>
              <a:ext uri="{FF2B5EF4-FFF2-40B4-BE49-F238E27FC236}">
                <a16:creationId xmlns:a16="http://schemas.microsoft.com/office/drawing/2014/main" id="{30BA5409-0538-7B5C-490A-67C3E98E5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208" y="2213670"/>
            <a:ext cx="6239703" cy="2433483"/>
          </a:xfrm>
          <a:prstGeom prst="rect">
            <a:avLst/>
          </a:prstGeom>
        </p:spPr>
      </p:pic>
      <p:sp>
        <p:nvSpPr>
          <p:cNvPr id="3" name="Footer Placeholder 2">
            <a:extLst>
              <a:ext uri="{FF2B5EF4-FFF2-40B4-BE49-F238E27FC236}">
                <a16:creationId xmlns:a16="http://schemas.microsoft.com/office/drawing/2014/main" id="{E2EDF4A1-FA39-BEC1-A759-5A2DB92CE452}"/>
              </a:ext>
            </a:extLst>
          </p:cNvPr>
          <p:cNvSpPr>
            <a:spLocks noGrp="1"/>
          </p:cNvSpPr>
          <p:nvPr>
            <p:ph type="ftr" sz="quarter" idx="11"/>
          </p:nvPr>
        </p:nvSpPr>
        <p:spPr>
          <a:xfrm>
            <a:off x="1941909" y="6350968"/>
            <a:ext cx="5714999" cy="365125"/>
          </a:xfrm>
        </p:spPr>
        <p:txBody>
          <a:bodyPr>
            <a:normAutofit/>
          </a:bodyPr>
          <a:lstStyle/>
          <a:p>
            <a:pPr>
              <a:spcAft>
                <a:spcPts val="600"/>
              </a:spcAft>
              <a:defRPr/>
            </a:pPr>
            <a:r>
              <a:rPr lang="en-US" altLang="en-US"/>
              <a:t>Dept of CSE., SOE-Dayananda Sagar University</a:t>
            </a:r>
          </a:p>
        </p:txBody>
      </p:sp>
      <p:sp>
        <p:nvSpPr>
          <p:cNvPr id="2" name="Date Placeholder 1">
            <a:extLst>
              <a:ext uri="{FF2B5EF4-FFF2-40B4-BE49-F238E27FC236}">
                <a16:creationId xmlns:a16="http://schemas.microsoft.com/office/drawing/2014/main" id="{3358E177-4A2E-A264-9D90-ECDC3D0F3909}"/>
              </a:ext>
            </a:extLst>
          </p:cNvPr>
          <p:cNvSpPr>
            <a:spLocks noGrp="1"/>
          </p:cNvSpPr>
          <p:nvPr>
            <p:ph type="dt" sz="half" idx="10"/>
          </p:nvPr>
        </p:nvSpPr>
        <p:spPr>
          <a:xfrm>
            <a:off x="7771209" y="6345597"/>
            <a:ext cx="859712" cy="370396"/>
          </a:xfrm>
        </p:spPr>
        <p:txBody>
          <a:bodyPr>
            <a:normAutofit/>
          </a:bodyPr>
          <a:lstStyle/>
          <a:p>
            <a:pPr>
              <a:spcAft>
                <a:spcPts val="600"/>
              </a:spcAft>
              <a:defRPr/>
            </a:pPr>
            <a:fld id="{6B5F47BC-C86D-4B0F-A296-0B447488292E}" type="datetime1">
              <a:rPr lang="en-US" smtClean="0"/>
              <a:pPr>
                <a:spcAft>
                  <a:spcPts val="600"/>
                </a:spcAft>
                <a:defRPr/>
              </a:pPr>
              <a:t>4/11/2025</a:t>
            </a:fld>
            <a:endParaRPr lang="en-US" altLang="en-US"/>
          </a:p>
        </p:txBody>
      </p:sp>
    </p:spTree>
    <p:extLst>
      <p:ext uri="{BB962C8B-B14F-4D97-AF65-F5344CB8AC3E}">
        <p14:creationId xmlns:p14="http://schemas.microsoft.com/office/powerpoint/2010/main" val="292732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1755" name="Group 31754">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31756"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1757"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1758"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1759"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1760"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1761"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1762"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763"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1764"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765"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1766"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1767"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769" name="Group 31768">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31770"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771"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772"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773"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774"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775"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776"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777"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778"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779"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780"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781"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783" name="Rectangle 31782">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785"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1787" name="Rectangle 31786">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750" name="Title 1">
            <a:extLst>
              <a:ext uri="{FF2B5EF4-FFF2-40B4-BE49-F238E27FC236}">
                <a16:creationId xmlns:a16="http://schemas.microsoft.com/office/drawing/2014/main" id="{7DC54677-C58A-842F-FA29-BAADFC92D420}"/>
              </a:ext>
            </a:extLst>
          </p:cNvPr>
          <p:cNvSpPr txBox="1">
            <a:spLocks noChangeArrowheads="1"/>
          </p:cNvSpPr>
          <p:nvPr/>
        </p:nvSpPr>
        <p:spPr bwMode="auto">
          <a:xfrm>
            <a:off x="486918" y="645106"/>
            <a:ext cx="2737709" cy="125989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0"/>
              </a:spcBef>
              <a:spcAft>
                <a:spcPts val="600"/>
              </a:spcAft>
              <a:buClrTx/>
              <a:buNone/>
            </a:pPr>
            <a:r>
              <a:rPr lang="en-US" altLang="en-US" sz="2300" b="1" dirty="0">
                <a:solidFill>
                  <a:schemeClr val="accent2">
                    <a:lumMod val="75000"/>
                  </a:schemeClr>
                </a:solidFill>
                <a:latin typeface="+mj-lt"/>
                <a:ea typeface="+mj-ea"/>
                <a:cs typeface="+mj-cs"/>
              </a:rPr>
              <a:t>A</a:t>
            </a:r>
            <a:r>
              <a:rPr lang="en-US" altLang="en-US" sz="2300" b="1" dirty="0">
                <a:solidFill>
                  <a:schemeClr val="accent2">
                    <a:lumMod val="75000"/>
                  </a:schemeClr>
                </a:solidFill>
                <a:latin typeface="Cambria"/>
                <a:ea typeface="Cambria"/>
                <a:cs typeface="+mj-cs"/>
              </a:rPr>
              <a:t>rchitecture in detail with Hyperparameters</a:t>
            </a:r>
            <a:endParaRPr lang="en-US" altLang="zh-TW" sz="2300" b="1">
              <a:solidFill>
                <a:schemeClr val="accent2">
                  <a:lumMod val="75000"/>
                </a:schemeClr>
              </a:solidFill>
              <a:latin typeface="Cambria"/>
              <a:ea typeface="Cambria"/>
              <a:cs typeface="+mj-cs"/>
            </a:endParaRPr>
          </a:p>
        </p:txBody>
      </p:sp>
      <p:sp>
        <p:nvSpPr>
          <p:cNvPr id="31789" name="Rectangle 31788">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5">
            <a:extLst>
              <a:ext uri="{FF2B5EF4-FFF2-40B4-BE49-F238E27FC236}">
                <a16:creationId xmlns:a16="http://schemas.microsoft.com/office/drawing/2014/main" id="{F681C2DC-C5ED-0A8F-2E16-949FD24DEF66}"/>
              </a:ext>
            </a:extLst>
          </p:cNvPr>
          <p:cNvSpPr>
            <a:spLocks noChangeArrowheads="1"/>
          </p:cNvSpPr>
          <p:nvPr/>
        </p:nvSpPr>
        <p:spPr bwMode="auto">
          <a:xfrm>
            <a:off x="486918" y="2133600"/>
            <a:ext cx="2737709" cy="37592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lnSpcReduction="20000"/>
          </a:bodyPr>
          <a:lstStyle/>
          <a:p>
            <a:pPr eaLnBrk="1" hangingPunct="1">
              <a:lnSpc>
                <a:spcPct val="90000"/>
              </a:lnSpc>
              <a:spcBef>
                <a:spcPts val="1000"/>
              </a:spcBef>
              <a:spcAft>
                <a:spcPts val="0"/>
              </a:spcAft>
              <a:buClr>
                <a:schemeClr val="accent1"/>
              </a:buClr>
              <a:buFont typeface="Wingdings 3" charset="2"/>
              <a:buChar char=""/>
            </a:pPr>
            <a:r>
              <a:rPr lang="en-US" sz="1400" b="1" dirty="0">
                <a:solidFill>
                  <a:schemeClr val="tx1">
                    <a:lumMod val="75000"/>
                    <a:lumOff val="25000"/>
                  </a:schemeClr>
                </a:solidFill>
                <a:latin typeface="Cambria"/>
                <a:ea typeface="Cambria"/>
              </a:rPr>
              <a:t>Architecture:</a:t>
            </a:r>
          </a:p>
          <a:p>
            <a:pPr marL="0" marR="0" lvl="0" indent="0" eaLnBrk="1" fontAlgn="base" hangingPunct="1">
              <a:lnSpc>
                <a:spcPct val="90000"/>
              </a:lnSpc>
              <a:spcBef>
                <a:spcPts val="1000"/>
              </a:spcBef>
              <a:spcAft>
                <a:spcPts val="0"/>
              </a:spcAft>
              <a:buClr>
                <a:schemeClr val="accent1"/>
              </a:buClr>
              <a:buSzTx/>
              <a:buFont typeface="Wingdings 3" charset="2"/>
              <a:buChar char=""/>
              <a:tabLst/>
            </a:pPr>
            <a:endParaRPr kumimoji="0" lang="en-US" altLang="en-US" sz="1100" b="0" i="0" u="none" strike="noStrike" cap="none" normalizeH="0" baseline="0">
              <a:ln>
                <a:noFill/>
              </a:ln>
              <a:solidFill>
                <a:schemeClr val="tx1">
                  <a:lumMod val="75000"/>
                  <a:lumOff val="25000"/>
                </a:schemeClr>
              </a:solidFill>
              <a:effectLst/>
              <a:latin typeface="+mn-lt"/>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Input Image (224x224)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Preprocessing of Image (224x224)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Vision Transformer (</a:t>
            </a:r>
            <a:r>
              <a:rPr kumimoji="0" lang="en-US" altLang="en-US" sz="1400" b="0" i="0" u="none" strike="noStrike" cap="none" normalizeH="0" baseline="0" err="1">
                <a:ln>
                  <a:noFill/>
                </a:ln>
                <a:solidFill>
                  <a:schemeClr val="tx1">
                    <a:lumMod val="75000"/>
                    <a:lumOff val="25000"/>
                  </a:schemeClr>
                </a:solidFill>
                <a:effectLst/>
                <a:latin typeface="Cambria"/>
                <a:ea typeface="Cambria"/>
              </a:rPr>
              <a:t>ViT</a:t>
            </a:r>
            <a:r>
              <a:rPr kumimoji="0" lang="en-US" altLang="en-US" sz="1400" b="0" i="0" u="none" strike="noStrike" cap="none" normalizeH="0" baseline="0" dirty="0">
                <a:ln>
                  <a:noFill/>
                </a:ln>
                <a:solidFill>
                  <a:schemeClr val="tx1">
                    <a:lumMod val="75000"/>
                    <a:lumOff val="25000"/>
                  </a:schemeClr>
                </a:solidFill>
                <a:effectLst/>
                <a:latin typeface="Cambria"/>
                <a:ea typeface="Cambria"/>
              </a:rPr>
              <a:t>)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Forms patch embeddings, uses Transformer Encoder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Transformer Encoder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Processes </a:t>
            </a:r>
            <a:r>
              <a:rPr kumimoji="0" lang="en-US" altLang="en-US" sz="1400" b="0" i="0" u="none" strike="noStrike" cap="none" normalizeH="0" baseline="0" err="1">
                <a:ln>
                  <a:noFill/>
                </a:ln>
                <a:solidFill>
                  <a:schemeClr val="tx1">
                    <a:lumMod val="75000"/>
                    <a:lumOff val="25000"/>
                  </a:schemeClr>
                </a:solidFill>
                <a:effectLst/>
                <a:latin typeface="Cambria"/>
                <a:ea typeface="Cambria"/>
              </a:rPr>
              <a:t>ViT</a:t>
            </a:r>
            <a:r>
              <a:rPr kumimoji="0" lang="en-US" altLang="en-US" sz="1400" b="0" i="0" u="none" strike="noStrike" cap="none" normalizeH="0" baseline="0" dirty="0">
                <a:ln>
                  <a:noFill/>
                </a:ln>
                <a:solidFill>
                  <a:schemeClr val="tx1">
                    <a:lumMod val="75000"/>
                    <a:lumOff val="25000"/>
                  </a:schemeClr>
                </a:solidFill>
                <a:effectLst/>
                <a:latin typeface="Cambria"/>
                <a:ea typeface="Cambria"/>
              </a:rPr>
              <a:t> output with attention and feedforward layers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Combines MLP, normalization, and multi-head attention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Includes </a:t>
            </a:r>
            <a:r>
              <a:rPr kumimoji="0" lang="en-US" altLang="en-US" sz="1400" b="0" i="0" u="none" strike="noStrike" cap="none" normalizeH="0" baseline="0" err="1">
                <a:ln>
                  <a:noFill/>
                </a:ln>
                <a:solidFill>
                  <a:schemeClr val="tx1">
                    <a:lumMod val="75000"/>
                    <a:lumOff val="25000"/>
                  </a:schemeClr>
                </a:solidFill>
                <a:effectLst/>
                <a:latin typeface="Cambria"/>
                <a:ea typeface="Cambria"/>
              </a:rPr>
              <a:t>EfficientNet</a:t>
            </a:r>
            <a:r>
              <a:rPr kumimoji="0" lang="en-US" altLang="en-US" sz="1400" b="0" i="0" u="none" strike="noStrike" cap="none" normalizeH="0" baseline="0" dirty="0">
                <a:ln>
                  <a:noFill/>
                </a:ln>
                <a:solidFill>
                  <a:schemeClr val="tx1">
                    <a:lumMod val="75000"/>
                    <a:lumOff val="25000"/>
                  </a:schemeClr>
                </a:solidFill>
                <a:effectLst/>
                <a:latin typeface="Cambria"/>
                <a:ea typeface="Cambria"/>
              </a:rPr>
              <a:t> component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a:p>
            <a:pPr algn="just" eaLnBrk="1" hangingPunct="1">
              <a:lnSpc>
                <a:spcPct val="90000"/>
              </a:lnSpc>
              <a:spcBef>
                <a:spcPts val="1000"/>
              </a:spcBef>
              <a:spcAft>
                <a:spcPts val="0"/>
              </a:spcAft>
              <a:buClr>
                <a:schemeClr val="accent1"/>
              </a:buClr>
              <a:buFont typeface="Wingdings 3" charset="2"/>
              <a:buChar char=""/>
            </a:pPr>
            <a:endParaRPr lang="en-US" altLang="en-US" sz="1400" dirty="0">
              <a:solidFill>
                <a:schemeClr val="tx1">
                  <a:lumMod val="75000"/>
                  <a:lumOff val="25000"/>
                </a:schemeClr>
              </a:solidFill>
              <a:latin typeface="Cambria"/>
              <a:ea typeface="Cambria"/>
            </a:endParaRPr>
          </a:p>
          <a:p>
            <a:pPr marL="0" marR="0" lvl="0" indent="0" algn="just" eaLnBrk="1" fontAlgn="base" hangingPunct="1">
              <a:lnSpc>
                <a:spcPct val="90000"/>
              </a:lnSpc>
              <a:spcBef>
                <a:spcPts val="1000"/>
              </a:spcBef>
              <a:spcAft>
                <a:spcPts val="0"/>
              </a:spcAft>
              <a:buClr>
                <a:schemeClr val="accent1"/>
              </a:buClr>
              <a:buSzTx/>
              <a:buFont typeface="Wingdings 3" charset="2"/>
              <a:buChar char=""/>
              <a:tabLst/>
            </a:pPr>
            <a:r>
              <a:rPr kumimoji="0" lang="en-US" altLang="en-US" sz="1400" b="0" i="0" u="none" strike="noStrike" cap="none" normalizeH="0" baseline="0" dirty="0">
                <a:ln>
                  <a:noFill/>
                </a:ln>
                <a:solidFill>
                  <a:schemeClr val="tx1">
                    <a:lumMod val="75000"/>
                    <a:lumOff val="25000"/>
                  </a:schemeClr>
                </a:solidFill>
                <a:effectLst/>
                <a:latin typeface="Cambria"/>
                <a:ea typeface="Cambria"/>
              </a:rPr>
              <a:t>Classification output </a:t>
            </a:r>
            <a:endParaRPr lang="en-US" altLang="en-US" sz="1400" b="0" i="0" u="none" strike="noStrike" cap="none" normalizeH="0" baseline="0" dirty="0">
              <a:ln>
                <a:noFill/>
              </a:ln>
              <a:solidFill>
                <a:schemeClr val="tx1">
                  <a:lumMod val="75000"/>
                  <a:lumOff val="25000"/>
                </a:schemeClr>
              </a:solidFill>
              <a:effectLst/>
              <a:latin typeface="Cambria"/>
              <a:ea typeface="Cambria"/>
            </a:endParaRPr>
          </a:p>
        </p:txBody>
      </p:sp>
      <p:pic>
        <p:nvPicPr>
          <p:cNvPr id="5" name="Picture 4" descr="A close-up of a output shape&#10;&#10;Description automatically generated">
            <a:extLst>
              <a:ext uri="{FF2B5EF4-FFF2-40B4-BE49-F238E27FC236}">
                <a16:creationId xmlns:a16="http://schemas.microsoft.com/office/drawing/2014/main" id="{45BCE9BC-1873-69CB-D54C-EFD426F8440B}"/>
              </a:ext>
            </a:extLst>
          </p:cNvPr>
          <p:cNvPicPr>
            <a:picLocks noChangeAspect="1"/>
          </p:cNvPicPr>
          <p:nvPr/>
        </p:nvPicPr>
        <p:blipFill>
          <a:blip r:embed="rId2"/>
          <a:stretch>
            <a:fillRect/>
          </a:stretch>
        </p:blipFill>
        <p:spPr>
          <a:xfrm>
            <a:off x="3931432" y="1033728"/>
            <a:ext cx="5215183" cy="2203415"/>
          </a:xfrm>
          <a:prstGeom prst="rect">
            <a:avLst/>
          </a:prstGeom>
        </p:spPr>
      </p:pic>
      <p:sp>
        <p:nvSpPr>
          <p:cNvPr id="31791"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629805-5A19-991D-262A-A7F9FA333F36}"/>
              </a:ext>
            </a:extLst>
          </p:cNvPr>
          <p:cNvSpPr>
            <a:spLocks noGrp="1"/>
          </p:cNvSpPr>
          <p:nvPr>
            <p:ph type="sldNum" sz="quarter" idx="12"/>
          </p:nvPr>
        </p:nvSpPr>
        <p:spPr>
          <a:xfrm>
            <a:off x="91135" y="6133610"/>
            <a:ext cx="584825" cy="365125"/>
          </a:xfrm>
        </p:spPr>
        <p:txBody>
          <a:bodyPr vert="horz" lIns="91440" tIns="45720" rIns="91440" bIns="45720" rtlCol="0" anchor="ctr">
            <a:normAutofit/>
          </a:bodyPr>
          <a:lstStyle/>
          <a:p>
            <a:pPr defTabSz="914400">
              <a:lnSpc>
                <a:spcPct val="90000"/>
              </a:lnSpc>
              <a:spcAft>
                <a:spcPts val="600"/>
              </a:spcAft>
              <a:defRPr/>
            </a:pPr>
            <a:fld id="{7E594E60-2EEF-4CD3-ACE6-D9C4F2CA8F20}" type="slidenum">
              <a:rPr lang="en-US" altLang="en-US" sz="1900" smtClean="0"/>
              <a:pPr defTabSz="914400">
                <a:lnSpc>
                  <a:spcPct val="90000"/>
                </a:lnSpc>
                <a:spcAft>
                  <a:spcPts val="600"/>
                </a:spcAft>
                <a:defRPr/>
              </a:pPr>
              <a:t>13</a:t>
            </a:fld>
            <a:endParaRPr lang="en-US" altLang="en-US" sz="1900"/>
          </a:p>
        </p:txBody>
      </p:sp>
      <p:sp>
        <p:nvSpPr>
          <p:cNvPr id="3" name="Footer Placeholder 2">
            <a:extLst>
              <a:ext uri="{FF2B5EF4-FFF2-40B4-BE49-F238E27FC236}">
                <a16:creationId xmlns:a16="http://schemas.microsoft.com/office/drawing/2014/main" id="{9B37740B-8D80-D26D-2169-E7CCDA607468}"/>
              </a:ext>
            </a:extLst>
          </p:cNvPr>
          <p:cNvSpPr>
            <a:spLocks noGrp="1"/>
          </p:cNvSpPr>
          <p:nvPr>
            <p:ph type="ftr" sz="quarter" idx="11"/>
          </p:nvPr>
        </p:nvSpPr>
        <p:spPr>
          <a:xfrm>
            <a:off x="915687" y="6135808"/>
            <a:ext cx="5714999" cy="365125"/>
          </a:xfrm>
        </p:spPr>
        <p:txBody>
          <a:bodyPr vert="horz" lIns="91440" tIns="45720" rIns="91440" bIns="45720" rtlCol="0" anchor="ctr">
            <a:normAutofit/>
          </a:bodyPr>
          <a:lstStyle/>
          <a:p>
            <a:pPr algn="l" defTabSz="914400">
              <a:spcAft>
                <a:spcPts val="600"/>
              </a:spcAft>
              <a:defRPr/>
            </a:pPr>
            <a:r>
              <a:rPr lang="en-US" altLang="en-US" kern="1200">
                <a:solidFill>
                  <a:schemeClr val="tx1">
                    <a:tint val="75000"/>
                  </a:schemeClr>
                </a:solidFill>
                <a:latin typeface="+mn-lt"/>
                <a:ea typeface="+mn-ea"/>
                <a:cs typeface="+mn-cs"/>
              </a:rPr>
              <a:t>Dept of CSE (AIML), SOE-Dayananda Sagar University</a:t>
            </a:r>
          </a:p>
        </p:txBody>
      </p:sp>
      <p:sp>
        <p:nvSpPr>
          <p:cNvPr id="2" name="Date Placeholder 1">
            <a:extLst>
              <a:ext uri="{FF2B5EF4-FFF2-40B4-BE49-F238E27FC236}">
                <a16:creationId xmlns:a16="http://schemas.microsoft.com/office/drawing/2014/main" id="{52FAA115-2C2A-1441-5831-630BABD710EE}"/>
              </a:ext>
            </a:extLst>
          </p:cNvPr>
          <p:cNvSpPr>
            <a:spLocks noGrp="1"/>
          </p:cNvSpPr>
          <p:nvPr>
            <p:ph type="dt" sz="quarter" idx="10"/>
          </p:nvPr>
        </p:nvSpPr>
        <p:spPr>
          <a:xfrm>
            <a:off x="7771209" y="6130437"/>
            <a:ext cx="859712" cy="370396"/>
          </a:xfrm>
        </p:spPr>
        <p:txBody>
          <a:bodyPr vert="horz" lIns="91440" tIns="45720" rIns="91440" bIns="45720" rtlCol="0" anchor="ctr">
            <a:normAutofit/>
          </a:bodyPr>
          <a:lstStyle/>
          <a:p>
            <a:pPr defTabSz="914400">
              <a:spcAft>
                <a:spcPts val="600"/>
              </a:spcAft>
              <a:defRPr/>
            </a:pPr>
            <a:fld id="{B6333436-0C8B-47C4-9504-897704CD587A}" type="datetime1">
              <a:rPr lang="en-US" smtClean="0"/>
              <a:pPr defTabSz="914400">
                <a:spcAft>
                  <a:spcPts val="600"/>
                </a:spcAft>
                <a:defRPr/>
              </a:pPr>
              <a:t>4/11/2025</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AA115-2C2A-1441-5831-630BABD710EE}"/>
              </a:ext>
            </a:extLst>
          </p:cNvPr>
          <p:cNvSpPr>
            <a:spLocks noGrp="1"/>
          </p:cNvSpPr>
          <p:nvPr>
            <p:ph type="dt" sz="quarter" idx="10"/>
          </p:nvPr>
        </p:nvSpPr>
        <p:spPr/>
        <p:txBody>
          <a:bodyPr/>
          <a:lstStyle/>
          <a:p>
            <a:pPr>
              <a:defRPr/>
            </a:pPr>
            <a:fld id="{B6333436-0C8B-47C4-9504-897704CD587A}" type="datetime1">
              <a:rPr lang="en-US" smtClean="0"/>
              <a:pPr>
                <a:defRPr/>
              </a:pPr>
              <a:t>4/11/2025</a:t>
            </a:fld>
            <a:endParaRPr lang="en-US" altLang="en-US" dirty="0"/>
          </a:p>
        </p:txBody>
      </p:sp>
      <p:sp>
        <p:nvSpPr>
          <p:cNvPr id="3" name="Footer Placeholder 2">
            <a:extLst>
              <a:ext uri="{FF2B5EF4-FFF2-40B4-BE49-F238E27FC236}">
                <a16:creationId xmlns:a16="http://schemas.microsoft.com/office/drawing/2014/main" id="{9B37740B-8D80-D26D-2169-E7CCDA607468}"/>
              </a:ext>
            </a:extLst>
          </p:cNvPr>
          <p:cNvSpPr>
            <a:spLocks noGrp="1"/>
          </p:cNvSpPr>
          <p:nvPr>
            <p:ph type="ftr" sz="quarter" idx="11"/>
          </p:nvPr>
        </p:nvSpPr>
        <p:spPr/>
        <p:txBody>
          <a:bodyPr/>
          <a:lstStyle/>
          <a:p>
            <a:pPr>
              <a:defRPr/>
            </a:pPr>
            <a:r>
              <a:rPr lang="en-US" altLang="en-US" dirty="0"/>
              <a:t>Dept of CSE (AIML), SOE-Dayananda Sagar University</a:t>
            </a:r>
          </a:p>
        </p:txBody>
      </p:sp>
      <p:sp>
        <p:nvSpPr>
          <p:cNvPr id="4" name="Slide Number Placeholder 3">
            <a:extLst>
              <a:ext uri="{FF2B5EF4-FFF2-40B4-BE49-F238E27FC236}">
                <a16:creationId xmlns:a16="http://schemas.microsoft.com/office/drawing/2014/main" id="{DE629805-5A19-991D-262A-A7F9FA333F36}"/>
              </a:ext>
            </a:extLst>
          </p:cNvPr>
          <p:cNvSpPr>
            <a:spLocks noGrp="1"/>
          </p:cNvSpPr>
          <p:nvPr>
            <p:ph type="sldNum" sz="quarter" idx="12"/>
          </p:nvPr>
        </p:nvSpPr>
        <p:spPr/>
        <p:txBody>
          <a:bodyPr/>
          <a:lstStyle/>
          <a:p>
            <a:pPr>
              <a:defRPr/>
            </a:pPr>
            <a:fld id="{7E594E60-2EEF-4CD3-ACE6-D9C4F2CA8F20}" type="slidenum">
              <a:rPr lang="en-US" altLang="en-US" smtClean="0"/>
              <a:pPr>
                <a:defRPr/>
              </a:pPr>
              <a:t>14</a:t>
            </a:fld>
            <a:endParaRPr lang="en-US" altLang="en-US"/>
          </a:p>
        </p:txBody>
      </p:sp>
      <p:sp>
        <p:nvSpPr>
          <p:cNvPr id="31750" name="Title 1">
            <a:extLst>
              <a:ext uri="{FF2B5EF4-FFF2-40B4-BE49-F238E27FC236}">
                <a16:creationId xmlns:a16="http://schemas.microsoft.com/office/drawing/2014/main" id="{7DC54677-C58A-842F-FA29-BAADFC92D420}"/>
              </a:ext>
            </a:extLst>
          </p:cNvPr>
          <p:cNvSpPr txBox="1">
            <a:spLocks noChangeArrowheads="1"/>
          </p:cNvSpPr>
          <p:nvPr/>
        </p:nvSpPr>
        <p:spPr bwMode="auto">
          <a:xfrm>
            <a:off x="1676400" y="387350"/>
            <a:ext cx="66294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IN" altLang="en-US" sz="3600" b="1" dirty="0">
                <a:solidFill>
                  <a:srgbClr val="1581AA"/>
                </a:solidFill>
                <a:latin typeface="Cambria"/>
                <a:ea typeface="Cambria"/>
                <a:cs typeface="Calibri"/>
              </a:rPr>
              <a:t>Architecture in detail with Hyperparameters</a:t>
            </a:r>
            <a:endParaRPr lang="en-IN" altLang="zh-TW" sz="3600">
              <a:solidFill>
                <a:srgbClr val="1581AA"/>
              </a:solidFill>
              <a:latin typeface="微軟正黑體"/>
              <a:ea typeface="微軟正黑體"/>
              <a:cs typeface="Calibri"/>
            </a:endParaRPr>
          </a:p>
        </p:txBody>
      </p:sp>
      <p:sp>
        <p:nvSpPr>
          <p:cNvPr id="5" name="TextBox 4">
            <a:extLst>
              <a:ext uri="{FF2B5EF4-FFF2-40B4-BE49-F238E27FC236}">
                <a16:creationId xmlns:a16="http://schemas.microsoft.com/office/drawing/2014/main" id="{5081B960-FD00-1BE7-1DF3-187FE559B15D}"/>
              </a:ext>
            </a:extLst>
          </p:cNvPr>
          <p:cNvSpPr txBox="1"/>
          <p:nvPr/>
        </p:nvSpPr>
        <p:spPr>
          <a:xfrm>
            <a:off x="1093355" y="1843809"/>
            <a:ext cx="752301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latin typeface="Cambria"/>
                <a:ea typeface="Cambria"/>
              </a:rPr>
              <a:t>Hyperparameters:</a:t>
            </a:r>
          </a:p>
          <a:p>
            <a:pPr>
              <a:buFont typeface="Arial"/>
              <a:buChar char="•"/>
            </a:pPr>
            <a:r>
              <a:rPr lang="en-US" b="1" dirty="0">
                <a:latin typeface="Cambria"/>
                <a:ea typeface="Cambria"/>
              </a:rPr>
              <a:t>Model</a:t>
            </a:r>
            <a:r>
              <a:rPr lang="en-US" dirty="0">
                <a:latin typeface="Cambria"/>
                <a:ea typeface="Cambria"/>
              </a:rPr>
              <a:t>:</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Input Image Size: 224x224 pixels  </a:t>
            </a:r>
          </a:p>
          <a:p>
            <a:pPr>
              <a:buFont typeface="Arial"/>
              <a:buChar char="•"/>
            </a:pPr>
            <a:r>
              <a:rPr lang="en-IN" b="0" i="0" dirty="0" err="1">
                <a:effectLst/>
                <a:latin typeface="Calibri" panose="020F0502020204030204" pitchFamily="34" charset="0"/>
                <a:ea typeface="Calibri" panose="020F0502020204030204" pitchFamily="34" charset="0"/>
                <a:cs typeface="Calibri" panose="020F0502020204030204" pitchFamily="34" charset="0"/>
              </a:rPr>
              <a:t>ViT</a:t>
            </a:r>
            <a:r>
              <a:rPr lang="en-IN" b="0" i="0" dirty="0">
                <a:effectLst/>
                <a:latin typeface="Calibri" panose="020F0502020204030204" pitchFamily="34" charset="0"/>
                <a:ea typeface="Calibri" panose="020F0502020204030204" pitchFamily="34" charset="0"/>
                <a:cs typeface="Calibri" panose="020F0502020204030204" pitchFamily="34" charset="0"/>
              </a:rPr>
              <a:t> Patch Size: 16x16 pixels (14x14 grid of patches)  </a:t>
            </a:r>
          </a:p>
          <a:p>
            <a:pPr>
              <a:buFont typeface="Arial"/>
              <a:buChar char="•"/>
            </a:pPr>
            <a:r>
              <a:rPr lang="en-IN" b="0" i="0" dirty="0" err="1">
                <a:effectLst/>
                <a:latin typeface="Calibri" panose="020F0502020204030204" pitchFamily="34" charset="0"/>
                <a:ea typeface="Calibri" panose="020F0502020204030204" pitchFamily="34" charset="0"/>
                <a:cs typeface="Calibri" panose="020F0502020204030204" pitchFamily="34" charset="0"/>
              </a:rPr>
              <a:t>ViT</a:t>
            </a:r>
            <a:r>
              <a:rPr lang="en-IN" b="0" i="0" dirty="0">
                <a:effectLst/>
                <a:latin typeface="Calibri" panose="020F0502020204030204" pitchFamily="34" charset="0"/>
                <a:ea typeface="Calibri" panose="020F0502020204030204" pitchFamily="34" charset="0"/>
                <a:cs typeface="Calibri" panose="020F0502020204030204" pitchFamily="34" charset="0"/>
              </a:rPr>
              <a:t> Depth: 12 Transformer blocks  </a:t>
            </a:r>
          </a:p>
          <a:p>
            <a:pPr>
              <a:buFont typeface="Arial"/>
              <a:buChar char="•"/>
            </a:pPr>
            <a:r>
              <a:rPr lang="en-IN" b="0" i="0" dirty="0" err="1">
                <a:effectLst/>
                <a:latin typeface="Calibri" panose="020F0502020204030204" pitchFamily="34" charset="0"/>
                <a:ea typeface="Calibri" panose="020F0502020204030204" pitchFamily="34" charset="0"/>
                <a:cs typeface="Calibri" panose="020F0502020204030204" pitchFamily="34" charset="0"/>
              </a:rPr>
              <a:t>ViT</a:t>
            </a:r>
            <a:r>
              <a:rPr lang="en-IN" b="0" i="0" dirty="0">
                <a:effectLst/>
                <a:latin typeface="Calibri" panose="020F0502020204030204" pitchFamily="34" charset="0"/>
                <a:ea typeface="Calibri" panose="020F0502020204030204" pitchFamily="34" charset="0"/>
                <a:cs typeface="Calibri" panose="020F0502020204030204" pitchFamily="34" charset="0"/>
              </a:rPr>
              <a:t> Heads: 12 attention heads  </a:t>
            </a:r>
          </a:p>
          <a:p>
            <a:pPr>
              <a:buFont typeface="Arial"/>
              <a:buChar char="•"/>
            </a:pPr>
            <a:r>
              <a:rPr lang="en-IN" b="0" i="0" dirty="0" err="1">
                <a:effectLst/>
                <a:latin typeface="Calibri" panose="020F0502020204030204" pitchFamily="34" charset="0"/>
                <a:ea typeface="Calibri" panose="020F0502020204030204" pitchFamily="34" charset="0"/>
                <a:cs typeface="Calibri" panose="020F0502020204030204" pitchFamily="34" charset="0"/>
              </a:rPr>
              <a:t>ViT</a:t>
            </a:r>
            <a:r>
              <a:rPr lang="en-IN" b="0" i="0" dirty="0">
                <a:effectLst/>
                <a:latin typeface="Calibri" panose="020F0502020204030204" pitchFamily="34" charset="0"/>
                <a:ea typeface="Calibri" panose="020F0502020204030204" pitchFamily="34" charset="0"/>
                <a:cs typeface="Calibri" panose="020F0502020204030204" pitchFamily="34" charset="0"/>
              </a:rPr>
              <a:t> Dimension: 768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Transformer Encoder Depth: 12 blocks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Transformer Encoder Heads: 12 attention heads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Transformer Encoder Dimension: 768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MLP Dimension: 3072  </a:t>
            </a:r>
          </a:p>
          <a:p>
            <a:pPr>
              <a:buFont typeface="Arial"/>
              <a:buChar char="•"/>
            </a:pPr>
            <a:r>
              <a:rPr lang="en-IN" b="0" i="0" dirty="0" err="1">
                <a:effectLst/>
                <a:latin typeface="Calibri" panose="020F0502020204030204" pitchFamily="34" charset="0"/>
                <a:ea typeface="Calibri" panose="020F0502020204030204" pitchFamily="34" charset="0"/>
                <a:cs typeface="Calibri" panose="020F0502020204030204" pitchFamily="34" charset="0"/>
              </a:rPr>
              <a:t>EfficientNet</a:t>
            </a:r>
            <a:r>
              <a:rPr lang="en-IN" b="0" i="0" dirty="0">
                <a:effectLst/>
                <a:latin typeface="Calibri" panose="020F0502020204030204" pitchFamily="34" charset="0"/>
                <a:ea typeface="Calibri" panose="020F0502020204030204" pitchFamily="34" charset="0"/>
                <a:cs typeface="Calibri" panose="020F0502020204030204" pitchFamily="34" charset="0"/>
              </a:rPr>
              <a:t> Model: EfficientNet-B3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Optimization: </a:t>
            </a:r>
            <a:r>
              <a:rPr lang="en-IN" b="0" i="0" dirty="0" err="1">
                <a:effectLst/>
                <a:latin typeface="Calibri" panose="020F0502020204030204" pitchFamily="34" charset="0"/>
                <a:ea typeface="Calibri" panose="020F0502020204030204" pitchFamily="34" charset="0"/>
                <a:cs typeface="Calibri" panose="020F0502020204030204" pitchFamily="34" charset="0"/>
              </a:rPr>
              <a:t>AdamW</a:t>
            </a:r>
            <a:r>
              <a:rPr lang="en-IN" b="0" i="0" dirty="0">
                <a:effectLst/>
                <a:latin typeface="Calibri" panose="020F0502020204030204" pitchFamily="34" charset="0"/>
                <a:ea typeface="Calibri" panose="020F0502020204030204" pitchFamily="34" charset="0"/>
                <a:cs typeface="Calibri" panose="020F0502020204030204" pitchFamily="34" charset="0"/>
              </a:rPr>
              <a:t> with a learning rate of 1e-4  </a:t>
            </a:r>
          </a:p>
          <a:p>
            <a:pPr>
              <a:buFont typeface="Arial"/>
              <a:buChar char="•"/>
            </a:pPr>
            <a:r>
              <a:rPr lang="en-IN" b="0" i="0" dirty="0">
                <a:effectLst/>
                <a:latin typeface="Calibri" panose="020F0502020204030204" pitchFamily="34" charset="0"/>
                <a:ea typeface="Calibri" panose="020F0502020204030204" pitchFamily="34" charset="0"/>
                <a:cs typeface="Calibri" panose="020F0502020204030204" pitchFamily="34" charset="0"/>
              </a:rPr>
              <a:t>Batch Size: 32 </a:t>
            </a:r>
          </a:p>
          <a:p>
            <a:pPr>
              <a:buFont typeface="Arial"/>
              <a:buChar char="•"/>
            </a:pPr>
            <a:r>
              <a:rPr lang="en-IN" b="0" i="0" dirty="0">
                <a:effectLst/>
                <a:latin typeface="Calibri"/>
                <a:ea typeface="Calibri"/>
                <a:cs typeface="Calibri"/>
              </a:rPr>
              <a:t>Training Epochs: </a:t>
            </a:r>
            <a:r>
              <a:rPr lang="en-IN" dirty="0">
                <a:latin typeface="Calibri"/>
                <a:ea typeface="Calibri"/>
                <a:cs typeface="Calibri"/>
              </a:rPr>
              <a:t>10</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47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E3271-182F-97BD-9AA8-8BB22EF038F8}"/>
              </a:ext>
            </a:extLst>
          </p:cNvPr>
          <p:cNvSpPr>
            <a:spLocks noGrp="1"/>
          </p:cNvSpPr>
          <p:nvPr>
            <p:ph type="dt" sz="quarter" idx="10"/>
          </p:nvPr>
        </p:nvSpPr>
        <p:spPr/>
        <p:txBody>
          <a:bodyPr/>
          <a:lstStyle/>
          <a:p>
            <a:pPr>
              <a:defRPr/>
            </a:pPr>
            <a:fld id="{EC9BD07B-6E68-46C7-9FC8-7F53FA19BAFA}" type="datetime1">
              <a:rPr lang="en-US" smtClean="0"/>
              <a:pPr>
                <a:defRPr/>
              </a:pPr>
              <a:t>4/11/2025</a:t>
            </a:fld>
            <a:endParaRPr lang="en-US" altLang="en-US" dirty="0"/>
          </a:p>
        </p:txBody>
      </p:sp>
      <p:sp>
        <p:nvSpPr>
          <p:cNvPr id="3" name="Footer Placeholder 2">
            <a:extLst>
              <a:ext uri="{FF2B5EF4-FFF2-40B4-BE49-F238E27FC236}">
                <a16:creationId xmlns:a16="http://schemas.microsoft.com/office/drawing/2014/main" id="{80F1C16A-155B-EC74-3885-C761218C4B89}"/>
              </a:ext>
            </a:extLst>
          </p:cNvPr>
          <p:cNvSpPr>
            <a:spLocks noGrp="1"/>
          </p:cNvSpPr>
          <p:nvPr>
            <p:ph type="ftr" sz="quarter" idx="11"/>
          </p:nvPr>
        </p:nvSpPr>
        <p:spPr/>
        <p:txBody>
          <a:bodyPr/>
          <a:lstStyle/>
          <a:p>
            <a:pPr>
              <a:defRPr/>
            </a:pPr>
            <a:r>
              <a:rPr lang="en-US" altLang="en-US" dirty="0"/>
              <a:t>Dept of CSE (AIML), SOE-Dayananda Sagar University</a:t>
            </a:r>
          </a:p>
        </p:txBody>
      </p:sp>
      <p:sp>
        <p:nvSpPr>
          <p:cNvPr id="4" name="Slide Number Placeholder 3">
            <a:extLst>
              <a:ext uri="{FF2B5EF4-FFF2-40B4-BE49-F238E27FC236}">
                <a16:creationId xmlns:a16="http://schemas.microsoft.com/office/drawing/2014/main" id="{319B4889-B6A4-64D4-1C69-51BC2F6792A4}"/>
              </a:ext>
            </a:extLst>
          </p:cNvPr>
          <p:cNvSpPr>
            <a:spLocks noGrp="1"/>
          </p:cNvSpPr>
          <p:nvPr>
            <p:ph type="sldNum" sz="quarter" idx="12"/>
          </p:nvPr>
        </p:nvSpPr>
        <p:spPr/>
        <p:txBody>
          <a:bodyPr/>
          <a:lstStyle/>
          <a:p>
            <a:pPr>
              <a:defRPr/>
            </a:pPr>
            <a:fld id="{EC03C25F-5A55-4679-9183-AC396BEA9D28}" type="slidenum">
              <a:rPr lang="en-US" altLang="en-US" smtClean="0"/>
              <a:pPr>
                <a:defRPr/>
              </a:pPr>
              <a:t>15</a:t>
            </a:fld>
            <a:endParaRPr lang="en-US" altLang="en-US"/>
          </a:p>
        </p:txBody>
      </p:sp>
      <p:sp>
        <p:nvSpPr>
          <p:cNvPr id="32774" name="Title 1">
            <a:extLst>
              <a:ext uri="{FF2B5EF4-FFF2-40B4-BE49-F238E27FC236}">
                <a16:creationId xmlns:a16="http://schemas.microsoft.com/office/drawing/2014/main" id="{947C7685-66C5-8F8F-3347-002C845BA6D9}"/>
              </a:ext>
            </a:extLst>
          </p:cNvPr>
          <p:cNvSpPr txBox="1">
            <a:spLocks noChangeArrowheads="1"/>
          </p:cNvSpPr>
          <p:nvPr/>
        </p:nvSpPr>
        <p:spPr bwMode="auto">
          <a:xfrm>
            <a:off x="1676400" y="573088"/>
            <a:ext cx="658971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None/>
            </a:pPr>
            <a:r>
              <a:rPr lang="en-IN" altLang="en-US" sz="3600" b="1" dirty="0">
                <a:solidFill>
                  <a:srgbClr val="1581AA"/>
                </a:solidFill>
                <a:latin typeface="Calibri"/>
                <a:ea typeface="Calibri"/>
                <a:cs typeface="Calibri"/>
              </a:rPr>
              <a:t>Results</a:t>
            </a:r>
            <a:r>
              <a:rPr lang="en-IN" sz="3600" dirty="0">
                <a:solidFill>
                  <a:srgbClr val="1581AA"/>
                </a:solidFill>
                <a:latin typeface="Century Gothic"/>
                <a:ea typeface="Calibri"/>
                <a:cs typeface="Calibri"/>
              </a:rPr>
              <a:t> </a:t>
            </a:r>
            <a:endParaRPr lang="en-IN" altLang="en-US" sz="3600" b="1" dirty="0">
              <a:solidFill>
                <a:srgbClr val="1581AA"/>
              </a:solidFill>
              <a:latin typeface="Calibri"/>
              <a:ea typeface="Calibri"/>
              <a:cs typeface="Calibri"/>
            </a:endParaRPr>
          </a:p>
        </p:txBody>
      </p:sp>
      <p:pic>
        <p:nvPicPr>
          <p:cNvPr id="7" name="Picture 6" descr="A red circle with black squares&#10;&#10;Description automatically generated">
            <a:extLst>
              <a:ext uri="{FF2B5EF4-FFF2-40B4-BE49-F238E27FC236}">
                <a16:creationId xmlns:a16="http://schemas.microsoft.com/office/drawing/2014/main" id="{3F212EF4-F630-939F-3705-C707E2AF3DC9}"/>
              </a:ext>
            </a:extLst>
          </p:cNvPr>
          <p:cNvPicPr>
            <a:picLocks noChangeAspect="1"/>
          </p:cNvPicPr>
          <p:nvPr/>
        </p:nvPicPr>
        <p:blipFill>
          <a:blip r:embed="rId2"/>
          <a:stretch>
            <a:fillRect/>
          </a:stretch>
        </p:blipFill>
        <p:spPr>
          <a:xfrm>
            <a:off x="306128" y="1222074"/>
            <a:ext cx="5325592" cy="5305246"/>
          </a:xfrm>
          <a:prstGeom prst="rect">
            <a:avLst/>
          </a:prstGeom>
        </p:spPr>
      </p:pic>
      <p:sp>
        <p:nvSpPr>
          <p:cNvPr id="8" name="TextBox 7">
            <a:extLst>
              <a:ext uri="{FF2B5EF4-FFF2-40B4-BE49-F238E27FC236}">
                <a16:creationId xmlns:a16="http://schemas.microsoft.com/office/drawing/2014/main" id="{CFC90860-6EF4-4ABA-DE43-83783C81D287}"/>
              </a:ext>
            </a:extLst>
          </p:cNvPr>
          <p:cNvSpPr txBox="1"/>
          <p:nvPr/>
        </p:nvSpPr>
        <p:spPr>
          <a:xfrm>
            <a:off x="6104626" y="2093344"/>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latin typeface="Cambria"/>
                <a:ea typeface="Cambria"/>
              </a:rPr>
              <a:t>The grid represents how the image is split into smaller patches, which are processed individually by the Vision Transformer model. Each patch corresponds to a portion of the image that the model attends to when making</a:t>
            </a:r>
            <a:endParaRPr lang="en-US" b="1">
              <a:latin typeface="Cambria"/>
              <a:ea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32779" name="Group 32778">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32780"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32781"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32782"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32783"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32784"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32785"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32786"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32787"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32788"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32789"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32790"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32791"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32793" name="Group 32792">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32794"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32795"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2796"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2797"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2798"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2799"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800"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801"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2802"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2803"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804"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2805"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2807" name="Rectangle 32806">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809"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2774" name="Title 1">
            <a:extLst>
              <a:ext uri="{FF2B5EF4-FFF2-40B4-BE49-F238E27FC236}">
                <a16:creationId xmlns:a16="http://schemas.microsoft.com/office/drawing/2014/main" id="{947C7685-66C5-8F8F-3347-002C845BA6D9}"/>
              </a:ext>
            </a:extLst>
          </p:cNvPr>
          <p:cNvSpPr txBox="1">
            <a:spLocks noChangeArrowheads="1"/>
          </p:cNvSpPr>
          <p:nvPr/>
        </p:nvSpPr>
        <p:spPr bwMode="auto">
          <a:xfrm>
            <a:off x="1265751" y="624110"/>
            <a:ext cx="3102795" cy="12808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600"/>
              </a:spcAft>
              <a:buClrTx/>
              <a:buNone/>
            </a:pPr>
            <a:r>
              <a:rPr lang="en-US" altLang="en-US" sz="2800" b="1" dirty="0">
                <a:solidFill>
                  <a:schemeClr val="accent2">
                    <a:lumMod val="75000"/>
                  </a:schemeClr>
                </a:solidFill>
                <a:latin typeface="+mj-lt"/>
                <a:ea typeface="+mj-ea"/>
                <a:cs typeface="+mj-cs"/>
              </a:rPr>
              <a:t>Results</a:t>
            </a:r>
          </a:p>
        </p:txBody>
      </p:sp>
      <p:sp>
        <p:nvSpPr>
          <p:cNvPr id="4" name="Slide Number Placeholder 3">
            <a:extLst>
              <a:ext uri="{FF2B5EF4-FFF2-40B4-BE49-F238E27FC236}">
                <a16:creationId xmlns:a16="http://schemas.microsoft.com/office/drawing/2014/main" id="{319B4889-B6A4-64D4-1C69-51BC2F6792A4}"/>
              </a:ext>
            </a:extLst>
          </p:cNvPr>
          <p:cNvSpPr>
            <a:spLocks noGrp="1"/>
          </p:cNvSpPr>
          <p:nvPr>
            <p:ph type="sldNum" sz="quarter" idx="12"/>
          </p:nvPr>
        </p:nvSpPr>
        <p:spPr>
          <a:xfrm>
            <a:off x="398859" y="787782"/>
            <a:ext cx="584825" cy="365125"/>
          </a:xfrm>
        </p:spPr>
        <p:txBody>
          <a:bodyPr vert="horz" lIns="91440" tIns="45720" rIns="91440" bIns="45720" rtlCol="0" anchor="ctr">
            <a:normAutofit/>
          </a:bodyPr>
          <a:lstStyle/>
          <a:p>
            <a:pPr defTabSz="914400">
              <a:lnSpc>
                <a:spcPct val="90000"/>
              </a:lnSpc>
              <a:spcAft>
                <a:spcPts val="600"/>
              </a:spcAft>
              <a:defRPr/>
            </a:pPr>
            <a:fld id="{EC03C25F-5A55-4679-9183-AC396BEA9D28}" type="slidenum">
              <a:rPr lang="en-US" altLang="en-US" sz="1900" smtClean="0"/>
              <a:pPr defTabSz="914400">
                <a:lnSpc>
                  <a:spcPct val="90000"/>
                </a:lnSpc>
                <a:spcAft>
                  <a:spcPts val="600"/>
                </a:spcAft>
                <a:defRPr/>
              </a:pPr>
              <a:t>16</a:t>
            </a:fld>
            <a:endParaRPr lang="en-US" altLang="en-US" sz="1900"/>
          </a:p>
        </p:txBody>
      </p:sp>
      <p:sp>
        <p:nvSpPr>
          <p:cNvPr id="3" name="Footer Placeholder 2">
            <a:extLst>
              <a:ext uri="{FF2B5EF4-FFF2-40B4-BE49-F238E27FC236}">
                <a16:creationId xmlns:a16="http://schemas.microsoft.com/office/drawing/2014/main" id="{80F1C16A-155B-EC74-3885-C761218C4B89}"/>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lgn="l" defTabSz="914400">
              <a:spcAft>
                <a:spcPts val="600"/>
              </a:spcAft>
              <a:defRPr/>
            </a:pPr>
            <a:r>
              <a:rPr lang="en-US" altLang="en-US" kern="1200" dirty="0">
                <a:solidFill>
                  <a:schemeClr val="tx1">
                    <a:tint val="75000"/>
                  </a:schemeClr>
                </a:solidFill>
                <a:latin typeface="+mn-lt"/>
                <a:ea typeface="+mn-ea"/>
                <a:cs typeface="+mn-cs"/>
              </a:rPr>
              <a:t>Dept of CSE (AIML), SOE-Dayananda Sagar University</a:t>
            </a:r>
          </a:p>
        </p:txBody>
      </p:sp>
      <p:sp>
        <p:nvSpPr>
          <p:cNvPr id="2" name="Date Placeholder 1">
            <a:extLst>
              <a:ext uri="{FF2B5EF4-FFF2-40B4-BE49-F238E27FC236}">
                <a16:creationId xmlns:a16="http://schemas.microsoft.com/office/drawing/2014/main" id="{074E3271-182F-97BD-9AA8-8BB22EF038F8}"/>
              </a:ext>
            </a:extLst>
          </p:cNvPr>
          <p:cNvSpPr>
            <a:spLocks noGrp="1"/>
          </p:cNvSpPr>
          <p:nvPr>
            <p:ph type="dt" sz="quarter" idx="10"/>
          </p:nvPr>
        </p:nvSpPr>
        <p:spPr>
          <a:xfrm>
            <a:off x="7771209" y="6130437"/>
            <a:ext cx="859712" cy="370396"/>
          </a:xfrm>
        </p:spPr>
        <p:txBody>
          <a:bodyPr vert="horz" lIns="91440" tIns="45720" rIns="91440" bIns="45720" rtlCol="0" anchor="ctr">
            <a:normAutofit/>
          </a:bodyPr>
          <a:lstStyle/>
          <a:p>
            <a:pPr defTabSz="914400">
              <a:spcAft>
                <a:spcPts val="600"/>
              </a:spcAft>
              <a:defRPr/>
            </a:pPr>
            <a:fld id="{EC9BD07B-6E68-46C7-9FC8-7F53FA19BAFA}" type="datetime1">
              <a:rPr lang="en-US" smtClean="0"/>
              <a:pPr defTabSz="914400">
                <a:spcAft>
                  <a:spcPts val="600"/>
                </a:spcAft>
                <a:defRPr/>
              </a:pPr>
              <a:t>4/11/2025</a:t>
            </a:fld>
            <a:endParaRPr lang="en-US" altLang="en-US"/>
          </a:p>
        </p:txBody>
      </p:sp>
      <p:pic>
        <p:nvPicPr>
          <p:cNvPr id="5" name="Picture 4" descr="A chart with numbers and labels&#10;&#10;Description automatically generated">
            <a:extLst>
              <a:ext uri="{FF2B5EF4-FFF2-40B4-BE49-F238E27FC236}">
                <a16:creationId xmlns:a16="http://schemas.microsoft.com/office/drawing/2014/main" id="{5C166E93-6C1F-03F5-30F8-CB551AED7928}"/>
              </a:ext>
            </a:extLst>
          </p:cNvPr>
          <p:cNvPicPr>
            <a:picLocks noChangeAspect="1"/>
          </p:cNvPicPr>
          <p:nvPr/>
        </p:nvPicPr>
        <p:blipFill>
          <a:blip r:embed="rId2"/>
          <a:stretch>
            <a:fillRect/>
          </a:stretch>
        </p:blipFill>
        <p:spPr>
          <a:xfrm>
            <a:off x="4676801" y="181349"/>
            <a:ext cx="3757986" cy="3365517"/>
          </a:xfrm>
          <a:prstGeom prst="rect">
            <a:avLst/>
          </a:prstGeom>
        </p:spPr>
      </p:pic>
      <p:pic>
        <p:nvPicPr>
          <p:cNvPr id="7" name="Picture 6" descr="A graph of a number of blue bars&#10;&#10;Description automatically generated">
            <a:extLst>
              <a:ext uri="{FF2B5EF4-FFF2-40B4-BE49-F238E27FC236}">
                <a16:creationId xmlns:a16="http://schemas.microsoft.com/office/drawing/2014/main" id="{AED45A21-F66E-4F25-F81C-7BEE679A0470}"/>
              </a:ext>
            </a:extLst>
          </p:cNvPr>
          <p:cNvPicPr>
            <a:picLocks noChangeAspect="1"/>
          </p:cNvPicPr>
          <p:nvPr/>
        </p:nvPicPr>
        <p:blipFill>
          <a:blip r:embed="rId3"/>
          <a:stretch>
            <a:fillRect/>
          </a:stretch>
        </p:blipFill>
        <p:spPr>
          <a:xfrm>
            <a:off x="4157562" y="3695400"/>
            <a:ext cx="4616933" cy="3045806"/>
          </a:xfrm>
          <a:prstGeom prst="rect">
            <a:avLst/>
          </a:prstGeom>
        </p:spPr>
      </p:pic>
    </p:spTree>
    <p:extLst>
      <p:ext uri="{BB962C8B-B14F-4D97-AF65-F5344CB8AC3E}">
        <p14:creationId xmlns:p14="http://schemas.microsoft.com/office/powerpoint/2010/main" val="84850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32779" name="Group 32778">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32780"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32781"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32782"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32783"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32784"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32785"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32786"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32787"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32788"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32789"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32790"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32791"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32793" name="Group 32792">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32794"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32795"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2796"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2797"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2798"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2799"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800"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801"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2802"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2803"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804"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2805"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2807" name="Rectangle 32806">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809"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2774" name="Title 1">
            <a:extLst>
              <a:ext uri="{FF2B5EF4-FFF2-40B4-BE49-F238E27FC236}">
                <a16:creationId xmlns:a16="http://schemas.microsoft.com/office/drawing/2014/main" id="{947C7685-66C5-8F8F-3347-002C845BA6D9}"/>
              </a:ext>
            </a:extLst>
          </p:cNvPr>
          <p:cNvSpPr txBox="1">
            <a:spLocks noChangeArrowheads="1"/>
          </p:cNvSpPr>
          <p:nvPr/>
        </p:nvSpPr>
        <p:spPr bwMode="auto">
          <a:xfrm>
            <a:off x="1265751" y="624110"/>
            <a:ext cx="3102795" cy="12808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600"/>
              </a:spcAft>
              <a:buClrTx/>
              <a:buNone/>
            </a:pPr>
            <a:r>
              <a:rPr lang="en-US" altLang="en-US" sz="2800" b="1" dirty="0">
                <a:solidFill>
                  <a:schemeClr val="accent2">
                    <a:lumMod val="75000"/>
                  </a:schemeClr>
                </a:solidFill>
                <a:latin typeface="+mj-lt"/>
                <a:ea typeface="+mj-ea"/>
                <a:cs typeface="+mj-cs"/>
              </a:rPr>
              <a:t>Results</a:t>
            </a:r>
          </a:p>
        </p:txBody>
      </p:sp>
      <p:sp>
        <p:nvSpPr>
          <p:cNvPr id="4" name="Slide Number Placeholder 3">
            <a:extLst>
              <a:ext uri="{FF2B5EF4-FFF2-40B4-BE49-F238E27FC236}">
                <a16:creationId xmlns:a16="http://schemas.microsoft.com/office/drawing/2014/main" id="{319B4889-B6A4-64D4-1C69-51BC2F6792A4}"/>
              </a:ext>
            </a:extLst>
          </p:cNvPr>
          <p:cNvSpPr>
            <a:spLocks noGrp="1"/>
          </p:cNvSpPr>
          <p:nvPr>
            <p:ph type="sldNum" sz="quarter" idx="12"/>
          </p:nvPr>
        </p:nvSpPr>
        <p:spPr>
          <a:xfrm>
            <a:off x="398859" y="787782"/>
            <a:ext cx="584825" cy="365125"/>
          </a:xfrm>
        </p:spPr>
        <p:txBody>
          <a:bodyPr vert="horz" lIns="91440" tIns="45720" rIns="91440" bIns="45720" rtlCol="0" anchor="ctr">
            <a:normAutofit/>
          </a:bodyPr>
          <a:lstStyle/>
          <a:p>
            <a:pPr defTabSz="914400">
              <a:lnSpc>
                <a:spcPct val="90000"/>
              </a:lnSpc>
              <a:spcAft>
                <a:spcPts val="600"/>
              </a:spcAft>
              <a:defRPr/>
            </a:pPr>
            <a:fld id="{EC03C25F-5A55-4679-9183-AC396BEA9D28}" type="slidenum">
              <a:rPr lang="en-US" altLang="en-US" sz="1900" smtClean="0"/>
              <a:pPr defTabSz="914400">
                <a:lnSpc>
                  <a:spcPct val="90000"/>
                </a:lnSpc>
                <a:spcAft>
                  <a:spcPts val="600"/>
                </a:spcAft>
                <a:defRPr/>
              </a:pPr>
              <a:t>17</a:t>
            </a:fld>
            <a:endParaRPr lang="en-US" altLang="en-US" sz="1900"/>
          </a:p>
        </p:txBody>
      </p:sp>
      <p:sp>
        <p:nvSpPr>
          <p:cNvPr id="3" name="Footer Placeholder 2">
            <a:extLst>
              <a:ext uri="{FF2B5EF4-FFF2-40B4-BE49-F238E27FC236}">
                <a16:creationId xmlns:a16="http://schemas.microsoft.com/office/drawing/2014/main" id="{80F1C16A-155B-EC74-3885-C761218C4B89}"/>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lgn="l" defTabSz="914400">
              <a:spcAft>
                <a:spcPts val="600"/>
              </a:spcAft>
              <a:defRPr/>
            </a:pPr>
            <a:r>
              <a:rPr lang="en-US" altLang="en-US" kern="1200" dirty="0">
                <a:solidFill>
                  <a:schemeClr val="tx1">
                    <a:tint val="75000"/>
                  </a:schemeClr>
                </a:solidFill>
                <a:latin typeface="+mn-lt"/>
                <a:ea typeface="+mn-ea"/>
                <a:cs typeface="+mn-cs"/>
              </a:rPr>
              <a:t>Dept of CSE (AIML), SOE-Dayananda Sagar University</a:t>
            </a:r>
          </a:p>
        </p:txBody>
      </p:sp>
      <p:sp>
        <p:nvSpPr>
          <p:cNvPr id="2" name="Date Placeholder 1">
            <a:extLst>
              <a:ext uri="{FF2B5EF4-FFF2-40B4-BE49-F238E27FC236}">
                <a16:creationId xmlns:a16="http://schemas.microsoft.com/office/drawing/2014/main" id="{074E3271-182F-97BD-9AA8-8BB22EF038F8}"/>
              </a:ext>
            </a:extLst>
          </p:cNvPr>
          <p:cNvSpPr>
            <a:spLocks noGrp="1"/>
          </p:cNvSpPr>
          <p:nvPr>
            <p:ph type="dt" sz="quarter" idx="10"/>
          </p:nvPr>
        </p:nvSpPr>
        <p:spPr>
          <a:xfrm>
            <a:off x="7771209" y="6130437"/>
            <a:ext cx="859712" cy="370396"/>
          </a:xfrm>
        </p:spPr>
        <p:txBody>
          <a:bodyPr vert="horz" lIns="91440" tIns="45720" rIns="91440" bIns="45720" rtlCol="0" anchor="ctr">
            <a:normAutofit/>
          </a:bodyPr>
          <a:lstStyle/>
          <a:p>
            <a:pPr defTabSz="914400">
              <a:spcAft>
                <a:spcPts val="600"/>
              </a:spcAft>
              <a:defRPr/>
            </a:pPr>
            <a:fld id="{EC9BD07B-6E68-46C7-9FC8-7F53FA19BAFA}" type="datetime1">
              <a:rPr lang="en-US" smtClean="0"/>
              <a:pPr defTabSz="914400">
                <a:spcAft>
                  <a:spcPts val="600"/>
                </a:spcAft>
                <a:defRPr/>
              </a:pPr>
              <a:t>4/11/2025</a:t>
            </a:fld>
            <a:endParaRPr lang="en-US" altLang="en-US"/>
          </a:p>
        </p:txBody>
      </p:sp>
      <p:pic>
        <p:nvPicPr>
          <p:cNvPr id="8" name="Picture 7" descr="A graph of a class&#10;&#10;Description automatically generated">
            <a:extLst>
              <a:ext uri="{FF2B5EF4-FFF2-40B4-BE49-F238E27FC236}">
                <a16:creationId xmlns:a16="http://schemas.microsoft.com/office/drawing/2014/main" id="{60D71881-A820-4B81-1272-9F004D34F18F}"/>
              </a:ext>
            </a:extLst>
          </p:cNvPr>
          <p:cNvPicPr>
            <a:picLocks noChangeAspect="1"/>
          </p:cNvPicPr>
          <p:nvPr/>
        </p:nvPicPr>
        <p:blipFill>
          <a:blip r:embed="rId2"/>
          <a:stretch>
            <a:fillRect/>
          </a:stretch>
        </p:blipFill>
        <p:spPr>
          <a:xfrm>
            <a:off x="3771726" y="39995"/>
            <a:ext cx="5191125" cy="3390900"/>
          </a:xfrm>
          <a:prstGeom prst="rect">
            <a:avLst/>
          </a:prstGeom>
        </p:spPr>
      </p:pic>
      <p:pic>
        <p:nvPicPr>
          <p:cNvPr id="9" name="Picture 8" descr="A graph of blue bars&#10;&#10;Description automatically generated">
            <a:extLst>
              <a:ext uri="{FF2B5EF4-FFF2-40B4-BE49-F238E27FC236}">
                <a16:creationId xmlns:a16="http://schemas.microsoft.com/office/drawing/2014/main" id="{B1C9A50C-A923-8770-5489-21D44C03E2C6}"/>
              </a:ext>
            </a:extLst>
          </p:cNvPr>
          <p:cNvPicPr>
            <a:picLocks noChangeAspect="1"/>
          </p:cNvPicPr>
          <p:nvPr/>
        </p:nvPicPr>
        <p:blipFill>
          <a:blip r:embed="rId3"/>
          <a:stretch>
            <a:fillRect/>
          </a:stretch>
        </p:blipFill>
        <p:spPr>
          <a:xfrm>
            <a:off x="291710" y="3551778"/>
            <a:ext cx="4634885" cy="3057774"/>
          </a:xfrm>
          <a:prstGeom prst="rect">
            <a:avLst/>
          </a:prstGeom>
        </p:spPr>
      </p:pic>
    </p:spTree>
    <p:extLst>
      <p:ext uri="{BB962C8B-B14F-4D97-AF65-F5344CB8AC3E}">
        <p14:creationId xmlns:p14="http://schemas.microsoft.com/office/powerpoint/2010/main" val="152603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32779" name="Group 32778">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32780"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32781"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32782"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32783"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32784"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32785"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32786"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32787"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32788"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32789"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32790"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32791"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32793" name="Group 32792">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32794"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32795"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2796"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2797"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2798"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2799"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800"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2801"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2802"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2803"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804"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2805"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2807" name="Rectangle 32806">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809"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714375"/>
            <a:ext cx="1191394"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2774" name="Title 1">
            <a:extLst>
              <a:ext uri="{FF2B5EF4-FFF2-40B4-BE49-F238E27FC236}">
                <a16:creationId xmlns:a16="http://schemas.microsoft.com/office/drawing/2014/main" id="{947C7685-66C5-8F8F-3347-002C845BA6D9}"/>
              </a:ext>
            </a:extLst>
          </p:cNvPr>
          <p:cNvSpPr txBox="1">
            <a:spLocks noChangeArrowheads="1"/>
          </p:cNvSpPr>
          <p:nvPr/>
        </p:nvSpPr>
        <p:spPr bwMode="auto">
          <a:xfrm>
            <a:off x="1265751" y="624110"/>
            <a:ext cx="3102795" cy="12808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spcAft>
                <a:spcPts val="600"/>
              </a:spcAft>
              <a:buClrTx/>
              <a:buNone/>
            </a:pPr>
            <a:r>
              <a:rPr lang="en-US" altLang="en-US" sz="2800" b="1">
                <a:solidFill>
                  <a:schemeClr val="accent2">
                    <a:lumMod val="75000"/>
                  </a:schemeClr>
                </a:solidFill>
                <a:latin typeface="+mj-lt"/>
                <a:ea typeface="+mj-ea"/>
                <a:cs typeface="+mj-cs"/>
              </a:rPr>
              <a:t>Results</a:t>
            </a:r>
          </a:p>
        </p:txBody>
      </p:sp>
      <p:sp>
        <p:nvSpPr>
          <p:cNvPr id="4" name="Slide Number Placeholder 3">
            <a:extLst>
              <a:ext uri="{FF2B5EF4-FFF2-40B4-BE49-F238E27FC236}">
                <a16:creationId xmlns:a16="http://schemas.microsoft.com/office/drawing/2014/main" id="{319B4889-B6A4-64D4-1C69-51BC2F6792A4}"/>
              </a:ext>
            </a:extLst>
          </p:cNvPr>
          <p:cNvSpPr>
            <a:spLocks noGrp="1"/>
          </p:cNvSpPr>
          <p:nvPr>
            <p:ph type="sldNum" sz="quarter" idx="12"/>
          </p:nvPr>
        </p:nvSpPr>
        <p:spPr>
          <a:xfrm>
            <a:off x="398859" y="787782"/>
            <a:ext cx="584825" cy="365125"/>
          </a:xfrm>
        </p:spPr>
        <p:txBody>
          <a:bodyPr vert="horz" lIns="91440" tIns="45720" rIns="91440" bIns="45720" rtlCol="0" anchor="ctr">
            <a:normAutofit/>
          </a:bodyPr>
          <a:lstStyle/>
          <a:p>
            <a:pPr defTabSz="914400">
              <a:lnSpc>
                <a:spcPct val="90000"/>
              </a:lnSpc>
              <a:spcAft>
                <a:spcPts val="600"/>
              </a:spcAft>
              <a:defRPr/>
            </a:pPr>
            <a:fld id="{EC03C25F-5A55-4679-9183-AC396BEA9D28}" type="slidenum">
              <a:rPr lang="en-US" altLang="en-US" sz="1900" smtClean="0"/>
              <a:pPr defTabSz="914400">
                <a:lnSpc>
                  <a:spcPct val="90000"/>
                </a:lnSpc>
                <a:spcAft>
                  <a:spcPts val="600"/>
                </a:spcAft>
                <a:defRPr/>
              </a:pPr>
              <a:t>18</a:t>
            </a:fld>
            <a:endParaRPr lang="en-US" altLang="en-US" sz="1900"/>
          </a:p>
        </p:txBody>
      </p:sp>
      <p:sp>
        <p:nvSpPr>
          <p:cNvPr id="6" name="TextBox 5">
            <a:extLst>
              <a:ext uri="{FF2B5EF4-FFF2-40B4-BE49-F238E27FC236}">
                <a16:creationId xmlns:a16="http://schemas.microsoft.com/office/drawing/2014/main" id="{E56B03E0-B131-98B3-F4D5-AE26AF9B042D}"/>
              </a:ext>
            </a:extLst>
          </p:cNvPr>
          <p:cNvSpPr txBox="1"/>
          <p:nvPr/>
        </p:nvSpPr>
        <p:spPr>
          <a:xfrm>
            <a:off x="1073817" y="1227808"/>
            <a:ext cx="8072540" cy="504629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buClr>
                <a:schemeClr val="accent1"/>
              </a:buClr>
              <a:buFont typeface="Arial" charset="2"/>
              <a:buChar char="•"/>
            </a:pPr>
            <a:r>
              <a:rPr lang="en-US" sz="1400" b="1" dirty="0">
                <a:latin typeface="Cambria"/>
                <a:ea typeface="Cambria"/>
              </a:rPr>
              <a:t>Confusion Matrix</a:t>
            </a:r>
            <a:r>
              <a:rPr lang="en-US" sz="1400" dirty="0">
                <a:latin typeface="Cambria"/>
                <a:ea typeface="Cambria"/>
              </a:rPr>
              <a:t>:</a:t>
            </a:r>
            <a:endParaRPr lang="en-US" sz="1400">
              <a:solidFill>
                <a:srgbClr val="000000"/>
              </a:solidFill>
              <a:latin typeface="Cambria"/>
              <a:ea typeface="Cambria"/>
            </a:endParaRPr>
          </a:p>
          <a:p>
            <a:pPr algn="just">
              <a:buFont typeface="Arial" charset="2"/>
              <a:buChar char="•"/>
            </a:pPr>
            <a:r>
              <a:rPr lang="en-US" sz="1400" b="1" dirty="0">
                <a:latin typeface="Cambria"/>
                <a:ea typeface="Cambria"/>
              </a:rPr>
              <a:t>Class 2 (Moderate DR)</a:t>
            </a:r>
            <a:r>
              <a:rPr lang="en-US" sz="1400" dirty="0">
                <a:latin typeface="Cambria"/>
                <a:ea typeface="Cambria"/>
              </a:rPr>
              <a:t>: Best performance with 339 correctly classified samples and very few misclassifications.</a:t>
            </a:r>
            <a:endParaRPr lang="en-US" sz="1400">
              <a:latin typeface="Cambria"/>
              <a:ea typeface="Cambria"/>
            </a:endParaRPr>
          </a:p>
          <a:p>
            <a:pPr algn="just">
              <a:buFont typeface="Arial" charset="2"/>
              <a:buChar char="•"/>
            </a:pPr>
            <a:r>
              <a:rPr lang="en-US" sz="1400" b="1" dirty="0">
                <a:latin typeface="Cambria"/>
                <a:ea typeface="Cambria"/>
              </a:rPr>
              <a:t>Class 4 (Proliferative DR)</a:t>
            </a:r>
            <a:r>
              <a:rPr lang="en-US" sz="1400" dirty="0">
                <a:latin typeface="Cambria"/>
                <a:ea typeface="Cambria"/>
              </a:rPr>
              <a:t>: Struggles with misclassifications, particularly being predicted as Class 2 or Class 1.</a:t>
            </a:r>
            <a:endParaRPr lang="en-US" sz="1400">
              <a:latin typeface="Cambria"/>
              <a:ea typeface="Cambria"/>
            </a:endParaRPr>
          </a:p>
          <a:p>
            <a:pPr algn="just">
              <a:buFont typeface="Arial" charset="2"/>
              <a:buChar char="•"/>
            </a:pPr>
            <a:r>
              <a:rPr lang="en-US" sz="1400" b="1" dirty="0">
                <a:latin typeface="Cambria"/>
                <a:ea typeface="Cambria"/>
              </a:rPr>
              <a:t>Class 0 (No DR)</a:t>
            </a:r>
            <a:r>
              <a:rPr lang="en-US" sz="1400" dirty="0">
                <a:latin typeface="Cambria"/>
                <a:ea typeface="Cambria"/>
              </a:rPr>
              <a:t>: High confusion, with many samples misclassified into Classes 1 and 2.</a:t>
            </a:r>
            <a:endParaRPr lang="en-US" sz="1400">
              <a:latin typeface="Cambria"/>
              <a:ea typeface="Cambria"/>
            </a:endParaRPr>
          </a:p>
          <a:p>
            <a:pPr algn="just">
              <a:buFont typeface="Arial" charset="2"/>
              <a:buChar char="•"/>
            </a:pPr>
            <a:r>
              <a:rPr lang="en-US" sz="1400" b="1" dirty="0">
                <a:latin typeface="Cambria"/>
                <a:ea typeface="Cambria"/>
              </a:rPr>
              <a:t>Class 3 (Severe DR)</a:t>
            </a:r>
            <a:r>
              <a:rPr lang="en-US" sz="1400" dirty="0">
                <a:latin typeface="Cambria"/>
                <a:ea typeface="Cambria"/>
              </a:rPr>
              <a:t>: Moderate performance but significant confusion with Class 2.</a:t>
            </a:r>
          </a:p>
          <a:p>
            <a:pPr algn="just">
              <a:buFont typeface="Arial" charset="2"/>
              <a:buChar char="•"/>
            </a:pPr>
            <a:endParaRPr lang="en-US" sz="1400" dirty="0">
              <a:latin typeface="Cambria"/>
              <a:ea typeface="Cambria"/>
            </a:endParaRPr>
          </a:p>
          <a:p>
            <a:pPr algn="just">
              <a:buFont typeface="Arial" charset="2"/>
              <a:buChar char="•"/>
            </a:pPr>
            <a:endParaRPr lang="en-US" sz="1400" dirty="0">
              <a:latin typeface="Cambria"/>
              <a:ea typeface="Cambria"/>
            </a:endParaRPr>
          </a:p>
          <a:p>
            <a:pPr algn="just">
              <a:buFont typeface="Arial" charset="2"/>
              <a:buChar char="•"/>
            </a:pPr>
            <a:r>
              <a:rPr lang="en-US" sz="1400" b="1" dirty="0">
                <a:latin typeface="Cambria"/>
                <a:ea typeface="Cambria"/>
              </a:rPr>
              <a:t>Precision (Bar Chart)</a:t>
            </a:r>
            <a:r>
              <a:rPr lang="en-US" sz="1400" dirty="0">
                <a:latin typeface="Cambria"/>
                <a:ea typeface="Cambria"/>
              </a:rPr>
              <a:t>:</a:t>
            </a:r>
            <a:endParaRPr lang="en-US" sz="1400">
              <a:latin typeface="Cambria"/>
              <a:ea typeface="Cambria"/>
            </a:endParaRPr>
          </a:p>
          <a:p>
            <a:pPr algn="just">
              <a:buFont typeface="Arial" charset="2"/>
              <a:buChar char="•"/>
            </a:pPr>
            <a:r>
              <a:rPr lang="en-US" sz="1400" b="1" dirty="0">
                <a:latin typeface="Cambria"/>
                <a:ea typeface="Cambria"/>
              </a:rPr>
              <a:t>Highest</a:t>
            </a:r>
            <a:r>
              <a:rPr lang="en-US" sz="1400" dirty="0">
                <a:latin typeface="Cambria"/>
                <a:ea typeface="Cambria"/>
              </a:rPr>
              <a:t>: Class 2 (~1.0) indicating excellent precision for Moderate DR.</a:t>
            </a:r>
            <a:endParaRPr lang="en-US" sz="1400">
              <a:latin typeface="Cambria"/>
              <a:ea typeface="Cambria"/>
            </a:endParaRPr>
          </a:p>
          <a:p>
            <a:pPr algn="just">
              <a:buFont typeface="Arial" charset="2"/>
              <a:buChar char="•"/>
            </a:pPr>
            <a:r>
              <a:rPr lang="en-US" sz="1400" b="1" dirty="0">
                <a:latin typeface="Cambria"/>
                <a:ea typeface="Cambria"/>
              </a:rPr>
              <a:t>Lowest</a:t>
            </a:r>
            <a:r>
              <a:rPr lang="en-US" sz="1400" dirty="0">
                <a:latin typeface="Cambria"/>
                <a:ea typeface="Cambria"/>
              </a:rPr>
              <a:t>: Class 0, showing difficulty in correctly identifying images with no DR.</a:t>
            </a:r>
            <a:endParaRPr lang="en-US" sz="1400">
              <a:latin typeface="Cambria"/>
              <a:ea typeface="Cambria"/>
            </a:endParaRPr>
          </a:p>
          <a:p>
            <a:pPr algn="just">
              <a:buFont typeface="Arial" charset="2"/>
              <a:buChar char="•"/>
            </a:pPr>
            <a:endParaRPr lang="en-US" sz="1400" dirty="0">
              <a:latin typeface="Cambria"/>
              <a:ea typeface="Cambria"/>
            </a:endParaRPr>
          </a:p>
          <a:p>
            <a:pPr algn="just">
              <a:buFont typeface="Arial" charset="2"/>
              <a:buChar char="•"/>
            </a:pPr>
            <a:endParaRPr lang="en-US" sz="1400" dirty="0">
              <a:latin typeface="Cambria"/>
              <a:ea typeface="Cambria"/>
            </a:endParaRPr>
          </a:p>
          <a:p>
            <a:pPr algn="just">
              <a:buFont typeface="Arial" charset="2"/>
              <a:buChar char="•"/>
            </a:pPr>
            <a:r>
              <a:rPr lang="en-US" sz="1400" b="1" dirty="0">
                <a:latin typeface="Cambria"/>
                <a:ea typeface="Cambria"/>
              </a:rPr>
              <a:t>Recall (Bar Chart)</a:t>
            </a:r>
            <a:r>
              <a:rPr lang="en-US" sz="1400" dirty="0">
                <a:latin typeface="Cambria"/>
                <a:ea typeface="Cambria"/>
              </a:rPr>
              <a:t>:</a:t>
            </a:r>
            <a:endParaRPr lang="en-US" sz="1400">
              <a:latin typeface="Cambria"/>
              <a:ea typeface="Cambria"/>
            </a:endParaRPr>
          </a:p>
          <a:p>
            <a:pPr algn="just">
              <a:buFont typeface="Arial" charset="2"/>
              <a:buChar char="•"/>
            </a:pPr>
            <a:r>
              <a:rPr lang="en-US" sz="1400" b="1" dirty="0">
                <a:latin typeface="Cambria"/>
                <a:ea typeface="Cambria"/>
              </a:rPr>
              <a:t>Highest</a:t>
            </a:r>
            <a:r>
              <a:rPr lang="en-US" sz="1400" dirty="0">
                <a:latin typeface="Cambria"/>
                <a:ea typeface="Cambria"/>
              </a:rPr>
              <a:t>: Class 2 (~1.0) highlights almost all Moderate DR samples being correctly identified.</a:t>
            </a:r>
            <a:endParaRPr lang="en-US" sz="1400">
              <a:latin typeface="Cambria"/>
              <a:ea typeface="Cambria"/>
            </a:endParaRPr>
          </a:p>
          <a:p>
            <a:pPr algn="just">
              <a:buFont typeface="Arial" charset="2"/>
              <a:buChar char="•"/>
            </a:pPr>
            <a:r>
              <a:rPr lang="en-US" sz="1400" b="1" dirty="0">
                <a:latin typeface="Cambria"/>
                <a:ea typeface="Cambria"/>
              </a:rPr>
              <a:t>Lowest</a:t>
            </a:r>
            <a:r>
              <a:rPr lang="en-US" sz="1400" dirty="0">
                <a:latin typeface="Cambria"/>
                <a:ea typeface="Cambria"/>
              </a:rPr>
              <a:t>: Class 0, indicating many No DR cases were missed or misclassified.</a:t>
            </a:r>
            <a:endParaRPr lang="en-US" sz="1400">
              <a:latin typeface="Cambria"/>
              <a:ea typeface="Cambria"/>
            </a:endParaRPr>
          </a:p>
          <a:p>
            <a:pPr algn="just">
              <a:buFont typeface="Arial" charset="2"/>
              <a:buChar char="•"/>
            </a:pPr>
            <a:endParaRPr lang="en-US" sz="1400" dirty="0">
              <a:latin typeface="Cambria"/>
              <a:ea typeface="Cambria"/>
            </a:endParaRPr>
          </a:p>
          <a:p>
            <a:pPr algn="just"/>
            <a:endParaRPr lang="en-US" sz="1400" dirty="0">
              <a:latin typeface="Cambria"/>
              <a:ea typeface="Cambria"/>
            </a:endParaRPr>
          </a:p>
          <a:p>
            <a:pPr algn="just">
              <a:buFont typeface="Arial" charset="2"/>
              <a:buChar char="•"/>
            </a:pPr>
            <a:r>
              <a:rPr lang="en-US" sz="1400" b="1" dirty="0">
                <a:latin typeface="Cambria"/>
                <a:ea typeface="Cambria"/>
              </a:rPr>
              <a:t>F1-Score (Bar Chart)</a:t>
            </a:r>
            <a:r>
              <a:rPr lang="en-US" sz="1400" dirty="0">
                <a:latin typeface="Cambria"/>
                <a:ea typeface="Cambria"/>
              </a:rPr>
              <a:t>:</a:t>
            </a:r>
            <a:endParaRPr lang="en-US" sz="1400">
              <a:latin typeface="Cambria"/>
              <a:ea typeface="Cambria"/>
            </a:endParaRPr>
          </a:p>
          <a:p>
            <a:pPr algn="just">
              <a:buFont typeface="Arial" charset="2"/>
              <a:buChar char="•"/>
            </a:pPr>
            <a:r>
              <a:rPr lang="en-US" sz="1400" b="1" dirty="0">
                <a:latin typeface="Cambria"/>
                <a:ea typeface="Cambria"/>
              </a:rPr>
              <a:t>Best</a:t>
            </a:r>
            <a:r>
              <a:rPr lang="en-US" sz="1400" dirty="0">
                <a:latin typeface="Cambria"/>
                <a:ea typeface="Cambria"/>
              </a:rPr>
              <a:t>: Class 2, achieving a balanced precision and recall.</a:t>
            </a:r>
            <a:endParaRPr lang="en-US" sz="1400">
              <a:latin typeface="Cambria"/>
              <a:ea typeface="Cambria"/>
            </a:endParaRPr>
          </a:p>
          <a:p>
            <a:pPr algn="just">
              <a:buFont typeface="Arial" charset="2"/>
              <a:buChar char="•"/>
            </a:pPr>
            <a:r>
              <a:rPr lang="en-US" sz="1400" b="1" dirty="0">
                <a:latin typeface="Cambria"/>
                <a:ea typeface="Cambria"/>
              </a:rPr>
              <a:t>Poor Performance</a:t>
            </a:r>
            <a:r>
              <a:rPr lang="en-US" sz="1400" dirty="0">
                <a:latin typeface="Cambria"/>
                <a:ea typeface="Cambria"/>
              </a:rPr>
              <a:t>: Class 0 and Class 4, reflecting the need for better handling of these underrepresented classes.</a:t>
            </a:r>
            <a:endParaRPr lang="en-US" sz="1400">
              <a:latin typeface="Cambria"/>
              <a:ea typeface="Cambria"/>
            </a:endParaRPr>
          </a:p>
          <a:p>
            <a:pPr algn="just">
              <a:spcBef>
                <a:spcPts val="1000"/>
              </a:spcBef>
              <a:spcAft>
                <a:spcPts val="0"/>
              </a:spcAft>
              <a:buClr>
                <a:schemeClr val="accent1"/>
              </a:buClr>
              <a:buFont typeface="Wingdings 3" charset="2"/>
              <a:buChar char=""/>
            </a:pPr>
            <a:endParaRPr lang="en-US" sz="1400" b="1" dirty="0">
              <a:latin typeface="Cambria"/>
              <a:ea typeface="Cambria"/>
            </a:endParaRPr>
          </a:p>
        </p:txBody>
      </p:sp>
      <p:sp>
        <p:nvSpPr>
          <p:cNvPr id="3" name="Footer Placeholder 2">
            <a:extLst>
              <a:ext uri="{FF2B5EF4-FFF2-40B4-BE49-F238E27FC236}">
                <a16:creationId xmlns:a16="http://schemas.microsoft.com/office/drawing/2014/main" id="{80F1C16A-155B-EC74-3885-C761218C4B89}"/>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lgn="l" defTabSz="914400">
              <a:spcAft>
                <a:spcPts val="600"/>
              </a:spcAft>
              <a:defRPr/>
            </a:pPr>
            <a:r>
              <a:rPr lang="en-US" altLang="en-US" kern="1200">
                <a:solidFill>
                  <a:schemeClr val="tx1">
                    <a:tint val="75000"/>
                  </a:schemeClr>
                </a:solidFill>
                <a:latin typeface="+mn-lt"/>
                <a:ea typeface="+mn-ea"/>
                <a:cs typeface="+mn-cs"/>
              </a:rPr>
              <a:t>Dept of CSE (AIML), SOE-Dayananda Sagar University</a:t>
            </a:r>
          </a:p>
        </p:txBody>
      </p:sp>
      <p:sp>
        <p:nvSpPr>
          <p:cNvPr id="2" name="Date Placeholder 1">
            <a:extLst>
              <a:ext uri="{FF2B5EF4-FFF2-40B4-BE49-F238E27FC236}">
                <a16:creationId xmlns:a16="http://schemas.microsoft.com/office/drawing/2014/main" id="{074E3271-182F-97BD-9AA8-8BB22EF038F8}"/>
              </a:ext>
            </a:extLst>
          </p:cNvPr>
          <p:cNvSpPr>
            <a:spLocks noGrp="1"/>
          </p:cNvSpPr>
          <p:nvPr>
            <p:ph type="dt" sz="quarter" idx="10"/>
          </p:nvPr>
        </p:nvSpPr>
        <p:spPr>
          <a:xfrm>
            <a:off x="7771209" y="6130437"/>
            <a:ext cx="859712" cy="370396"/>
          </a:xfrm>
        </p:spPr>
        <p:txBody>
          <a:bodyPr vert="horz" lIns="91440" tIns="45720" rIns="91440" bIns="45720" rtlCol="0" anchor="ctr">
            <a:normAutofit/>
          </a:bodyPr>
          <a:lstStyle/>
          <a:p>
            <a:pPr defTabSz="914400">
              <a:spcAft>
                <a:spcPts val="600"/>
              </a:spcAft>
              <a:defRPr/>
            </a:pPr>
            <a:fld id="{EC9BD07B-6E68-46C7-9FC8-7F53FA19BAFA}" type="datetime1">
              <a:rPr lang="en-US" smtClean="0"/>
              <a:pPr defTabSz="914400">
                <a:spcAft>
                  <a:spcPts val="600"/>
                </a:spcAft>
                <a:defRPr/>
              </a:pPr>
              <a:t>4/11/2025</a:t>
            </a:fld>
            <a:endParaRPr lang="en-US" altLang="en-US"/>
          </a:p>
        </p:txBody>
      </p:sp>
    </p:spTree>
    <p:extLst>
      <p:ext uri="{BB962C8B-B14F-4D97-AF65-F5344CB8AC3E}">
        <p14:creationId xmlns:p14="http://schemas.microsoft.com/office/powerpoint/2010/main" val="145585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E3271-182F-97BD-9AA8-8BB22EF038F8}"/>
              </a:ext>
            </a:extLst>
          </p:cNvPr>
          <p:cNvSpPr>
            <a:spLocks noGrp="1"/>
          </p:cNvSpPr>
          <p:nvPr>
            <p:ph type="dt" sz="quarter" idx="10"/>
          </p:nvPr>
        </p:nvSpPr>
        <p:spPr/>
        <p:txBody>
          <a:bodyPr/>
          <a:lstStyle/>
          <a:p>
            <a:pPr>
              <a:defRPr/>
            </a:pPr>
            <a:fld id="{EC9BD07B-6E68-46C7-9FC8-7F53FA19BAFA}" type="datetime1">
              <a:rPr lang="en-US" smtClean="0"/>
              <a:pPr>
                <a:defRPr/>
              </a:pPr>
              <a:t>4/11/2025</a:t>
            </a:fld>
            <a:endParaRPr lang="en-US" altLang="en-US" dirty="0"/>
          </a:p>
        </p:txBody>
      </p:sp>
      <p:sp>
        <p:nvSpPr>
          <p:cNvPr id="3" name="Footer Placeholder 2">
            <a:extLst>
              <a:ext uri="{FF2B5EF4-FFF2-40B4-BE49-F238E27FC236}">
                <a16:creationId xmlns:a16="http://schemas.microsoft.com/office/drawing/2014/main" id="{80F1C16A-155B-EC74-3885-C761218C4B89}"/>
              </a:ext>
            </a:extLst>
          </p:cNvPr>
          <p:cNvSpPr>
            <a:spLocks noGrp="1"/>
          </p:cNvSpPr>
          <p:nvPr>
            <p:ph type="ftr" sz="quarter" idx="11"/>
          </p:nvPr>
        </p:nvSpPr>
        <p:spPr/>
        <p:txBody>
          <a:bodyPr/>
          <a:lstStyle/>
          <a:p>
            <a:pPr>
              <a:defRPr/>
            </a:pPr>
            <a:r>
              <a:rPr lang="en-US" altLang="en-US" dirty="0"/>
              <a:t>Dept of CSE (AIML), SOE-Dayananda Sagar University</a:t>
            </a:r>
          </a:p>
        </p:txBody>
      </p:sp>
      <p:sp>
        <p:nvSpPr>
          <p:cNvPr id="4" name="Slide Number Placeholder 3">
            <a:extLst>
              <a:ext uri="{FF2B5EF4-FFF2-40B4-BE49-F238E27FC236}">
                <a16:creationId xmlns:a16="http://schemas.microsoft.com/office/drawing/2014/main" id="{319B4889-B6A4-64D4-1C69-51BC2F6792A4}"/>
              </a:ext>
            </a:extLst>
          </p:cNvPr>
          <p:cNvSpPr>
            <a:spLocks noGrp="1"/>
          </p:cNvSpPr>
          <p:nvPr>
            <p:ph type="sldNum" sz="quarter" idx="12"/>
          </p:nvPr>
        </p:nvSpPr>
        <p:spPr/>
        <p:txBody>
          <a:bodyPr/>
          <a:lstStyle/>
          <a:p>
            <a:pPr>
              <a:defRPr/>
            </a:pPr>
            <a:fld id="{EC03C25F-5A55-4679-9183-AC396BEA9D28}" type="slidenum">
              <a:rPr lang="en-US" altLang="en-US" smtClean="0"/>
              <a:pPr>
                <a:defRPr/>
              </a:pPr>
              <a:t>19</a:t>
            </a:fld>
            <a:endParaRPr lang="en-US" altLang="en-US"/>
          </a:p>
        </p:txBody>
      </p:sp>
      <p:sp>
        <p:nvSpPr>
          <p:cNvPr id="32774" name="Title 1">
            <a:extLst>
              <a:ext uri="{FF2B5EF4-FFF2-40B4-BE49-F238E27FC236}">
                <a16:creationId xmlns:a16="http://schemas.microsoft.com/office/drawing/2014/main" id="{947C7685-66C5-8F8F-3347-002C845BA6D9}"/>
              </a:ext>
            </a:extLst>
          </p:cNvPr>
          <p:cNvSpPr txBox="1">
            <a:spLocks noChangeArrowheads="1"/>
          </p:cNvSpPr>
          <p:nvPr/>
        </p:nvSpPr>
        <p:spPr bwMode="auto">
          <a:xfrm>
            <a:off x="1676400" y="573088"/>
            <a:ext cx="658971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3600" b="1" dirty="0">
                <a:solidFill>
                  <a:srgbClr val="1581AA"/>
                </a:solidFill>
                <a:latin typeface="Calibri"/>
                <a:ea typeface="Calibri"/>
                <a:cs typeface="Calibri"/>
              </a:rPr>
              <a:t>Results</a:t>
            </a:r>
          </a:p>
        </p:txBody>
      </p:sp>
      <p:sp>
        <p:nvSpPr>
          <p:cNvPr id="8" name="TextBox 7">
            <a:extLst>
              <a:ext uri="{FF2B5EF4-FFF2-40B4-BE49-F238E27FC236}">
                <a16:creationId xmlns:a16="http://schemas.microsoft.com/office/drawing/2014/main" id="{F6C3A00F-47D3-EDAF-5328-E9F41E0314C8}"/>
              </a:ext>
            </a:extLst>
          </p:cNvPr>
          <p:cNvSpPr txBox="1"/>
          <p:nvPr/>
        </p:nvSpPr>
        <p:spPr>
          <a:xfrm>
            <a:off x="1485900" y="4221013"/>
            <a:ext cx="6172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600" dirty="0">
                <a:latin typeface="Calibri" panose="020F0502020204030204" pitchFamily="34" charset="0"/>
                <a:ea typeface="Calibri" panose="020F0502020204030204" pitchFamily="34" charset="0"/>
                <a:cs typeface="Calibri" panose="020F0502020204030204" pitchFamily="34" charset="0"/>
              </a:rPr>
              <a:t>Loss Curve: </a:t>
            </a:r>
          </a:p>
          <a:p>
            <a:r>
              <a:rPr lang="en-US" sz="1600" dirty="0">
                <a:latin typeface="Calibri" panose="020F0502020204030204" pitchFamily="34" charset="0"/>
                <a:ea typeface="Calibri" panose="020F0502020204030204" pitchFamily="34" charset="0"/>
                <a:cs typeface="Calibri" panose="020F0502020204030204" pitchFamily="34" charset="0"/>
              </a:rPr>
              <a:t>The gradual reduction in loss over epochs indicates effective learning, with minimal overfitting as the training and validation losses converge. </a:t>
            </a:r>
          </a:p>
          <a:p>
            <a:r>
              <a:rPr lang="en-US" sz="1600" dirty="0">
                <a:latin typeface="Calibri" panose="020F0502020204030204" pitchFamily="34" charset="0"/>
                <a:ea typeface="Calibri" panose="020F0502020204030204" pitchFamily="34" charset="0"/>
                <a:cs typeface="Calibri" panose="020F0502020204030204" pitchFamily="34" charset="0"/>
              </a:rPr>
              <a:t>• Accuracy Curve: </a:t>
            </a:r>
          </a:p>
          <a:p>
            <a:r>
              <a:rPr lang="en-US" sz="1600" dirty="0">
                <a:latin typeface="Calibri" panose="020F0502020204030204" pitchFamily="34" charset="0"/>
                <a:ea typeface="Calibri" panose="020F0502020204030204" pitchFamily="34" charset="0"/>
                <a:cs typeface="Calibri" panose="020F0502020204030204" pitchFamily="34" charset="0"/>
              </a:rPr>
              <a:t>The accuracy steadily increases over epochs, highlighting the model’s ability to generalize well across the validation set</a:t>
            </a:r>
          </a:p>
        </p:txBody>
      </p:sp>
      <p:pic>
        <p:nvPicPr>
          <p:cNvPr id="5" name="Picture 4" descr="A graph of loss curve&#10;&#10;Description automatically generated">
            <a:extLst>
              <a:ext uri="{FF2B5EF4-FFF2-40B4-BE49-F238E27FC236}">
                <a16:creationId xmlns:a16="http://schemas.microsoft.com/office/drawing/2014/main" id="{09FBF61D-1BA8-AA89-8D62-918A801B2A9D}"/>
              </a:ext>
            </a:extLst>
          </p:cNvPr>
          <p:cNvPicPr>
            <a:picLocks noChangeAspect="1"/>
          </p:cNvPicPr>
          <p:nvPr/>
        </p:nvPicPr>
        <p:blipFill>
          <a:blip r:embed="rId2"/>
          <a:stretch>
            <a:fillRect/>
          </a:stretch>
        </p:blipFill>
        <p:spPr>
          <a:xfrm>
            <a:off x="508664" y="1318150"/>
            <a:ext cx="4141132" cy="2641847"/>
          </a:xfrm>
          <a:prstGeom prst="rect">
            <a:avLst/>
          </a:prstGeom>
        </p:spPr>
      </p:pic>
      <p:pic>
        <p:nvPicPr>
          <p:cNvPr id="7" name="Picture 6" descr="A graph of a curve&#10;&#10;Description automatically generated">
            <a:extLst>
              <a:ext uri="{FF2B5EF4-FFF2-40B4-BE49-F238E27FC236}">
                <a16:creationId xmlns:a16="http://schemas.microsoft.com/office/drawing/2014/main" id="{DE56FC63-8164-36DD-9452-DC4368C72BC6}"/>
              </a:ext>
            </a:extLst>
          </p:cNvPr>
          <p:cNvPicPr>
            <a:picLocks noChangeAspect="1"/>
          </p:cNvPicPr>
          <p:nvPr/>
        </p:nvPicPr>
        <p:blipFill>
          <a:blip r:embed="rId3"/>
          <a:stretch>
            <a:fillRect/>
          </a:stretch>
        </p:blipFill>
        <p:spPr>
          <a:xfrm>
            <a:off x="4649794" y="1239280"/>
            <a:ext cx="4302709" cy="2799586"/>
          </a:xfrm>
          <a:prstGeom prst="rect">
            <a:avLst/>
          </a:prstGeom>
        </p:spPr>
      </p:pic>
    </p:spTree>
    <p:extLst>
      <p:ext uri="{BB962C8B-B14F-4D97-AF65-F5344CB8AC3E}">
        <p14:creationId xmlns:p14="http://schemas.microsoft.com/office/powerpoint/2010/main" val="327939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3FE9FC5-21D4-1FB6-54FC-A16898C0355D}"/>
              </a:ext>
            </a:extLst>
          </p:cNvPr>
          <p:cNvSpPr>
            <a:spLocks noGrp="1" noChangeArrowheads="1"/>
          </p:cNvSpPr>
          <p:nvPr>
            <p:ph type="title"/>
          </p:nvPr>
        </p:nvSpPr>
        <p:spPr>
          <a:xfrm>
            <a:off x="1676400" y="515938"/>
            <a:ext cx="6589713" cy="747712"/>
          </a:xfrm>
        </p:spPr>
        <p:txBody>
          <a:bodyPr/>
          <a:lstStyle/>
          <a:p>
            <a:pPr eaLnBrk="1" hangingPunct="1"/>
            <a:r>
              <a:rPr lang="en-IN" altLang="en-US" b="1" dirty="0">
                <a:latin typeface="Cambria"/>
                <a:ea typeface="Cambria"/>
                <a:cs typeface="Calibri"/>
              </a:rPr>
              <a:t>Overview</a:t>
            </a:r>
          </a:p>
        </p:txBody>
      </p:sp>
      <p:sp>
        <p:nvSpPr>
          <p:cNvPr id="22531" name="Content Placeholder 2">
            <a:extLst>
              <a:ext uri="{FF2B5EF4-FFF2-40B4-BE49-F238E27FC236}">
                <a16:creationId xmlns:a16="http://schemas.microsoft.com/office/drawing/2014/main" id="{06071662-47F1-8992-CF2F-69CB54B66D22}"/>
              </a:ext>
            </a:extLst>
          </p:cNvPr>
          <p:cNvSpPr>
            <a:spLocks noGrp="1" noChangeArrowheads="1"/>
          </p:cNvSpPr>
          <p:nvPr>
            <p:ph idx="1"/>
          </p:nvPr>
        </p:nvSpPr>
        <p:spPr>
          <a:xfrm>
            <a:off x="1676400" y="1824038"/>
            <a:ext cx="6591300" cy="3778250"/>
          </a:xfrm>
        </p:spPr>
        <p:txBody>
          <a:bodyPr/>
          <a:lstStyle/>
          <a:p>
            <a:pPr eaLnBrk="1" hangingPunct="1">
              <a:defRPr/>
            </a:pPr>
            <a:r>
              <a:rPr lang="en-IN" altLang="en-US" dirty="0">
                <a:latin typeface="Cambria"/>
                <a:ea typeface="Cambria"/>
                <a:cs typeface="Calibri"/>
              </a:rPr>
              <a:t>Introduction</a:t>
            </a:r>
          </a:p>
          <a:p>
            <a:pPr eaLnBrk="1" hangingPunct="1">
              <a:defRPr/>
            </a:pPr>
            <a:r>
              <a:rPr lang="en-IN" altLang="en-US" dirty="0">
                <a:latin typeface="Cambria"/>
                <a:ea typeface="Cambria"/>
                <a:cs typeface="Calibri"/>
              </a:rPr>
              <a:t>Problem Definition and Objectives</a:t>
            </a:r>
          </a:p>
          <a:p>
            <a:pPr eaLnBrk="1" hangingPunct="1">
              <a:defRPr/>
            </a:pPr>
            <a:r>
              <a:rPr lang="en-US" altLang="en-US" dirty="0">
                <a:latin typeface="Cambria"/>
                <a:ea typeface="Cambria"/>
                <a:cs typeface="Calibri"/>
              </a:rPr>
              <a:t>Mention Base Paper and Novelty of Proposed Work </a:t>
            </a:r>
            <a:endParaRPr lang="en-IN" altLang="en-US" dirty="0">
              <a:latin typeface="Cambria"/>
              <a:ea typeface="Cambria"/>
              <a:cs typeface="Calibri"/>
            </a:endParaRPr>
          </a:p>
          <a:p>
            <a:pPr eaLnBrk="1" hangingPunct="1">
              <a:defRPr/>
            </a:pPr>
            <a:r>
              <a:rPr lang="en-IN" altLang="en-US" dirty="0">
                <a:latin typeface="Cambria"/>
                <a:ea typeface="Cambria"/>
                <a:cs typeface="Calibri"/>
              </a:rPr>
              <a:t>Detailed Methodology with Architectural Diagram</a:t>
            </a:r>
          </a:p>
          <a:p>
            <a:pPr eaLnBrk="1" hangingPunct="1">
              <a:defRPr/>
            </a:pPr>
            <a:r>
              <a:rPr lang="en-IN" altLang="en-US" dirty="0">
                <a:latin typeface="Cambria"/>
                <a:ea typeface="Cambria"/>
                <a:cs typeface="Calibri"/>
              </a:rPr>
              <a:t>Experimentation</a:t>
            </a:r>
          </a:p>
          <a:p>
            <a:pPr eaLnBrk="1" hangingPunct="1">
              <a:defRPr/>
            </a:pPr>
            <a:r>
              <a:rPr lang="en-IN" altLang="en-US" dirty="0">
                <a:latin typeface="Cambria"/>
                <a:ea typeface="Cambria"/>
                <a:cs typeface="Calibri"/>
              </a:rPr>
              <a:t>Comparison of Results with Graphical Representation</a:t>
            </a:r>
          </a:p>
          <a:p>
            <a:pPr eaLnBrk="1" hangingPunct="1">
              <a:defRPr/>
            </a:pPr>
            <a:r>
              <a:rPr lang="en-IN" altLang="en-US" dirty="0">
                <a:solidFill>
                  <a:schemeClr val="tx1"/>
                </a:solidFill>
                <a:latin typeface="Cambria"/>
                <a:ea typeface="Cambria"/>
                <a:cs typeface="Calibri"/>
              </a:rPr>
              <a:t>Future Enhancement </a:t>
            </a:r>
            <a:r>
              <a:rPr lang="en-IN" altLang="en-US" dirty="0">
                <a:latin typeface="Cambria"/>
                <a:ea typeface="Cambria"/>
                <a:cs typeface="Calibri"/>
              </a:rPr>
              <a:t>for the next review</a:t>
            </a:r>
          </a:p>
          <a:p>
            <a:pPr eaLnBrk="1" hangingPunct="1">
              <a:defRPr/>
            </a:pPr>
            <a:r>
              <a:rPr lang="en-IN" altLang="en-US" dirty="0">
                <a:latin typeface="Cambria"/>
                <a:ea typeface="Cambria"/>
                <a:cs typeface="Calibri"/>
              </a:rPr>
              <a:t>References</a:t>
            </a:r>
          </a:p>
          <a:p>
            <a:pPr marL="0" indent="0" eaLnBrk="1" hangingPunct="1">
              <a:buFont typeface="Wingdings 3" panose="05040102010807070707" pitchFamily="18" charset="2"/>
              <a:buNone/>
              <a:defRPr/>
            </a:pPr>
            <a:endParaRPr lang="en-IN" altLang="en-US" dirty="0">
              <a:solidFill>
                <a:schemeClr val="tx1"/>
              </a:solidFill>
              <a:latin typeface="Cambria"/>
              <a:ea typeface="Cambria"/>
              <a:cs typeface="Calibri" panose="020F0502020204030204" pitchFamily="34" charset="0"/>
            </a:endParaRPr>
          </a:p>
          <a:p>
            <a:pPr eaLnBrk="1" hangingPunct="1">
              <a:defRPr/>
            </a:pPr>
            <a:endParaRPr lang="en-IN" altLang="en-US" dirty="0">
              <a:latin typeface="Cambria"/>
              <a:ea typeface="Cambria"/>
              <a:cs typeface="Calibri" panose="020F0502020204030204" pitchFamily="34" charset="0"/>
            </a:endParaRPr>
          </a:p>
          <a:p>
            <a:pPr eaLnBrk="1" hangingPunct="1">
              <a:defRPr/>
            </a:pPr>
            <a:endParaRPr lang="en-IN" altLang="en-US" dirty="0">
              <a:latin typeface="Cambria"/>
              <a:ea typeface="Cambria"/>
              <a:cs typeface="Calibri" panose="020F0502020204030204" pitchFamily="34" charset="0"/>
            </a:endParaRPr>
          </a:p>
          <a:p>
            <a:pPr eaLnBrk="1" hangingPunct="1">
              <a:defRPr/>
            </a:pPr>
            <a:endParaRPr lang="en-IN" altLang="en-US" dirty="0">
              <a:latin typeface="Cambria"/>
              <a:ea typeface="Cambria"/>
              <a:cs typeface="Calibri" panose="020F0502020204030204" pitchFamily="34" charset="0"/>
            </a:endParaRPr>
          </a:p>
          <a:p>
            <a:pPr eaLnBrk="1" hangingPunct="1">
              <a:defRPr/>
            </a:pPr>
            <a:endParaRPr lang="en-IN" altLang="en-US" dirty="0">
              <a:latin typeface="Cambria"/>
              <a:ea typeface="Cambria"/>
              <a:cs typeface="Calibri" panose="020F0502020204030204" pitchFamily="34" charset="0"/>
            </a:endParaRPr>
          </a:p>
          <a:p>
            <a:pPr eaLnBrk="1" hangingPunct="1">
              <a:defRPr/>
            </a:pPr>
            <a:endParaRPr lang="en-IN" altLang="en-US" dirty="0">
              <a:latin typeface="Cambria"/>
              <a:ea typeface="Cambria"/>
              <a:cs typeface="Calibri" panose="020F0502020204030204" pitchFamily="34" charset="0"/>
            </a:endParaRPr>
          </a:p>
        </p:txBody>
      </p:sp>
      <p:sp>
        <p:nvSpPr>
          <p:cNvPr id="4" name="Date Placeholder 3">
            <a:extLst>
              <a:ext uri="{FF2B5EF4-FFF2-40B4-BE49-F238E27FC236}">
                <a16:creationId xmlns:a16="http://schemas.microsoft.com/office/drawing/2014/main" id="{49B450F5-BC48-9908-BAC0-C72CC102C075}"/>
              </a:ext>
            </a:extLst>
          </p:cNvPr>
          <p:cNvSpPr>
            <a:spLocks noGrp="1"/>
          </p:cNvSpPr>
          <p:nvPr>
            <p:ph type="dt" sz="quarter" idx="10"/>
          </p:nvPr>
        </p:nvSpPr>
        <p:spPr>
          <a:xfrm>
            <a:off x="950913" y="6165850"/>
            <a:ext cx="1066800" cy="369888"/>
          </a:xfrm>
        </p:spPr>
        <p:txBody>
          <a:bodyPr/>
          <a:lstStyle/>
          <a:p>
            <a:pPr>
              <a:defRPr/>
            </a:pPr>
            <a:fld id="{C15839E0-7EC2-48C7-B32E-2EBA9045D97E}" type="datetime1">
              <a:rPr lang="en-US"/>
              <a:pPr>
                <a:defRPr/>
              </a:pPr>
              <a:t>4/11/2025</a:t>
            </a:fld>
            <a:endParaRPr lang="en-US" altLang="en-US" dirty="0"/>
          </a:p>
        </p:txBody>
      </p:sp>
      <p:sp>
        <p:nvSpPr>
          <p:cNvPr id="5" name="Footer Placeholder 4">
            <a:extLst>
              <a:ext uri="{FF2B5EF4-FFF2-40B4-BE49-F238E27FC236}">
                <a16:creationId xmlns:a16="http://schemas.microsoft.com/office/drawing/2014/main" id="{EFF5ADA0-A464-D315-037F-56792F850578}"/>
              </a:ext>
            </a:extLst>
          </p:cNvPr>
          <p:cNvSpPr>
            <a:spLocks noGrp="1"/>
          </p:cNvSpPr>
          <p:nvPr>
            <p:ph type="ftr" sz="quarter" idx="11"/>
          </p:nvPr>
        </p:nvSpPr>
        <p:spPr/>
        <p:txBody>
          <a:bodyPr/>
          <a:lstStyle/>
          <a:p>
            <a:pPr>
              <a:defRPr/>
            </a:pPr>
            <a:r>
              <a:rPr lang="en-US" altLang="en-US" dirty="0"/>
              <a:t>Dept of CSE., SOE(AIML)-Dayananda Sagar University</a:t>
            </a:r>
          </a:p>
        </p:txBody>
      </p:sp>
      <p:sp>
        <p:nvSpPr>
          <p:cNvPr id="8" name="Slide Number Placeholder 1">
            <a:extLst>
              <a:ext uri="{FF2B5EF4-FFF2-40B4-BE49-F238E27FC236}">
                <a16:creationId xmlns:a16="http://schemas.microsoft.com/office/drawing/2014/main" id="{23D98619-D68B-D7FA-251F-D2AB9AA1216F}"/>
              </a:ext>
            </a:extLst>
          </p:cNvPr>
          <p:cNvSpPr>
            <a:spLocks noGrp="1"/>
          </p:cNvSpPr>
          <p:nvPr>
            <p:ph type="sldNum" sz="quarter" idx="12"/>
          </p:nvPr>
        </p:nvSpPr>
        <p:spPr/>
        <p:txBody>
          <a:bodyPr/>
          <a:lstStyle/>
          <a:p>
            <a:pPr>
              <a:defRPr/>
            </a:pPr>
            <a:fld id="{1A1C75BA-74C4-4526-BD06-5665F29930F2}" type="slidenum">
              <a:rPr lang="en-US" altLang="en-US" smtClean="0"/>
              <a:pPr>
                <a:defRPr/>
              </a:pPr>
              <a:t>2</a:t>
            </a:fld>
            <a:r>
              <a:rPr lang="en-US" altLang="en-US"/>
              <a:t> of 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4"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5"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6"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7"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8"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9"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20"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21"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2"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3"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4"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5"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7" name="Group 26">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157"/>
            <a:ext cx="1767505" cy="6853096"/>
            <a:chOff x="6627813" y="195610"/>
            <a:chExt cx="1952625" cy="5678141"/>
          </a:xfrm>
        </p:grpSpPr>
        <p:sp>
          <p:nvSpPr>
            <p:cNvPr id="28"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9"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0"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1"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2"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3"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4"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5"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6"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7"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8"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9"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41" name="Rectangle 40">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45" name="Rectangle 44">
            <a:extLst>
              <a:ext uri="{FF2B5EF4-FFF2-40B4-BE49-F238E27FC236}">
                <a16:creationId xmlns:a16="http://schemas.microsoft.com/office/drawing/2014/main" id="{A922CC7D-9AB0-495B-8AEC-81B7CDEE1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001EF6D3-851E-4B24-A9CD-D38CA18A5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48" name="Freeform 11">
              <a:extLst>
                <a:ext uri="{FF2B5EF4-FFF2-40B4-BE49-F238E27FC236}">
                  <a16:creationId xmlns:a16="http://schemas.microsoft.com/office/drawing/2014/main" id="{34C02ECD-F75C-45DF-A249-716AE4455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49" name="Freeform 12">
              <a:extLst>
                <a:ext uri="{FF2B5EF4-FFF2-40B4-BE49-F238E27FC236}">
                  <a16:creationId xmlns:a16="http://schemas.microsoft.com/office/drawing/2014/main" id="{11648B16-4A94-4F3F-B47F-F0C33428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50" name="Freeform 13">
              <a:extLst>
                <a:ext uri="{FF2B5EF4-FFF2-40B4-BE49-F238E27FC236}">
                  <a16:creationId xmlns:a16="http://schemas.microsoft.com/office/drawing/2014/main" id="{37B30A17-8AF2-443F-A549-420892746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51" name="Freeform 14">
              <a:extLst>
                <a:ext uri="{FF2B5EF4-FFF2-40B4-BE49-F238E27FC236}">
                  <a16:creationId xmlns:a16="http://schemas.microsoft.com/office/drawing/2014/main" id="{899AF856-9FE0-41D3-AE38-0028650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52" name="Freeform 15">
              <a:extLst>
                <a:ext uri="{FF2B5EF4-FFF2-40B4-BE49-F238E27FC236}">
                  <a16:creationId xmlns:a16="http://schemas.microsoft.com/office/drawing/2014/main" id="{0AA03574-BAE0-48F0-AFFD-7FE53A80A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53" name="Freeform 16">
              <a:extLst>
                <a:ext uri="{FF2B5EF4-FFF2-40B4-BE49-F238E27FC236}">
                  <a16:creationId xmlns:a16="http://schemas.microsoft.com/office/drawing/2014/main" id="{E5C11F0E-3CE3-4AA3-8903-97F7B6E77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54" name="Freeform 17">
              <a:extLst>
                <a:ext uri="{FF2B5EF4-FFF2-40B4-BE49-F238E27FC236}">
                  <a16:creationId xmlns:a16="http://schemas.microsoft.com/office/drawing/2014/main" id="{0084F2D6-47B1-4245-9971-C28AB2991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55" name="Freeform 18">
              <a:extLst>
                <a:ext uri="{FF2B5EF4-FFF2-40B4-BE49-F238E27FC236}">
                  <a16:creationId xmlns:a16="http://schemas.microsoft.com/office/drawing/2014/main" id="{5ED0731E-418A-460F-A64A-D885C733A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56" name="Freeform 19">
              <a:extLst>
                <a:ext uri="{FF2B5EF4-FFF2-40B4-BE49-F238E27FC236}">
                  <a16:creationId xmlns:a16="http://schemas.microsoft.com/office/drawing/2014/main" id="{CA7B555A-665D-4AF0-BE1D-FD9FD5518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57" name="Freeform 20">
              <a:extLst>
                <a:ext uri="{FF2B5EF4-FFF2-40B4-BE49-F238E27FC236}">
                  <a16:creationId xmlns:a16="http://schemas.microsoft.com/office/drawing/2014/main" id="{76639BB9-DC72-4905-B646-14612CA4C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58" name="Freeform 21">
              <a:extLst>
                <a:ext uri="{FF2B5EF4-FFF2-40B4-BE49-F238E27FC236}">
                  <a16:creationId xmlns:a16="http://schemas.microsoft.com/office/drawing/2014/main" id="{33F5F41C-CB34-4D75-A726-A6A1468CC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59" name="Freeform 22">
              <a:extLst>
                <a:ext uri="{FF2B5EF4-FFF2-40B4-BE49-F238E27FC236}">
                  <a16:creationId xmlns:a16="http://schemas.microsoft.com/office/drawing/2014/main" id="{4ECB3308-01BD-41F1-96DE-633B57C7EB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sp>
        <p:nvSpPr>
          <p:cNvPr id="2" name="Title 1">
            <a:extLst>
              <a:ext uri="{FF2B5EF4-FFF2-40B4-BE49-F238E27FC236}">
                <a16:creationId xmlns:a16="http://schemas.microsoft.com/office/drawing/2014/main" id="{18B91702-3BF1-FA6C-CF5F-259DDFD15521}"/>
              </a:ext>
            </a:extLst>
          </p:cNvPr>
          <p:cNvSpPr>
            <a:spLocks noGrp="1"/>
          </p:cNvSpPr>
          <p:nvPr>
            <p:ph type="title"/>
          </p:nvPr>
        </p:nvSpPr>
        <p:spPr>
          <a:xfrm>
            <a:off x="1559602" y="4524102"/>
            <a:ext cx="6686550" cy="1162423"/>
          </a:xfrm>
        </p:spPr>
        <p:txBody>
          <a:bodyPr vert="horz" lIns="91440" tIns="45720" rIns="91440" bIns="45720" rtlCol="0" anchor="b">
            <a:normAutofit/>
          </a:bodyPr>
          <a:lstStyle/>
          <a:p>
            <a:pPr eaLnBrk="1" hangingPunct="1">
              <a:lnSpc>
                <a:spcPct val="90000"/>
              </a:lnSpc>
            </a:pPr>
            <a:r>
              <a:rPr lang="en-US" sz="2600" b="1" dirty="0" err="1">
                <a:solidFill>
                  <a:schemeClr val="accent2">
                    <a:lumMod val="75000"/>
                  </a:schemeClr>
                </a:solidFill>
                <a:latin typeface="Cambria"/>
                <a:ea typeface="Cambria"/>
              </a:rPr>
              <a:t>comparision</a:t>
            </a:r>
            <a:r>
              <a:rPr lang="en-US" sz="2600" b="1" dirty="0">
                <a:solidFill>
                  <a:schemeClr val="accent2">
                    <a:lumMod val="75000"/>
                  </a:schemeClr>
                </a:solidFill>
                <a:latin typeface="Cambria"/>
                <a:ea typeface="Cambria"/>
              </a:rPr>
              <a:t> with Vit , </a:t>
            </a:r>
            <a:r>
              <a:rPr lang="en-US" sz="2600" b="1" dirty="0" err="1">
                <a:solidFill>
                  <a:schemeClr val="accent2">
                    <a:lumMod val="75000"/>
                  </a:schemeClr>
                </a:solidFill>
                <a:latin typeface="Cambria"/>
                <a:ea typeface="Cambria"/>
              </a:rPr>
              <a:t>EfficientNet</a:t>
            </a:r>
            <a:r>
              <a:rPr lang="en-US" sz="2600" b="1" dirty="0">
                <a:solidFill>
                  <a:schemeClr val="accent2">
                    <a:lumMod val="75000"/>
                  </a:schemeClr>
                </a:solidFill>
                <a:latin typeface="Cambria"/>
                <a:ea typeface="Cambria"/>
              </a:rPr>
              <a:t> and Hybrid </a:t>
            </a:r>
            <a:r>
              <a:rPr lang="en-US" sz="2600" b="1" dirty="0" err="1">
                <a:solidFill>
                  <a:schemeClr val="accent2">
                    <a:lumMod val="75000"/>
                  </a:schemeClr>
                </a:solidFill>
                <a:latin typeface="Cambria"/>
                <a:ea typeface="Cambria"/>
              </a:rPr>
              <a:t>approch</a:t>
            </a:r>
            <a:r>
              <a:rPr lang="en-US" sz="2600" b="1" dirty="0">
                <a:solidFill>
                  <a:schemeClr val="accent2">
                    <a:lumMod val="75000"/>
                  </a:schemeClr>
                </a:solidFill>
                <a:latin typeface="Cambria"/>
                <a:ea typeface="Cambria"/>
              </a:rPr>
              <a:t> with metrics</a:t>
            </a:r>
          </a:p>
        </p:txBody>
      </p:sp>
      <p:grpSp>
        <p:nvGrpSpPr>
          <p:cNvPr id="61" name="Group 60">
            <a:extLst>
              <a:ext uri="{FF2B5EF4-FFF2-40B4-BE49-F238E27FC236}">
                <a16:creationId xmlns:a16="http://schemas.microsoft.com/office/drawing/2014/main" id="{84A5389E-FAF0-49F8-B7DE-5DB1D39A4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62" name="Freeform 27">
              <a:extLst>
                <a:ext uri="{FF2B5EF4-FFF2-40B4-BE49-F238E27FC236}">
                  <a16:creationId xmlns:a16="http://schemas.microsoft.com/office/drawing/2014/main" id="{38290ECD-2C1E-41E9-B72C-8A74E6A4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63" name="Freeform 28">
              <a:extLst>
                <a:ext uri="{FF2B5EF4-FFF2-40B4-BE49-F238E27FC236}">
                  <a16:creationId xmlns:a16="http://schemas.microsoft.com/office/drawing/2014/main" id="{D4262E79-CD33-402B-8B11-B973D22F2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64" name="Freeform 29">
              <a:extLst>
                <a:ext uri="{FF2B5EF4-FFF2-40B4-BE49-F238E27FC236}">
                  <a16:creationId xmlns:a16="http://schemas.microsoft.com/office/drawing/2014/main" id="{D4E66077-E4B7-4D37-AAC4-0F2BDF92F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65" name="Freeform 30">
              <a:extLst>
                <a:ext uri="{FF2B5EF4-FFF2-40B4-BE49-F238E27FC236}">
                  <a16:creationId xmlns:a16="http://schemas.microsoft.com/office/drawing/2014/main" id="{C1CA20B0-9D1B-4696-8843-E29F303F5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66" name="Freeform 31">
              <a:extLst>
                <a:ext uri="{FF2B5EF4-FFF2-40B4-BE49-F238E27FC236}">
                  <a16:creationId xmlns:a16="http://schemas.microsoft.com/office/drawing/2014/main" id="{8D6F844C-835B-426A-B64E-08FFD6F25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67" name="Freeform 32">
              <a:extLst>
                <a:ext uri="{FF2B5EF4-FFF2-40B4-BE49-F238E27FC236}">
                  <a16:creationId xmlns:a16="http://schemas.microsoft.com/office/drawing/2014/main" id="{0FA43E74-9BE8-4976-92B5-EAE1CE13D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68" name="Freeform 33">
              <a:extLst>
                <a:ext uri="{FF2B5EF4-FFF2-40B4-BE49-F238E27FC236}">
                  <a16:creationId xmlns:a16="http://schemas.microsoft.com/office/drawing/2014/main" id="{9ACB84C5-04AD-4802-B5BD-57BDC91F7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69" name="Freeform 34">
              <a:extLst>
                <a:ext uri="{FF2B5EF4-FFF2-40B4-BE49-F238E27FC236}">
                  <a16:creationId xmlns:a16="http://schemas.microsoft.com/office/drawing/2014/main" id="{800BB42D-795C-4D34-B0C0-48C6DCAA5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70" name="Freeform 35">
              <a:extLst>
                <a:ext uri="{FF2B5EF4-FFF2-40B4-BE49-F238E27FC236}">
                  <a16:creationId xmlns:a16="http://schemas.microsoft.com/office/drawing/2014/main" id="{F053FFBE-8DFA-4F0C-8654-84B82FF44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71" name="Freeform 36">
              <a:extLst>
                <a:ext uri="{FF2B5EF4-FFF2-40B4-BE49-F238E27FC236}">
                  <a16:creationId xmlns:a16="http://schemas.microsoft.com/office/drawing/2014/main" id="{CF5AB1EE-3C75-41FC-BAC6-83222999D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72" name="Freeform 37">
              <a:extLst>
                <a:ext uri="{FF2B5EF4-FFF2-40B4-BE49-F238E27FC236}">
                  <a16:creationId xmlns:a16="http://schemas.microsoft.com/office/drawing/2014/main" id="{5EB7AD58-332B-4EA3-9386-08FD955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73" name="Freeform 38">
              <a:extLst>
                <a:ext uri="{FF2B5EF4-FFF2-40B4-BE49-F238E27FC236}">
                  <a16:creationId xmlns:a16="http://schemas.microsoft.com/office/drawing/2014/main" id="{60F8A3C2-0BFB-44EE-9532-B1FE64632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75" name="Rectangle 74">
            <a:extLst>
              <a:ext uri="{FF2B5EF4-FFF2-40B4-BE49-F238E27FC236}">
                <a16:creationId xmlns:a16="http://schemas.microsoft.com/office/drawing/2014/main" id="{AA4E6AA2-BEA6-4D9C-940A-56C57341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8" name="Picture 7" descr="A screenshot of a graph&#10;&#10;Description automatically generated">
            <a:extLst>
              <a:ext uri="{FF2B5EF4-FFF2-40B4-BE49-F238E27FC236}">
                <a16:creationId xmlns:a16="http://schemas.microsoft.com/office/drawing/2014/main" id="{9F1C6A26-6FEE-FF4F-A189-7D6E4DAF3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67" y="1712631"/>
            <a:ext cx="8302283" cy="1909525"/>
          </a:xfrm>
          <a:prstGeom prst="rect">
            <a:avLst/>
          </a:prstGeom>
        </p:spPr>
      </p:pic>
      <p:sp>
        <p:nvSpPr>
          <p:cNvPr id="77" name="Freeform 33">
            <a:extLst>
              <a:ext uri="{FF2B5EF4-FFF2-40B4-BE49-F238E27FC236}">
                <a16:creationId xmlns:a16="http://schemas.microsoft.com/office/drawing/2014/main" id="{ED642ED3-CFED-4142-8502-CCC199447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p:nvSpPr>
          <p:cNvPr id="4" name="Footer Placeholder 3">
            <a:extLst>
              <a:ext uri="{FF2B5EF4-FFF2-40B4-BE49-F238E27FC236}">
                <a16:creationId xmlns:a16="http://schemas.microsoft.com/office/drawing/2014/main" id="{9DF887ED-3F25-CB1F-5D79-1772041BE885}"/>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lgn="l" defTabSz="914400">
              <a:spcAft>
                <a:spcPts val="600"/>
              </a:spcAft>
              <a:defRPr/>
            </a:pPr>
            <a:r>
              <a:rPr lang="en-US" altLang="en-US" kern="1200">
                <a:solidFill>
                  <a:schemeClr val="tx1">
                    <a:tint val="75000"/>
                  </a:schemeClr>
                </a:solidFill>
                <a:latin typeface="+mn-lt"/>
                <a:ea typeface="+mn-ea"/>
                <a:cs typeface="+mn-cs"/>
              </a:rPr>
              <a:t>Dept of CSE., SOE-Dayananda Sagar University</a:t>
            </a:r>
          </a:p>
        </p:txBody>
      </p:sp>
      <p:sp>
        <p:nvSpPr>
          <p:cNvPr id="3" name="Date Placeholder 2">
            <a:extLst>
              <a:ext uri="{FF2B5EF4-FFF2-40B4-BE49-F238E27FC236}">
                <a16:creationId xmlns:a16="http://schemas.microsoft.com/office/drawing/2014/main" id="{85C1BCD2-8F35-6B65-226F-31DFE10B10CE}"/>
              </a:ext>
            </a:extLst>
          </p:cNvPr>
          <p:cNvSpPr>
            <a:spLocks noGrp="1"/>
          </p:cNvSpPr>
          <p:nvPr>
            <p:ph type="dt" sz="half" idx="10"/>
          </p:nvPr>
        </p:nvSpPr>
        <p:spPr>
          <a:xfrm>
            <a:off x="7771209" y="6130437"/>
            <a:ext cx="859712" cy="370396"/>
          </a:xfrm>
        </p:spPr>
        <p:txBody>
          <a:bodyPr vert="horz" lIns="91440" tIns="45720" rIns="91440" bIns="45720" rtlCol="0" anchor="ctr">
            <a:normAutofit/>
          </a:bodyPr>
          <a:lstStyle/>
          <a:p>
            <a:pPr defTabSz="914400">
              <a:spcAft>
                <a:spcPts val="600"/>
              </a:spcAft>
              <a:defRPr/>
            </a:pPr>
            <a:fld id="{4FA58E12-16DC-43F3-877A-635CB3F0236D}" type="datetime1">
              <a:rPr lang="en-US" smtClean="0"/>
              <a:pPr defTabSz="914400">
                <a:spcAft>
                  <a:spcPts val="600"/>
                </a:spcAft>
                <a:defRPr/>
              </a:pPr>
              <a:t>4/11/2025</a:t>
            </a:fld>
            <a:endParaRPr lang="en-US" altLang="en-US"/>
          </a:p>
        </p:txBody>
      </p:sp>
      <p:sp>
        <p:nvSpPr>
          <p:cNvPr id="6" name="AutoShape 2">
            <a:extLst>
              <a:ext uri="{FF2B5EF4-FFF2-40B4-BE49-F238E27FC236}">
                <a16:creationId xmlns:a16="http://schemas.microsoft.com/office/drawing/2014/main" id="{868C08E6-15CE-C98F-EBD3-34817B114A7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97020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BD9EE-D7C3-8E4B-083F-581C7CE22773}"/>
              </a:ext>
            </a:extLst>
          </p:cNvPr>
          <p:cNvSpPr>
            <a:spLocks noGrp="1"/>
          </p:cNvSpPr>
          <p:nvPr>
            <p:ph type="dt" sz="quarter" idx="10"/>
          </p:nvPr>
        </p:nvSpPr>
        <p:spPr/>
        <p:txBody>
          <a:bodyPr/>
          <a:lstStyle/>
          <a:p>
            <a:pPr>
              <a:defRPr/>
            </a:pPr>
            <a:fld id="{EC9BD07B-6E68-46C7-9FC8-7F53FA19BAFA}" type="datetime1">
              <a:rPr lang="en-US" smtClean="0"/>
              <a:pPr>
                <a:defRPr/>
              </a:pPr>
              <a:t>4/11/2025</a:t>
            </a:fld>
            <a:endParaRPr lang="en-US" altLang="en-US" dirty="0"/>
          </a:p>
        </p:txBody>
      </p:sp>
      <p:sp>
        <p:nvSpPr>
          <p:cNvPr id="3" name="Footer Placeholder 2">
            <a:extLst>
              <a:ext uri="{FF2B5EF4-FFF2-40B4-BE49-F238E27FC236}">
                <a16:creationId xmlns:a16="http://schemas.microsoft.com/office/drawing/2014/main" id="{A86E3989-2D43-3ABF-A48C-9E1DB2C8FA36}"/>
              </a:ext>
            </a:extLst>
          </p:cNvPr>
          <p:cNvSpPr>
            <a:spLocks noGrp="1"/>
          </p:cNvSpPr>
          <p:nvPr>
            <p:ph type="ftr" sz="quarter" idx="11"/>
          </p:nvPr>
        </p:nvSpPr>
        <p:spPr/>
        <p:txBody>
          <a:bodyPr/>
          <a:lstStyle/>
          <a:p>
            <a:pPr>
              <a:defRPr/>
            </a:pPr>
            <a:r>
              <a:rPr lang="en-US" altLang="en-US" dirty="0"/>
              <a:t>Dept of CSE (AIML), SOE-Dayananda Sagar University</a:t>
            </a:r>
          </a:p>
        </p:txBody>
      </p:sp>
      <p:sp>
        <p:nvSpPr>
          <p:cNvPr id="4" name="Slide Number Placeholder 3">
            <a:extLst>
              <a:ext uri="{FF2B5EF4-FFF2-40B4-BE49-F238E27FC236}">
                <a16:creationId xmlns:a16="http://schemas.microsoft.com/office/drawing/2014/main" id="{AA0F7A35-3054-30ED-1023-2824AE9F586F}"/>
              </a:ext>
            </a:extLst>
          </p:cNvPr>
          <p:cNvSpPr>
            <a:spLocks noGrp="1"/>
          </p:cNvSpPr>
          <p:nvPr>
            <p:ph type="sldNum" sz="quarter" idx="12"/>
          </p:nvPr>
        </p:nvSpPr>
        <p:spPr/>
        <p:txBody>
          <a:bodyPr/>
          <a:lstStyle/>
          <a:p>
            <a:pPr>
              <a:defRPr/>
            </a:pPr>
            <a:fld id="{5DE4ED25-3456-40CB-88E8-04B634727F71}" type="slidenum">
              <a:rPr lang="en-US" altLang="en-US" smtClean="0"/>
              <a:pPr>
                <a:defRPr/>
              </a:pPr>
              <a:t>21</a:t>
            </a:fld>
            <a:endParaRPr lang="en-US" altLang="en-US"/>
          </a:p>
        </p:txBody>
      </p:sp>
      <p:sp>
        <p:nvSpPr>
          <p:cNvPr id="33797" name="Title 1">
            <a:extLst>
              <a:ext uri="{FF2B5EF4-FFF2-40B4-BE49-F238E27FC236}">
                <a16:creationId xmlns:a16="http://schemas.microsoft.com/office/drawing/2014/main" id="{171C035F-2221-F4E9-204C-2CA6723F4D41}"/>
              </a:ext>
            </a:extLst>
          </p:cNvPr>
          <p:cNvSpPr txBox="1">
            <a:spLocks noChangeArrowheads="1"/>
          </p:cNvSpPr>
          <p:nvPr/>
        </p:nvSpPr>
        <p:spPr bwMode="auto">
          <a:xfrm>
            <a:off x="1290034" y="360587"/>
            <a:ext cx="6976079" cy="136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3600" b="1" dirty="0">
                <a:solidFill>
                  <a:srgbClr val="1581AA"/>
                </a:solidFill>
                <a:latin typeface="Cambria"/>
                <a:ea typeface="Cambria"/>
                <a:cs typeface="Calibri"/>
              </a:rPr>
              <a:t>Future Enhancement – Planned for Next Review</a:t>
            </a:r>
            <a:endParaRPr lang="en-US"/>
          </a:p>
        </p:txBody>
      </p:sp>
      <p:sp>
        <p:nvSpPr>
          <p:cNvPr id="9" name="Rectangle 3">
            <a:extLst>
              <a:ext uri="{FF2B5EF4-FFF2-40B4-BE49-F238E27FC236}">
                <a16:creationId xmlns:a16="http://schemas.microsoft.com/office/drawing/2014/main" id="{83A3730B-7D5C-FDC6-EACB-7AA22F77161B}"/>
              </a:ext>
            </a:extLst>
          </p:cNvPr>
          <p:cNvSpPr>
            <a:spLocks noChangeArrowheads="1"/>
          </p:cNvSpPr>
          <p:nvPr/>
        </p:nvSpPr>
        <p:spPr bwMode="auto">
          <a:xfrm>
            <a:off x="877887" y="3131890"/>
            <a:ext cx="7848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Utilizing real-time datasets: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Future work will involve using real-time hospital datasets to evaluate and validate the system’s performance in clinical environments.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4C00F9B-EA09-BCED-7C3C-83E4C8A9DDC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References</a:t>
            </a:r>
          </a:p>
        </p:txBody>
      </p:sp>
      <p:sp>
        <p:nvSpPr>
          <p:cNvPr id="35843" name="Content Placeholder 2">
            <a:extLst>
              <a:ext uri="{FF2B5EF4-FFF2-40B4-BE49-F238E27FC236}">
                <a16:creationId xmlns:a16="http://schemas.microsoft.com/office/drawing/2014/main" id="{44AC2AAC-71CE-C77A-0AE0-2DA93E011D2B}"/>
              </a:ext>
            </a:extLst>
          </p:cNvPr>
          <p:cNvSpPr>
            <a:spLocks noGrp="1" noChangeArrowheads="1"/>
          </p:cNvSpPr>
          <p:nvPr>
            <p:ph idx="1"/>
          </p:nvPr>
        </p:nvSpPr>
        <p:spPr>
          <a:xfrm>
            <a:off x="381000" y="1447800"/>
            <a:ext cx="8610600" cy="3778250"/>
          </a:xfrm>
        </p:spPr>
        <p:txBody>
          <a:bodyPr/>
          <a:lstStyle/>
          <a:p>
            <a:pPr eaLnBrk="1" hangingPunct="1"/>
            <a:r>
              <a:rPr lang="en-IN" b="1" err="1">
                <a:latin typeface="Cambria"/>
                <a:ea typeface="+mn-lt"/>
                <a:cs typeface="+mn-lt"/>
              </a:rPr>
              <a:t>Dosovitskiy</a:t>
            </a:r>
            <a:r>
              <a:rPr lang="en-IN" b="1" dirty="0">
                <a:latin typeface="Cambria"/>
                <a:ea typeface="+mn-lt"/>
                <a:cs typeface="+mn-lt"/>
              </a:rPr>
              <a:t>, A., Beyer, L., Kolesnikov, A., Weissenborn, D., Zhai, X., </a:t>
            </a:r>
            <a:r>
              <a:rPr lang="en-IN" b="1" err="1">
                <a:latin typeface="Cambria"/>
                <a:ea typeface="+mn-lt"/>
                <a:cs typeface="+mn-lt"/>
              </a:rPr>
              <a:t>Unterthiner</a:t>
            </a:r>
            <a:r>
              <a:rPr lang="en-IN" b="1" dirty="0">
                <a:latin typeface="Cambria"/>
                <a:ea typeface="+mn-lt"/>
                <a:cs typeface="+mn-lt"/>
              </a:rPr>
              <a:t>, T., ... &amp; </a:t>
            </a:r>
            <a:r>
              <a:rPr lang="en-IN" b="1" err="1">
                <a:latin typeface="Cambria"/>
                <a:ea typeface="+mn-lt"/>
                <a:cs typeface="+mn-lt"/>
              </a:rPr>
              <a:t>Houlsby</a:t>
            </a:r>
            <a:r>
              <a:rPr lang="en-IN" b="1" dirty="0">
                <a:latin typeface="Cambria"/>
                <a:ea typeface="+mn-lt"/>
                <a:cs typeface="+mn-lt"/>
              </a:rPr>
              <a:t>, N. (2021).</a:t>
            </a:r>
            <a:r>
              <a:rPr lang="en-IN" dirty="0">
                <a:latin typeface="Cambria"/>
                <a:ea typeface="+mn-lt"/>
                <a:cs typeface="+mn-lt"/>
              </a:rPr>
              <a:t> "An Image is Worth 16x16 Words: Transformers for Image Recognition at Scale." </a:t>
            </a:r>
            <a:r>
              <a:rPr lang="en-IN" i="1" err="1">
                <a:latin typeface="Cambria"/>
                <a:ea typeface="+mn-lt"/>
                <a:cs typeface="+mn-lt"/>
              </a:rPr>
              <a:t>arXiv</a:t>
            </a:r>
            <a:r>
              <a:rPr lang="en-IN" i="1" dirty="0">
                <a:latin typeface="Cambria"/>
                <a:ea typeface="+mn-lt"/>
                <a:cs typeface="+mn-lt"/>
              </a:rPr>
              <a:t> preprint arXiv:2010.11929.</a:t>
            </a:r>
            <a:endParaRPr lang="en-IN" altLang="en-US">
              <a:latin typeface="Cambria"/>
              <a:ea typeface="Calibri"/>
              <a:cs typeface="Calibri" panose="020F0502020204030204" pitchFamily="34" charset="0"/>
            </a:endParaRPr>
          </a:p>
          <a:p>
            <a:r>
              <a:rPr lang="en-IN" b="1" dirty="0">
                <a:latin typeface="Cambria"/>
                <a:ea typeface="+mn-lt"/>
                <a:cs typeface="+mn-lt"/>
              </a:rPr>
              <a:t>Mutawa, A. M., </a:t>
            </a:r>
            <a:r>
              <a:rPr lang="en-IN" b="1" err="1">
                <a:latin typeface="Cambria"/>
                <a:ea typeface="+mn-lt"/>
                <a:cs typeface="+mn-lt"/>
              </a:rPr>
              <a:t>Alnajdi</a:t>
            </a:r>
            <a:r>
              <a:rPr lang="en-IN" b="1" dirty="0">
                <a:latin typeface="Cambria"/>
                <a:ea typeface="+mn-lt"/>
                <a:cs typeface="+mn-lt"/>
              </a:rPr>
              <a:t>, S., &amp; Sruthi, S. (2023).</a:t>
            </a:r>
            <a:r>
              <a:rPr lang="en-IN" dirty="0">
                <a:latin typeface="Cambria"/>
                <a:ea typeface="+mn-lt"/>
                <a:cs typeface="+mn-lt"/>
              </a:rPr>
              <a:t> "Transfer Learning for Diabetic Retinopathy Detection: A Study of Dataset Combination and Model Performance." </a:t>
            </a:r>
            <a:r>
              <a:rPr lang="en-IN" i="1" dirty="0">
                <a:latin typeface="Cambria"/>
                <a:ea typeface="+mn-lt"/>
                <a:cs typeface="+mn-lt"/>
              </a:rPr>
              <a:t>Applied Sciences</a:t>
            </a:r>
            <a:r>
              <a:rPr lang="en-IN" dirty="0">
                <a:latin typeface="Cambria"/>
                <a:ea typeface="+mn-lt"/>
                <a:cs typeface="+mn-lt"/>
              </a:rPr>
              <a:t>, 13(9), 5685.</a:t>
            </a:r>
            <a:endParaRPr lang="en-IN">
              <a:latin typeface="Cambria"/>
              <a:ea typeface="Cambria"/>
            </a:endParaRPr>
          </a:p>
          <a:p>
            <a:r>
              <a:rPr lang="en-IN" b="1" dirty="0">
                <a:latin typeface="Cambria"/>
                <a:ea typeface="+mn-lt"/>
                <a:cs typeface="+mn-lt"/>
              </a:rPr>
              <a:t>He, K., Zhang, X., Ren, S., &amp; Sun, J. (2016).</a:t>
            </a:r>
            <a:r>
              <a:rPr lang="en-IN" dirty="0">
                <a:latin typeface="Cambria"/>
                <a:ea typeface="+mn-lt"/>
                <a:cs typeface="+mn-lt"/>
              </a:rPr>
              <a:t> "Deep Residual Learning for Image Recognition." </a:t>
            </a:r>
            <a:r>
              <a:rPr lang="en-IN" i="1" dirty="0">
                <a:latin typeface="Cambria"/>
                <a:ea typeface="+mn-lt"/>
                <a:cs typeface="+mn-lt"/>
              </a:rPr>
              <a:t>Proceedings of the IEEE Conference on Computer Vision and Pattern Recognition (CVPR)</a:t>
            </a:r>
            <a:r>
              <a:rPr lang="en-IN" dirty="0">
                <a:latin typeface="Cambria"/>
                <a:ea typeface="+mn-lt"/>
                <a:cs typeface="+mn-lt"/>
              </a:rPr>
              <a:t>, 770–778.</a:t>
            </a:r>
            <a:endParaRPr lang="en-IN">
              <a:latin typeface="Cambria"/>
              <a:ea typeface="Cambria"/>
            </a:endParaRPr>
          </a:p>
          <a:p>
            <a:r>
              <a:rPr lang="en-IN" b="1" dirty="0">
                <a:latin typeface="Cambria"/>
                <a:ea typeface="+mn-lt"/>
                <a:cs typeface="+mn-lt"/>
              </a:rPr>
              <a:t>Jha, D., Riegler, M., Johansen, D., Halvorsen, P., &amp; Johansen, H. D. (2021).</a:t>
            </a:r>
            <a:r>
              <a:rPr lang="en-IN" dirty="0">
                <a:latin typeface="Cambria"/>
                <a:ea typeface="+mn-lt"/>
                <a:cs typeface="+mn-lt"/>
              </a:rPr>
              <a:t> "Vision Transformer for Diabetic Retinopathy Detection." </a:t>
            </a:r>
            <a:r>
              <a:rPr lang="en-IN" i="1" dirty="0">
                <a:latin typeface="Cambria"/>
                <a:ea typeface="+mn-lt"/>
                <a:cs typeface="+mn-lt"/>
              </a:rPr>
              <a:t>Computers in Biology and Medicine</a:t>
            </a:r>
            <a:r>
              <a:rPr lang="en-IN" dirty="0">
                <a:latin typeface="Cambria"/>
                <a:ea typeface="+mn-lt"/>
                <a:cs typeface="+mn-lt"/>
              </a:rPr>
              <a:t>, 130, 104218.</a:t>
            </a:r>
            <a:endParaRPr lang="en-IN">
              <a:latin typeface="Cambria"/>
              <a:ea typeface="Cambria"/>
            </a:endParaRPr>
          </a:p>
          <a:p>
            <a:r>
              <a:rPr lang="en-IN" b="1" err="1">
                <a:latin typeface="Cambria"/>
                <a:ea typeface="+mn-lt"/>
                <a:cs typeface="+mn-lt"/>
              </a:rPr>
              <a:t>Touvron</a:t>
            </a:r>
            <a:r>
              <a:rPr lang="en-IN" b="1" dirty="0">
                <a:latin typeface="Cambria"/>
                <a:ea typeface="+mn-lt"/>
                <a:cs typeface="+mn-lt"/>
              </a:rPr>
              <a:t>, H., Cord, M., Douze, M., Massa, F., </a:t>
            </a:r>
            <a:r>
              <a:rPr lang="en-IN" b="1" err="1">
                <a:latin typeface="Cambria"/>
                <a:ea typeface="+mn-lt"/>
                <a:cs typeface="+mn-lt"/>
              </a:rPr>
              <a:t>Sablayrolles</a:t>
            </a:r>
            <a:r>
              <a:rPr lang="en-IN" b="1" dirty="0">
                <a:latin typeface="Cambria"/>
                <a:ea typeface="+mn-lt"/>
                <a:cs typeface="+mn-lt"/>
              </a:rPr>
              <a:t>, A., &amp; Jégou, H. (2021).</a:t>
            </a:r>
            <a:r>
              <a:rPr lang="en-IN" dirty="0">
                <a:latin typeface="Cambria"/>
                <a:ea typeface="+mn-lt"/>
                <a:cs typeface="+mn-lt"/>
              </a:rPr>
              <a:t> "Training Data-efficient Image Transformers and Distillation through Attention." </a:t>
            </a:r>
            <a:r>
              <a:rPr lang="en-IN" i="1" dirty="0">
                <a:latin typeface="Cambria"/>
                <a:ea typeface="+mn-lt"/>
                <a:cs typeface="+mn-lt"/>
              </a:rPr>
              <a:t>International Conference on Machine Learning (ICML)</a:t>
            </a:r>
            <a:r>
              <a:rPr lang="en-IN" dirty="0">
                <a:latin typeface="Cambria"/>
                <a:ea typeface="+mn-lt"/>
                <a:cs typeface="+mn-lt"/>
              </a:rPr>
              <a:t>.</a:t>
            </a:r>
            <a:endParaRPr lang="en-IN">
              <a:latin typeface="Cambria"/>
              <a:ea typeface="Cambria"/>
            </a:endParaRPr>
          </a:p>
          <a:p>
            <a:pPr marL="457200" lvl="1" indent="0">
              <a:buNone/>
            </a:pPr>
            <a:endParaRPr lang="en-IN" sz="1800" dirty="0">
              <a:latin typeface="Cambria"/>
              <a:ea typeface="Cambria"/>
            </a:endParaRPr>
          </a:p>
          <a:p>
            <a:pPr marL="457200" lvl="1" indent="0">
              <a:buNone/>
            </a:pPr>
            <a:endParaRPr lang="en-IN" sz="1800" dirty="0">
              <a:latin typeface="Cambria"/>
              <a:ea typeface="Cambria"/>
            </a:endParaRPr>
          </a:p>
          <a:p>
            <a:endParaRPr lang="en-IN" altLang="en-US" dirty="0">
              <a:latin typeface="Cambria"/>
              <a:ea typeface="Calibri"/>
              <a:cs typeface="Calibri" panose="020F0502020204030204" pitchFamily="34" charset="0"/>
            </a:endParaRPr>
          </a:p>
        </p:txBody>
      </p:sp>
      <p:sp>
        <p:nvSpPr>
          <p:cNvPr id="4" name="Date Placeholder 3">
            <a:extLst>
              <a:ext uri="{FF2B5EF4-FFF2-40B4-BE49-F238E27FC236}">
                <a16:creationId xmlns:a16="http://schemas.microsoft.com/office/drawing/2014/main" id="{DAEECDCC-5E27-77BE-053E-84A489B7767D}"/>
              </a:ext>
            </a:extLst>
          </p:cNvPr>
          <p:cNvSpPr>
            <a:spLocks noGrp="1"/>
          </p:cNvSpPr>
          <p:nvPr>
            <p:ph type="dt" sz="quarter" idx="10"/>
          </p:nvPr>
        </p:nvSpPr>
        <p:spPr/>
        <p:txBody>
          <a:bodyPr/>
          <a:lstStyle/>
          <a:p>
            <a:pPr>
              <a:defRPr/>
            </a:pPr>
            <a:fld id="{CEBED0AC-B1C5-4D9E-B8BC-A200B7C1B7E1}" type="datetime1">
              <a:rPr lang="en-US"/>
              <a:pPr>
                <a:defRPr/>
              </a:pPr>
              <a:t>4/11/2025</a:t>
            </a:fld>
            <a:endParaRPr lang="en-US" altLang="en-US"/>
          </a:p>
        </p:txBody>
      </p:sp>
      <p:sp>
        <p:nvSpPr>
          <p:cNvPr id="5" name="Footer Placeholder 4">
            <a:extLst>
              <a:ext uri="{FF2B5EF4-FFF2-40B4-BE49-F238E27FC236}">
                <a16:creationId xmlns:a16="http://schemas.microsoft.com/office/drawing/2014/main" id="{BABDD0D2-CE38-B889-079C-5F283B0ECA42}"/>
              </a:ext>
            </a:extLst>
          </p:cNvPr>
          <p:cNvSpPr>
            <a:spLocks noGrp="1"/>
          </p:cNvSpPr>
          <p:nvPr>
            <p:ph type="ftr" sz="quarter" idx="11"/>
          </p:nvPr>
        </p:nvSpPr>
        <p:spPr/>
        <p:txBody>
          <a:bodyPr/>
          <a:lstStyle/>
          <a:p>
            <a:pPr>
              <a:defRPr/>
            </a:pPr>
            <a:r>
              <a:rPr lang="en-US" altLang="en-US" dirty="0"/>
              <a:t>Dept of CSE (AIML), SOE-Dayananda Sagar University</a:t>
            </a:r>
          </a:p>
        </p:txBody>
      </p:sp>
      <p:sp>
        <p:nvSpPr>
          <p:cNvPr id="2" name="Slide Number Placeholder 1">
            <a:extLst>
              <a:ext uri="{FF2B5EF4-FFF2-40B4-BE49-F238E27FC236}">
                <a16:creationId xmlns:a16="http://schemas.microsoft.com/office/drawing/2014/main" id="{EC805F1B-F6A4-3D64-026F-0D7825BC3FBB}"/>
              </a:ext>
            </a:extLst>
          </p:cNvPr>
          <p:cNvSpPr>
            <a:spLocks noGrp="1"/>
          </p:cNvSpPr>
          <p:nvPr>
            <p:ph type="sldNum" sz="quarter" idx="12"/>
          </p:nvPr>
        </p:nvSpPr>
        <p:spPr/>
        <p:txBody>
          <a:bodyPr/>
          <a:lstStyle/>
          <a:p>
            <a:pPr>
              <a:defRPr/>
            </a:pPr>
            <a:fld id="{894C457C-C94D-4E2C-8EE7-084FC90DBBAF}" type="slidenum">
              <a:rPr lang="en-US" altLang="en-US" smtClean="0"/>
              <a:pPr>
                <a:defRPr/>
              </a:pPr>
              <a:t>22</a:t>
            </a:fld>
            <a:r>
              <a:rPr lang="en-US" altLang="en-US"/>
              <a:t> of 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D98E57-E5EB-BD65-EC57-A64010B13EC4}"/>
              </a:ext>
            </a:extLst>
          </p:cNvPr>
          <p:cNvSpPr>
            <a:spLocks noGrp="1"/>
          </p:cNvSpPr>
          <p:nvPr>
            <p:ph type="sldNum" sz="quarter" idx="10"/>
          </p:nvPr>
        </p:nvSpPr>
        <p:spPr/>
        <p:txBody>
          <a:bodyPr/>
          <a:lstStyle/>
          <a:p>
            <a:pPr>
              <a:defRPr/>
            </a:pPr>
            <a:fld id="{03FB8E76-BC58-4101-8DA9-7BEDC019FF74}" type="slidenum">
              <a:rPr lang="en-US" altLang="en-US" smtClean="0"/>
              <a:pPr>
                <a:defRPr/>
              </a:pPr>
              <a:t>3</a:t>
            </a:fld>
            <a:endParaRPr lang="en-US" altLang="en-US"/>
          </a:p>
        </p:txBody>
      </p:sp>
      <p:sp>
        <p:nvSpPr>
          <p:cNvPr id="25603" name="AutoShape 11">
            <a:extLst>
              <a:ext uri="{FF2B5EF4-FFF2-40B4-BE49-F238E27FC236}">
                <a16:creationId xmlns:a16="http://schemas.microsoft.com/office/drawing/2014/main" id="{4B72A799-9434-0DBC-BE8F-D7B36A188A63}"/>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IN" altLang="en-US">
              <a:solidFill>
                <a:schemeClr val="tx1"/>
              </a:solidFill>
            </a:endParaRPr>
          </a:p>
        </p:txBody>
      </p:sp>
      <p:sp>
        <p:nvSpPr>
          <p:cNvPr id="2" name="Subtitle 1">
            <a:extLst>
              <a:ext uri="{FF2B5EF4-FFF2-40B4-BE49-F238E27FC236}">
                <a16:creationId xmlns:a16="http://schemas.microsoft.com/office/drawing/2014/main" id="{C5016690-D870-E393-B36B-1FBE69541814}"/>
              </a:ext>
            </a:extLst>
          </p:cNvPr>
          <p:cNvSpPr>
            <a:spLocks noGrp="1"/>
          </p:cNvSpPr>
          <p:nvPr>
            <p:ph type="subTitle" idx="1"/>
          </p:nvPr>
        </p:nvSpPr>
        <p:spPr>
          <a:xfrm>
            <a:off x="762000" y="168275"/>
            <a:ext cx="7939088" cy="746125"/>
          </a:xfrm>
        </p:spPr>
        <p:txBody>
          <a:bodyPr/>
          <a:lstStyle/>
          <a:p>
            <a:pPr eaLnBrk="1" hangingPunct="1">
              <a:spcBef>
                <a:spcPct val="0"/>
              </a:spcBef>
              <a:defRPr/>
            </a:pPr>
            <a:r>
              <a:rPr lang="en-IN" sz="3600" b="1" dirty="0">
                <a:solidFill>
                  <a:srgbClr val="1581AA"/>
                </a:solidFill>
                <a:latin typeface="Cambria"/>
                <a:ea typeface="Cambria"/>
                <a:cs typeface="Calibri"/>
              </a:rPr>
              <a:t>Sustainable Development Goals (SDGs)</a:t>
            </a:r>
          </a:p>
        </p:txBody>
      </p:sp>
      <p:pic>
        <p:nvPicPr>
          <p:cNvPr id="25605" name="Picture 5">
            <a:extLst>
              <a:ext uri="{FF2B5EF4-FFF2-40B4-BE49-F238E27FC236}">
                <a16:creationId xmlns:a16="http://schemas.microsoft.com/office/drawing/2014/main" id="{E08DA353-3F21-021E-5FA7-A7B480147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6248400"/>
            <a:ext cx="4876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Slide Number Placeholder 1">
            <a:extLst>
              <a:ext uri="{FF2B5EF4-FFF2-40B4-BE49-F238E27FC236}">
                <a16:creationId xmlns:a16="http://schemas.microsoft.com/office/drawing/2014/main" id="{82681CDD-1702-7790-C605-E83160C5DF38}"/>
              </a:ext>
            </a:extLst>
          </p:cNvPr>
          <p:cNvSpPr txBox="1">
            <a:spLocks noChangeArrowheads="1"/>
          </p:cNvSpPr>
          <p:nvPr/>
        </p:nvSpPr>
        <p:spPr bwMode="auto">
          <a:xfrm>
            <a:off x="7924800" y="6324600"/>
            <a:ext cx="776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fld id="{DBE43A65-020E-4F67-B3A7-D7A9C9BD3A47}" type="slidenum">
              <a:rPr lang="en-US" altLang="en-US" sz="1000">
                <a:solidFill>
                  <a:schemeClr val="tx1"/>
                </a:solidFill>
              </a:rPr>
              <a:pPr>
                <a:spcBef>
                  <a:spcPct val="0"/>
                </a:spcBef>
                <a:buClrTx/>
                <a:buFontTx/>
                <a:buNone/>
              </a:pPr>
              <a:t>3</a:t>
            </a:fld>
            <a:r>
              <a:rPr lang="en-US" altLang="en-US" sz="1000">
                <a:solidFill>
                  <a:schemeClr val="tx1"/>
                </a:solidFill>
              </a:rPr>
              <a:t> of 12</a:t>
            </a:r>
          </a:p>
        </p:txBody>
      </p:sp>
      <p:pic>
        <p:nvPicPr>
          <p:cNvPr id="25607" name="Picture 10">
            <a:extLst>
              <a:ext uri="{FF2B5EF4-FFF2-40B4-BE49-F238E27FC236}">
                <a16:creationId xmlns:a16="http://schemas.microsoft.com/office/drawing/2014/main" id="{0A8588F7-1A57-BE73-B1C4-D50BC5B88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6248400"/>
            <a:ext cx="10668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6">
            <a:extLst>
              <a:ext uri="{FF2B5EF4-FFF2-40B4-BE49-F238E27FC236}">
                <a16:creationId xmlns:a16="http://schemas.microsoft.com/office/drawing/2014/main" id="{4221036C-93F4-9AE9-6507-AFAA2DF3348A}"/>
              </a:ext>
            </a:extLst>
          </p:cNvPr>
          <p:cNvSpPr txBox="1">
            <a:spLocks noChangeArrowheads="1"/>
          </p:cNvSpPr>
          <p:nvPr/>
        </p:nvSpPr>
        <p:spPr bwMode="auto">
          <a:xfrm>
            <a:off x="952667" y="1432927"/>
            <a:ext cx="7325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dirty="0">
                <a:solidFill>
                  <a:srgbClr val="222222"/>
                </a:solidFill>
                <a:latin typeface="Cambria"/>
                <a:ea typeface="Verdana"/>
              </a:rPr>
              <a:t>Good health and well-being (SDG 3)</a:t>
            </a:r>
            <a:endParaRPr lang="en-US">
              <a:latin typeface="Cambria"/>
              <a:ea typeface="Cambria"/>
            </a:endParaRPr>
          </a:p>
        </p:txBody>
      </p:sp>
      <p:sp>
        <p:nvSpPr>
          <p:cNvPr id="3" name="TextBox 2">
            <a:extLst>
              <a:ext uri="{FF2B5EF4-FFF2-40B4-BE49-F238E27FC236}">
                <a16:creationId xmlns:a16="http://schemas.microsoft.com/office/drawing/2014/main" id="{D2896826-07E4-06FD-8B5C-9C6F8EE1340F}"/>
              </a:ext>
            </a:extLst>
          </p:cNvPr>
          <p:cNvSpPr txBox="1"/>
          <p:nvPr/>
        </p:nvSpPr>
        <p:spPr>
          <a:xfrm>
            <a:off x="967104" y="1970326"/>
            <a:ext cx="69133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latin typeface="Cambria"/>
                <a:ea typeface="Cambria"/>
              </a:rPr>
              <a:t>Early Detection</a:t>
            </a:r>
            <a:r>
              <a:rPr lang="en-US" dirty="0">
                <a:latin typeface="Cambria"/>
                <a:ea typeface="Cambria"/>
              </a:rPr>
              <a:t>: Enables timely treatment to prevent vision loss.</a:t>
            </a:r>
          </a:p>
          <a:p>
            <a:endParaRPr lang="en-US" dirty="0">
              <a:latin typeface="Cambria"/>
              <a:ea typeface="Cambria"/>
            </a:endParaRPr>
          </a:p>
          <a:p>
            <a:pPr>
              <a:buFont typeface=""/>
              <a:buChar char="•"/>
            </a:pPr>
            <a:r>
              <a:rPr lang="en-US" b="1" dirty="0">
                <a:latin typeface="Cambria"/>
                <a:ea typeface="Cambria"/>
              </a:rPr>
              <a:t>Affordable Care</a:t>
            </a:r>
            <a:r>
              <a:rPr lang="en-US" dirty="0">
                <a:latin typeface="Cambria"/>
                <a:ea typeface="Cambria"/>
              </a:rPr>
              <a:t>: Reduces the cost of manual diagnosis, making healthcare accessible.</a:t>
            </a:r>
          </a:p>
          <a:p>
            <a:endParaRPr lang="en-US" dirty="0">
              <a:latin typeface="Cambria"/>
              <a:ea typeface="Cambria"/>
            </a:endParaRPr>
          </a:p>
          <a:p>
            <a:pPr>
              <a:buFont typeface=""/>
              <a:buChar char="•"/>
            </a:pPr>
            <a:r>
              <a:rPr lang="en-US" b="1" dirty="0">
                <a:latin typeface="Cambria"/>
                <a:ea typeface="Cambria"/>
              </a:rPr>
              <a:t>Empowers Professionals</a:t>
            </a:r>
            <a:r>
              <a:rPr lang="en-US" dirty="0">
                <a:latin typeface="Cambria"/>
                <a:ea typeface="Cambria"/>
              </a:rPr>
              <a:t>: Assists healthcare workers in making accurate diagnoses.</a:t>
            </a:r>
            <a:endParaRPr lang="en-US">
              <a:latin typeface="Cambria"/>
              <a:ea typeface="Cambria"/>
            </a:endParaRPr>
          </a:p>
          <a:p>
            <a:pPr>
              <a:buFont typeface=""/>
              <a:buChar char="•"/>
            </a:pPr>
            <a:endParaRPr lang="en-US" dirty="0">
              <a:latin typeface="Cambria"/>
              <a:ea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7F06D83-28F6-40C4-0F19-0D521BAC92FF}"/>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Introduction</a:t>
            </a:r>
          </a:p>
        </p:txBody>
      </p:sp>
      <p:sp>
        <p:nvSpPr>
          <p:cNvPr id="27651" name="Content Placeholder 2">
            <a:extLst>
              <a:ext uri="{FF2B5EF4-FFF2-40B4-BE49-F238E27FC236}">
                <a16:creationId xmlns:a16="http://schemas.microsoft.com/office/drawing/2014/main" id="{C612BD32-7734-72BD-FB6D-AB17A316C6ED}"/>
              </a:ext>
            </a:extLst>
          </p:cNvPr>
          <p:cNvSpPr>
            <a:spLocks noGrp="1" noChangeArrowheads="1"/>
          </p:cNvSpPr>
          <p:nvPr>
            <p:ph idx="1"/>
          </p:nvPr>
        </p:nvSpPr>
        <p:spPr>
          <a:xfrm>
            <a:off x="1547611" y="1204803"/>
            <a:ext cx="6400800" cy="3598088"/>
          </a:xfrm>
        </p:spPr>
        <p:txBody>
          <a:bodyPr/>
          <a:lstStyle/>
          <a:p>
            <a:r>
              <a:rPr lang="en-IN" b="1" dirty="0">
                <a:latin typeface="Cambria"/>
                <a:ea typeface="Cambria"/>
              </a:rPr>
              <a:t>Diabetic Retinopathy</a:t>
            </a:r>
            <a:endParaRPr lang="en-US" dirty="0">
              <a:latin typeface="Cambria"/>
              <a:ea typeface="Cambria"/>
            </a:endParaRPr>
          </a:p>
          <a:p>
            <a:r>
              <a:rPr lang="en-IN" dirty="0">
                <a:latin typeface="Cambria"/>
                <a:ea typeface="+mn-lt"/>
                <a:cs typeface="+mn-lt"/>
              </a:rPr>
              <a:t>Diabetic retinopathy is a complication of diabetes that affects the eyes. It’s caused by damage to the blood vessels of the light-sensitive tissue at the back of the eye (retina). The disease progresses in stages, which are reflected in the dataset's severity labels:</a:t>
            </a:r>
            <a:endParaRPr lang="en-IN">
              <a:latin typeface="Cambria"/>
              <a:ea typeface="Cambria"/>
            </a:endParaRPr>
          </a:p>
          <a:p>
            <a:r>
              <a:rPr lang="en-IN" b="1" dirty="0">
                <a:latin typeface="Cambria"/>
                <a:ea typeface="+mn-lt"/>
                <a:cs typeface="+mn-lt"/>
              </a:rPr>
              <a:t>Stage 0</a:t>
            </a:r>
            <a:r>
              <a:rPr lang="en-IN" sz="1800" b="1" dirty="0">
                <a:latin typeface="Cambria"/>
                <a:ea typeface="+mn-lt"/>
                <a:cs typeface="+mn-lt"/>
              </a:rPr>
              <a:t> (</a:t>
            </a:r>
            <a:r>
              <a:rPr lang="en-IN" b="1" dirty="0">
                <a:latin typeface="Cambria"/>
                <a:ea typeface="+mn-lt"/>
                <a:cs typeface="+mn-lt"/>
              </a:rPr>
              <a:t>No </a:t>
            </a:r>
            <a:r>
              <a:rPr lang="en-IN" sz="1800" b="1" dirty="0">
                <a:latin typeface="Cambria"/>
                <a:ea typeface="+mn-lt"/>
                <a:cs typeface="+mn-lt"/>
              </a:rPr>
              <a:t>DR</a:t>
            </a:r>
            <a:r>
              <a:rPr lang="en-IN" b="1" dirty="0">
                <a:latin typeface="Cambria"/>
                <a:ea typeface="+mn-lt"/>
                <a:cs typeface="+mn-lt"/>
              </a:rPr>
              <a:t>)</a:t>
            </a:r>
            <a:r>
              <a:rPr lang="en-IN" dirty="0">
                <a:latin typeface="Cambria"/>
                <a:ea typeface="+mn-lt"/>
                <a:cs typeface="+mn-lt"/>
              </a:rPr>
              <a:t>: No signs of diabetic retinopathy.</a:t>
            </a:r>
            <a:endParaRPr lang="en-IN">
              <a:latin typeface="Cambria"/>
              <a:ea typeface="Cambria"/>
            </a:endParaRPr>
          </a:p>
          <a:p>
            <a:r>
              <a:rPr lang="en-IN" b="1" dirty="0">
                <a:latin typeface="Cambria"/>
                <a:ea typeface="+mn-lt"/>
                <a:cs typeface="+mn-lt"/>
              </a:rPr>
              <a:t>Stage 1 </a:t>
            </a:r>
            <a:r>
              <a:rPr lang="en-IN" sz="1800" b="1" dirty="0">
                <a:latin typeface="Cambria"/>
                <a:ea typeface="+mn-lt"/>
                <a:cs typeface="+mn-lt"/>
              </a:rPr>
              <a:t>(</a:t>
            </a:r>
            <a:r>
              <a:rPr lang="en-IN" b="1" dirty="0">
                <a:latin typeface="Cambria"/>
                <a:ea typeface="+mn-lt"/>
                <a:cs typeface="+mn-lt"/>
              </a:rPr>
              <a:t>Mild DR)</a:t>
            </a:r>
            <a:r>
              <a:rPr lang="en-IN" dirty="0">
                <a:latin typeface="Cambria"/>
                <a:ea typeface="+mn-lt"/>
                <a:cs typeface="+mn-lt"/>
              </a:rPr>
              <a:t>: Minor signs of swelling in </a:t>
            </a:r>
            <a:r>
              <a:rPr lang="en-IN" sz="1800" dirty="0">
                <a:latin typeface="Cambria"/>
                <a:ea typeface="+mn-lt"/>
                <a:cs typeface="+mn-lt"/>
              </a:rPr>
              <a:t>the </a:t>
            </a:r>
            <a:r>
              <a:rPr lang="en-IN" dirty="0">
                <a:latin typeface="Cambria"/>
                <a:ea typeface="+mn-lt"/>
                <a:cs typeface="+mn-lt"/>
              </a:rPr>
              <a:t>retina's blood vessels</a:t>
            </a:r>
            <a:r>
              <a:rPr lang="en-IN" sz="1800" dirty="0">
                <a:latin typeface="Cambria"/>
                <a:ea typeface="+mn-lt"/>
                <a:cs typeface="+mn-lt"/>
              </a:rPr>
              <a:t>.</a:t>
            </a:r>
            <a:endParaRPr lang="en-IN" dirty="0">
              <a:latin typeface="Cambria"/>
              <a:ea typeface="+mn-lt"/>
              <a:cs typeface="+mn-lt"/>
            </a:endParaRPr>
          </a:p>
          <a:p>
            <a:r>
              <a:rPr lang="en-IN" b="1" dirty="0">
                <a:latin typeface="Cambria"/>
                <a:ea typeface="+mn-lt"/>
                <a:cs typeface="+mn-lt"/>
              </a:rPr>
              <a:t>Stage 2 (Moderate DR)</a:t>
            </a:r>
            <a:r>
              <a:rPr lang="en-IN" dirty="0">
                <a:latin typeface="Cambria"/>
                <a:ea typeface="+mn-lt"/>
                <a:cs typeface="+mn-lt"/>
              </a:rPr>
              <a:t>: The condition progresses, and some blood vessels may block.</a:t>
            </a:r>
            <a:endParaRPr lang="en-IN">
              <a:latin typeface="Cambria"/>
              <a:ea typeface="Cambria"/>
            </a:endParaRPr>
          </a:p>
          <a:p>
            <a:r>
              <a:rPr lang="en-IN" b="1" dirty="0">
                <a:latin typeface="Cambria"/>
                <a:ea typeface="+mn-lt"/>
                <a:cs typeface="+mn-lt"/>
              </a:rPr>
              <a:t>Stage 3 (Severe DR)</a:t>
            </a:r>
            <a:r>
              <a:rPr lang="en-IN" dirty="0">
                <a:latin typeface="Cambria"/>
                <a:ea typeface="+mn-lt"/>
                <a:cs typeface="+mn-lt"/>
              </a:rPr>
              <a:t>: Many blood vessels are blocked, leading to retinal damage</a:t>
            </a:r>
            <a:r>
              <a:rPr lang="en-IN" sz="1800" dirty="0">
                <a:latin typeface="Cambria"/>
                <a:ea typeface="+mn-lt"/>
                <a:cs typeface="+mn-lt"/>
              </a:rPr>
              <a:t>.</a:t>
            </a:r>
            <a:endParaRPr lang="en-IN" dirty="0">
              <a:latin typeface="Cambria"/>
              <a:ea typeface="+mn-lt"/>
              <a:cs typeface="+mn-lt"/>
            </a:endParaRPr>
          </a:p>
          <a:p>
            <a:r>
              <a:rPr lang="en-IN" b="1" dirty="0">
                <a:latin typeface="Cambria"/>
                <a:ea typeface="+mn-lt"/>
                <a:cs typeface="+mn-lt"/>
              </a:rPr>
              <a:t>Stage 4 (Proliferative DR)</a:t>
            </a:r>
            <a:r>
              <a:rPr lang="en-IN" dirty="0">
                <a:latin typeface="Cambria"/>
                <a:ea typeface="+mn-lt"/>
                <a:cs typeface="+mn-lt"/>
              </a:rPr>
              <a:t>: New, abnormal blood vessels begin to grow</a:t>
            </a:r>
            <a:r>
              <a:rPr lang="en-IN" sz="1800" dirty="0">
                <a:latin typeface="Cambria"/>
                <a:ea typeface="+mn-lt"/>
                <a:cs typeface="+mn-lt"/>
              </a:rPr>
              <a:t>, </a:t>
            </a:r>
            <a:r>
              <a:rPr lang="en-IN" dirty="0">
                <a:latin typeface="Cambria"/>
                <a:ea typeface="+mn-lt"/>
                <a:cs typeface="+mn-lt"/>
              </a:rPr>
              <a:t>which can lead to blindness</a:t>
            </a:r>
            <a:r>
              <a:rPr lang="en-IN" sz="1800" dirty="0">
                <a:latin typeface="Cambria"/>
                <a:ea typeface="+mn-lt"/>
                <a:cs typeface="+mn-lt"/>
              </a:rPr>
              <a:t>.</a:t>
            </a:r>
            <a:endParaRPr lang="en-IN" dirty="0">
              <a:latin typeface="Cambria"/>
              <a:ea typeface="+mn-lt"/>
              <a:cs typeface="+mn-lt"/>
            </a:endParaRPr>
          </a:p>
          <a:p>
            <a:endParaRPr lang="en-IN" dirty="0">
              <a:latin typeface="Cambria"/>
              <a:ea typeface="Cambria"/>
              <a:cs typeface="Calibri" panose="020F0502020204030204" pitchFamily="34" charset="0"/>
            </a:endParaRPr>
          </a:p>
        </p:txBody>
      </p:sp>
      <p:sp>
        <p:nvSpPr>
          <p:cNvPr id="2" name="Slide Number Placeholder 1">
            <a:extLst>
              <a:ext uri="{FF2B5EF4-FFF2-40B4-BE49-F238E27FC236}">
                <a16:creationId xmlns:a16="http://schemas.microsoft.com/office/drawing/2014/main" id="{40C7B53D-478C-3968-1073-809B3EC4BB67}"/>
              </a:ext>
            </a:extLst>
          </p:cNvPr>
          <p:cNvSpPr>
            <a:spLocks noGrp="1"/>
          </p:cNvSpPr>
          <p:nvPr>
            <p:ph type="sldNum" sz="quarter" idx="12"/>
          </p:nvPr>
        </p:nvSpPr>
        <p:spPr/>
        <p:txBody>
          <a:bodyPr/>
          <a:lstStyle/>
          <a:p>
            <a:pPr>
              <a:defRPr/>
            </a:pPr>
            <a:fld id="{6D4E41BC-9CE3-4F5F-9E7B-D0C2CA166331}" type="slidenum">
              <a:rPr lang="en-US" altLang="en-US" smtClean="0"/>
              <a:pPr>
                <a:defRPr/>
              </a:pPr>
              <a:t>4</a:t>
            </a:fld>
            <a:r>
              <a:rPr lang="en-US" altLang="en-US"/>
              <a:t> of 12</a:t>
            </a:r>
          </a:p>
        </p:txBody>
      </p:sp>
      <p:sp>
        <p:nvSpPr>
          <p:cNvPr id="7" name="Date Placeholder 1">
            <a:extLst>
              <a:ext uri="{FF2B5EF4-FFF2-40B4-BE49-F238E27FC236}">
                <a16:creationId xmlns:a16="http://schemas.microsoft.com/office/drawing/2014/main" id="{3DFCB962-AEEE-E89E-44BD-AF581676F398}"/>
              </a:ext>
            </a:extLst>
          </p:cNvPr>
          <p:cNvSpPr>
            <a:spLocks noGrp="1"/>
          </p:cNvSpPr>
          <p:nvPr>
            <p:ph type="dt" sz="quarter" idx="10"/>
          </p:nvPr>
        </p:nvSpPr>
        <p:spPr>
          <a:xfrm>
            <a:off x="1943100" y="6156325"/>
            <a:ext cx="876300" cy="369888"/>
          </a:xfrm>
        </p:spPr>
        <p:txBody>
          <a:bodyPr/>
          <a:lstStyle>
            <a:lvl1pPr>
              <a:defRPr/>
            </a:lvl1pPr>
          </a:lstStyle>
          <a:p>
            <a:pPr>
              <a:defRPr/>
            </a:pPr>
            <a:fld id="{BCA46945-D6FD-4D2B-A870-C7080251F0A1}" type="datetime1">
              <a:rPr lang="en-US" smtClean="0"/>
              <a:pPr>
                <a:defRPr/>
              </a:pPr>
              <a:t>4/11/2025</a:t>
            </a:fld>
            <a:endParaRPr lang="en-US" altLang="en-US"/>
          </a:p>
        </p:txBody>
      </p:sp>
      <p:sp>
        <p:nvSpPr>
          <p:cNvPr id="8" name="Footer Placeholder 2">
            <a:extLst>
              <a:ext uri="{FF2B5EF4-FFF2-40B4-BE49-F238E27FC236}">
                <a16:creationId xmlns:a16="http://schemas.microsoft.com/office/drawing/2014/main" id="{1CB8E692-BC7B-80E5-3037-D9F6872D72FE}"/>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(AIML), SOE-Dayananda Sagar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452C-AF96-389B-E6A8-250883B357AB}"/>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b="1" dirty="0">
                <a:solidFill>
                  <a:schemeClr val="accent2">
                    <a:lumMod val="75000"/>
                  </a:schemeClr>
                </a:solidFill>
                <a:latin typeface="Cambria"/>
                <a:ea typeface="Cambria"/>
                <a:cs typeface="Calibri"/>
              </a:rPr>
              <a:t>Problem Statement and Objectives</a:t>
            </a:r>
            <a:br>
              <a:rPr lang="en-IN" b="1" dirty="0">
                <a:latin typeface="Cambria"/>
                <a:cs typeface="Calibri" panose="020F0502020204030204" pitchFamily="34" charset="0"/>
              </a:rPr>
            </a:br>
            <a:endParaRPr lang="en-IN" b="1" dirty="0">
              <a:solidFill>
                <a:schemeClr val="accent2">
                  <a:lumMod val="75000"/>
                </a:schemeClr>
              </a:solidFill>
              <a:latin typeface="Cambria"/>
              <a:ea typeface="Cambria"/>
              <a:cs typeface="Calibri" panose="020F0502020204030204" pitchFamily="34" charset="0"/>
            </a:endParaRPr>
          </a:p>
        </p:txBody>
      </p:sp>
      <p:sp>
        <p:nvSpPr>
          <p:cNvPr id="28675" name="Content Placeholder 2">
            <a:extLst>
              <a:ext uri="{FF2B5EF4-FFF2-40B4-BE49-F238E27FC236}">
                <a16:creationId xmlns:a16="http://schemas.microsoft.com/office/drawing/2014/main" id="{001A838B-FB3C-39B6-E31E-5083A47372F3}"/>
              </a:ext>
            </a:extLst>
          </p:cNvPr>
          <p:cNvSpPr>
            <a:spLocks noGrp="1" noChangeArrowheads="1"/>
          </p:cNvSpPr>
          <p:nvPr>
            <p:ph idx="1"/>
          </p:nvPr>
        </p:nvSpPr>
        <p:spPr>
          <a:xfrm>
            <a:off x="1652463" y="1800474"/>
            <a:ext cx="6591300" cy="3778250"/>
          </a:xfrm>
        </p:spPr>
        <p:txBody>
          <a:bodyPr/>
          <a:lstStyle/>
          <a:p>
            <a:pPr algn="just"/>
            <a:r>
              <a:rPr lang="en-US" b="1" dirty="0">
                <a:latin typeface="Cambria"/>
                <a:ea typeface="+mn-lt"/>
                <a:cs typeface="+mn-lt"/>
              </a:rPr>
              <a:t>Problem</a:t>
            </a:r>
            <a:r>
              <a:rPr lang="en-US" dirty="0">
                <a:latin typeface="Cambria"/>
                <a:ea typeface="+mn-lt"/>
                <a:cs typeface="+mn-lt"/>
              </a:rPr>
              <a:t>: Detecting diabetic retinopathy through manual analysis of retinal images is time-consuming, requires specialized expertise, and may result in delayed or inaccurate diagnoses, risking patient vision.</a:t>
            </a:r>
          </a:p>
          <a:p>
            <a:pPr algn="just"/>
            <a:r>
              <a:rPr lang="en-US" b="1" dirty="0">
                <a:latin typeface="Cambria"/>
                <a:ea typeface="+mn-lt"/>
                <a:cs typeface="+mn-lt"/>
              </a:rPr>
              <a:t>Solution</a:t>
            </a:r>
            <a:r>
              <a:rPr lang="en-US" dirty="0">
                <a:latin typeface="Cambria"/>
                <a:ea typeface="+mn-lt"/>
                <a:cs typeface="+mn-lt"/>
              </a:rPr>
              <a:t>: </a:t>
            </a:r>
            <a:r>
              <a:rPr lang="en-US" dirty="0">
                <a:latin typeface="Calibri" panose="020F0502020204030204" pitchFamily="34" charset="0"/>
                <a:ea typeface="Calibri" panose="020F0502020204030204" pitchFamily="34" charset="0"/>
                <a:cs typeface="Calibri" panose="020F0502020204030204" pitchFamily="34" charset="0"/>
              </a:rPr>
              <a:t>The proposed solution leverages Vision Transformers (</a:t>
            </a:r>
            <a:r>
              <a:rPr lang="en-US" dirty="0" err="1">
                <a:latin typeface="Calibri" panose="020F0502020204030204" pitchFamily="34" charset="0"/>
                <a:ea typeface="Calibri" panose="020F0502020204030204" pitchFamily="34" charset="0"/>
                <a:cs typeface="Calibri" panose="020F0502020204030204" pitchFamily="34" charset="0"/>
              </a:rPr>
              <a:t>ViT</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EfficientNet</a:t>
            </a:r>
            <a:r>
              <a:rPr lang="en-US" dirty="0">
                <a:latin typeface="Calibri" panose="020F0502020204030204" pitchFamily="34" charset="0"/>
                <a:ea typeface="Calibri" panose="020F0502020204030204" pitchFamily="34" charset="0"/>
                <a:cs typeface="Calibri" panose="020F0502020204030204" pitchFamily="34" charset="0"/>
              </a:rPr>
              <a:t> to develop an automated system for detecting and classifying diabetic retinopathy. By combining </a:t>
            </a:r>
            <a:r>
              <a:rPr lang="en-US" dirty="0" err="1">
                <a:latin typeface="Calibri" panose="020F0502020204030204" pitchFamily="34" charset="0"/>
                <a:ea typeface="Calibri" panose="020F0502020204030204" pitchFamily="34" charset="0"/>
                <a:cs typeface="Calibri" panose="020F0502020204030204" pitchFamily="34" charset="0"/>
              </a:rPr>
              <a:t>EfficientNet's</a:t>
            </a:r>
            <a:r>
              <a:rPr lang="en-US" dirty="0">
                <a:latin typeface="Calibri" panose="020F0502020204030204" pitchFamily="34" charset="0"/>
                <a:ea typeface="Calibri" panose="020F0502020204030204" pitchFamily="34" charset="0"/>
                <a:cs typeface="Calibri" panose="020F0502020204030204" pitchFamily="34" charset="0"/>
              </a:rPr>
              <a:t> feature extraction and </a:t>
            </a:r>
            <a:r>
              <a:rPr lang="en-US" dirty="0" err="1">
                <a:latin typeface="Calibri" panose="020F0502020204030204" pitchFamily="34" charset="0"/>
                <a:ea typeface="Calibri" panose="020F0502020204030204" pitchFamily="34" charset="0"/>
                <a:cs typeface="Calibri" panose="020F0502020204030204" pitchFamily="34" charset="0"/>
              </a:rPr>
              <a:t>ViT's</a:t>
            </a:r>
            <a:r>
              <a:rPr lang="en-US" dirty="0">
                <a:latin typeface="Calibri" panose="020F0502020204030204" pitchFamily="34" charset="0"/>
                <a:ea typeface="Calibri" panose="020F0502020204030204" pitchFamily="34" charset="0"/>
                <a:cs typeface="Calibri" panose="020F0502020204030204" pitchFamily="34" charset="0"/>
              </a:rPr>
              <a:t> attention mechanisms, the model ensures accurate analysis of retinal images. Using transfer learning, it achieves high performance with efficient training, enabling reliable classification of diabetic retinopathy severity levels, supporting early detection, and reducing the burden on healthcare professionals.</a:t>
            </a:r>
          </a:p>
          <a:p>
            <a:pPr algn="just"/>
            <a:endParaRPr lang="en-US" altLang="en-US" dirty="0">
              <a:latin typeface="Cambria"/>
              <a:ea typeface="Cambria"/>
              <a:cs typeface="Calibri" panose="020F0502020204030204" pitchFamily="34" charset="0"/>
            </a:endParaRPr>
          </a:p>
        </p:txBody>
      </p:sp>
      <p:sp>
        <p:nvSpPr>
          <p:cNvPr id="3" name="Slide Number Placeholder 2">
            <a:extLst>
              <a:ext uri="{FF2B5EF4-FFF2-40B4-BE49-F238E27FC236}">
                <a16:creationId xmlns:a16="http://schemas.microsoft.com/office/drawing/2014/main" id="{64C8A5ED-6FA7-CCC4-F19F-243F9F58DADE}"/>
              </a:ext>
            </a:extLst>
          </p:cNvPr>
          <p:cNvSpPr>
            <a:spLocks noGrp="1"/>
          </p:cNvSpPr>
          <p:nvPr>
            <p:ph type="sldNum" sz="quarter" idx="12"/>
          </p:nvPr>
        </p:nvSpPr>
        <p:spPr>
          <a:xfrm>
            <a:off x="8243888" y="6156325"/>
            <a:ext cx="585787" cy="365125"/>
          </a:xfrm>
        </p:spPr>
        <p:txBody>
          <a:bodyPr/>
          <a:lstStyle/>
          <a:p>
            <a:pPr>
              <a:defRPr/>
            </a:pPr>
            <a:fld id="{99944557-D327-46F2-8B21-38AD9E6BC270}" type="slidenum">
              <a:rPr lang="en-US" altLang="en-US" smtClean="0"/>
              <a:pPr>
                <a:defRPr/>
              </a:pPr>
              <a:t>5</a:t>
            </a:fld>
            <a:r>
              <a:rPr lang="en-US" altLang="en-US"/>
              <a:t> of 12</a:t>
            </a:r>
          </a:p>
        </p:txBody>
      </p:sp>
      <p:sp>
        <p:nvSpPr>
          <p:cNvPr id="7" name="Date Placeholder 1">
            <a:extLst>
              <a:ext uri="{FF2B5EF4-FFF2-40B4-BE49-F238E27FC236}">
                <a16:creationId xmlns:a16="http://schemas.microsoft.com/office/drawing/2014/main" id="{0BA795A8-CB14-AB6A-45B4-A43E67C4BFA1}"/>
              </a:ext>
            </a:extLst>
          </p:cNvPr>
          <p:cNvSpPr>
            <a:spLocks noGrp="1"/>
          </p:cNvSpPr>
          <p:nvPr>
            <p:ph type="dt" sz="quarter" idx="10"/>
          </p:nvPr>
        </p:nvSpPr>
        <p:spPr>
          <a:xfrm>
            <a:off x="1943100" y="6156325"/>
            <a:ext cx="876300" cy="369888"/>
          </a:xfrm>
        </p:spPr>
        <p:txBody>
          <a:bodyPr/>
          <a:lstStyle>
            <a:lvl1pPr>
              <a:defRPr/>
            </a:lvl1pPr>
          </a:lstStyle>
          <a:p>
            <a:pPr>
              <a:defRPr/>
            </a:pPr>
            <a:fld id="{5FB05B1B-9762-4603-A45F-B5AA1F1781ED}" type="datetime1">
              <a:rPr lang="en-US" smtClean="0"/>
              <a:pPr>
                <a:defRPr/>
              </a:pPr>
              <a:t>4/11/2025</a:t>
            </a:fld>
            <a:endParaRPr lang="en-US" altLang="en-US" dirty="0"/>
          </a:p>
        </p:txBody>
      </p:sp>
      <p:sp>
        <p:nvSpPr>
          <p:cNvPr id="8" name="Footer Placeholder 2">
            <a:extLst>
              <a:ext uri="{FF2B5EF4-FFF2-40B4-BE49-F238E27FC236}">
                <a16:creationId xmlns:a16="http://schemas.microsoft.com/office/drawing/2014/main" id="{B4D468C6-316D-AFE6-93C1-5D0B6C0C72C0}"/>
              </a:ext>
            </a:extLst>
          </p:cNvPr>
          <p:cNvSpPr>
            <a:spLocks noGrp="1"/>
          </p:cNvSpPr>
          <p:nvPr>
            <p:ph type="ftr" sz="quarter" idx="11"/>
          </p:nvPr>
        </p:nvSpPr>
        <p:spPr>
          <a:xfrm>
            <a:off x="2819400" y="6156325"/>
            <a:ext cx="5257800" cy="365125"/>
          </a:xfrm>
        </p:spPr>
        <p:txBody>
          <a:bodyPr/>
          <a:lstStyle>
            <a:lvl1pPr algn="ctr">
              <a:defRPr/>
            </a:lvl1pPr>
          </a:lstStyle>
          <a:p>
            <a:pPr>
              <a:defRPr/>
            </a:pPr>
            <a:r>
              <a:rPr lang="en-US" altLang="en-US" dirty="0"/>
              <a:t>Dept of CSE., SOE-Dayananda Sagar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E40E003-9B1A-16CC-52B3-1395A52B256C}"/>
              </a:ext>
            </a:extLst>
          </p:cNvPr>
          <p:cNvSpPr>
            <a:spLocks noGrp="1" noChangeArrowheads="1"/>
          </p:cNvSpPr>
          <p:nvPr>
            <p:ph type="title"/>
          </p:nvPr>
        </p:nvSpPr>
        <p:spPr>
          <a:xfrm>
            <a:off x="1520808" y="573088"/>
            <a:ext cx="6589713" cy="747712"/>
          </a:xfrm>
        </p:spPr>
        <p:txBody>
          <a:bodyPr/>
          <a:lstStyle/>
          <a:p>
            <a:pPr eaLnBrk="1" hangingPunct="1"/>
            <a:r>
              <a:rPr lang="en-IN" altLang="en-US" b="1" dirty="0">
                <a:latin typeface="Cambria"/>
                <a:ea typeface="Cambria"/>
                <a:cs typeface="Calibri"/>
              </a:rPr>
              <a:t>Base Paper and Novelty :</a:t>
            </a:r>
            <a:br>
              <a:rPr lang="en-IN" altLang="en-US" b="1" dirty="0">
                <a:latin typeface="Cambria"/>
                <a:cs typeface="Calibri"/>
              </a:rPr>
            </a:br>
            <a:br>
              <a:rPr lang="en-IN" altLang="en-US" b="1" dirty="0">
                <a:latin typeface="Cambria"/>
                <a:cs typeface="Calibri"/>
              </a:rPr>
            </a:br>
            <a:endParaRPr lang="en-IN" altLang="en-US" b="1">
              <a:latin typeface="Cambria"/>
              <a:ea typeface="Cambria"/>
              <a:cs typeface="Calibri"/>
            </a:endParaRPr>
          </a:p>
        </p:txBody>
      </p:sp>
      <p:sp>
        <p:nvSpPr>
          <p:cNvPr id="4" name="Date Placeholder 3">
            <a:extLst>
              <a:ext uri="{FF2B5EF4-FFF2-40B4-BE49-F238E27FC236}">
                <a16:creationId xmlns:a16="http://schemas.microsoft.com/office/drawing/2014/main" id="{0693E280-0B1E-6FD8-F58A-8DB52A34B17C}"/>
              </a:ext>
            </a:extLst>
          </p:cNvPr>
          <p:cNvSpPr>
            <a:spLocks noGrp="1"/>
          </p:cNvSpPr>
          <p:nvPr>
            <p:ph type="dt" sz="quarter" idx="10"/>
          </p:nvPr>
        </p:nvSpPr>
        <p:spPr>
          <a:xfrm>
            <a:off x="1920875" y="6103938"/>
            <a:ext cx="1071563" cy="369887"/>
          </a:xfrm>
        </p:spPr>
        <p:txBody>
          <a:bodyPr/>
          <a:lstStyle/>
          <a:p>
            <a:pPr>
              <a:defRPr/>
            </a:pPr>
            <a:fld id="{A6582B55-4E66-4BE5-85A4-28B9CA8A1ACB}" type="datetime1">
              <a:rPr lang="en-US"/>
              <a:pPr>
                <a:defRPr/>
              </a:pPr>
              <a:t>4/11/2025</a:t>
            </a:fld>
            <a:endParaRPr lang="en-US" altLang="en-US"/>
          </a:p>
        </p:txBody>
      </p:sp>
      <p:sp>
        <p:nvSpPr>
          <p:cNvPr id="5" name="Footer Placeholder 4">
            <a:extLst>
              <a:ext uri="{FF2B5EF4-FFF2-40B4-BE49-F238E27FC236}">
                <a16:creationId xmlns:a16="http://schemas.microsoft.com/office/drawing/2014/main" id="{DE7C6DF9-CC22-6758-80F6-618AE6DF52E5}"/>
              </a:ext>
            </a:extLst>
          </p:cNvPr>
          <p:cNvSpPr>
            <a:spLocks noGrp="1"/>
          </p:cNvSpPr>
          <p:nvPr>
            <p:ph type="ftr" sz="quarter" idx="11"/>
          </p:nvPr>
        </p:nvSpPr>
        <p:spPr/>
        <p:txBody>
          <a:bodyPr/>
          <a:lstStyle/>
          <a:p>
            <a:pPr>
              <a:defRPr/>
            </a:pPr>
            <a:r>
              <a:rPr lang="en-US" altLang="en-US" dirty="0"/>
              <a:t>Dept of CSE., SOE-Dayananda Sagar University</a:t>
            </a:r>
          </a:p>
        </p:txBody>
      </p:sp>
      <p:sp>
        <p:nvSpPr>
          <p:cNvPr id="2" name="Slide Number Placeholder 1">
            <a:extLst>
              <a:ext uri="{FF2B5EF4-FFF2-40B4-BE49-F238E27FC236}">
                <a16:creationId xmlns:a16="http://schemas.microsoft.com/office/drawing/2014/main" id="{9F621B47-417B-7807-70E8-124451F1998D}"/>
              </a:ext>
            </a:extLst>
          </p:cNvPr>
          <p:cNvSpPr>
            <a:spLocks noGrp="1"/>
          </p:cNvSpPr>
          <p:nvPr>
            <p:ph type="sldNum" sz="quarter" idx="12"/>
          </p:nvPr>
        </p:nvSpPr>
        <p:spPr/>
        <p:txBody>
          <a:bodyPr/>
          <a:lstStyle/>
          <a:p>
            <a:pPr>
              <a:defRPr/>
            </a:pPr>
            <a:fld id="{ED3FDC1D-D9C9-4F64-AA52-051423FB37E5}" type="slidenum">
              <a:rPr lang="en-US" altLang="en-US" smtClean="0"/>
              <a:pPr>
                <a:defRPr/>
              </a:pPr>
              <a:t>6</a:t>
            </a:fld>
            <a:r>
              <a:rPr lang="en-US" altLang="en-US"/>
              <a:t> of 12</a:t>
            </a:r>
          </a:p>
        </p:txBody>
      </p:sp>
      <p:sp>
        <p:nvSpPr>
          <p:cNvPr id="3" name="TextBox 2">
            <a:extLst>
              <a:ext uri="{FF2B5EF4-FFF2-40B4-BE49-F238E27FC236}">
                <a16:creationId xmlns:a16="http://schemas.microsoft.com/office/drawing/2014/main" id="{4B83C33D-6C78-A974-C826-1F777CE2C556}"/>
              </a:ext>
            </a:extLst>
          </p:cNvPr>
          <p:cNvSpPr txBox="1"/>
          <p:nvPr/>
        </p:nvSpPr>
        <p:spPr>
          <a:xfrm>
            <a:off x="1438362" y="1437052"/>
            <a:ext cx="700556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Cambria"/>
                <a:ea typeface="Cambria"/>
              </a:rPr>
              <a:t>Title</a:t>
            </a:r>
            <a:r>
              <a:rPr lang="en-US" dirty="0">
                <a:latin typeface="Cambria"/>
                <a:ea typeface="Cambria"/>
              </a:rPr>
              <a:t>: "Yang et al. (2024): The study proposed a Vision Transformer (</a:t>
            </a:r>
            <a:r>
              <a:rPr lang="en-US" err="1">
                <a:latin typeface="Cambria"/>
                <a:ea typeface="Cambria"/>
              </a:rPr>
              <a:t>ViT</a:t>
            </a:r>
            <a:r>
              <a:rPr lang="en-US" dirty="0">
                <a:latin typeface="Cambria"/>
                <a:ea typeface="Cambria"/>
              </a:rPr>
              <a:t>) model combined with masked autoencoders to classify referable diabetic retinopathy using large retinal images. The approach demonstrated superior performance due to its ability to capture global features effectively </a:t>
            </a:r>
            <a:endParaRPr lang="en-US"/>
          </a:p>
          <a:p>
            <a:endParaRPr lang="en-US" dirty="0">
              <a:latin typeface="Cambria"/>
              <a:ea typeface="Cambria"/>
            </a:endParaRPr>
          </a:p>
          <a:p>
            <a:r>
              <a:rPr lang="en-US" dirty="0">
                <a:latin typeface="Cambria"/>
                <a:ea typeface="Cambria"/>
              </a:rPr>
              <a:t>.</a:t>
            </a:r>
            <a:br>
              <a:rPr lang="en-US" dirty="0">
                <a:latin typeface="Cambria"/>
              </a:rPr>
            </a:br>
            <a:endParaRPr lang="en-US" dirty="0">
              <a:latin typeface="Cambria"/>
              <a:ea typeface="Cambria"/>
            </a:endParaRPr>
          </a:p>
        </p:txBody>
      </p:sp>
      <p:sp>
        <p:nvSpPr>
          <p:cNvPr id="6" name="TextBox 5">
            <a:extLst>
              <a:ext uri="{FF2B5EF4-FFF2-40B4-BE49-F238E27FC236}">
                <a16:creationId xmlns:a16="http://schemas.microsoft.com/office/drawing/2014/main" id="{C5DF5608-4621-4643-535A-CBCFD56DABF1}"/>
              </a:ext>
            </a:extLst>
          </p:cNvPr>
          <p:cNvSpPr txBox="1"/>
          <p:nvPr/>
        </p:nvSpPr>
        <p:spPr>
          <a:xfrm>
            <a:off x="1438362" y="3276600"/>
            <a:ext cx="74008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Cambria"/>
                <a:ea typeface="Cambria"/>
              </a:rPr>
              <a:t>Novelty of our Project:</a:t>
            </a:r>
            <a:endParaRPr lang="en-US"/>
          </a:p>
          <a:p>
            <a:pPr algn="just">
              <a:buFont typeface="Arial"/>
              <a:buChar char="•"/>
            </a:pPr>
            <a:r>
              <a:rPr lang="en-US" dirty="0">
                <a:latin typeface="Cambria"/>
                <a:ea typeface="Cambria"/>
              </a:rPr>
              <a:t>Combines</a:t>
            </a:r>
            <a:r>
              <a:rPr lang="en-US" dirty="0">
                <a:latin typeface="Cambria"/>
                <a:ea typeface="Calibri"/>
                <a:cs typeface="Calibri"/>
              </a:rPr>
              <a:t> </a:t>
            </a:r>
            <a:r>
              <a:rPr lang="en-US" b="1" err="1">
                <a:latin typeface="Cambria"/>
                <a:ea typeface="Calibri"/>
                <a:cs typeface="Calibri"/>
              </a:rPr>
              <a:t>EfficientNet</a:t>
            </a:r>
            <a:r>
              <a:rPr lang="en-US" dirty="0">
                <a:latin typeface="Cambria"/>
                <a:ea typeface="Calibri"/>
                <a:cs typeface="Calibri"/>
              </a:rPr>
              <a:t> </a:t>
            </a:r>
            <a:r>
              <a:rPr lang="en-US" dirty="0">
                <a:latin typeface="Cambria"/>
                <a:ea typeface="Cambria"/>
              </a:rPr>
              <a:t>(</a:t>
            </a:r>
            <a:r>
              <a:rPr lang="en-US" dirty="0">
                <a:latin typeface="Cambria"/>
                <a:ea typeface="Calibri"/>
                <a:cs typeface="Calibri"/>
              </a:rPr>
              <a:t>local features</a:t>
            </a:r>
            <a:r>
              <a:rPr lang="en-US" dirty="0">
                <a:latin typeface="Cambria"/>
                <a:ea typeface="Cambria"/>
              </a:rPr>
              <a:t>) and </a:t>
            </a:r>
            <a:r>
              <a:rPr lang="en-US" b="1" dirty="0">
                <a:latin typeface="Cambria"/>
                <a:ea typeface="Calibri"/>
                <a:cs typeface="Calibri"/>
              </a:rPr>
              <a:t>Vision Transformer (</a:t>
            </a:r>
            <a:r>
              <a:rPr lang="en-US" b="1" err="1">
                <a:latin typeface="Cambria"/>
                <a:ea typeface="Calibri"/>
                <a:cs typeface="Calibri"/>
              </a:rPr>
              <a:t>ViT</a:t>
            </a:r>
            <a:r>
              <a:rPr lang="en-US" b="1" dirty="0">
                <a:latin typeface="Cambria"/>
                <a:ea typeface="Calibri"/>
                <a:cs typeface="Calibri"/>
              </a:rPr>
              <a:t>)</a:t>
            </a:r>
            <a:r>
              <a:rPr lang="en-US" dirty="0">
                <a:latin typeface="Cambria"/>
                <a:ea typeface="Calibri"/>
                <a:cs typeface="Calibri"/>
              </a:rPr>
              <a:t> (global features) for a </a:t>
            </a:r>
            <a:r>
              <a:rPr lang="en-US" b="1" dirty="0">
                <a:latin typeface="Cambria"/>
                <a:ea typeface="Calibri"/>
                <a:cs typeface="Calibri"/>
              </a:rPr>
              <a:t>hybrid model</a:t>
            </a:r>
            <a:r>
              <a:rPr lang="en-US" dirty="0">
                <a:latin typeface="Cambria"/>
                <a:ea typeface="Calibri"/>
                <a:cs typeface="Calibri"/>
              </a:rPr>
              <a:t>.</a:t>
            </a:r>
          </a:p>
          <a:p>
            <a:pPr algn="just"/>
            <a:endParaRPr lang="en-US" dirty="0">
              <a:latin typeface="Cambria"/>
              <a:ea typeface="Calibri"/>
              <a:cs typeface="Calibri"/>
            </a:endParaRPr>
          </a:p>
          <a:p>
            <a:pPr algn="just">
              <a:buFont typeface="Arial"/>
              <a:buChar char="•"/>
            </a:pPr>
            <a:r>
              <a:rPr lang="en-US" dirty="0">
                <a:latin typeface="Cambria"/>
                <a:ea typeface="Calibri"/>
                <a:cs typeface="Calibri"/>
              </a:rPr>
              <a:t>Tackles </a:t>
            </a:r>
            <a:r>
              <a:rPr lang="en-US" b="1" dirty="0">
                <a:latin typeface="Cambria"/>
                <a:ea typeface="Calibri"/>
                <a:cs typeface="Calibri"/>
              </a:rPr>
              <a:t>class imbalance</a:t>
            </a:r>
            <a:r>
              <a:rPr lang="en-US" dirty="0">
                <a:latin typeface="Cambria"/>
                <a:ea typeface="Calibri"/>
                <a:cs typeface="Calibri"/>
              </a:rPr>
              <a:t> using class-weighted loss functions.</a:t>
            </a:r>
            <a:endParaRPr lang="en-US" dirty="0">
              <a:latin typeface="Cambria"/>
              <a:ea typeface="Cambria"/>
            </a:endParaRPr>
          </a:p>
          <a:p>
            <a:pPr algn="just"/>
            <a:endParaRPr lang="en-US" dirty="0">
              <a:latin typeface="Cambria"/>
              <a:ea typeface="Calibri"/>
              <a:cs typeface="Calibri"/>
            </a:endParaRPr>
          </a:p>
          <a:p>
            <a:pPr algn="just">
              <a:buFont typeface=""/>
              <a:buChar char="•"/>
            </a:pPr>
            <a:r>
              <a:rPr lang="en-US" b="1" dirty="0">
                <a:latin typeface="Cambria"/>
                <a:ea typeface="Cambria"/>
              </a:rPr>
              <a:t>GUI Integration</a:t>
            </a:r>
            <a:r>
              <a:rPr lang="en-US" dirty="0">
                <a:latin typeface="Cambria"/>
                <a:ea typeface="Cambria"/>
              </a:rPr>
              <a:t>: </a:t>
            </a:r>
            <a:r>
              <a:rPr lang="en-US" dirty="0">
                <a:latin typeface="Cambria"/>
                <a:ea typeface="Calibri"/>
                <a:cs typeface="Calibri"/>
              </a:rPr>
              <a:t>The system incorporates a user-friendly interface developed using Django and TypeScript, ensuring seamless interaction for healthcare professionals and ease of access to diagnostic results</a:t>
            </a:r>
            <a:r>
              <a:rPr lang="en-US" dirty="0">
                <a:latin typeface="Cambria"/>
                <a:ea typeface="Cambria"/>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FA9F2B-7AAB-5A4E-BDF1-F6A0461D220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Dataset</a:t>
            </a:r>
          </a:p>
        </p:txBody>
      </p:sp>
      <p:sp>
        <p:nvSpPr>
          <p:cNvPr id="4" name="Date Placeholder 3">
            <a:extLst>
              <a:ext uri="{FF2B5EF4-FFF2-40B4-BE49-F238E27FC236}">
                <a16:creationId xmlns:a16="http://schemas.microsoft.com/office/drawing/2014/main" id="{FE18F44A-6091-5164-18EB-B8120C309C26}"/>
              </a:ext>
            </a:extLst>
          </p:cNvPr>
          <p:cNvSpPr>
            <a:spLocks noGrp="1"/>
          </p:cNvSpPr>
          <p:nvPr>
            <p:ph type="dt" sz="quarter" idx="10"/>
          </p:nvPr>
        </p:nvSpPr>
        <p:spPr>
          <a:xfrm>
            <a:off x="1920875" y="6103938"/>
            <a:ext cx="1071563" cy="369887"/>
          </a:xfrm>
        </p:spPr>
        <p:txBody>
          <a:bodyPr/>
          <a:lstStyle/>
          <a:p>
            <a:pPr>
              <a:defRPr/>
            </a:pPr>
            <a:fld id="{A6582B55-4E66-4BE5-85A4-28B9CA8A1ACB}" type="datetime1">
              <a:rPr lang="en-US"/>
              <a:pPr>
                <a:defRPr/>
              </a:pPr>
              <a:t>4/11/2025</a:t>
            </a:fld>
            <a:endParaRPr lang="en-US" altLang="en-US"/>
          </a:p>
        </p:txBody>
      </p:sp>
      <p:sp>
        <p:nvSpPr>
          <p:cNvPr id="2" name="Slide Number Placeholder 1">
            <a:extLst>
              <a:ext uri="{FF2B5EF4-FFF2-40B4-BE49-F238E27FC236}">
                <a16:creationId xmlns:a16="http://schemas.microsoft.com/office/drawing/2014/main" id="{8AF70F35-68F4-938B-3C88-4BC3A60DA054}"/>
              </a:ext>
            </a:extLst>
          </p:cNvPr>
          <p:cNvSpPr>
            <a:spLocks noGrp="1"/>
          </p:cNvSpPr>
          <p:nvPr>
            <p:ph type="sldNum" sz="quarter" idx="12"/>
          </p:nvPr>
        </p:nvSpPr>
        <p:spPr/>
        <p:txBody>
          <a:bodyPr/>
          <a:lstStyle/>
          <a:p>
            <a:pPr>
              <a:defRPr/>
            </a:pPr>
            <a:fld id="{A58B0C33-229B-4C41-889E-C8E2C800B6AC}" type="slidenum">
              <a:rPr lang="en-US" altLang="en-US" smtClean="0"/>
              <a:pPr>
                <a:defRPr/>
              </a:pPr>
              <a:t>7</a:t>
            </a:fld>
            <a:r>
              <a:rPr lang="en-US" altLang="en-US"/>
              <a:t> of 12</a:t>
            </a:r>
          </a:p>
        </p:txBody>
      </p:sp>
      <p:sp>
        <p:nvSpPr>
          <p:cNvPr id="30726" name="Footer Placeholder 2">
            <a:extLst>
              <a:ext uri="{FF2B5EF4-FFF2-40B4-BE49-F238E27FC236}">
                <a16:creationId xmlns:a16="http://schemas.microsoft.com/office/drawing/2014/main" id="{CE1DD666-2F8F-737E-A20C-E264848CC3CC}"/>
              </a:ext>
            </a:extLst>
          </p:cNvPr>
          <p:cNvSpPr txBox="1">
            <a:spLocks noChangeArrowheads="1"/>
          </p:cNvSpPr>
          <p:nvPr/>
        </p:nvSpPr>
        <p:spPr bwMode="auto">
          <a:xfrm>
            <a:off x="2906713" y="6140450"/>
            <a:ext cx="5129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en-US" sz="900">
                <a:solidFill>
                  <a:srgbClr val="898989"/>
                </a:solidFill>
              </a:rPr>
              <a:t>Dept of CSE (AIML), SOE-Dayananda Sagar University</a:t>
            </a:r>
          </a:p>
        </p:txBody>
      </p:sp>
      <p:sp>
        <p:nvSpPr>
          <p:cNvPr id="32271" name="Content Placeholder 32270">
            <a:extLst>
              <a:ext uri="{FF2B5EF4-FFF2-40B4-BE49-F238E27FC236}">
                <a16:creationId xmlns:a16="http://schemas.microsoft.com/office/drawing/2014/main" id="{D5B5887C-7979-9402-9904-6BE1D7D60B8C}"/>
              </a:ext>
            </a:extLst>
          </p:cNvPr>
          <p:cNvSpPr>
            <a:spLocks noGrp="1"/>
          </p:cNvSpPr>
          <p:nvPr>
            <p:ph idx="1"/>
          </p:nvPr>
        </p:nvSpPr>
        <p:spPr>
          <a:xfrm>
            <a:off x="1439208" y="1544128"/>
            <a:ext cx="6591985" cy="3777622"/>
          </a:xfrm>
        </p:spPr>
        <p:txBody>
          <a:bodyPr/>
          <a:lstStyle/>
          <a:p>
            <a:pPr>
              <a:buFont typeface="Arial" panose="05040102010807070707" pitchFamily="18" charset="2"/>
              <a:buChar char="•"/>
            </a:pPr>
            <a:r>
              <a:rPr lang="en-US" dirty="0">
                <a:latin typeface="Cambria"/>
                <a:ea typeface="+mn-lt"/>
                <a:cs typeface="+mn-lt"/>
              </a:rPr>
              <a:t>The </a:t>
            </a:r>
            <a:r>
              <a:rPr lang="en-US" b="1" dirty="0">
                <a:latin typeface="Cambria"/>
                <a:ea typeface="+mn-lt"/>
                <a:cs typeface="+mn-lt"/>
              </a:rPr>
              <a:t>APTOS 2019 Blindness Detection dataset</a:t>
            </a:r>
            <a:r>
              <a:rPr lang="en-US" dirty="0">
                <a:latin typeface="Cambria"/>
                <a:ea typeface="+mn-lt"/>
                <a:cs typeface="+mn-lt"/>
              </a:rPr>
              <a:t> is a public dataset used for training models to classify images of retinas into different stages of diabetic retinopathy. </a:t>
            </a:r>
            <a:endParaRPr lang="en-US"/>
          </a:p>
          <a:p>
            <a:pPr>
              <a:buFont typeface="Arial" panose="05040102010807070707" pitchFamily="18" charset="2"/>
              <a:buChar char="•"/>
            </a:pPr>
            <a:r>
              <a:rPr lang="en-US" dirty="0">
                <a:latin typeface="Cambria"/>
                <a:ea typeface="+mn-lt"/>
                <a:cs typeface="+mn-lt"/>
              </a:rPr>
              <a:t>The dataset consists of </a:t>
            </a:r>
            <a:r>
              <a:rPr lang="en-US" b="1" dirty="0">
                <a:latin typeface="Cambria"/>
                <a:ea typeface="+mn-lt"/>
                <a:cs typeface="+mn-lt"/>
              </a:rPr>
              <a:t>color fundus images</a:t>
            </a:r>
            <a:r>
              <a:rPr lang="en-US" dirty="0">
                <a:latin typeface="Cambria"/>
                <a:ea typeface="+mn-lt"/>
                <a:cs typeface="+mn-lt"/>
              </a:rPr>
              <a:t> of retinas.</a:t>
            </a:r>
          </a:p>
          <a:p>
            <a:pPr>
              <a:buFont typeface="Arial" panose="05040102010807070707" pitchFamily="18" charset="2"/>
              <a:buChar char="•"/>
            </a:pPr>
            <a:r>
              <a:rPr lang="en-US" b="1" dirty="0">
                <a:latin typeface="Cambria"/>
                <a:ea typeface="Cambria"/>
              </a:rPr>
              <a:t>Dataset Structure:</a:t>
            </a:r>
            <a:endParaRPr lang="en-US" dirty="0">
              <a:latin typeface="Cambria"/>
              <a:ea typeface="Cambria"/>
            </a:endParaRPr>
          </a:p>
          <a:p>
            <a:pPr marL="0" indent="0">
              <a:buNone/>
            </a:pPr>
            <a:r>
              <a:rPr lang="en-US" dirty="0">
                <a:latin typeface="Cambria"/>
                <a:ea typeface="+mn-lt"/>
                <a:cs typeface="+mn-lt"/>
              </a:rPr>
              <a:t>Training Set: 70% of the data (2,563 images) </a:t>
            </a:r>
            <a:endParaRPr lang="en-US">
              <a:latin typeface="Cambria"/>
              <a:ea typeface="Cambria"/>
              <a:cs typeface="+mn-lt"/>
            </a:endParaRPr>
          </a:p>
          <a:p>
            <a:pPr marL="0" indent="0">
              <a:buNone/>
            </a:pPr>
            <a:r>
              <a:rPr lang="en-US" dirty="0">
                <a:latin typeface="Cambria"/>
                <a:ea typeface="+mn-lt"/>
                <a:cs typeface="+mn-lt"/>
              </a:rPr>
              <a:t>Validation Set: 30% of the data (1,099 images)</a:t>
            </a:r>
            <a:endParaRPr lang="en-US">
              <a:latin typeface="Cambria"/>
              <a:ea typeface="Cambria"/>
            </a:endParaRPr>
          </a:p>
          <a:p>
            <a:pPr>
              <a:buFont typeface="Arial" panose="05040102010807070707" pitchFamily="18" charset="2"/>
              <a:buChar char="•"/>
            </a:pPr>
            <a:r>
              <a:rPr lang="en-US" dirty="0">
                <a:latin typeface="Cambria"/>
                <a:ea typeface="+mn-lt"/>
                <a:cs typeface="+mn-lt"/>
              </a:rPr>
              <a:t>0: No diabetic retinopathy (1,805 images) </a:t>
            </a:r>
            <a:endParaRPr lang="en-US">
              <a:latin typeface="Cambria"/>
              <a:ea typeface="Cambria"/>
              <a:cs typeface="+mn-lt"/>
            </a:endParaRPr>
          </a:p>
          <a:p>
            <a:pPr marL="0" indent="0">
              <a:buNone/>
            </a:pPr>
            <a:r>
              <a:rPr lang="en-US" dirty="0">
                <a:latin typeface="Cambria"/>
                <a:ea typeface="+mn-lt"/>
                <a:cs typeface="+mn-lt"/>
              </a:rPr>
              <a:t>• 1: Mild diabetic retinopathy (370 images) </a:t>
            </a:r>
            <a:endParaRPr lang="en-US">
              <a:latin typeface="Cambria"/>
              <a:ea typeface="Cambria"/>
              <a:cs typeface="+mn-lt"/>
            </a:endParaRPr>
          </a:p>
          <a:p>
            <a:pPr marL="0" indent="0">
              <a:buNone/>
            </a:pPr>
            <a:r>
              <a:rPr lang="en-US" dirty="0">
                <a:latin typeface="Cambria"/>
                <a:ea typeface="+mn-lt"/>
                <a:cs typeface="+mn-lt"/>
              </a:rPr>
              <a:t>• 2: Moderate diabetic retinopathy (999 images) </a:t>
            </a:r>
            <a:endParaRPr lang="en-US">
              <a:latin typeface="Cambria"/>
              <a:ea typeface="Cambria"/>
              <a:cs typeface="+mn-lt"/>
            </a:endParaRPr>
          </a:p>
          <a:p>
            <a:pPr marL="0" indent="0">
              <a:buNone/>
            </a:pPr>
            <a:r>
              <a:rPr lang="en-US" dirty="0">
                <a:latin typeface="Cambria"/>
                <a:ea typeface="+mn-lt"/>
                <a:cs typeface="+mn-lt"/>
              </a:rPr>
              <a:t>• 3: Severe diabetic retinopathy (193 images) </a:t>
            </a:r>
            <a:endParaRPr lang="en-US">
              <a:latin typeface="Cambria"/>
              <a:ea typeface="Cambria"/>
              <a:cs typeface="+mn-lt"/>
            </a:endParaRPr>
          </a:p>
          <a:p>
            <a:pPr marL="0" indent="0">
              <a:buNone/>
            </a:pPr>
            <a:r>
              <a:rPr lang="en-US" dirty="0">
                <a:latin typeface="Cambria"/>
                <a:ea typeface="+mn-lt"/>
                <a:cs typeface="+mn-lt"/>
              </a:rPr>
              <a:t>• 4: Proliferative diabetic retinopathy (295 images)</a:t>
            </a:r>
            <a:endParaRPr lang="en-US">
              <a:latin typeface="Cambria"/>
              <a:ea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FA9F2B-7AAB-5A4E-BDF1-F6A0461D220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Dataset</a:t>
            </a:r>
          </a:p>
        </p:txBody>
      </p:sp>
      <p:sp>
        <p:nvSpPr>
          <p:cNvPr id="4" name="Date Placeholder 3">
            <a:extLst>
              <a:ext uri="{FF2B5EF4-FFF2-40B4-BE49-F238E27FC236}">
                <a16:creationId xmlns:a16="http://schemas.microsoft.com/office/drawing/2014/main" id="{FE18F44A-6091-5164-18EB-B8120C309C26}"/>
              </a:ext>
            </a:extLst>
          </p:cNvPr>
          <p:cNvSpPr>
            <a:spLocks noGrp="1"/>
          </p:cNvSpPr>
          <p:nvPr>
            <p:ph type="dt" sz="quarter" idx="10"/>
          </p:nvPr>
        </p:nvSpPr>
        <p:spPr>
          <a:xfrm>
            <a:off x="1920875" y="6103938"/>
            <a:ext cx="1071563" cy="369887"/>
          </a:xfrm>
        </p:spPr>
        <p:txBody>
          <a:bodyPr/>
          <a:lstStyle/>
          <a:p>
            <a:pPr>
              <a:defRPr/>
            </a:pPr>
            <a:fld id="{A6582B55-4E66-4BE5-85A4-28B9CA8A1ACB}" type="datetime1">
              <a:rPr lang="en-US"/>
              <a:pPr>
                <a:defRPr/>
              </a:pPr>
              <a:t>4/11/2025</a:t>
            </a:fld>
            <a:endParaRPr lang="en-US" altLang="en-US"/>
          </a:p>
        </p:txBody>
      </p:sp>
      <p:sp>
        <p:nvSpPr>
          <p:cNvPr id="2" name="Slide Number Placeholder 1">
            <a:extLst>
              <a:ext uri="{FF2B5EF4-FFF2-40B4-BE49-F238E27FC236}">
                <a16:creationId xmlns:a16="http://schemas.microsoft.com/office/drawing/2014/main" id="{8AF70F35-68F4-938B-3C88-4BC3A60DA054}"/>
              </a:ext>
            </a:extLst>
          </p:cNvPr>
          <p:cNvSpPr>
            <a:spLocks noGrp="1"/>
          </p:cNvSpPr>
          <p:nvPr>
            <p:ph type="sldNum" sz="quarter" idx="12"/>
          </p:nvPr>
        </p:nvSpPr>
        <p:spPr/>
        <p:txBody>
          <a:bodyPr/>
          <a:lstStyle/>
          <a:p>
            <a:pPr>
              <a:defRPr/>
            </a:pPr>
            <a:fld id="{A58B0C33-229B-4C41-889E-C8E2C800B6AC}" type="slidenum">
              <a:rPr lang="en-US" altLang="en-US" smtClean="0"/>
              <a:pPr>
                <a:defRPr/>
              </a:pPr>
              <a:t>8</a:t>
            </a:fld>
            <a:r>
              <a:rPr lang="en-US" altLang="en-US"/>
              <a:t> of 12</a:t>
            </a:r>
          </a:p>
        </p:txBody>
      </p:sp>
      <p:sp>
        <p:nvSpPr>
          <p:cNvPr id="30726" name="Footer Placeholder 2">
            <a:extLst>
              <a:ext uri="{FF2B5EF4-FFF2-40B4-BE49-F238E27FC236}">
                <a16:creationId xmlns:a16="http://schemas.microsoft.com/office/drawing/2014/main" id="{CE1DD666-2F8F-737E-A20C-E264848CC3CC}"/>
              </a:ext>
            </a:extLst>
          </p:cNvPr>
          <p:cNvSpPr txBox="1">
            <a:spLocks noChangeArrowheads="1"/>
          </p:cNvSpPr>
          <p:nvPr/>
        </p:nvSpPr>
        <p:spPr bwMode="auto">
          <a:xfrm>
            <a:off x="2906713" y="6140450"/>
            <a:ext cx="5129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en-US" sz="900">
                <a:solidFill>
                  <a:srgbClr val="898989"/>
                </a:solidFill>
              </a:rPr>
              <a:t>Dept of CSE (AIML), SOE-Dayananda Sagar University</a:t>
            </a:r>
          </a:p>
        </p:txBody>
      </p:sp>
      <p:pic>
        <p:nvPicPr>
          <p:cNvPr id="3" name="Content Placeholder 2" descr="A collage of images of a human eye&#10;&#10;Description automatically generated">
            <a:extLst>
              <a:ext uri="{FF2B5EF4-FFF2-40B4-BE49-F238E27FC236}">
                <a16:creationId xmlns:a16="http://schemas.microsoft.com/office/drawing/2014/main" id="{5AC4D664-B23E-0CE6-8504-2E932641F72A}"/>
              </a:ext>
            </a:extLst>
          </p:cNvPr>
          <p:cNvPicPr>
            <a:picLocks noGrp="1" noChangeAspect="1"/>
          </p:cNvPicPr>
          <p:nvPr>
            <p:ph idx="1"/>
          </p:nvPr>
        </p:nvPicPr>
        <p:blipFill>
          <a:blip r:embed="rId2"/>
          <a:stretch>
            <a:fillRect/>
          </a:stretch>
        </p:blipFill>
        <p:spPr>
          <a:xfrm>
            <a:off x="1947605" y="1846053"/>
            <a:ext cx="5445794" cy="3777622"/>
          </a:xfrm>
        </p:spPr>
      </p:pic>
    </p:spTree>
    <p:extLst>
      <p:ext uri="{BB962C8B-B14F-4D97-AF65-F5344CB8AC3E}">
        <p14:creationId xmlns:p14="http://schemas.microsoft.com/office/powerpoint/2010/main" val="90358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FA9F2B-7AAB-5A4E-BDF1-F6A0461D220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mbria"/>
                <a:ea typeface="Cambria"/>
                <a:cs typeface="Calibri"/>
              </a:rPr>
              <a:t>Image preprocessing</a:t>
            </a:r>
          </a:p>
        </p:txBody>
      </p:sp>
      <p:sp>
        <p:nvSpPr>
          <p:cNvPr id="4" name="Date Placeholder 3">
            <a:extLst>
              <a:ext uri="{FF2B5EF4-FFF2-40B4-BE49-F238E27FC236}">
                <a16:creationId xmlns:a16="http://schemas.microsoft.com/office/drawing/2014/main" id="{FE18F44A-6091-5164-18EB-B8120C309C26}"/>
              </a:ext>
            </a:extLst>
          </p:cNvPr>
          <p:cNvSpPr>
            <a:spLocks noGrp="1"/>
          </p:cNvSpPr>
          <p:nvPr>
            <p:ph type="dt" sz="quarter" idx="10"/>
          </p:nvPr>
        </p:nvSpPr>
        <p:spPr>
          <a:xfrm>
            <a:off x="1905000" y="6097323"/>
            <a:ext cx="1071563" cy="369887"/>
          </a:xfrm>
        </p:spPr>
        <p:txBody>
          <a:bodyPr/>
          <a:lstStyle/>
          <a:p>
            <a:pPr>
              <a:defRPr/>
            </a:pPr>
            <a:fld id="{A6582B55-4E66-4BE5-85A4-28B9CA8A1ACB}" type="datetime1">
              <a:rPr lang="en-US"/>
              <a:pPr>
                <a:defRPr/>
              </a:pPr>
              <a:t>4/11/2025</a:t>
            </a:fld>
            <a:endParaRPr lang="en-US" altLang="en-US" dirty="0"/>
          </a:p>
        </p:txBody>
      </p:sp>
      <p:sp>
        <p:nvSpPr>
          <p:cNvPr id="2" name="Slide Number Placeholder 1">
            <a:extLst>
              <a:ext uri="{FF2B5EF4-FFF2-40B4-BE49-F238E27FC236}">
                <a16:creationId xmlns:a16="http://schemas.microsoft.com/office/drawing/2014/main" id="{8AF70F35-68F4-938B-3C88-4BC3A60DA054}"/>
              </a:ext>
            </a:extLst>
          </p:cNvPr>
          <p:cNvSpPr>
            <a:spLocks noGrp="1"/>
          </p:cNvSpPr>
          <p:nvPr>
            <p:ph type="sldNum" sz="quarter" idx="12"/>
          </p:nvPr>
        </p:nvSpPr>
        <p:spPr/>
        <p:txBody>
          <a:bodyPr/>
          <a:lstStyle/>
          <a:p>
            <a:pPr>
              <a:defRPr/>
            </a:pPr>
            <a:fld id="{A58B0C33-229B-4C41-889E-C8E2C800B6AC}" type="slidenum">
              <a:rPr lang="en-US" altLang="en-US" smtClean="0"/>
              <a:pPr>
                <a:defRPr/>
              </a:pPr>
              <a:t>9</a:t>
            </a:fld>
            <a:r>
              <a:rPr lang="en-US" altLang="en-US"/>
              <a:t> of 12</a:t>
            </a:r>
          </a:p>
        </p:txBody>
      </p:sp>
      <p:sp>
        <p:nvSpPr>
          <p:cNvPr id="30726" name="Footer Placeholder 2">
            <a:extLst>
              <a:ext uri="{FF2B5EF4-FFF2-40B4-BE49-F238E27FC236}">
                <a16:creationId xmlns:a16="http://schemas.microsoft.com/office/drawing/2014/main" id="{CE1DD666-2F8F-737E-A20C-E264848CC3CC}"/>
              </a:ext>
            </a:extLst>
          </p:cNvPr>
          <p:cNvSpPr txBox="1">
            <a:spLocks noChangeArrowheads="1"/>
          </p:cNvSpPr>
          <p:nvPr/>
        </p:nvSpPr>
        <p:spPr bwMode="auto">
          <a:xfrm>
            <a:off x="2880520" y="6063721"/>
            <a:ext cx="5129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US" altLang="en-US" sz="900">
                <a:solidFill>
                  <a:srgbClr val="898989"/>
                </a:solidFill>
              </a:rPr>
              <a:t>Dept of CSE (AIML), SOE-Dayananda Sagar University</a:t>
            </a:r>
          </a:p>
        </p:txBody>
      </p:sp>
      <p:sp>
        <p:nvSpPr>
          <p:cNvPr id="32271" name="Content Placeholder 32270">
            <a:extLst>
              <a:ext uri="{FF2B5EF4-FFF2-40B4-BE49-F238E27FC236}">
                <a16:creationId xmlns:a16="http://schemas.microsoft.com/office/drawing/2014/main" id="{D5B5887C-7979-9402-9904-6BE1D7D60B8C}"/>
              </a:ext>
            </a:extLst>
          </p:cNvPr>
          <p:cNvSpPr>
            <a:spLocks noGrp="1"/>
          </p:cNvSpPr>
          <p:nvPr>
            <p:ph idx="1"/>
          </p:nvPr>
        </p:nvSpPr>
        <p:spPr>
          <a:xfrm>
            <a:off x="1568604" y="1429108"/>
            <a:ext cx="6591985" cy="4285891"/>
          </a:xfrm>
        </p:spPr>
        <p:txBody>
          <a:bodyPr/>
          <a:lstStyle/>
          <a:p>
            <a:r>
              <a:rPr lang="en-US" b="1" dirty="0">
                <a:latin typeface="Cambria"/>
                <a:ea typeface="Cambria"/>
              </a:rPr>
              <a:t>Image Preprocessing</a:t>
            </a:r>
            <a:endParaRPr lang="en-US" dirty="0">
              <a:latin typeface="Cambria"/>
              <a:ea typeface="Cambria"/>
            </a:endParaRPr>
          </a:p>
          <a:p>
            <a:r>
              <a:rPr lang="en-IN" b="1" dirty="0">
                <a:latin typeface="Calibri" panose="020F0502020204030204" pitchFamily="34" charset="0"/>
                <a:ea typeface="Calibri" panose="020F0502020204030204" pitchFamily="34" charset="0"/>
                <a:cs typeface="Calibri" panose="020F0502020204030204" pitchFamily="34" charset="0"/>
              </a:rPr>
              <a:t>Resizing</a:t>
            </a:r>
            <a:r>
              <a:rPr lang="en-IN"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All images were resized to 224 x 224 pixels to meet the input requirements of Vision Transformers (</a:t>
            </a:r>
            <a:r>
              <a:rPr lang="en-US" dirty="0" err="1">
                <a:latin typeface="Calibri" panose="020F0502020204030204" pitchFamily="34" charset="0"/>
                <a:ea typeface="Calibri" panose="020F0502020204030204" pitchFamily="34" charset="0"/>
                <a:cs typeface="Calibri" panose="020F0502020204030204" pitchFamily="34" charset="0"/>
              </a:rPr>
              <a:t>ViT</a:t>
            </a:r>
            <a:r>
              <a:rPr lang="en-US" dirty="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Patching Mechanism</a:t>
            </a:r>
            <a:r>
              <a:rPr lang="en-US" dirty="0">
                <a:latin typeface="Calibri" panose="020F0502020204030204" pitchFamily="34" charset="0"/>
                <a:ea typeface="Calibri" panose="020F0502020204030204" pitchFamily="34" charset="0"/>
                <a:cs typeface="Calibri" panose="020F0502020204030204" pitchFamily="34" charset="0"/>
              </a:rPr>
              <a:t>: Images were divided into smaller patches by the </a:t>
            </a:r>
            <a:r>
              <a:rPr lang="en-US" dirty="0" err="1">
                <a:latin typeface="Calibri" panose="020F0502020204030204" pitchFamily="34" charset="0"/>
                <a:ea typeface="Calibri" panose="020F0502020204030204" pitchFamily="34" charset="0"/>
                <a:cs typeface="Calibri" panose="020F0502020204030204" pitchFamily="34" charset="0"/>
              </a:rPr>
              <a:t>ViT</a:t>
            </a:r>
            <a:r>
              <a:rPr lang="en-US" dirty="0">
                <a:latin typeface="Calibri" panose="020F0502020204030204" pitchFamily="34" charset="0"/>
                <a:ea typeface="Calibri" panose="020F0502020204030204" pitchFamily="34" charset="0"/>
                <a:cs typeface="Calibri" panose="020F0502020204030204" pitchFamily="34" charset="0"/>
              </a:rPr>
              <a:t> model, enabling effective spatial relationship analysis.</a:t>
            </a:r>
          </a:p>
          <a:p>
            <a:r>
              <a:rPr lang="en-US" b="1" dirty="0">
                <a:latin typeface="Calibri" panose="020F0502020204030204" pitchFamily="34" charset="0"/>
                <a:ea typeface="Calibri" panose="020F0502020204030204" pitchFamily="34" charset="0"/>
                <a:cs typeface="Calibri" panose="020F0502020204030204" pitchFamily="34" charset="0"/>
              </a:rPr>
              <a:t>Class Imbalance Handling</a:t>
            </a:r>
            <a:r>
              <a:rPr lang="en-US" dirty="0">
                <a:latin typeface="Calibri" panose="020F0502020204030204" pitchFamily="34" charset="0"/>
                <a:ea typeface="Calibri" panose="020F0502020204030204" pitchFamily="34" charset="0"/>
                <a:cs typeface="Calibri" panose="020F0502020204030204" pitchFamily="34" charset="0"/>
              </a:rPr>
              <a:t>: Class weights were calculated based on dataset distribution and incorporated into the loss function to ensure fair representation of minority classes</a:t>
            </a:r>
          </a:p>
          <a:p>
            <a:r>
              <a:rPr lang="en-US" b="1" dirty="0">
                <a:latin typeface="Calibri" panose="020F0502020204030204" pitchFamily="34" charset="0"/>
                <a:ea typeface="Calibri" panose="020F0502020204030204" pitchFamily="34" charset="0"/>
                <a:cs typeface="Calibri" panose="020F0502020204030204" pitchFamily="34" charset="0"/>
              </a:rPr>
              <a:t>Data Augmentation</a:t>
            </a:r>
            <a:r>
              <a:rPr lang="en-US" dirty="0">
                <a:latin typeface="Calibri" panose="020F0502020204030204" pitchFamily="34" charset="0"/>
                <a:ea typeface="Calibri" panose="020F0502020204030204" pitchFamily="34" charset="0"/>
                <a:cs typeface="Calibri" panose="020F0502020204030204" pitchFamily="34" charset="0"/>
              </a:rPr>
              <a:t>: Techniques such as random rotations, zooming, horizontal flipping, and brightness adjustments were applied to increase dataset diversity.</a:t>
            </a:r>
          </a:p>
          <a:p>
            <a:r>
              <a:rPr lang="en-US" b="1" dirty="0">
                <a:latin typeface="Calibri" panose="020F0502020204030204" pitchFamily="34" charset="0"/>
                <a:ea typeface="Calibri" panose="020F0502020204030204" pitchFamily="34" charset="0"/>
                <a:cs typeface="Calibri" panose="020F0502020204030204" pitchFamily="34" charset="0"/>
              </a:rPr>
              <a:t>Normalization</a:t>
            </a:r>
            <a:r>
              <a:rPr lang="en-US" dirty="0">
                <a:latin typeface="Calibri" panose="020F0502020204030204" pitchFamily="34" charset="0"/>
                <a:ea typeface="Calibri" panose="020F0502020204030204" pitchFamily="34" charset="0"/>
                <a:cs typeface="Calibri" panose="020F0502020204030204" pitchFamily="34" charset="0"/>
              </a:rPr>
              <a:t>: Pixel intensity values were normalized to standardize inputs and optimize model performance.</a:t>
            </a:r>
          </a:p>
        </p:txBody>
      </p:sp>
    </p:spTree>
    <p:extLst>
      <p:ext uri="{BB962C8B-B14F-4D97-AF65-F5344CB8AC3E}">
        <p14:creationId xmlns:p14="http://schemas.microsoft.com/office/powerpoint/2010/main" val="3624772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TotalTime>
  <Words>1683</Words>
  <Application>Microsoft Office PowerPoint</Application>
  <PresentationFormat>On-screen Show (4:3)</PresentationFormat>
  <Paragraphs>204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PowerPoint Presentation</vt:lpstr>
      <vt:lpstr>Overview</vt:lpstr>
      <vt:lpstr>PowerPoint Presentation</vt:lpstr>
      <vt:lpstr>Introduction</vt:lpstr>
      <vt:lpstr>Problem Statement and Objectives </vt:lpstr>
      <vt:lpstr>Base Paper and Novelty :  </vt:lpstr>
      <vt:lpstr>Dataset</vt:lpstr>
      <vt:lpstr>Dataset</vt:lpstr>
      <vt:lpstr>Image preprocessing</vt:lpstr>
      <vt:lpstr>Model </vt:lpstr>
      <vt:lpstr>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comparision with Vit , EfficientNet and Hybrid approch with metrics</vt:lpstr>
      <vt:lpstr>PowerPoint Presentation</vt:lpstr>
      <vt:lpstr>References</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Sanda, Reddy Sai Chandan</cp:lastModifiedBy>
  <cp:revision>600</cp:revision>
  <dcterms:created xsi:type="dcterms:W3CDTF">2014-02-04T16:39:29Z</dcterms:created>
  <dcterms:modified xsi:type="dcterms:W3CDTF">2025-04-11T12:36:04Z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2024-12-13T05:31:28Z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b0f4c660-1f8f-4599-b96b-61829da5699d</vt:lpwstr>
  </property>
  <property fmtid="{D5CDD505-2E9C-101B-9397-08002B2CF9AE}" pid="8" name="MSIP_Label_cbec90da-8de3-41c2-83a2-9a36daf445f7_ContentBits">
    <vt:lpwstr>0</vt:lpwstr>
  </property>
</Properties>
</file>