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handoutMasterIdLst>
    <p:handoutMasterId r:id="rId17"/>
  </p:handoutMasterIdLst>
  <p:sldIdLst>
    <p:sldId id="260" r:id="rId5"/>
    <p:sldId id="263" r:id="rId6"/>
    <p:sldId id="269" r:id="rId7"/>
    <p:sldId id="266" r:id="rId8"/>
    <p:sldId id="265" r:id="rId9"/>
    <p:sldId id="264" r:id="rId10"/>
    <p:sldId id="270" r:id="rId11"/>
    <p:sldId id="272" r:id="rId12"/>
    <p:sldId id="271" r:id="rId13"/>
    <p:sldId id="261" r:id="rId14"/>
    <p:sldId id="267" r:id="rId15"/>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29077" autoAdjust="0"/>
  </p:normalViewPr>
  <p:slideViewPr>
    <p:cSldViewPr snapToGrid="0">
      <p:cViewPr varScale="1">
        <p:scale>
          <a:sx n="24" d="100"/>
          <a:sy n="24" d="100"/>
        </p:scale>
        <p:origin x="2870" y="4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C8FA638-5455-4C32-A4C8-DEF71E47F8B7}" type="datetime1">
              <a:rPr lang="en-GB" smtClean="0"/>
              <a:t>06/05/2022</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45484C-7992-44E9-9002-213D76072A08}" type="slidenum">
              <a:rPr lang="en-GB" smtClean="0"/>
              <a:t>‹#›</a:t>
            </a:fld>
            <a:endParaRPr lang="en-GB" dirty="0"/>
          </a:p>
        </p:txBody>
      </p:sp>
    </p:spTree>
    <p:extLst>
      <p:ext uri="{BB962C8B-B14F-4D97-AF65-F5344CB8AC3E}">
        <p14:creationId xmlns:p14="http://schemas.microsoft.com/office/powerpoint/2010/main" val="2515921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FB18E-DED5-4D56-8319-667830F89FAD}" type="datetime1">
              <a:rPr lang="en-GB" smtClean="0"/>
              <a:pPr/>
              <a:t>06/05/2022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524A772-5D94-4F12-8B86-44D4FB26368F}" type="slidenum">
              <a:rPr lang="en-GB" noProof="0" smtClean="0"/>
              <a:t>‹#›</a:t>
            </a:fld>
            <a:endParaRPr lang="en-GB" noProof="0"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B524A772-5D94-4F12-8B86-44D4FB26368F}" type="slidenum">
              <a:rPr lang="en-GB" smtClean="0"/>
              <a:t>1</a:t>
            </a:fld>
            <a:endParaRPr lang="en-GB" dirty="0"/>
          </a:p>
        </p:txBody>
      </p:sp>
    </p:spTree>
    <p:extLst>
      <p:ext uri="{BB962C8B-B14F-4D97-AF65-F5344CB8AC3E}">
        <p14:creationId xmlns:p14="http://schemas.microsoft.com/office/powerpoint/2010/main" val="51741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the study performed by the Xu and his team, Kaggle dataset with 1000 DR images and CNN with 8 Convolutional Layers, 4 Max-Pooling Layers, and 2 Fully-Connected Layers with SoftMax activation function are implemented. Before training the CNN architecture, data augmentation techniques such as Flip, Rescale, Rotation, and transition are implemented. The proposed approach achieved an accuracy of 94.5%. Due to less data used to train the CNN, the proposed architecture is not able to detect all 5 DR stages.</a:t>
            </a:r>
          </a:p>
          <a:p>
            <a:endParaRPr lang="en-IN" dirty="0"/>
          </a:p>
          <a:p>
            <a:r>
              <a:rPr lang="en-IN" dirty="0"/>
              <a:t>The approach implemented by Pratt and his team achieved an accuracy of 75%, Specificity (Correctly identifying normal images) of 95%, Sensitivity (Correctly classifying DR images) of 30%. In this approach, Kaggle dataset with 80,000 images and CNN with 10 Convolutional Layers, 8 Max-pooling Layers, and 3 Fully-Connected Layers with SoftMax activation function. Before training the CNN architecture, </a:t>
            </a:r>
            <a:r>
              <a:rPr lang="en-IN" dirty="0" err="1"/>
              <a:t>Color</a:t>
            </a:r>
            <a:r>
              <a:rPr lang="en-IN" dirty="0"/>
              <a:t> Normalization technique is applied and then images are resized to 512x512 pixels. The proposed method not able identify the DR images accurately.</a:t>
            </a:r>
          </a:p>
          <a:p>
            <a:endParaRPr lang="en-IN" dirty="0"/>
          </a:p>
          <a:p>
            <a:r>
              <a:rPr lang="en-IN" dirty="0"/>
              <a:t>The Other two studies performed by Yan and Budak can able to extract DR lesions and blood vessels respectively. These two studies are not able classify images into 5 DR stages.</a:t>
            </a:r>
          </a:p>
          <a:p>
            <a:endParaRPr lang="en-IN" dirty="0"/>
          </a:p>
          <a:p>
            <a:r>
              <a:rPr lang="en-IN" dirty="0"/>
              <a:t>  </a:t>
            </a:r>
          </a:p>
        </p:txBody>
      </p:sp>
      <p:sp>
        <p:nvSpPr>
          <p:cNvPr id="4" name="Slide Number Placeholder 3"/>
          <p:cNvSpPr>
            <a:spLocks noGrp="1"/>
          </p:cNvSpPr>
          <p:nvPr>
            <p:ph type="sldNum" sz="quarter" idx="5"/>
          </p:nvPr>
        </p:nvSpPr>
        <p:spPr/>
        <p:txBody>
          <a:bodyPr/>
          <a:lstStyle/>
          <a:p>
            <a:pPr rtl="0"/>
            <a:fld id="{B524A772-5D94-4F12-8B86-44D4FB26368F}" type="slidenum">
              <a:rPr lang="en-GB" noProof="0" smtClean="0"/>
              <a:t>4</a:t>
            </a:fld>
            <a:endParaRPr lang="en-GB" noProof="0" dirty="0"/>
          </a:p>
        </p:txBody>
      </p:sp>
    </p:spTree>
    <p:extLst>
      <p:ext uri="{BB962C8B-B14F-4D97-AF65-F5344CB8AC3E}">
        <p14:creationId xmlns:p14="http://schemas.microsoft.com/office/powerpoint/2010/main" val="194114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t>The dataset contains a total of 35,126 DR images. In which, around 26,000 images are considered as the normal images whereas the around 800 is considered as the proliferative DR. From the count, it is clear that the dataset is hugely imbalanced.</a:t>
            </a:r>
          </a:p>
          <a:p>
            <a:endParaRPr lang="en-IN" dirty="0"/>
          </a:p>
          <a:p>
            <a:r>
              <a:rPr lang="en-IN" dirty="0"/>
              <a:t>In the data collection &amp; preparation step, to maintain balanced dataset and to reduce over-fitting, oversampling technique is implemented by increasing minority classes to the one-third of the majority classes.</a:t>
            </a:r>
          </a:p>
        </p:txBody>
      </p:sp>
      <p:sp>
        <p:nvSpPr>
          <p:cNvPr id="4" name="Slide Number Placeholder 3"/>
          <p:cNvSpPr>
            <a:spLocks noGrp="1"/>
          </p:cNvSpPr>
          <p:nvPr>
            <p:ph type="sldNum" sz="quarter" idx="5"/>
          </p:nvPr>
        </p:nvSpPr>
        <p:spPr/>
        <p:txBody>
          <a:bodyPr/>
          <a:lstStyle/>
          <a:p>
            <a:pPr rtl="0"/>
            <a:fld id="{B524A772-5D94-4F12-8B86-44D4FB26368F}" type="slidenum">
              <a:rPr lang="en-GB" noProof="0" smtClean="0"/>
              <a:t>5</a:t>
            </a:fld>
            <a:endParaRPr lang="en-GB" noProof="0" dirty="0"/>
          </a:p>
        </p:txBody>
      </p:sp>
    </p:spTree>
    <p:extLst>
      <p:ext uri="{BB962C8B-B14F-4D97-AF65-F5344CB8AC3E}">
        <p14:creationId xmlns:p14="http://schemas.microsoft.com/office/powerpoint/2010/main" val="2829140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t>In the Image pre-processing step, first the images are converted to Gray-scale image. Later, the Gray-scale images are cropped by removing the unnecessary black background in the images.</a:t>
            </a:r>
          </a:p>
          <a:p>
            <a:endParaRPr lang="en-IN" dirty="0"/>
          </a:p>
          <a:p>
            <a:r>
              <a:rPr lang="en-IN" dirty="0"/>
              <a:t>Once the images are cropped, the well-known image processing method known as ‘Ben Graham’ method is applied on the cropped images. The ben graham method enhancing the features in the image.</a:t>
            </a:r>
          </a:p>
          <a:p>
            <a:endParaRPr lang="en-IN" dirty="0"/>
          </a:p>
          <a:p>
            <a:r>
              <a:rPr lang="en-IN" dirty="0"/>
              <a:t>To classify the images into 5 DR stages, the well-known pre-trained model known as ‘Inception-V3’ is used. The Inception-V3 architecture is modified by adding 2 </a:t>
            </a:r>
            <a:r>
              <a:rPr lang="en-IN"/>
              <a:t>fully connected </a:t>
            </a:r>
            <a:r>
              <a:rPr lang="en-IN" dirty="0"/>
              <a:t>layers with 1024 neurons with </a:t>
            </a:r>
            <a:r>
              <a:rPr lang="en-IN" dirty="0" err="1"/>
              <a:t>ReLU</a:t>
            </a:r>
            <a:r>
              <a:rPr lang="en-IN" dirty="0"/>
              <a:t> activation function, 1 Dropout layer of 0.5 value, 1 logistic layer with SoftMax activation function. </a:t>
            </a:r>
          </a:p>
          <a:p>
            <a:endParaRPr lang="en-IN" dirty="0"/>
          </a:p>
          <a:p>
            <a:r>
              <a:rPr lang="en-IN" dirty="0"/>
              <a:t>Later, to improve the accuracy of the trained Inception-V3 model, the first two layers are frozen and trained the entire network. Once the model is fine-tuned and saved, the saved model is then later used to classify the user uploaded image into 5 DR stages.  </a:t>
            </a:r>
          </a:p>
        </p:txBody>
      </p:sp>
      <p:sp>
        <p:nvSpPr>
          <p:cNvPr id="4" name="Slide Number Placeholder 3"/>
          <p:cNvSpPr>
            <a:spLocks noGrp="1"/>
          </p:cNvSpPr>
          <p:nvPr>
            <p:ph type="sldNum" sz="quarter" idx="5"/>
          </p:nvPr>
        </p:nvSpPr>
        <p:spPr/>
        <p:txBody>
          <a:bodyPr/>
          <a:lstStyle/>
          <a:p>
            <a:pPr rtl="0"/>
            <a:fld id="{B524A772-5D94-4F12-8B86-44D4FB26368F}" type="slidenum">
              <a:rPr lang="en-GB" noProof="0" smtClean="0"/>
              <a:t>6</a:t>
            </a:fld>
            <a:endParaRPr lang="en-GB" noProof="0" dirty="0"/>
          </a:p>
        </p:txBody>
      </p:sp>
    </p:spTree>
    <p:extLst>
      <p:ext uri="{BB962C8B-B14F-4D97-AF65-F5344CB8AC3E}">
        <p14:creationId xmlns:p14="http://schemas.microsoft.com/office/powerpoint/2010/main" val="389964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rtl="0"/>
            <a:fld id="{B524A772-5D94-4F12-8B86-44D4FB26368F}" type="slidenum">
              <a:rPr lang="en-GB" noProof="0" smtClean="0"/>
              <a:t>7</a:t>
            </a:fld>
            <a:endParaRPr lang="en-GB" noProof="0" dirty="0"/>
          </a:p>
        </p:txBody>
      </p:sp>
    </p:spTree>
    <p:extLst>
      <p:ext uri="{BB962C8B-B14F-4D97-AF65-F5344CB8AC3E}">
        <p14:creationId xmlns:p14="http://schemas.microsoft.com/office/powerpoint/2010/main" val="311402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rtlCol="0" anchor="b">
            <a:normAutofit/>
          </a:bodyPr>
          <a:lstStyle>
            <a:lvl1pPr algn="r">
              <a:defRPr sz="6000">
                <a:effectLst/>
              </a:defRPr>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4515377" y="3996267"/>
            <a:ext cx="6987645" cy="1388534"/>
          </a:xfrm>
        </p:spPr>
        <p:txBody>
          <a:bodyPr rtlCol="0"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p:txBody>
          <a:bodyPr rtlCol="0"/>
          <a:lstStyle/>
          <a:p>
            <a:pPr rtl="0"/>
            <a:fld id="{B6122F43-D8E4-4D72-B71C-BEADB581BA92}" type="datetime1">
              <a:rPr lang="en-GB" noProof="0" smtClean="0"/>
              <a:t>06/05/2022</a:t>
            </a:fld>
            <a:endParaRPr lang="en-GB" noProof="0" dirty="0"/>
          </a:p>
        </p:txBody>
      </p:sp>
      <p:sp>
        <p:nvSpPr>
          <p:cNvPr id="5" name="Footer Placeholder 4"/>
          <p:cNvSpPr>
            <a:spLocks noGrp="1"/>
          </p:cNvSpPr>
          <p:nvPr>
            <p:ph type="ftr" sz="quarter" idx="11"/>
          </p:nvPr>
        </p:nvSpPr>
        <p:spPr>
          <a:xfrm>
            <a:off x="5332412" y="5883275"/>
            <a:ext cx="4324044" cy="365125"/>
          </a:xfrm>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rtlCol="0" anchor="b">
            <a:normAutofit/>
          </a:bodyPr>
          <a:lstStyle>
            <a:lvl1pPr algn="ctr">
              <a:defRPr sz="2400" b="0"/>
            </a:lvl1pPr>
          </a:lstStyle>
          <a:p>
            <a:pPr rtl="0"/>
            <a:r>
              <a:rPr lang="en-US" noProof="0"/>
              <a:t>Click to edit Master title style</a:t>
            </a:r>
            <a:endParaRPr lang="en-GB" noProof="0"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484311" y="5299603"/>
            <a:ext cx="10018711" cy="493712"/>
          </a:xfrm>
        </p:spPr>
        <p:txBody>
          <a:bodyPr rtlCol="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13138419-1D08-4BE5-9CF7-B157F613FF31}" type="datetime1">
              <a:rPr lang="en-GB" noProof="0" smtClean="0"/>
              <a:t>06/05/2022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rtlCol="0" anchor="ctr">
            <a:normAutofit/>
          </a:bodyPr>
          <a:lstStyle>
            <a:lvl1pPr algn="ctr">
              <a:defRPr sz="3200" b="0" cap="none"/>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484312" y="4343400"/>
            <a:ext cx="10018713"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1B83ECF2-B140-4759-8515-1D852FDAEB2C}" type="datetime1">
              <a:rPr lang="en-GB" noProof="0" smtClean="0"/>
              <a:t>06/05/2022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8000" noProof="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dirty="0">
                <a:solidFill>
                  <a:schemeClr val="tx1"/>
                </a:solidFill>
                <a:effectLst/>
              </a:rPr>
              <a:t>”</a:t>
            </a:r>
          </a:p>
        </p:txBody>
      </p:sp>
      <p:sp>
        <p:nvSpPr>
          <p:cNvPr id="2" name="Title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en-US" noProof="0"/>
              <a:t>Click to edit Master title style</a:t>
            </a:r>
            <a:endParaRPr lang="en-GB" noProof="0" dirty="0"/>
          </a:p>
        </p:txBody>
      </p:sp>
      <p:sp>
        <p:nvSpPr>
          <p:cNvPr id="10" name="Text Placeholder 9"/>
          <p:cNvSpPr>
            <a:spLocks noGrp="1"/>
          </p:cNvSpPr>
          <p:nvPr>
            <p:ph type="body" sz="quarter" idx="13"/>
          </p:nvPr>
        </p:nvSpPr>
        <p:spPr>
          <a:xfrm>
            <a:off x="2436811" y="3428999"/>
            <a:ext cx="8532815" cy="381000"/>
          </a:xfrm>
        </p:spPr>
        <p:txBody>
          <a:bodyPr rtlCol="0"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US" noProof="0"/>
              <a:t>Click to edit Master text styles</a:t>
            </a:r>
          </a:p>
        </p:txBody>
      </p:sp>
      <p:sp>
        <p:nvSpPr>
          <p:cNvPr id="3" name="Text Placeholder 2"/>
          <p:cNvSpPr>
            <a:spLocks noGrp="1"/>
          </p:cNvSpPr>
          <p:nvPr>
            <p:ph type="body" idx="1"/>
          </p:nvPr>
        </p:nvSpPr>
        <p:spPr>
          <a:xfrm>
            <a:off x="1484311" y="4343400"/>
            <a:ext cx="10018711" cy="1447800"/>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DD22D497-1F26-4DF0-B354-872FCC4712F7}" type="datetime1">
              <a:rPr lang="en-GB" noProof="0" smtClean="0"/>
              <a:t>06/05/2022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rtlCol="0" anchor="b">
            <a:normAutofit/>
          </a:bodyPr>
          <a:lstStyle>
            <a:lvl1pPr algn="r">
              <a:defRPr sz="3200" b="0" cap="none"/>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484312" y="4777381"/>
            <a:ext cx="10018710"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81CAE508-7317-4D08-B748-FA7A328757F2}" type="datetime1">
              <a:rPr lang="en-GB" noProof="0" smtClean="0"/>
              <a:t>06/05/2022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8000" noProof="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dirty="0">
                <a:solidFill>
                  <a:schemeClr val="tx1"/>
                </a:solidFill>
                <a:effectLst/>
              </a:rPr>
              <a:t>”</a:t>
            </a:r>
          </a:p>
        </p:txBody>
      </p:sp>
      <p:sp>
        <p:nvSpPr>
          <p:cNvPr id="2" name="Title 1"/>
          <p:cNvSpPr>
            <a:spLocks noGrp="1"/>
          </p:cNvSpPr>
          <p:nvPr>
            <p:ph type="title"/>
          </p:nvPr>
        </p:nvSpPr>
        <p:spPr>
          <a:xfrm>
            <a:off x="2208212" y="685800"/>
            <a:ext cx="8990012" cy="2743199"/>
          </a:xfrm>
        </p:spPr>
        <p:txBody>
          <a:bodyPr rtlCol="0" anchor="ctr">
            <a:normAutofit/>
          </a:bodyPr>
          <a:lstStyle>
            <a:lvl1pPr algn="ctr">
              <a:defRPr sz="3200" b="0" cap="none">
                <a:solidFill>
                  <a:schemeClr val="tx1"/>
                </a:solidFill>
              </a:defRPr>
            </a:lvl1pPr>
          </a:lstStyle>
          <a:p>
            <a:pPr rtl="0"/>
            <a:r>
              <a:rPr lang="en-US" noProof="0"/>
              <a:t>Click to edit Master title style</a:t>
            </a:r>
            <a:endParaRPr lang="en-GB" noProof="0"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rtl="0">
              <a:spcBef>
                <a:spcPct val="0"/>
              </a:spcBef>
              <a:buNone/>
            </a:pPr>
            <a:r>
              <a:rPr lang="en-US" noProof="0"/>
              <a:t>Click to edit Master text styles</a:t>
            </a:r>
          </a:p>
        </p:txBody>
      </p:sp>
      <p:sp>
        <p:nvSpPr>
          <p:cNvPr id="3" name="Text Placeholder 2"/>
          <p:cNvSpPr>
            <a:spLocks noGrp="1"/>
          </p:cNvSpPr>
          <p:nvPr>
            <p:ph type="body" idx="1"/>
          </p:nvPr>
        </p:nvSpPr>
        <p:spPr>
          <a:xfrm>
            <a:off x="1484312" y="4775200"/>
            <a:ext cx="10018710" cy="1016000"/>
          </a:xfrm>
        </p:spPr>
        <p:txBody>
          <a:bodyPr rtlCol="0"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839AD1B7-17CB-4083-AA3E-7C14CB746BBA}" type="datetime1">
              <a:rPr lang="en-GB" noProof="0" smtClean="0"/>
              <a:t>06/05/2022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rtl="0"/>
            <a:r>
              <a:rPr lang="en-US" noProof="0"/>
              <a:t>Click to edit Master title style</a:t>
            </a:r>
            <a:endParaRPr lang="en-GB" noProof="0"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n-US" noProof="0"/>
              <a:t>Click to edit Master text styles</a:t>
            </a:r>
          </a:p>
        </p:txBody>
      </p:sp>
      <p:sp>
        <p:nvSpPr>
          <p:cNvPr id="3" name="Text Placeholder 2"/>
          <p:cNvSpPr>
            <a:spLocks noGrp="1"/>
          </p:cNvSpPr>
          <p:nvPr>
            <p:ph type="body" idx="1"/>
          </p:nvPr>
        </p:nvSpPr>
        <p:spPr>
          <a:xfrm>
            <a:off x="1484311" y="4343400"/>
            <a:ext cx="10018713"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C3B36315-EBE6-4A9D-A383-D6CD2A2EBB00}" type="datetime1">
              <a:rPr lang="en-GB" noProof="0" smtClean="0"/>
              <a:t>06/05/2022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lgn="ctr">
              <a:defRPr/>
            </a:lvl1pPr>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53407383-3427-4575-B0AB-FC9F7CA42AAD}" type="datetime1">
              <a:rPr lang="en-GB" noProof="0" smtClean="0"/>
              <a:t>06/05/2022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484312" y="685800"/>
            <a:ext cx="8019742" cy="5105400"/>
          </a:xfrm>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926A8485-45A6-40DF-913D-0935769CD3C8}" type="datetime1">
              <a:rPr lang="en-GB" noProof="0" smtClean="0"/>
              <a:t>06/05/2022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nchor="ct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E8800FE2-65C8-4DC2-A2F6-9C236BCE11B6}" type="datetime1">
              <a:rPr lang="en-GB" noProof="0" smtClean="0"/>
              <a:t>06/05/2022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a:xfrm>
            <a:off x="10951856" y="5867131"/>
            <a:ext cx="551167" cy="365125"/>
          </a:xfrm>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rtlCol="0" anchor="b"/>
          <a:lstStyle>
            <a:lvl1pPr algn="r">
              <a:defRPr sz="4000" b="0" cap="none"/>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2572278" y="4777381"/>
            <a:ext cx="8930748" cy="860400"/>
          </a:xfrm>
        </p:spPr>
        <p:txBody>
          <a:bodyPr rtlCol="0"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9EAC4B12-FF4F-4B0F-B49D-1D95A60E6059}" type="datetime1">
              <a:rPr lang="en-GB" noProof="0" smtClean="0"/>
              <a:t>06/05/2022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484312" y="2666999"/>
            <a:ext cx="4895055"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607967" y="2667000"/>
            <a:ext cx="4895056"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p>
            <a:pPr rtl="0"/>
            <a:fld id="{30FAAE8A-B70F-4344-95B0-FCFC673E6B70}" type="datetime1">
              <a:rPr lang="en-GB" noProof="0" smtClean="0"/>
              <a:t>06/05/2022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772179" y="2658533"/>
            <a:ext cx="4607188"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484311"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880487" y="2667000"/>
            <a:ext cx="4622537" cy="576262"/>
          </a:xfrm>
        </p:spPr>
        <p:txBody>
          <a:bodyPr rtlCol="0"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607967" y="3335337"/>
            <a:ext cx="4895056" cy="2455862"/>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p>
            <a:pPr rtl="0"/>
            <a:fld id="{5EAE5AB8-E0EE-4529-9042-13F8EA4FCA1B}" type="datetime1">
              <a:rPr lang="en-GB" noProof="0" smtClean="0"/>
              <a:t>06/05/2022</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pPr rtl="0"/>
            <a:fld id="{067F6980-FBDF-47E7-A9A0-7D51CF19BC58}" type="datetime1">
              <a:rPr lang="en-GB" noProof="0" smtClean="0"/>
              <a:t>06/05/2022</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DB2F54A5-82D7-4EC4-8346-7B245564B263}" type="datetime1">
              <a:rPr lang="en-GB" noProof="0" smtClean="0"/>
              <a:t>06/05/2022</a:t>
            </a:fld>
            <a:endParaRPr lang="en-GB" noProof="0" dirty="0"/>
          </a:p>
        </p:txBody>
      </p:sp>
      <p:sp>
        <p:nvSpPr>
          <p:cNvPr id="3" name="Footer Placeholder 2"/>
          <p:cNvSpPr>
            <a:spLocks noGrp="1"/>
          </p:cNvSpPr>
          <p:nvPr>
            <p:ph type="ftr" sz="quarter" idx="11"/>
          </p:nvPr>
        </p:nvSpPr>
        <p:spPr/>
        <p:txBody>
          <a:bodyPr rtlCol="0"/>
          <a:lstStyle/>
          <a:p>
            <a:pPr rtl="0"/>
            <a:endParaRPr lang="en-GB" noProof="0" dirty="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rtlCol="0" anchor="b">
            <a:normAutofit/>
          </a:bodyPr>
          <a:lstStyle>
            <a:lvl1pPr algn="ctr">
              <a:defRPr sz="2400" b="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262033" y="685799"/>
            <a:ext cx="6240990" cy="5105401"/>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484312" y="2971800"/>
            <a:ext cx="3549121" cy="1828800"/>
          </a:xfrm>
        </p:spPr>
        <p:txBody>
          <a:bodyPr rtlCol="0">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558AD4CE-9003-43E6-84E8-9A172E90259F}" type="datetime1">
              <a:rPr lang="en-GB" noProof="0" smtClean="0"/>
              <a:t>06/05/2022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rtlCol="0" anchor="b">
            <a:normAutofit/>
          </a:bodyPr>
          <a:lstStyle>
            <a:lvl1pPr algn="ctr">
              <a:defRPr sz="2800" b="0"/>
            </a:lvl1pPr>
          </a:lstStyle>
          <a:p>
            <a:pPr rtl="0"/>
            <a:r>
              <a:rPr lang="en-US" noProof="0"/>
              <a:t>Click to edit Master title style</a:t>
            </a:r>
            <a:endParaRPr lang="en-GB" noProof="0"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482724" y="3124199"/>
            <a:ext cx="5426158" cy="1828800"/>
          </a:xfrm>
        </p:spPr>
        <p:txBody>
          <a:bodyPr rtlCol="0">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0E743C15-1F85-42AD-B2CA-CABBBF57FB0D}" type="datetime1">
              <a:rPr lang="en-GB" noProof="0" smtClean="0"/>
              <a:t>06/05/2022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4E758538-EE2D-41E9-BC6C-040DE836FFCF}" type="datetime1">
              <a:rPr lang="en-GB" noProof="0" smtClean="0"/>
              <a:t>06/05/2022</a:t>
            </a:fld>
            <a:endParaRPr lang="en-GB" noProof="0"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GB" noProof="0"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n-GB" noProof="0" smtClean="0"/>
              <a:pPr/>
              <a:t>‹#›</a:t>
            </a:fld>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3390/molecules22122054" TargetMode="External"/><Relationship Id="rId2" Type="http://schemas.openxmlformats.org/officeDocument/2006/relationships/hyperlink" Target="https://www.eyedoctorophthalmologistnyc.com/treatment/diabetic-retinopathy-eye-disease/" TargetMode="External"/><Relationship Id="rId1" Type="http://schemas.openxmlformats.org/officeDocument/2006/relationships/slideLayout" Target="../slideLayouts/slideLayout2.xml"/><Relationship Id="rId4" Type="http://schemas.openxmlformats.org/officeDocument/2006/relationships/hyperlink" Target="https://ieeexplore.ieee.org/document/883319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rtlCol="0">
            <a:normAutofit/>
          </a:bodyPr>
          <a:lstStyle/>
          <a:p>
            <a:pPr algn="l" rtl="0"/>
            <a:r>
              <a:rPr lang="en-GB" sz="6200" dirty="0"/>
              <a:t>Diabetic Retinopathy Detection</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rtlCol="0">
            <a:normAutofit lnSpcReduction="10000"/>
          </a:bodyPr>
          <a:lstStyle/>
          <a:p>
            <a:pPr algn="l" rtl="0"/>
            <a:r>
              <a:rPr lang="en-GB" dirty="0"/>
              <a:t>Post-Graduate Major Project</a:t>
            </a:r>
          </a:p>
          <a:p>
            <a:pPr algn="l" rtl="0"/>
            <a:r>
              <a:rPr lang="en-GB" b="1" dirty="0"/>
              <a:t>SID: </a:t>
            </a:r>
            <a:r>
              <a:rPr lang="en-GB" dirty="0"/>
              <a:t>2022785</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DE19-6B3D-4DDD-960D-CF21395ABBA1}"/>
              </a:ext>
            </a:extLst>
          </p:cNvPr>
          <p:cNvSpPr>
            <a:spLocks noGrp="1"/>
          </p:cNvSpPr>
          <p:nvPr>
            <p:ph type="title"/>
          </p:nvPr>
        </p:nvSpPr>
        <p:spPr>
          <a:xfrm>
            <a:off x="0" y="481693"/>
            <a:ext cx="12192000" cy="963386"/>
          </a:xfrm>
        </p:spPr>
        <p:txBody>
          <a:bodyPr/>
          <a:lstStyle/>
          <a:p>
            <a:r>
              <a:rPr lang="en-IN" dirty="0"/>
              <a:t>Conclusion</a:t>
            </a:r>
          </a:p>
        </p:txBody>
      </p:sp>
      <p:sp>
        <p:nvSpPr>
          <p:cNvPr id="3" name="Content Placeholder 2">
            <a:extLst>
              <a:ext uri="{FF2B5EF4-FFF2-40B4-BE49-F238E27FC236}">
                <a16:creationId xmlns:a16="http://schemas.microsoft.com/office/drawing/2014/main" id="{2394F6AD-9690-442D-8F8F-2244259A0D0F}"/>
              </a:ext>
            </a:extLst>
          </p:cNvPr>
          <p:cNvSpPr>
            <a:spLocks noGrp="1"/>
          </p:cNvSpPr>
          <p:nvPr>
            <p:ph idx="1"/>
          </p:nvPr>
        </p:nvSpPr>
        <p:spPr>
          <a:xfrm>
            <a:off x="1257301" y="481693"/>
            <a:ext cx="10722428" cy="5894613"/>
          </a:xfrm>
        </p:spPr>
        <p:txBody>
          <a:bodyPr/>
          <a:lstStyle/>
          <a:p>
            <a:pPr algn="just"/>
            <a:r>
              <a:rPr lang="en-IN" dirty="0"/>
              <a:t>The fine-tuned inception-v3 achieved an accuracy of 90%. The accuracy of the model can increase by training on more balanced dataset.</a:t>
            </a:r>
          </a:p>
          <a:p>
            <a:pPr algn="just"/>
            <a:r>
              <a:rPr lang="en-IN" dirty="0"/>
              <a:t>The transfer-learning approach used in this approach saved time- and computational power. </a:t>
            </a:r>
          </a:p>
          <a:p>
            <a:pPr algn="just"/>
            <a:r>
              <a:rPr lang="en-IN" dirty="0"/>
              <a:t>Currently, in the presented work, the extraction of MAs, HAs, and EX is not implemented in the image pre-processing steps. Implementing these extraction techniques can improve the fine-tuned model.</a:t>
            </a:r>
          </a:p>
        </p:txBody>
      </p:sp>
    </p:spTree>
    <p:extLst>
      <p:ext uri="{BB962C8B-B14F-4D97-AF65-F5344CB8AC3E}">
        <p14:creationId xmlns:p14="http://schemas.microsoft.com/office/powerpoint/2010/main" val="1832817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2B8D-74E6-47F0-9211-CE605DB3E3E8}"/>
              </a:ext>
            </a:extLst>
          </p:cNvPr>
          <p:cNvSpPr>
            <a:spLocks noGrp="1"/>
          </p:cNvSpPr>
          <p:nvPr>
            <p:ph type="title"/>
          </p:nvPr>
        </p:nvSpPr>
        <p:spPr>
          <a:xfrm>
            <a:off x="0" y="0"/>
            <a:ext cx="12191999" cy="793376"/>
          </a:xfrm>
        </p:spPr>
        <p:txBody>
          <a:bodyPr/>
          <a:lstStyle/>
          <a:p>
            <a:r>
              <a:rPr lang="en-IN" dirty="0"/>
              <a:t>References</a:t>
            </a:r>
          </a:p>
        </p:txBody>
      </p:sp>
      <p:sp>
        <p:nvSpPr>
          <p:cNvPr id="3" name="Content Placeholder 2">
            <a:extLst>
              <a:ext uri="{FF2B5EF4-FFF2-40B4-BE49-F238E27FC236}">
                <a16:creationId xmlns:a16="http://schemas.microsoft.com/office/drawing/2014/main" id="{B073CB04-1E1E-45AF-9E6A-72E85288C1AC}"/>
              </a:ext>
            </a:extLst>
          </p:cNvPr>
          <p:cNvSpPr>
            <a:spLocks noGrp="1"/>
          </p:cNvSpPr>
          <p:nvPr>
            <p:ph idx="1"/>
          </p:nvPr>
        </p:nvSpPr>
        <p:spPr>
          <a:xfrm>
            <a:off x="1143000" y="793376"/>
            <a:ext cx="11048999" cy="6064624"/>
          </a:xfrm>
        </p:spPr>
        <p:txBody>
          <a:bodyPr>
            <a:normAutofit/>
          </a:bodyPr>
          <a:lstStyle/>
          <a:p>
            <a:r>
              <a:rPr lang="en-IN" sz="1800" dirty="0">
                <a:latin typeface="Calibri" panose="020F0502020204030204" pitchFamily="34" charset="0"/>
                <a:cs typeface="Calibri" panose="020F0502020204030204" pitchFamily="34" charset="0"/>
              </a:rPr>
              <a:t>Manhattan Eye Doctors &amp; Best Rated Specialists in NYC. (n.d.). Diabetic Retinopathy, Eye Disease Specialist · Top Eye Doctor · NYC. [online] Available at: </a:t>
            </a:r>
            <a:r>
              <a:rPr lang="en-IN" sz="1800" dirty="0">
                <a:latin typeface="Calibri" panose="020F0502020204030204" pitchFamily="34" charset="0"/>
                <a:cs typeface="Calibri" panose="020F0502020204030204" pitchFamily="34" charset="0"/>
                <a:hlinkClick r:id="rId2"/>
              </a:rPr>
              <a:t>https://www.eyedoctorophthalmologistnyc.com/treatment/diabetic-retinopathy-eye-disease/</a:t>
            </a:r>
            <a:r>
              <a:rPr lang="en-IN" sz="1800" dirty="0">
                <a:latin typeface="Calibri" panose="020F0502020204030204" pitchFamily="34" charset="0"/>
                <a:cs typeface="Calibri" panose="020F0502020204030204" pitchFamily="34" charset="0"/>
              </a:rPr>
              <a:t>.</a:t>
            </a:r>
          </a:p>
          <a:p>
            <a:r>
              <a:rPr lang="en-IN" sz="1800" dirty="0">
                <a:effectLst/>
                <a:latin typeface="Calibri" panose="020F0502020204030204" pitchFamily="34" charset="0"/>
                <a:ea typeface="Calibri" panose="020F0502020204030204" pitchFamily="34" charset="0"/>
                <a:cs typeface="Calibri" panose="020F0502020204030204" pitchFamily="34" charset="0"/>
              </a:rPr>
              <a:t>Xu, K., Feng, D. and Mi, H. (2017). Deep Convolutional Neural Network-Based Early Automated Detection of Diabetic Retinopathy Using Fundus Image. Molecules, 22(12), p.2054. [online] Available at: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https://doi.org/10.3390/molecules22122054</a:t>
            </a:r>
            <a:r>
              <a:rPr lang="en-IN" sz="1800" dirty="0">
                <a:effectLst/>
                <a:latin typeface="Calibri" panose="020F0502020204030204" pitchFamily="34" charset="0"/>
                <a:ea typeface="Calibri" panose="020F0502020204030204" pitchFamily="34" charset="0"/>
                <a:cs typeface="Calibri" panose="020F0502020204030204" pitchFamily="34" charset="0"/>
              </a:rPr>
              <a:t> [Accessed 29 March 2022].</a:t>
            </a:r>
          </a:p>
          <a:p>
            <a:r>
              <a:rPr lang="en-IN" sz="1800" dirty="0">
                <a:effectLst/>
                <a:latin typeface="Calibri" panose="020F0502020204030204" pitchFamily="34" charset="0"/>
                <a:ea typeface="Calibri" panose="020F0502020204030204" pitchFamily="34" charset="0"/>
                <a:cs typeface="Calibri" panose="020F0502020204030204" pitchFamily="34" charset="0"/>
              </a:rPr>
              <a:t>Pratt, H., </a:t>
            </a:r>
            <a:r>
              <a:rPr lang="en-IN" sz="1800" dirty="0" err="1">
                <a:effectLst/>
                <a:latin typeface="Calibri" panose="020F0502020204030204" pitchFamily="34" charset="0"/>
                <a:ea typeface="Calibri" panose="020F0502020204030204" pitchFamily="34" charset="0"/>
                <a:cs typeface="Calibri" panose="020F0502020204030204" pitchFamily="34" charset="0"/>
              </a:rPr>
              <a:t>Coenen</a:t>
            </a:r>
            <a:r>
              <a:rPr lang="en-IN" sz="1800" dirty="0">
                <a:effectLst/>
                <a:latin typeface="Calibri" panose="020F0502020204030204" pitchFamily="34" charset="0"/>
                <a:ea typeface="Calibri" panose="020F0502020204030204" pitchFamily="34" charset="0"/>
                <a:cs typeface="Calibri" panose="020F0502020204030204" pitchFamily="34" charset="0"/>
              </a:rPr>
              <a:t>, F., Broadbent, D.M., Harding, S.P. and Zheng, Y. (2016). Convolutional Neural Networks for Diabetic Retinopathy. Procedia Computer Science, 90, pp.200–205 [Accessed 29 March 2022].</a:t>
            </a:r>
          </a:p>
          <a:p>
            <a:r>
              <a:rPr lang="en-US" sz="1800" dirty="0">
                <a:effectLst/>
                <a:latin typeface="Calibri" panose="020F0502020204030204" pitchFamily="34" charset="0"/>
                <a:ea typeface="Calibri" panose="020F0502020204030204" pitchFamily="34" charset="0"/>
                <a:cs typeface="Calibri" panose="020F0502020204030204" pitchFamily="34" charset="0"/>
              </a:rPr>
              <a:t>Yan, Y., Gong, J. and Liu, Y. (2019). A Novel Deep Learning Method for Red Lesions Detection Using Hybrid Feature. [online] IEEE Xplore. Available at: </a:t>
            </a:r>
            <a:r>
              <a:rPr lang="en-US" sz="1800" dirty="0">
                <a:effectLst/>
                <a:latin typeface="Calibri" panose="020F0502020204030204" pitchFamily="34" charset="0"/>
                <a:ea typeface="Calibri" panose="020F0502020204030204" pitchFamily="34" charset="0"/>
                <a:cs typeface="Calibri" panose="020F0502020204030204" pitchFamily="34" charset="0"/>
                <a:hlinkClick r:id="rId4"/>
              </a:rPr>
              <a:t>https://ieeexplore.ieee.org/document/8833190</a:t>
            </a:r>
            <a:r>
              <a:rPr lang="en-US" sz="1800" dirty="0">
                <a:effectLst/>
                <a:latin typeface="Calibri" panose="020F0502020204030204" pitchFamily="34" charset="0"/>
                <a:ea typeface="Calibri" panose="020F0502020204030204" pitchFamily="34" charset="0"/>
                <a:cs typeface="Calibri" panose="020F0502020204030204" pitchFamily="34" charset="0"/>
              </a:rPr>
              <a:t> [Accessed 02 April 2022].</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Budak, Ü., </a:t>
            </a:r>
            <a:r>
              <a:rPr lang="en-IN" sz="1800" dirty="0" err="1">
                <a:effectLst/>
                <a:latin typeface="Calibri" panose="020F0502020204030204" pitchFamily="34" charset="0"/>
                <a:ea typeface="Calibri" panose="020F0502020204030204" pitchFamily="34" charset="0"/>
                <a:cs typeface="Calibri" panose="020F0502020204030204" pitchFamily="34" charset="0"/>
              </a:rPr>
              <a:t>Cömert</a:t>
            </a:r>
            <a:r>
              <a:rPr lang="en-IN" sz="1800" dirty="0">
                <a:effectLst/>
                <a:latin typeface="Calibri" panose="020F0502020204030204" pitchFamily="34" charset="0"/>
                <a:ea typeface="Calibri" panose="020F0502020204030204" pitchFamily="34" charset="0"/>
                <a:cs typeface="Calibri" panose="020F0502020204030204" pitchFamily="34" charset="0"/>
              </a:rPr>
              <a:t>, Z., </a:t>
            </a:r>
            <a:r>
              <a:rPr lang="en-IN" sz="1800" dirty="0" err="1">
                <a:effectLst/>
                <a:latin typeface="Calibri" panose="020F0502020204030204" pitchFamily="34" charset="0"/>
                <a:ea typeface="Calibri" panose="020F0502020204030204" pitchFamily="34" charset="0"/>
                <a:cs typeface="Calibri" panose="020F0502020204030204" pitchFamily="34" charset="0"/>
              </a:rPr>
              <a:t>Çıbuk</a:t>
            </a:r>
            <a:r>
              <a:rPr lang="en-IN" sz="1800" dirty="0">
                <a:effectLst/>
                <a:latin typeface="Calibri" panose="020F0502020204030204" pitchFamily="34" charset="0"/>
                <a:ea typeface="Calibri" panose="020F0502020204030204" pitchFamily="34" charset="0"/>
                <a:cs typeface="Calibri" panose="020F0502020204030204" pitchFamily="34" charset="0"/>
              </a:rPr>
              <a:t>, M. and </a:t>
            </a:r>
            <a:r>
              <a:rPr lang="en-IN" sz="1800" dirty="0" err="1">
                <a:effectLst/>
                <a:latin typeface="Calibri" panose="020F0502020204030204" pitchFamily="34" charset="0"/>
                <a:ea typeface="Calibri" panose="020F0502020204030204" pitchFamily="34" charset="0"/>
                <a:cs typeface="Calibri" panose="020F0502020204030204" pitchFamily="34" charset="0"/>
              </a:rPr>
              <a:t>Şengür</a:t>
            </a:r>
            <a:r>
              <a:rPr lang="en-IN" sz="1800" dirty="0">
                <a:effectLst/>
                <a:latin typeface="Calibri" panose="020F0502020204030204" pitchFamily="34" charset="0"/>
                <a:ea typeface="Calibri" panose="020F0502020204030204" pitchFamily="34" charset="0"/>
                <a:cs typeface="Calibri" panose="020F0502020204030204" pitchFamily="34" charset="0"/>
              </a:rPr>
              <a:t>, A. (2020). DCCMED-Net: Densely connected and concatenated multi-Encoder-Decoder CNNs for retinal vessel extraction from fundus images. Medical Hypotheses, 134, p.109426 [Accessed 03 April 2022].</a:t>
            </a:r>
          </a:p>
          <a:p>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sz="1800" dirty="0"/>
          </a:p>
        </p:txBody>
      </p:sp>
    </p:spTree>
    <p:extLst>
      <p:ext uri="{BB962C8B-B14F-4D97-AF65-F5344CB8AC3E}">
        <p14:creationId xmlns:p14="http://schemas.microsoft.com/office/powerpoint/2010/main" val="283233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4500-8972-4D18-BB67-371A790A0385}"/>
              </a:ext>
            </a:extLst>
          </p:cNvPr>
          <p:cNvSpPr>
            <a:spLocks noGrp="1"/>
          </p:cNvSpPr>
          <p:nvPr>
            <p:ph type="title"/>
          </p:nvPr>
        </p:nvSpPr>
        <p:spPr>
          <a:xfrm>
            <a:off x="0" y="78921"/>
            <a:ext cx="12191999" cy="628650"/>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C202D496-702F-4C88-8977-38D2E42592BF}"/>
              </a:ext>
            </a:extLst>
          </p:cNvPr>
          <p:cNvSpPr>
            <a:spLocks noGrp="1"/>
          </p:cNvSpPr>
          <p:nvPr>
            <p:ph idx="1"/>
          </p:nvPr>
        </p:nvSpPr>
        <p:spPr>
          <a:xfrm>
            <a:off x="1559860" y="851647"/>
            <a:ext cx="9753600" cy="3603812"/>
          </a:xfrm>
        </p:spPr>
        <p:txBody>
          <a:bodyPr>
            <a:normAutofit fontScale="77500" lnSpcReduction="20000"/>
          </a:bodyPr>
          <a:lstStyle/>
          <a:p>
            <a:pPr algn="just"/>
            <a:r>
              <a:rPr lang="en-IN" sz="1600" dirty="0"/>
              <a:t>Diabetic Retinopathy is a serious eye disease that occurs in the retina of the eye.</a:t>
            </a:r>
          </a:p>
          <a:p>
            <a:pPr algn="just"/>
            <a:r>
              <a:rPr lang="en-IN" sz="1600" dirty="0"/>
              <a:t>Mostly occurs in patients who are suffering from diabetes from more than 20 years.</a:t>
            </a:r>
          </a:p>
          <a:p>
            <a:pPr algn="just"/>
            <a:r>
              <a:rPr lang="en-IN" sz="1600" dirty="0"/>
              <a:t>DR leads to blindness if not detected at an early stages.</a:t>
            </a:r>
          </a:p>
          <a:p>
            <a:pPr algn="just"/>
            <a:r>
              <a:rPr lang="en-IN" sz="1600" dirty="0"/>
              <a:t>DR is classified into four stages</a:t>
            </a:r>
          </a:p>
          <a:p>
            <a:pPr lvl="1" algn="just"/>
            <a:r>
              <a:rPr lang="en-IN" sz="1500" dirty="0"/>
              <a:t>Mild NPDR</a:t>
            </a:r>
          </a:p>
          <a:p>
            <a:pPr lvl="1" algn="just"/>
            <a:r>
              <a:rPr lang="en-IN" sz="1500" dirty="0"/>
              <a:t>Moderate NPDR</a:t>
            </a:r>
          </a:p>
          <a:p>
            <a:pPr lvl="1" algn="just"/>
            <a:r>
              <a:rPr lang="en-IN" sz="1500" dirty="0"/>
              <a:t>Severe NPDR</a:t>
            </a:r>
          </a:p>
          <a:p>
            <a:pPr lvl="1" algn="just"/>
            <a:r>
              <a:rPr lang="en-IN" sz="1500" dirty="0"/>
              <a:t>Proliferative Diabetic Retinopathy (PDR)</a:t>
            </a:r>
          </a:p>
          <a:p>
            <a:pPr algn="just"/>
            <a:r>
              <a:rPr lang="en-IN" sz="1600" dirty="0"/>
              <a:t>In Mild and Moderate stages, Microaneurysms and Haemorrhages, Hard Exudates, Cotton Wool Spots are formed respectively.</a:t>
            </a:r>
          </a:p>
          <a:p>
            <a:pPr algn="just"/>
            <a:r>
              <a:rPr lang="en-IN" sz="1600" dirty="0"/>
              <a:t>In Severe and Proliferative stages, along with above-mentioned lesions, other lesions such as abnormal and new blood vessels, and pre-retinal haemorrhages are formed respectively.</a:t>
            </a:r>
          </a:p>
          <a:p>
            <a:pPr algn="just"/>
            <a:r>
              <a:rPr lang="en-IN" sz="1600" dirty="0"/>
              <a:t>To avoid blindness, eye treatments and injections are helpful at an early stages. But these are costly in under-developed regions.</a:t>
            </a:r>
          </a:p>
          <a:p>
            <a:pPr algn="just"/>
            <a:r>
              <a:rPr lang="en-IN" sz="1600" dirty="0"/>
              <a:t>To overcome costly diagnosis and treatments, Machine Learning models in Artificial Intelligence are implemented to detect DR at an Early stages.</a:t>
            </a:r>
          </a:p>
          <a:p>
            <a:pPr algn="just"/>
            <a:endParaRPr lang="en-IN" dirty="0"/>
          </a:p>
        </p:txBody>
      </p:sp>
      <p:pic>
        <p:nvPicPr>
          <p:cNvPr id="6" name="Picture 4" descr="(Manhattan Eye Doctors &amp; Best Rated Specialists in NYC, n.d.)">
            <a:extLst>
              <a:ext uri="{FF2B5EF4-FFF2-40B4-BE49-F238E27FC236}">
                <a16:creationId xmlns:a16="http://schemas.microsoft.com/office/drawing/2014/main" id="{1D087AAE-BF07-4497-8247-9849810E9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017" y="4124745"/>
            <a:ext cx="4411196" cy="239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3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1918-B520-4991-BA85-6C513AD8B0B0}"/>
              </a:ext>
            </a:extLst>
          </p:cNvPr>
          <p:cNvSpPr>
            <a:spLocks noGrp="1"/>
          </p:cNvSpPr>
          <p:nvPr>
            <p:ph type="title"/>
          </p:nvPr>
        </p:nvSpPr>
        <p:spPr>
          <a:xfrm>
            <a:off x="0" y="0"/>
            <a:ext cx="12191999" cy="712694"/>
          </a:xfrm>
        </p:spPr>
        <p:txBody>
          <a:bodyPr/>
          <a:lstStyle/>
          <a:p>
            <a:r>
              <a:rPr lang="en-IN" dirty="0"/>
              <a:t>Motivation</a:t>
            </a:r>
          </a:p>
        </p:txBody>
      </p:sp>
      <p:sp>
        <p:nvSpPr>
          <p:cNvPr id="3" name="Content Placeholder 2">
            <a:extLst>
              <a:ext uri="{FF2B5EF4-FFF2-40B4-BE49-F238E27FC236}">
                <a16:creationId xmlns:a16="http://schemas.microsoft.com/office/drawing/2014/main" id="{2604500F-E0C9-4C0A-ABE0-7505DE612B80}"/>
              </a:ext>
            </a:extLst>
          </p:cNvPr>
          <p:cNvSpPr>
            <a:spLocks noGrp="1"/>
          </p:cNvSpPr>
          <p:nvPr>
            <p:ph idx="1"/>
          </p:nvPr>
        </p:nvSpPr>
        <p:spPr>
          <a:xfrm>
            <a:off x="953461" y="859651"/>
            <a:ext cx="10748682" cy="5455024"/>
          </a:xfrm>
        </p:spPr>
        <p:txBody>
          <a:bodyPr>
            <a:normAutofit/>
          </a:bodyPr>
          <a:lstStyle/>
          <a:p>
            <a:pPr algn="just"/>
            <a:r>
              <a:rPr lang="en-IN" dirty="0"/>
              <a:t>Out of all patients suffering with diabetes from more than 20 years, 80% of them are suffering from Diabetic Retinopathy.</a:t>
            </a:r>
          </a:p>
          <a:p>
            <a:pPr algn="just"/>
            <a:r>
              <a:rPr lang="en-IN" dirty="0"/>
              <a:t>By the year 2030, the number of patients with diabetic retinopathy will reach to 191 millions and vision-threatening diabetic retinopathy will rise to 56.3 millions globally.</a:t>
            </a:r>
          </a:p>
          <a:p>
            <a:pPr algn="just"/>
            <a:r>
              <a:rPr lang="en-IN" dirty="0"/>
              <a:t>To reduce the count, patients need to undergo early diagnosis. But, these diagnosis  involves manual detection of lesions by Ophthalmologist. So, this is a time- and cost-consuming process.</a:t>
            </a:r>
          </a:p>
          <a:p>
            <a:pPr algn="just"/>
            <a:r>
              <a:rPr lang="en-IN" dirty="0"/>
              <a:t>Moreover, in under-developed regions, patients are suffering from lack of eye hospitals.</a:t>
            </a:r>
          </a:p>
          <a:p>
            <a:pPr algn="just"/>
            <a:r>
              <a:rPr lang="en-IN" dirty="0"/>
              <a:t> To overcome all issues, Machine Learning Scientist developed an easy and effective approach to detect the Diabetic Retinopathy in the patient’s eye at an early stages.</a:t>
            </a:r>
          </a:p>
        </p:txBody>
      </p:sp>
    </p:spTree>
    <p:extLst>
      <p:ext uri="{BB962C8B-B14F-4D97-AF65-F5344CB8AC3E}">
        <p14:creationId xmlns:p14="http://schemas.microsoft.com/office/powerpoint/2010/main" val="93962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D10F-C3BB-4CDA-A763-D5EA2F3CA500}"/>
              </a:ext>
            </a:extLst>
          </p:cNvPr>
          <p:cNvSpPr>
            <a:spLocks noGrp="1"/>
          </p:cNvSpPr>
          <p:nvPr>
            <p:ph type="title"/>
          </p:nvPr>
        </p:nvSpPr>
        <p:spPr>
          <a:xfrm>
            <a:off x="0" y="1"/>
            <a:ext cx="12191999" cy="538842"/>
          </a:xfrm>
        </p:spPr>
        <p:txBody>
          <a:bodyPr>
            <a:normAutofit/>
          </a:bodyPr>
          <a:lstStyle/>
          <a:p>
            <a:r>
              <a:rPr lang="en-IN" sz="2800" dirty="0"/>
              <a:t>Literature Summary</a:t>
            </a:r>
          </a:p>
        </p:txBody>
      </p:sp>
      <p:graphicFrame>
        <p:nvGraphicFramePr>
          <p:cNvPr id="4" name="Table 4">
            <a:extLst>
              <a:ext uri="{FF2B5EF4-FFF2-40B4-BE49-F238E27FC236}">
                <a16:creationId xmlns:a16="http://schemas.microsoft.com/office/drawing/2014/main" id="{85F19B67-6A9E-498A-A89B-B703E4702C12}"/>
              </a:ext>
            </a:extLst>
          </p:cNvPr>
          <p:cNvGraphicFramePr>
            <a:graphicFrameLocks noGrp="1"/>
          </p:cNvGraphicFramePr>
          <p:nvPr>
            <p:ph idx="1"/>
            <p:extLst>
              <p:ext uri="{D42A27DB-BD31-4B8C-83A1-F6EECF244321}">
                <p14:modId xmlns:p14="http://schemas.microsoft.com/office/powerpoint/2010/main" val="2789519276"/>
              </p:ext>
            </p:extLst>
          </p:nvPr>
        </p:nvGraphicFramePr>
        <p:xfrm>
          <a:off x="244929" y="538844"/>
          <a:ext cx="11772902" cy="6243759"/>
        </p:xfrm>
        <a:graphic>
          <a:graphicData uri="http://schemas.openxmlformats.org/drawingml/2006/table">
            <a:tbl>
              <a:tblPr firstRow="1" bandRow="1">
                <a:tableStyleId>{5C22544A-7EE6-4342-B048-85BDC9FD1C3A}</a:tableStyleId>
              </a:tblPr>
              <a:tblGrid>
                <a:gridCol w="2949731">
                  <a:extLst>
                    <a:ext uri="{9D8B030D-6E8A-4147-A177-3AD203B41FA5}">
                      <a16:colId xmlns:a16="http://schemas.microsoft.com/office/drawing/2014/main" val="1853566597"/>
                    </a:ext>
                  </a:extLst>
                </a:gridCol>
                <a:gridCol w="2765269">
                  <a:extLst>
                    <a:ext uri="{9D8B030D-6E8A-4147-A177-3AD203B41FA5}">
                      <a16:colId xmlns:a16="http://schemas.microsoft.com/office/drawing/2014/main" val="4049912050"/>
                    </a:ext>
                  </a:extLst>
                </a:gridCol>
                <a:gridCol w="3116845">
                  <a:extLst>
                    <a:ext uri="{9D8B030D-6E8A-4147-A177-3AD203B41FA5}">
                      <a16:colId xmlns:a16="http://schemas.microsoft.com/office/drawing/2014/main" val="567345438"/>
                    </a:ext>
                  </a:extLst>
                </a:gridCol>
                <a:gridCol w="2941057">
                  <a:extLst>
                    <a:ext uri="{9D8B030D-6E8A-4147-A177-3AD203B41FA5}">
                      <a16:colId xmlns:a16="http://schemas.microsoft.com/office/drawing/2014/main" val="2071127232"/>
                    </a:ext>
                  </a:extLst>
                </a:gridCol>
              </a:tblGrid>
              <a:tr h="1077399">
                <a:tc>
                  <a:txBody>
                    <a:bodyPr/>
                    <a:lstStyle/>
                    <a:p>
                      <a:pPr algn="ctr">
                        <a:lnSpc>
                          <a:spcPct val="250000"/>
                        </a:lnSpc>
                      </a:pPr>
                      <a:r>
                        <a:rPr lang="en-IN" dirty="0"/>
                        <a:t>STUDY</a:t>
                      </a:r>
                    </a:p>
                  </a:txBody>
                  <a:tcPr/>
                </a:tc>
                <a:tc>
                  <a:txBody>
                    <a:bodyPr/>
                    <a:lstStyle/>
                    <a:p>
                      <a:pPr algn="ctr">
                        <a:lnSpc>
                          <a:spcPct val="150000"/>
                        </a:lnSpc>
                      </a:pPr>
                      <a:r>
                        <a:rPr lang="en-IN" dirty="0"/>
                        <a:t>DATASET &amp; Image pre-processing</a:t>
                      </a:r>
                    </a:p>
                  </a:txBody>
                  <a:tcPr/>
                </a:tc>
                <a:tc>
                  <a:txBody>
                    <a:bodyPr/>
                    <a:lstStyle/>
                    <a:p>
                      <a:pPr algn="ctr">
                        <a:lnSpc>
                          <a:spcPct val="250000"/>
                        </a:lnSpc>
                      </a:pPr>
                      <a:r>
                        <a:rPr lang="en-IN" dirty="0"/>
                        <a:t>CNN &amp; RESULTS</a:t>
                      </a:r>
                    </a:p>
                  </a:txBody>
                  <a:tcPr/>
                </a:tc>
                <a:tc>
                  <a:txBody>
                    <a:bodyPr/>
                    <a:lstStyle/>
                    <a:p>
                      <a:pPr algn="ctr">
                        <a:lnSpc>
                          <a:spcPct val="250000"/>
                        </a:lnSpc>
                      </a:pPr>
                      <a:r>
                        <a:rPr lang="en-IN" dirty="0"/>
                        <a:t>CONS</a:t>
                      </a:r>
                    </a:p>
                  </a:txBody>
                  <a:tcPr/>
                </a:tc>
                <a:extLst>
                  <a:ext uri="{0D108BD9-81ED-4DB2-BD59-A6C34878D82A}">
                    <a16:rowId xmlns:a16="http://schemas.microsoft.com/office/drawing/2014/main" val="1504810341"/>
                  </a:ext>
                </a:extLst>
              </a:tr>
              <a:tr h="1146268">
                <a:tc>
                  <a:txBody>
                    <a:bodyPr/>
                    <a:lstStyle/>
                    <a:p>
                      <a:r>
                        <a:rPr lang="en-IN" sz="1800" dirty="0"/>
                        <a:t>Xu, Feng, and Mi (2017)</a:t>
                      </a:r>
                    </a:p>
                    <a:p>
                      <a:r>
                        <a:rPr lang="en-IN" sz="1800" dirty="0"/>
                        <a:t>(binary classification) </a:t>
                      </a:r>
                    </a:p>
                  </a:txBody>
                  <a:tcPr/>
                </a:tc>
                <a:tc>
                  <a:txBody>
                    <a:bodyPr/>
                    <a:lstStyle/>
                    <a:p>
                      <a:r>
                        <a:rPr lang="en-IN" dirty="0"/>
                        <a:t>Kaggle – 1000</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Data Aug – Flip, Rescale, Rotation, transition</a:t>
                      </a:r>
                      <a:endParaRPr lang="en-IN" dirty="0"/>
                    </a:p>
                    <a:p>
                      <a:endParaRPr lang="en-IN" dirty="0"/>
                    </a:p>
                  </a:txBody>
                  <a:tcPr/>
                </a:tc>
                <a:tc>
                  <a:txBody>
                    <a:bodyPr/>
                    <a:lstStyle/>
                    <a:p>
                      <a:r>
                        <a:rPr lang="en-IN" sz="1700" dirty="0"/>
                        <a:t>CNN – 8 Conv, 4 MP, 2 FC</a:t>
                      </a:r>
                    </a:p>
                    <a:p>
                      <a:r>
                        <a:rPr lang="en-IN" sz="1700" dirty="0"/>
                        <a:t>Act </a:t>
                      </a:r>
                      <a:r>
                        <a:rPr lang="en-IN" sz="1700" dirty="0" err="1"/>
                        <a:t>Fn</a:t>
                      </a:r>
                      <a:r>
                        <a:rPr lang="en-IN" sz="1700" dirty="0"/>
                        <a:t> – SoftMax.</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err="1"/>
                        <a:t>Acc</a:t>
                      </a:r>
                      <a:r>
                        <a:rPr lang="en-IN" sz="1700" dirty="0"/>
                        <a:t> - 94.5%</a:t>
                      </a:r>
                    </a:p>
                  </a:txBody>
                  <a:tcPr/>
                </a:tc>
                <a:tc>
                  <a:txBody>
                    <a:bodyPr/>
                    <a:lstStyle/>
                    <a:p>
                      <a:r>
                        <a:rPr lang="en-IN" dirty="0"/>
                        <a:t>Limited number of retinal fundus images and not detected 5 DR stages</a:t>
                      </a:r>
                    </a:p>
                  </a:txBody>
                  <a:tcPr/>
                </a:tc>
                <a:extLst>
                  <a:ext uri="{0D108BD9-81ED-4DB2-BD59-A6C34878D82A}">
                    <a16:rowId xmlns:a16="http://schemas.microsoft.com/office/drawing/2014/main" val="4225468765"/>
                  </a:ext>
                </a:extLst>
              </a:tr>
              <a:tr h="1108218">
                <a:tc>
                  <a:txBody>
                    <a:bodyPr/>
                    <a:lstStyle/>
                    <a:p>
                      <a:r>
                        <a:rPr lang="en-IN" sz="1800" dirty="0"/>
                        <a:t>Pratt et al. (2016) </a:t>
                      </a:r>
                    </a:p>
                    <a:p>
                      <a:r>
                        <a:rPr lang="en-IN" sz="1800" dirty="0"/>
                        <a:t>(multi-level classification)</a:t>
                      </a:r>
                      <a:endParaRPr lang="en-IN" dirty="0"/>
                    </a:p>
                  </a:txBody>
                  <a:tcPr/>
                </a:tc>
                <a:tc>
                  <a:txBody>
                    <a:bodyPr/>
                    <a:lstStyle/>
                    <a:p>
                      <a:r>
                        <a:rPr lang="en-IN" dirty="0"/>
                        <a:t>Kaggle dataset – 80,000</a:t>
                      </a:r>
                    </a:p>
                    <a:p>
                      <a:r>
                        <a:rPr lang="en-IN" dirty="0"/>
                        <a:t>Steps – </a:t>
                      </a:r>
                      <a:r>
                        <a:rPr lang="en-IN" dirty="0" err="1"/>
                        <a:t>color</a:t>
                      </a:r>
                      <a:r>
                        <a:rPr lang="en-IN" dirty="0"/>
                        <a:t> normalization &amp; 512 x 512 pixels</a:t>
                      </a:r>
                    </a:p>
                  </a:txBody>
                  <a:tcPr/>
                </a:tc>
                <a:tc>
                  <a:txBody>
                    <a:bodyPr/>
                    <a:lstStyle/>
                    <a:p>
                      <a:r>
                        <a:rPr lang="en-IN" sz="1700" dirty="0"/>
                        <a:t>CNN – 10 Conv, 8 MP, 3 FC</a:t>
                      </a:r>
                    </a:p>
                    <a:p>
                      <a:r>
                        <a:rPr lang="en-IN" sz="1700" dirty="0"/>
                        <a:t>Act </a:t>
                      </a:r>
                      <a:r>
                        <a:rPr lang="en-IN" sz="1700" dirty="0" err="1"/>
                        <a:t>Fn</a:t>
                      </a:r>
                      <a:r>
                        <a:rPr lang="en-IN" sz="1700" dirty="0"/>
                        <a:t> - SoftMax</a:t>
                      </a:r>
                    </a:p>
                    <a:p>
                      <a:r>
                        <a:rPr lang="en-IN" sz="1700" dirty="0" err="1"/>
                        <a:t>Acc</a:t>
                      </a:r>
                      <a:r>
                        <a:rPr lang="en-IN" sz="1700" dirty="0"/>
                        <a:t> – 75%, Spec – 95%,</a:t>
                      </a:r>
                    </a:p>
                    <a:p>
                      <a:r>
                        <a:rPr lang="en-IN" sz="1700" dirty="0"/>
                        <a:t>Sens – 30%</a:t>
                      </a:r>
                    </a:p>
                  </a:txBody>
                  <a:tcPr/>
                </a:tc>
                <a:tc>
                  <a:txBody>
                    <a:bodyPr/>
                    <a:lstStyle/>
                    <a:p>
                      <a:r>
                        <a:rPr lang="en-IN" dirty="0"/>
                        <a:t>Not able to detect all stages of DR</a:t>
                      </a:r>
                    </a:p>
                  </a:txBody>
                  <a:tcPr/>
                </a:tc>
                <a:extLst>
                  <a:ext uri="{0D108BD9-81ED-4DB2-BD59-A6C34878D82A}">
                    <a16:rowId xmlns:a16="http://schemas.microsoft.com/office/drawing/2014/main" val="2331683791"/>
                  </a:ext>
                </a:extLst>
              </a:tr>
              <a:tr h="1437688">
                <a:tc>
                  <a:txBody>
                    <a:bodyPr/>
                    <a:lstStyle/>
                    <a:p>
                      <a:r>
                        <a:rPr lang="en-IN" sz="1800" dirty="0"/>
                        <a:t>Yan, Gong, and Liu (2019)</a:t>
                      </a:r>
                    </a:p>
                    <a:p>
                      <a:r>
                        <a:rPr lang="en-IN" sz="1800" dirty="0"/>
                        <a:t>(lesion-based classification) </a:t>
                      </a:r>
                      <a:endParaRPr lang="en-IN" dirty="0"/>
                    </a:p>
                  </a:txBody>
                  <a:tcPr/>
                </a:tc>
                <a:tc>
                  <a:txBody>
                    <a:bodyPr/>
                    <a:lstStyle/>
                    <a:p>
                      <a:r>
                        <a:rPr lang="en-IN" dirty="0"/>
                        <a:t>DIARETDB1 – 89</a:t>
                      </a:r>
                    </a:p>
                    <a:p>
                      <a:r>
                        <a:rPr lang="en-IN" dirty="0"/>
                        <a:t>Steps – green channel-ROI by threshold segment-CLAHE-gaussian-morphological</a:t>
                      </a:r>
                    </a:p>
                  </a:txBody>
                  <a:tcPr/>
                </a:tc>
                <a:tc>
                  <a:txBody>
                    <a:bodyPr/>
                    <a:lstStyle/>
                    <a:p>
                      <a:r>
                        <a:rPr lang="en-IN" sz="1700" dirty="0" err="1"/>
                        <a:t>LeNet</a:t>
                      </a:r>
                      <a:r>
                        <a:rPr lang="en-IN" sz="1700" dirty="0"/>
                        <a:t> CNN – 4 Conv, 3 MP, 1 FC</a:t>
                      </a:r>
                    </a:p>
                    <a:p>
                      <a:r>
                        <a:rPr lang="en-IN" sz="1700" dirty="0"/>
                        <a:t>Act </a:t>
                      </a:r>
                      <a:r>
                        <a:rPr lang="en-IN" sz="1700" dirty="0" err="1"/>
                        <a:t>Fn</a:t>
                      </a:r>
                      <a:r>
                        <a:rPr lang="en-IN" sz="1700" dirty="0"/>
                        <a:t> – Random Forest Classifier</a:t>
                      </a:r>
                    </a:p>
                    <a:p>
                      <a:r>
                        <a:rPr lang="en-IN" sz="1700" dirty="0"/>
                        <a:t>Sensitivity – 48.71%</a:t>
                      </a:r>
                    </a:p>
                  </a:txBody>
                  <a:tcPr/>
                </a:tc>
                <a:tc>
                  <a:txBody>
                    <a:bodyPr/>
                    <a:lstStyle/>
                    <a:p>
                      <a:r>
                        <a:rPr lang="en-IN" dirty="0"/>
                        <a:t>Achieved low accuracy on detecting lesions and not classified images into 5 stages.</a:t>
                      </a:r>
                    </a:p>
                  </a:txBody>
                  <a:tcPr/>
                </a:tc>
                <a:extLst>
                  <a:ext uri="{0D108BD9-81ED-4DB2-BD59-A6C34878D82A}">
                    <a16:rowId xmlns:a16="http://schemas.microsoft.com/office/drawing/2014/main" val="46444551"/>
                  </a:ext>
                </a:extLst>
              </a:tr>
              <a:tr h="1337313">
                <a:tc>
                  <a:txBody>
                    <a:bodyPr/>
                    <a:lstStyle/>
                    <a:p>
                      <a:r>
                        <a:rPr lang="en-IN" sz="1800" dirty="0"/>
                        <a:t>Budak et al. (2020) </a:t>
                      </a:r>
                    </a:p>
                    <a:p>
                      <a:r>
                        <a:rPr lang="en-IN" sz="1800" dirty="0"/>
                        <a:t>(vessel-based classification)</a:t>
                      </a:r>
                      <a:endParaRPr lang="en-IN" dirty="0"/>
                    </a:p>
                  </a:txBody>
                  <a:tcPr/>
                </a:tc>
                <a:tc>
                  <a:txBody>
                    <a:bodyPr/>
                    <a:lstStyle/>
                    <a:p>
                      <a:r>
                        <a:rPr lang="en-IN" dirty="0"/>
                        <a:t>DRIVE – 40 &amp; STARE – 20</a:t>
                      </a:r>
                    </a:p>
                    <a:p>
                      <a:r>
                        <a:rPr lang="en-IN" dirty="0"/>
                        <a:t>Steps – patch-based data </a:t>
                      </a:r>
                      <a:r>
                        <a:rPr lang="en-IN" dirty="0" err="1"/>
                        <a:t>aug</a:t>
                      </a:r>
                      <a:r>
                        <a:rPr lang="en-IN" dirty="0"/>
                        <a:t> – flipping &amp; rotation </a:t>
                      </a:r>
                    </a:p>
                  </a:txBody>
                  <a:tcPr/>
                </a:tc>
                <a:tc>
                  <a:txBody>
                    <a:bodyPr/>
                    <a:lstStyle/>
                    <a:p>
                      <a:r>
                        <a:rPr lang="en-IN" sz="1700" dirty="0"/>
                        <a:t>DRIVE – </a:t>
                      </a:r>
                      <a:r>
                        <a:rPr lang="en-IN" sz="1700" dirty="0" err="1"/>
                        <a:t>acc</a:t>
                      </a:r>
                      <a:r>
                        <a:rPr lang="en-IN" sz="1700" dirty="0"/>
                        <a:t> – 0.9685, AUC – 0.9822 &amp; STARE – </a:t>
                      </a:r>
                      <a:r>
                        <a:rPr lang="en-IN" sz="1700" dirty="0" err="1"/>
                        <a:t>acc</a:t>
                      </a:r>
                      <a:r>
                        <a:rPr lang="en-IN" sz="1700" dirty="0"/>
                        <a:t> – 0.9735, AUC – 0.9868</a:t>
                      </a:r>
                    </a:p>
                    <a:p>
                      <a:r>
                        <a:rPr lang="en-IN" sz="1700" dirty="0"/>
                        <a:t>DCCMED – 8 Conv, 8 BN, 2 MP &amp; un-MP</a:t>
                      </a:r>
                    </a:p>
                  </a:txBody>
                  <a:tcPr/>
                </a:tc>
                <a:tc>
                  <a:txBody>
                    <a:bodyPr/>
                    <a:lstStyle/>
                    <a:p>
                      <a:r>
                        <a:rPr lang="en-IN" dirty="0"/>
                        <a:t>Extracted blood vessels. But not detected MAs, HAs, and Exudates.</a:t>
                      </a:r>
                    </a:p>
                  </a:txBody>
                  <a:tcPr/>
                </a:tc>
                <a:extLst>
                  <a:ext uri="{0D108BD9-81ED-4DB2-BD59-A6C34878D82A}">
                    <a16:rowId xmlns:a16="http://schemas.microsoft.com/office/drawing/2014/main" val="2152290752"/>
                  </a:ext>
                </a:extLst>
              </a:tr>
            </a:tbl>
          </a:graphicData>
        </a:graphic>
      </p:graphicFrame>
    </p:spTree>
    <p:extLst>
      <p:ext uri="{BB962C8B-B14F-4D97-AF65-F5344CB8AC3E}">
        <p14:creationId xmlns:p14="http://schemas.microsoft.com/office/powerpoint/2010/main" val="10703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F2D3-D7D7-4C60-8820-F4E80838B671}"/>
              </a:ext>
            </a:extLst>
          </p:cNvPr>
          <p:cNvSpPr>
            <a:spLocks noGrp="1"/>
          </p:cNvSpPr>
          <p:nvPr>
            <p:ph type="title"/>
          </p:nvPr>
        </p:nvSpPr>
        <p:spPr>
          <a:xfrm>
            <a:off x="0" y="0"/>
            <a:ext cx="12192000" cy="767443"/>
          </a:xfrm>
        </p:spPr>
        <p:txBody>
          <a:bodyPr/>
          <a:lstStyle/>
          <a:p>
            <a:r>
              <a:rPr lang="en-IN" dirty="0"/>
              <a:t>Methodology</a:t>
            </a:r>
          </a:p>
        </p:txBody>
      </p:sp>
      <p:sp>
        <p:nvSpPr>
          <p:cNvPr id="3" name="Content Placeholder 2">
            <a:extLst>
              <a:ext uri="{FF2B5EF4-FFF2-40B4-BE49-F238E27FC236}">
                <a16:creationId xmlns:a16="http://schemas.microsoft.com/office/drawing/2014/main" id="{D36D4A42-9147-471F-983D-0C633D79C1CE}"/>
              </a:ext>
            </a:extLst>
          </p:cNvPr>
          <p:cNvSpPr>
            <a:spLocks noGrp="1"/>
          </p:cNvSpPr>
          <p:nvPr>
            <p:ph idx="1"/>
          </p:nvPr>
        </p:nvSpPr>
        <p:spPr>
          <a:xfrm>
            <a:off x="1337353" y="107409"/>
            <a:ext cx="10854647" cy="6090557"/>
          </a:xfrm>
        </p:spPr>
        <p:txBody>
          <a:bodyPr>
            <a:normAutofit/>
          </a:bodyPr>
          <a:lstStyle/>
          <a:p>
            <a:pPr algn="just"/>
            <a:r>
              <a:rPr lang="en-IN" dirty="0"/>
              <a:t>The proposed methodology involves data collection &amp; preparation, image pre-processing and training a pre-trained model known as ‘Inception-V3’.</a:t>
            </a:r>
          </a:p>
          <a:p>
            <a:pPr algn="just"/>
            <a:r>
              <a:rPr lang="en-IN" dirty="0"/>
              <a:t>In data collection &amp; preparation step, a well-known public dataset known as ‘Kaggle’ is used. The dataset used in this approach is the resized version of original diabetic retinopathy dataset known as ‘Diabetic Retinopathy Detection’. This dataset contains a total of 35,126 retinal images. Out of these images, 25,810 images are considered as Normal. </a:t>
            </a:r>
          </a:p>
          <a:p>
            <a:pPr algn="just"/>
            <a:r>
              <a:rPr lang="en-IN" dirty="0"/>
              <a:t>To maintain balanced dataset, oversampling technique is implemented. </a:t>
            </a:r>
          </a:p>
          <a:p>
            <a:pPr algn="just"/>
            <a:endParaRPr lang="en-IN" dirty="0"/>
          </a:p>
          <a:p>
            <a:pPr algn="just"/>
            <a:endParaRPr lang="en-IN" dirty="0"/>
          </a:p>
          <a:p>
            <a:pPr algn="just"/>
            <a:endParaRPr lang="en-IN" dirty="0"/>
          </a:p>
        </p:txBody>
      </p:sp>
      <p:pic>
        <p:nvPicPr>
          <p:cNvPr id="11" name="Picture 10">
            <a:extLst>
              <a:ext uri="{FF2B5EF4-FFF2-40B4-BE49-F238E27FC236}">
                <a16:creationId xmlns:a16="http://schemas.microsoft.com/office/drawing/2014/main" id="{7381836D-58E8-467E-8A0D-A44E5CFD94FB}"/>
              </a:ext>
            </a:extLst>
          </p:cNvPr>
          <p:cNvPicPr>
            <a:picLocks noChangeAspect="1"/>
          </p:cNvPicPr>
          <p:nvPr/>
        </p:nvPicPr>
        <p:blipFill>
          <a:blip r:embed="rId3"/>
          <a:stretch>
            <a:fillRect/>
          </a:stretch>
        </p:blipFill>
        <p:spPr>
          <a:xfrm>
            <a:off x="2250141" y="4378516"/>
            <a:ext cx="2256542" cy="2324994"/>
          </a:xfrm>
          <a:prstGeom prst="rect">
            <a:avLst/>
          </a:prstGeom>
        </p:spPr>
      </p:pic>
      <p:pic>
        <p:nvPicPr>
          <p:cNvPr id="12" name="Picture 11">
            <a:extLst>
              <a:ext uri="{FF2B5EF4-FFF2-40B4-BE49-F238E27FC236}">
                <a16:creationId xmlns:a16="http://schemas.microsoft.com/office/drawing/2014/main" id="{0A39CA50-5EDD-4A14-9CE0-0F982902B9A5}"/>
              </a:ext>
            </a:extLst>
          </p:cNvPr>
          <p:cNvPicPr>
            <a:picLocks noChangeAspect="1"/>
          </p:cNvPicPr>
          <p:nvPr/>
        </p:nvPicPr>
        <p:blipFill>
          <a:blip r:embed="rId4"/>
          <a:stretch>
            <a:fillRect/>
          </a:stretch>
        </p:blipFill>
        <p:spPr>
          <a:xfrm>
            <a:off x="5091509" y="4519844"/>
            <a:ext cx="6515665" cy="2042337"/>
          </a:xfrm>
          <a:prstGeom prst="rect">
            <a:avLst/>
          </a:prstGeom>
        </p:spPr>
      </p:pic>
    </p:spTree>
    <p:extLst>
      <p:ext uri="{BB962C8B-B14F-4D97-AF65-F5344CB8AC3E}">
        <p14:creationId xmlns:p14="http://schemas.microsoft.com/office/powerpoint/2010/main" val="168062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A484-2B59-42C2-8DB1-FD899AD679B0}"/>
              </a:ext>
            </a:extLst>
          </p:cNvPr>
          <p:cNvSpPr>
            <a:spLocks noGrp="1"/>
          </p:cNvSpPr>
          <p:nvPr>
            <p:ph type="title"/>
          </p:nvPr>
        </p:nvSpPr>
        <p:spPr>
          <a:xfrm>
            <a:off x="0" y="0"/>
            <a:ext cx="12191999" cy="816429"/>
          </a:xfrm>
        </p:spPr>
        <p:txBody>
          <a:bodyPr/>
          <a:lstStyle/>
          <a:p>
            <a:r>
              <a:rPr lang="en-IN" dirty="0"/>
              <a:t>Methodology</a:t>
            </a:r>
          </a:p>
        </p:txBody>
      </p:sp>
      <p:pic>
        <p:nvPicPr>
          <p:cNvPr id="8" name="Content Placeholder 7">
            <a:extLst>
              <a:ext uri="{FF2B5EF4-FFF2-40B4-BE49-F238E27FC236}">
                <a16:creationId xmlns:a16="http://schemas.microsoft.com/office/drawing/2014/main" id="{52B5EF1C-BD16-4DD3-9874-641E0067224A}"/>
              </a:ext>
            </a:extLst>
          </p:cNvPr>
          <p:cNvPicPr>
            <a:picLocks noGrp="1" noChangeAspect="1"/>
          </p:cNvPicPr>
          <p:nvPr>
            <p:ph idx="1"/>
          </p:nvPr>
        </p:nvPicPr>
        <p:blipFill>
          <a:blip r:embed="rId3"/>
          <a:stretch>
            <a:fillRect/>
          </a:stretch>
        </p:blipFill>
        <p:spPr>
          <a:xfrm>
            <a:off x="281599" y="4159623"/>
            <a:ext cx="4608741" cy="2551420"/>
          </a:xfrm>
        </p:spPr>
      </p:pic>
      <p:sp>
        <p:nvSpPr>
          <p:cNvPr id="14" name="Content Placeholder 2">
            <a:extLst>
              <a:ext uri="{FF2B5EF4-FFF2-40B4-BE49-F238E27FC236}">
                <a16:creationId xmlns:a16="http://schemas.microsoft.com/office/drawing/2014/main" id="{B77C0E53-9B3A-4810-8740-0436B5525CB9}"/>
              </a:ext>
            </a:extLst>
          </p:cNvPr>
          <p:cNvSpPr txBox="1">
            <a:spLocks/>
          </p:cNvSpPr>
          <p:nvPr/>
        </p:nvSpPr>
        <p:spPr>
          <a:xfrm>
            <a:off x="1248157" y="408214"/>
            <a:ext cx="10943842" cy="3751409"/>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indent="-285750" algn="just">
              <a:buFont typeface="Arial" panose="020B0604020202020204" pitchFamily="34" charset="0"/>
              <a:buChar char="•"/>
            </a:pPr>
            <a:r>
              <a:rPr lang="en-IN" dirty="0"/>
              <a:t>In image pre-processing step, before applying Ben Graham processing method, the images are masked and cropped to maintain constant retinal structure and FOV across all images.</a:t>
            </a:r>
          </a:p>
          <a:p>
            <a:pPr marL="285750" indent="-285750" algn="just">
              <a:buFont typeface="Arial" panose="020B0604020202020204" pitchFamily="34" charset="0"/>
              <a:buChar char="•"/>
            </a:pPr>
            <a:r>
              <a:rPr lang="en-IN" dirty="0"/>
              <a:t>The modified Inception-V3 architecture consists of 2 dense layers with 1024 nodes with </a:t>
            </a:r>
            <a:r>
              <a:rPr lang="en-IN" dirty="0" err="1"/>
              <a:t>ReLU</a:t>
            </a:r>
            <a:r>
              <a:rPr lang="en-IN" dirty="0"/>
              <a:t> activation function and 1 Dropout Layer and 1 last fully-connected layer with </a:t>
            </a:r>
            <a:r>
              <a:rPr lang="en-IN" dirty="0" err="1"/>
              <a:t>softmax</a:t>
            </a:r>
            <a:r>
              <a:rPr lang="en-IN" dirty="0"/>
              <a:t> as the activation function.</a:t>
            </a:r>
          </a:p>
          <a:p>
            <a:pPr marL="285750" indent="-285750" algn="just">
              <a:buFont typeface="Arial" panose="020B0604020202020204" pitchFamily="34" charset="0"/>
              <a:buChar char="•"/>
            </a:pPr>
            <a:r>
              <a:rPr lang="en-IN" dirty="0"/>
              <a:t>Later, the trained version of the Inception-V3 is fine-tuned by freezing only top two layers.</a:t>
            </a:r>
          </a:p>
          <a:p>
            <a:pPr marL="285750" indent="-285750" algn="just">
              <a:buFont typeface="Arial" panose="020B0604020202020204" pitchFamily="34" charset="0"/>
              <a:buChar char="•"/>
            </a:pPr>
            <a:r>
              <a:rPr lang="en-IN" dirty="0"/>
              <a:t>The saved model is later used in web application to detect DR in user upload DR images. </a:t>
            </a:r>
          </a:p>
        </p:txBody>
      </p:sp>
      <p:pic>
        <p:nvPicPr>
          <p:cNvPr id="16" name="Picture 15">
            <a:extLst>
              <a:ext uri="{FF2B5EF4-FFF2-40B4-BE49-F238E27FC236}">
                <a16:creationId xmlns:a16="http://schemas.microsoft.com/office/drawing/2014/main" id="{E2FAD210-3AD2-431C-AA84-4EE98DC7DC71}"/>
              </a:ext>
            </a:extLst>
          </p:cNvPr>
          <p:cNvPicPr>
            <a:picLocks noChangeAspect="1"/>
          </p:cNvPicPr>
          <p:nvPr/>
        </p:nvPicPr>
        <p:blipFill>
          <a:blip r:embed="rId4"/>
          <a:stretch>
            <a:fillRect/>
          </a:stretch>
        </p:blipFill>
        <p:spPr>
          <a:xfrm>
            <a:off x="5486401" y="3906982"/>
            <a:ext cx="6542314" cy="2804061"/>
          </a:xfrm>
          <a:prstGeom prst="rect">
            <a:avLst/>
          </a:prstGeom>
        </p:spPr>
      </p:pic>
    </p:spTree>
    <p:extLst>
      <p:ext uri="{BB962C8B-B14F-4D97-AF65-F5344CB8AC3E}">
        <p14:creationId xmlns:p14="http://schemas.microsoft.com/office/powerpoint/2010/main" val="154238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C299-8E1D-4AA6-A879-D2F94B8F7127}"/>
              </a:ext>
            </a:extLst>
          </p:cNvPr>
          <p:cNvSpPr>
            <a:spLocks noGrp="1"/>
          </p:cNvSpPr>
          <p:nvPr>
            <p:ph type="title"/>
          </p:nvPr>
        </p:nvSpPr>
        <p:spPr>
          <a:xfrm>
            <a:off x="0" y="0"/>
            <a:ext cx="12191999" cy="832757"/>
          </a:xfrm>
        </p:spPr>
        <p:txBody>
          <a:bodyPr/>
          <a:lstStyle/>
          <a:p>
            <a:r>
              <a:rPr lang="en-IN" dirty="0"/>
              <a:t>Results</a:t>
            </a:r>
          </a:p>
        </p:txBody>
      </p:sp>
      <p:sp>
        <p:nvSpPr>
          <p:cNvPr id="3" name="Content Placeholder 2">
            <a:extLst>
              <a:ext uri="{FF2B5EF4-FFF2-40B4-BE49-F238E27FC236}">
                <a16:creationId xmlns:a16="http://schemas.microsoft.com/office/drawing/2014/main" id="{B5C89DBF-F15E-469E-9234-886E10EF2529}"/>
              </a:ext>
            </a:extLst>
          </p:cNvPr>
          <p:cNvSpPr>
            <a:spLocks noGrp="1"/>
          </p:cNvSpPr>
          <p:nvPr>
            <p:ph idx="1"/>
          </p:nvPr>
        </p:nvSpPr>
        <p:spPr>
          <a:xfrm>
            <a:off x="1485899" y="832758"/>
            <a:ext cx="10706099" cy="2596242"/>
          </a:xfrm>
        </p:spPr>
        <p:txBody>
          <a:bodyPr>
            <a:normAutofit/>
          </a:bodyPr>
          <a:lstStyle/>
          <a:p>
            <a:pPr algn="just"/>
            <a:r>
              <a:rPr lang="en-IN" dirty="0"/>
              <a:t>In the initial training with 20 epochs, the inception_v3 achieved an accuracy of 71.23% with test loss of 0.75042, with precision, Recall, and F1 score of 0.36501, 0.40413, and 0.36548 respectively.</a:t>
            </a:r>
          </a:p>
          <a:p>
            <a:pPr algn="just"/>
            <a:r>
              <a:rPr lang="en-IN" dirty="0"/>
              <a:t>The initial trained Inception-V3 model obtained an accuracy of 39.47% with a test loss of 4.74626 and with precision, recall, and F1 score of 0.36501, 0.40413, and 0.36548 respectively.</a:t>
            </a:r>
          </a:p>
        </p:txBody>
      </p:sp>
      <p:pic>
        <p:nvPicPr>
          <p:cNvPr id="5" name="Picture 4">
            <a:extLst>
              <a:ext uri="{FF2B5EF4-FFF2-40B4-BE49-F238E27FC236}">
                <a16:creationId xmlns:a16="http://schemas.microsoft.com/office/drawing/2014/main" id="{FCA9BC53-B90D-4348-84A1-1A2748FA262B}"/>
              </a:ext>
            </a:extLst>
          </p:cNvPr>
          <p:cNvPicPr>
            <a:picLocks noChangeAspect="1"/>
          </p:cNvPicPr>
          <p:nvPr/>
        </p:nvPicPr>
        <p:blipFill>
          <a:blip r:embed="rId3"/>
          <a:stretch>
            <a:fillRect/>
          </a:stretch>
        </p:blipFill>
        <p:spPr>
          <a:xfrm>
            <a:off x="204937" y="3830592"/>
            <a:ext cx="6679371" cy="2750389"/>
          </a:xfrm>
          <a:prstGeom prst="rect">
            <a:avLst/>
          </a:prstGeom>
        </p:spPr>
      </p:pic>
      <p:pic>
        <p:nvPicPr>
          <p:cNvPr id="7" name="Picture 6">
            <a:extLst>
              <a:ext uri="{FF2B5EF4-FFF2-40B4-BE49-F238E27FC236}">
                <a16:creationId xmlns:a16="http://schemas.microsoft.com/office/drawing/2014/main" id="{C5569F6A-6F4E-4906-995C-63522B45B898}"/>
              </a:ext>
            </a:extLst>
          </p:cNvPr>
          <p:cNvPicPr>
            <a:picLocks noChangeAspect="1"/>
          </p:cNvPicPr>
          <p:nvPr/>
        </p:nvPicPr>
        <p:blipFill>
          <a:blip r:embed="rId4"/>
          <a:stretch>
            <a:fillRect/>
          </a:stretch>
        </p:blipFill>
        <p:spPr>
          <a:xfrm>
            <a:off x="7203888" y="3389150"/>
            <a:ext cx="5002549" cy="3338221"/>
          </a:xfrm>
          <a:prstGeom prst="rect">
            <a:avLst/>
          </a:prstGeom>
        </p:spPr>
      </p:pic>
    </p:spTree>
    <p:extLst>
      <p:ext uri="{BB962C8B-B14F-4D97-AF65-F5344CB8AC3E}">
        <p14:creationId xmlns:p14="http://schemas.microsoft.com/office/powerpoint/2010/main" val="3803331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9367-FD00-46D3-85C4-54FDAE30F6A3}"/>
              </a:ext>
            </a:extLst>
          </p:cNvPr>
          <p:cNvSpPr>
            <a:spLocks noGrp="1"/>
          </p:cNvSpPr>
          <p:nvPr>
            <p:ph type="title"/>
          </p:nvPr>
        </p:nvSpPr>
        <p:spPr>
          <a:xfrm>
            <a:off x="-100013" y="0"/>
            <a:ext cx="12292013" cy="928688"/>
          </a:xfrm>
        </p:spPr>
        <p:txBody>
          <a:bodyPr/>
          <a:lstStyle/>
          <a:p>
            <a:r>
              <a:rPr lang="en-IN" dirty="0"/>
              <a:t>Results</a:t>
            </a:r>
          </a:p>
        </p:txBody>
      </p:sp>
      <p:sp>
        <p:nvSpPr>
          <p:cNvPr id="3" name="Content Placeholder 2">
            <a:extLst>
              <a:ext uri="{FF2B5EF4-FFF2-40B4-BE49-F238E27FC236}">
                <a16:creationId xmlns:a16="http://schemas.microsoft.com/office/drawing/2014/main" id="{479F282F-1885-482D-A1B5-52DEDDD697F6}"/>
              </a:ext>
            </a:extLst>
          </p:cNvPr>
          <p:cNvSpPr>
            <a:spLocks noGrp="1"/>
          </p:cNvSpPr>
          <p:nvPr>
            <p:ph idx="1"/>
          </p:nvPr>
        </p:nvSpPr>
        <p:spPr>
          <a:xfrm>
            <a:off x="1457326" y="757238"/>
            <a:ext cx="10734674" cy="3357562"/>
          </a:xfrm>
        </p:spPr>
        <p:txBody>
          <a:bodyPr/>
          <a:lstStyle/>
          <a:p>
            <a:pPr algn="just"/>
            <a:r>
              <a:rPr lang="en-IN" dirty="0"/>
              <a:t>Later, the trained model is fine-tuned and trained with 50 epochs and obtained an accuracy of 90.39% with test loss of 0.40295, with precision, recall, and F1 score of 0.9025, 0.90386, and 0.9029 respectively.</a:t>
            </a:r>
          </a:p>
          <a:p>
            <a:pPr algn="just"/>
            <a:r>
              <a:rPr lang="en-IN" dirty="0"/>
              <a:t>The fine-tuned version of inception-v3 achieved an accuracy of 54.22% with test loss of 4.17766 and obtained precision, recall, and F1 score of 0.4686, 0.53641, and 0.44126 respectively on different dataset known as ‘APTOS 2019 Blindness Detection’.</a:t>
            </a:r>
          </a:p>
        </p:txBody>
      </p:sp>
      <p:pic>
        <p:nvPicPr>
          <p:cNvPr id="4" name="Picture 3">
            <a:extLst>
              <a:ext uri="{FF2B5EF4-FFF2-40B4-BE49-F238E27FC236}">
                <a16:creationId xmlns:a16="http://schemas.microsoft.com/office/drawing/2014/main" id="{658A40DF-F7EF-49BD-9ECA-F46924227F7F}"/>
              </a:ext>
            </a:extLst>
          </p:cNvPr>
          <p:cNvPicPr>
            <a:picLocks noChangeAspect="1"/>
          </p:cNvPicPr>
          <p:nvPr/>
        </p:nvPicPr>
        <p:blipFill>
          <a:blip r:embed="rId2"/>
          <a:stretch>
            <a:fillRect/>
          </a:stretch>
        </p:blipFill>
        <p:spPr>
          <a:xfrm>
            <a:off x="475130" y="3951514"/>
            <a:ext cx="6349534" cy="2873442"/>
          </a:xfrm>
          <a:prstGeom prst="rect">
            <a:avLst/>
          </a:prstGeom>
        </p:spPr>
      </p:pic>
      <p:pic>
        <p:nvPicPr>
          <p:cNvPr id="5" name="Picture 4">
            <a:extLst>
              <a:ext uri="{FF2B5EF4-FFF2-40B4-BE49-F238E27FC236}">
                <a16:creationId xmlns:a16="http://schemas.microsoft.com/office/drawing/2014/main" id="{23E34A8C-66FB-47A1-91B4-3248A302E2B6}"/>
              </a:ext>
            </a:extLst>
          </p:cNvPr>
          <p:cNvPicPr>
            <a:picLocks noChangeAspect="1"/>
          </p:cNvPicPr>
          <p:nvPr/>
        </p:nvPicPr>
        <p:blipFill>
          <a:blip r:embed="rId3"/>
          <a:stretch>
            <a:fillRect/>
          </a:stretch>
        </p:blipFill>
        <p:spPr>
          <a:xfrm>
            <a:off x="7021286" y="3364931"/>
            <a:ext cx="4963545" cy="3460025"/>
          </a:xfrm>
          <a:prstGeom prst="rect">
            <a:avLst/>
          </a:prstGeom>
        </p:spPr>
      </p:pic>
    </p:spTree>
    <p:extLst>
      <p:ext uri="{BB962C8B-B14F-4D97-AF65-F5344CB8AC3E}">
        <p14:creationId xmlns:p14="http://schemas.microsoft.com/office/powerpoint/2010/main" val="400736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E91E-3C9F-48DC-A944-C104493DCF6A}"/>
              </a:ext>
            </a:extLst>
          </p:cNvPr>
          <p:cNvSpPr>
            <a:spLocks noGrp="1"/>
          </p:cNvSpPr>
          <p:nvPr>
            <p:ph type="title"/>
          </p:nvPr>
        </p:nvSpPr>
        <p:spPr>
          <a:xfrm>
            <a:off x="1" y="277587"/>
            <a:ext cx="12191999" cy="849086"/>
          </a:xfrm>
        </p:spPr>
        <p:txBody>
          <a:bodyPr/>
          <a:lstStyle/>
          <a:p>
            <a:r>
              <a:rPr lang="en-IN" dirty="0"/>
              <a:t>Discussion</a:t>
            </a:r>
          </a:p>
        </p:txBody>
      </p:sp>
      <p:sp>
        <p:nvSpPr>
          <p:cNvPr id="3" name="Content Placeholder 2">
            <a:extLst>
              <a:ext uri="{FF2B5EF4-FFF2-40B4-BE49-F238E27FC236}">
                <a16:creationId xmlns:a16="http://schemas.microsoft.com/office/drawing/2014/main" id="{E51AE195-4E0E-4276-BC48-782135283017}"/>
              </a:ext>
            </a:extLst>
          </p:cNvPr>
          <p:cNvSpPr>
            <a:spLocks noGrp="1"/>
          </p:cNvSpPr>
          <p:nvPr>
            <p:ph idx="1"/>
          </p:nvPr>
        </p:nvSpPr>
        <p:spPr>
          <a:xfrm>
            <a:off x="1240971" y="702130"/>
            <a:ext cx="10673442" cy="6008912"/>
          </a:xfrm>
        </p:spPr>
        <p:txBody>
          <a:bodyPr/>
          <a:lstStyle/>
          <a:p>
            <a:pPr algn="just"/>
            <a:r>
              <a:rPr lang="en-IN" dirty="0"/>
              <a:t>The initial trained inception-v3 model can able to detect last stages of diabetic retinopathy, i.e., Severe and Proliferative DR. </a:t>
            </a:r>
          </a:p>
          <a:p>
            <a:pPr algn="just"/>
            <a:r>
              <a:rPr lang="en-IN" dirty="0"/>
              <a:t>The fine-tuned inception-v3 model can able to detect all stages of Diabetic retinopathy, i.e., Normal, Mild, Moderate, Severe, and Proliferative DR.</a:t>
            </a:r>
          </a:p>
          <a:p>
            <a:pPr algn="just"/>
            <a:r>
              <a:rPr lang="en-IN" dirty="0"/>
              <a:t>Moreover, the Kaggle dataset known as ‘APTOS 2019 Blindness Detection’ is used to evaluate the performance of the fine-tuned model. The dataset is hugely imbalanced. Most of the images are considered as Normal images. This imbalance dataset can impact the accuracy of the model.</a:t>
            </a:r>
          </a:p>
        </p:txBody>
      </p:sp>
    </p:spTree>
    <p:extLst>
      <p:ext uri="{BB962C8B-B14F-4D97-AF65-F5344CB8AC3E}">
        <p14:creationId xmlns:p14="http://schemas.microsoft.com/office/powerpoint/2010/main" val="2949438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ffice_36807715_TF22644756.potx" id="{18FFACB0-130E-45EE-9BB6-966C7E4DF45E}" vid="{CA95666C-C9D4-486B-818D-1C4804B85A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tf22644756_win32</Template>
  <TotalTime>254</TotalTime>
  <Words>1825</Words>
  <Application>Microsoft Office PowerPoint</Application>
  <PresentationFormat>Widescreen</PresentationFormat>
  <Paragraphs>113</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Parallax</vt:lpstr>
      <vt:lpstr>Diabetic Retinopathy Detection</vt:lpstr>
      <vt:lpstr>Introduction</vt:lpstr>
      <vt:lpstr>Motivation</vt:lpstr>
      <vt:lpstr>Literature Summary</vt:lpstr>
      <vt:lpstr>Methodology</vt:lpstr>
      <vt:lpstr>Methodology</vt:lpstr>
      <vt:lpstr>Results</vt:lpstr>
      <vt:lpstr>Results</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Detection</dc:title>
  <dc:creator>SaiChand</dc:creator>
  <cp:lastModifiedBy>SaiChand</cp:lastModifiedBy>
  <cp:revision>43</cp:revision>
  <dcterms:created xsi:type="dcterms:W3CDTF">2022-04-25T12:12:17Z</dcterms:created>
  <dcterms:modified xsi:type="dcterms:W3CDTF">2022-05-06T00:12:40Z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