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cc9736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cc9736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Out of few sparql queries, these two are shown in the presentation. In the first picture, the individuals of type employee are queried and before getting the results, the url linked with the object properties are removed using STRAFTER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the second picture, the system shows a list of departments available in the ontology.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fac93a2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fac93a2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query shown in this picture is the one used for the system when user select any filter available in the homepage. The query is build based on the filters selected and returns the results that satisfy the user filter condition.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1b3df9b71_0_2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1b3df9b71_0_2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1b3df9b71_0_2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1b3df9b71_0_2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1b3df9b71_0_2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1b3df9b71_0_2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first image, the system returned the results based on the filter conditions passed. If the user selects department options, the options available in the role will automatically updated with the roles that are linked with that department.</a:t>
            </a:r>
            <a:endParaRPr/>
          </a:p>
          <a:p>
            <a:pPr indent="0" lvl="0" marL="0" rtl="0" algn="l">
              <a:spcBef>
                <a:spcPts val="0"/>
              </a:spcBef>
              <a:spcAft>
                <a:spcPts val="0"/>
              </a:spcAft>
              <a:buNone/>
            </a:pPr>
            <a:r>
              <a:rPr lang="en-GB"/>
              <a:t>In the second image, </a:t>
            </a:r>
            <a:r>
              <a:rPr lang="en-GB">
                <a:solidFill>
                  <a:schemeClr val="dk1"/>
                </a:solidFill>
              </a:rPr>
              <a:t>User can even search for employees using both name field and filter conditions. The name field first queries employees with letter t in their names and then queried employees who works for the development department and then queried again for employees who works in the london branch.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bbb0442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bbb0442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the resources used when developing the ontology.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1b3df9b71_0_2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1b3df9b71_0_2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1b3df9b7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1b3df9b7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fbbb0442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fbbb0442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visual representation of each class available in this ontology using ontograf feature </a:t>
            </a:r>
            <a:r>
              <a:rPr lang="en-GB"/>
              <a:t>available</a:t>
            </a:r>
            <a:r>
              <a:rPr lang="en-GB"/>
              <a:t> in the protege.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1b3df9b71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1b3df9b71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There are total of 11 main classes in the employee management system ontology. Few of them are branch, education, level, roles.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1b3df9b71_0_2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1b3df9b71_0_2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for employee class, few conditions are added, like employee can contain multiple certifications and education where as the employee can work either as full-time or part-time employee but not both same as with branches, roles, levels, departments.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ac93a24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ac93a24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the department class should contains roles that belongs to only that department. For example, Development dept can contain only roles that are specified in the development roles.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b3df9b71_0_1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b3df9b71_0_1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property and object properties are main for the individuals. Most of the object properties has domain as employee. Suppose, has_completed, has_experience, works_as, works_in are all belongs to the employee class. Belongs_to and has_role are inverse properties like roles belongs_to departments and departments has_role Roles.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fac93a2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fac93a2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conditions specified for employee class, if the user try to add more than 1 role or more than 1 department, the system will thrown an error. There are also few data </a:t>
            </a:r>
            <a:r>
              <a:rPr lang="en-GB"/>
              <a:t>properties</a:t>
            </a:r>
            <a:r>
              <a:rPr lang="en-GB"/>
              <a:t> like salary, phone_number, name and email_id are linked with the employee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fac93a24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fac93a24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the few errors that reasoner shown when employee is linked with multiple individuals. In the first picture, reasoner thrown an error when employee individual is linked with both web developer and marketing analyst roles. Same with second and third picture, thrown an error, when linked with two branches and two experience level respectively.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1">
    <p:spTree>
      <p:nvGrpSpPr>
        <p:cNvPr id="55" name="Shape 55"/>
        <p:cNvGrpSpPr/>
        <p:nvPr/>
      </p:nvGrpSpPr>
      <p:grpSpPr>
        <a:xfrm>
          <a:off x="0" y="0"/>
          <a:ext cx="0" cy="0"/>
          <a:chOff x="0" y="0"/>
          <a:chExt cx="0" cy="0"/>
        </a:xfrm>
      </p:grpSpPr>
      <p:sp>
        <p:nvSpPr>
          <p:cNvPr id="56" name="Google Shape;56;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txBox="1"/>
          <p:nvPr>
            <p:ph type="title"/>
          </p:nvPr>
        </p:nvSpPr>
        <p:spPr>
          <a:xfrm>
            <a:off x="291875" y="406900"/>
            <a:ext cx="3039600" cy="1388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000000"/>
              </a:buClr>
              <a:buSzPts val="3000"/>
              <a:buNone/>
              <a:defRPr b="1" sz="3000">
                <a:solidFill>
                  <a:srgbClr val="000000"/>
                </a:solidFill>
              </a:defRPr>
            </a:lvl1pPr>
            <a:lvl2pPr lvl="1" rtl="0" algn="l">
              <a:lnSpc>
                <a:spcPct val="100000"/>
              </a:lnSpc>
              <a:spcBef>
                <a:spcPts val="0"/>
              </a:spcBef>
              <a:spcAft>
                <a:spcPts val="0"/>
              </a:spcAft>
              <a:buClr>
                <a:srgbClr val="000000"/>
              </a:buClr>
              <a:buSzPts val="3000"/>
              <a:buNone/>
              <a:defRPr b="1" sz="3000">
                <a:solidFill>
                  <a:srgbClr val="000000"/>
                </a:solidFill>
              </a:defRPr>
            </a:lvl2pPr>
            <a:lvl3pPr lvl="2" rtl="0" algn="l">
              <a:lnSpc>
                <a:spcPct val="100000"/>
              </a:lnSpc>
              <a:spcBef>
                <a:spcPts val="0"/>
              </a:spcBef>
              <a:spcAft>
                <a:spcPts val="0"/>
              </a:spcAft>
              <a:buClr>
                <a:srgbClr val="000000"/>
              </a:buClr>
              <a:buSzPts val="3000"/>
              <a:buNone/>
              <a:defRPr b="1" sz="3000">
                <a:solidFill>
                  <a:srgbClr val="000000"/>
                </a:solidFill>
              </a:defRPr>
            </a:lvl3pPr>
            <a:lvl4pPr lvl="3" rtl="0" algn="l">
              <a:lnSpc>
                <a:spcPct val="100000"/>
              </a:lnSpc>
              <a:spcBef>
                <a:spcPts val="0"/>
              </a:spcBef>
              <a:spcAft>
                <a:spcPts val="0"/>
              </a:spcAft>
              <a:buClr>
                <a:srgbClr val="000000"/>
              </a:buClr>
              <a:buSzPts val="3000"/>
              <a:buNone/>
              <a:defRPr b="1" sz="3000">
                <a:solidFill>
                  <a:srgbClr val="000000"/>
                </a:solidFill>
              </a:defRPr>
            </a:lvl4pPr>
            <a:lvl5pPr lvl="4" rtl="0" algn="l">
              <a:lnSpc>
                <a:spcPct val="100000"/>
              </a:lnSpc>
              <a:spcBef>
                <a:spcPts val="0"/>
              </a:spcBef>
              <a:spcAft>
                <a:spcPts val="0"/>
              </a:spcAft>
              <a:buClr>
                <a:srgbClr val="000000"/>
              </a:buClr>
              <a:buSzPts val="3000"/>
              <a:buNone/>
              <a:defRPr b="1" sz="3000">
                <a:solidFill>
                  <a:srgbClr val="000000"/>
                </a:solidFill>
              </a:defRPr>
            </a:lvl5pPr>
            <a:lvl6pPr lvl="5" rtl="0" algn="l">
              <a:lnSpc>
                <a:spcPct val="100000"/>
              </a:lnSpc>
              <a:spcBef>
                <a:spcPts val="0"/>
              </a:spcBef>
              <a:spcAft>
                <a:spcPts val="0"/>
              </a:spcAft>
              <a:buClr>
                <a:srgbClr val="000000"/>
              </a:buClr>
              <a:buSzPts val="3000"/>
              <a:buNone/>
              <a:defRPr b="1" sz="3000">
                <a:solidFill>
                  <a:srgbClr val="000000"/>
                </a:solidFill>
              </a:defRPr>
            </a:lvl6pPr>
            <a:lvl7pPr lvl="6" rtl="0" algn="l">
              <a:lnSpc>
                <a:spcPct val="100000"/>
              </a:lnSpc>
              <a:spcBef>
                <a:spcPts val="0"/>
              </a:spcBef>
              <a:spcAft>
                <a:spcPts val="0"/>
              </a:spcAft>
              <a:buClr>
                <a:srgbClr val="000000"/>
              </a:buClr>
              <a:buSzPts val="3000"/>
              <a:buNone/>
              <a:defRPr b="1" sz="3000">
                <a:solidFill>
                  <a:srgbClr val="000000"/>
                </a:solidFill>
              </a:defRPr>
            </a:lvl7pPr>
            <a:lvl8pPr lvl="7" rtl="0" algn="l">
              <a:lnSpc>
                <a:spcPct val="100000"/>
              </a:lnSpc>
              <a:spcBef>
                <a:spcPts val="0"/>
              </a:spcBef>
              <a:spcAft>
                <a:spcPts val="0"/>
              </a:spcAft>
              <a:buClr>
                <a:srgbClr val="000000"/>
              </a:buClr>
              <a:buSzPts val="3000"/>
              <a:buNone/>
              <a:defRPr b="1" sz="3000">
                <a:solidFill>
                  <a:srgbClr val="000000"/>
                </a:solidFill>
              </a:defRPr>
            </a:lvl8pPr>
            <a:lvl9pPr lvl="8" rtl="0" algn="l">
              <a:lnSpc>
                <a:spcPct val="100000"/>
              </a:lnSpc>
              <a:spcBef>
                <a:spcPts val="0"/>
              </a:spcBef>
              <a:spcAft>
                <a:spcPts val="0"/>
              </a:spcAft>
              <a:buClr>
                <a:srgbClr val="000000"/>
              </a:buClr>
              <a:buSzPts val="3000"/>
              <a:buNone/>
              <a:defRPr b="1" sz="3000">
                <a:solidFill>
                  <a:srgbClr val="000000"/>
                </a:solidFill>
              </a:defRPr>
            </a:lvl9pPr>
          </a:lstStyle>
          <a:p/>
        </p:txBody>
      </p:sp>
      <p:sp>
        <p:nvSpPr>
          <p:cNvPr id="58" name="Google Shape;58;p13"/>
          <p:cNvSpPr txBox="1"/>
          <p:nvPr>
            <p:ph idx="1" type="body"/>
          </p:nvPr>
        </p:nvSpPr>
        <p:spPr>
          <a:xfrm>
            <a:off x="291938" y="2053718"/>
            <a:ext cx="3039600" cy="23781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rgbClr val="212121"/>
              </a:buClr>
              <a:buSzPts val="1600"/>
              <a:buChar char="●"/>
              <a:defRPr sz="1600">
                <a:solidFill>
                  <a:srgbClr val="212121"/>
                </a:solidFill>
              </a:defRPr>
            </a:lvl1pPr>
            <a:lvl2pPr indent="-317500" lvl="1" marL="914400" rtl="0" algn="l">
              <a:lnSpc>
                <a:spcPct val="115000"/>
              </a:lnSpc>
              <a:spcBef>
                <a:spcPts val="0"/>
              </a:spcBef>
              <a:spcAft>
                <a:spcPts val="0"/>
              </a:spcAft>
              <a:buClr>
                <a:srgbClr val="212121"/>
              </a:buClr>
              <a:buSzPts val="1400"/>
              <a:buChar char="○"/>
              <a:defRPr sz="1400">
                <a:solidFill>
                  <a:srgbClr val="212121"/>
                </a:solidFill>
              </a:defRPr>
            </a:lvl2pPr>
            <a:lvl3pPr indent="-317500" lvl="2" marL="1371600" rtl="0" algn="l">
              <a:lnSpc>
                <a:spcPct val="115000"/>
              </a:lnSpc>
              <a:spcBef>
                <a:spcPts val="0"/>
              </a:spcBef>
              <a:spcAft>
                <a:spcPts val="0"/>
              </a:spcAft>
              <a:buClr>
                <a:srgbClr val="212121"/>
              </a:buClr>
              <a:buSzPts val="1400"/>
              <a:buChar char="■"/>
              <a:defRPr sz="1400">
                <a:solidFill>
                  <a:srgbClr val="212121"/>
                </a:solidFill>
              </a:defRPr>
            </a:lvl3pPr>
            <a:lvl4pPr indent="-317500" lvl="3" marL="1828800" rtl="0" algn="l">
              <a:lnSpc>
                <a:spcPct val="115000"/>
              </a:lnSpc>
              <a:spcBef>
                <a:spcPts val="0"/>
              </a:spcBef>
              <a:spcAft>
                <a:spcPts val="0"/>
              </a:spcAft>
              <a:buClr>
                <a:srgbClr val="212121"/>
              </a:buClr>
              <a:buSzPts val="1400"/>
              <a:buChar char="●"/>
              <a:defRPr sz="1400">
                <a:solidFill>
                  <a:srgbClr val="212121"/>
                </a:solidFill>
              </a:defRPr>
            </a:lvl4pPr>
            <a:lvl5pPr indent="-317500" lvl="4" marL="2286000" rtl="0" algn="l">
              <a:lnSpc>
                <a:spcPct val="115000"/>
              </a:lnSpc>
              <a:spcBef>
                <a:spcPts val="0"/>
              </a:spcBef>
              <a:spcAft>
                <a:spcPts val="0"/>
              </a:spcAft>
              <a:buClr>
                <a:srgbClr val="212121"/>
              </a:buClr>
              <a:buSzPts val="1400"/>
              <a:buChar char="○"/>
              <a:defRPr sz="1400">
                <a:solidFill>
                  <a:srgbClr val="212121"/>
                </a:solidFill>
              </a:defRPr>
            </a:lvl5pPr>
            <a:lvl6pPr indent="-317500" lvl="5" marL="2743200" rtl="0" algn="l">
              <a:lnSpc>
                <a:spcPct val="115000"/>
              </a:lnSpc>
              <a:spcBef>
                <a:spcPts val="0"/>
              </a:spcBef>
              <a:spcAft>
                <a:spcPts val="0"/>
              </a:spcAft>
              <a:buClr>
                <a:srgbClr val="212121"/>
              </a:buClr>
              <a:buSzPts val="1400"/>
              <a:buChar char="■"/>
              <a:defRPr sz="1400">
                <a:solidFill>
                  <a:srgbClr val="212121"/>
                </a:solidFill>
              </a:defRPr>
            </a:lvl6pPr>
            <a:lvl7pPr indent="-317500" lvl="6" marL="3200400" rtl="0" algn="l">
              <a:lnSpc>
                <a:spcPct val="115000"/>
              </a:lnSpc>
              <a:spcBef>
                <a:spcPts val="0"/>
              </a:spcBef>
              <a:spcAft>
                <a:spcPts val="0"/>
              </a:spcAft>
              <a:buClr>
                <a:srgbClr val="212121"/>
              </a:buClr>
              <a:buSzPts val="1400"/>
              <a:buChar char="●"/>
              <a:defRPr sz="1400">
                <a:solidFill>
                  <a:srgbClr val="212121"/>
                </a:solidFill>
              </a:defRPr>
            </a:lvl7pPr>
            <a:lvl8pPr indent="-317500" lvl="7" marL="3657600" rtl="0" algn="l">
              <a:lnSpc>
                <a:spcPct val="115000"/>
              </a:lnSpc>
              <a:spcBef>
                <a:spcPts val="0"/>
              </a:spcBef>
              <a:spcAft>
                <a:spcPts val="0"/>
              </a:spcAft>
              <a:buClr>
                <a:srgbClr val="212121"/>
              </a:buClr>
              <a:buSzPts val="1400"/>
              <a:buChar char="○"/>
              <a:defRPr sz="1400">
                <a:solidFill>
                  <a:srgbClr val="212121"/>
                </a:solidFill>
              </a:defRPr>
            </a:lvl8pPr>
            <a:lvl9pPr indent="-317500" lvl="8" marL="4114800" rtl="0" algn="l">
              <a:lnSpc>
                <a:spcPct val="115000"/>
              </a:lnSpc>
              <a:spcBef>
                <a:spcPts val="0"/>
              </a:spcBef>
              <a:spcAft>
                <a:spcPts val="0"/>
              </a:spcAft>
              <a:buClr>
                <a:srgbClr val="212121"/>
              </a:buClr>
              <a:buSzPts val="1400"/>
              <a:buChar char="■"/>
              <a:defRPr sz="1400">
                <a:solidFill>
                  <a:srgbClr val="212121"/>
                </a:solidFill>
              </a:defRPr>
            </a:lvl9pPr>
          </a:lstStyle>
          <a:p/>
        </p:txBody>
      </p:sp>
      <p:sp>
        <p:nvSpPr>
          <p:cNvPr id="59" name="Google Shape;59;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212121"/>
                </a:solidFill>
              </a:defRPr>
            </a:lvl1pPr>
            <a:lvl2pPr lvl="1" rtl="0" algn="r">
              <a:lnSpc>
                <a:spcPct val="100000"/>
              </a:lnSpc>
              <a:spcAft>
                <a:spcPts val="0"/>
              </a:spcAft>
              <a:buNone/>
              <a:defRPr sz="1000">
                <a:solidFill>
                  <a:srgbClr val="212121"/>
                </a:solidFill>
              </a:defRPr>
            </a:lvl2pPr>
            <a:lvl3pPr lvl="2" rtl="0" algn="r">
              <a:lnSpc>
                <a:spcPct val="100000"/>
              </a:lnSpc>
              <a:spcAft>
                <a:spcPts val="0"/>
              </a:spcAft>
              <a:buNone/>
              <a:defRPr sz="1000">
                <a:solidFill>
                  <a:srgbClr val="212121"/>
                </a:solidFill>
              </a:defRPr>
            </a:lvl3pPr>
            <a:lvl4pPr lvl="3" rtl="0" algn="r">
              <a:lnSpc>
                <a:spcPct val="100000"/>
              </a:lnSpc>
              <a:spcAft>
                <a:spcPts val="0"/>
              </a:spcAft>
              <a:buNone/>
              <a:defRPr sz="1000">
                <a:solidFill>
                  <a:srgbClr val="212121"/>
                </a:solidFill>
              </a:defRPr>
            </a:lvl4pPr>
            <a:lvl5pPr lvl="4" rtl="0" algn="r">
              <a:lnSpc>
                <a:spcPct val="100000"/>
              </a:lnSpc>
              <a:spcAft>
                <a:spcPts val="0"/>
              </a:spcAft>
              <a:buNone/>
              <a:defRPr sz="1000">
                <a:solidFill>
                  <a:srgbClr val="212121"/>
                </a:solidFill>
              </a:defRPr>
            </a:lvl5pPr>
            <a:lvl6pPr lvl="5" rtl="0" algn="r">
              <a:lnSpc>
                <a:spcPct val="100000"/>
              </a:lnSpc>
              <a:spcAft>
                <a:spcPts val="0"/>
              </a:spcAft>
              <a:buNone/>
              <a:defRPr sz="1000">
                <a:solidFill>
                  <a:srgbClr val="212121"/>
                </a:solidFill>
              </a:defRPr>
            </a:lvl6pPr>
            <a:lvl7pPr lvl="6" rtl="0" algn="r">
              <a:lnSpc>
                <a:spcPct val="100000"/>
              </a:lnSpc>
              <a:spcAft>
                <a:spcPts val="0"/>
              </a:spcAft>
              <a:buNone/>
              <a:defRPr sz="1000">
                <a:solidFill>
                  <a:srgbClr val="212121"/>
                </a:solidFill>
              </a:defRPr>
            </a:lvl7pPr>
            <a:lvl8pPr lvl="7" rtl="0" algn="r">
              <a:lnSpc>
                <a:spcPct val="100000"/>
              </a:lnSpc>
              <a:spcAft>
                <a:spcPts val="0"/>
              </a:spcAft>
              <a:buNone/>
              <a:defRPr sz="1000">
                <a:solidFill>
                  <a:srgbClr val="212121"/>
                </a:solidFill>
              </a:defRPr>
            </a:lvl8pPr>
            <a:lvl9pPr lvl="8" rtl="0"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2">
    <p:spTree>
      <p:nvGrpSpPr>
        <p:cNvPr id="60" name="Shape 60"/>
        <p:cNvGrpSpPr/>
        <p:nvPr/>
      </p:nvGrpSpPr>
      <p:grpSpPr>
        <a:xfrm>
          <a:off x="0" y="0"/>
          <a:ext cx="0" cy="0"/>
          <a:chOff x="0" y="0"/>
          <a:chExt cx="0" cy="0"/>
        </a:xfrm>
      </p:grpSpPr>
      <p:sp>
        <p:nvSpPr>
          <p:cNvPr id="61" name="Google Shape;61;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oking up at a tall building with many windows" id="62" name="Google Shape;62;p14" title="Building"/>
          <p:cNvPicPr preferRelativeResize="0"/>
          <p:nvPr/>
        </p:nvPicPr>
        <p:blipFill rotWithShape="1">
          <a:blip r:embed="rId2">
            <a:alphaModFix/>
          </a:blip>
          <a:srcRect b="9414" l="0" r="0" t="9422"/>
          <a:stretch/>
        </p:blipFill>
        <p:spPr>
          <a:xfrm>
            <a:off x="821022" y="1359951"/>
            <a:ext cx="1639200" cy="988200"/>
          </a:xfrm>
          <a:prstGeom prst="parallelogram">
            <a:avLst>
              <a:gd fmla="val 88318" name="adj"/>
            </a:avLst>
          </a:prstGeom>
          <a:noFill/>
          <a:ln>
            <a:noFill/>
          </a:ln>
        </p:spPr>
      </p:pic>
      <p:pic>
        <p:nvPicPr>
          <p:cNvPr descr="Looking up at a tall building with many windows" id="63" name="Google Shape;63;p14" title="Building"/>
          <p:cNvPicPr preferRelativeResize="0"/>
          <p:nvPr/>
        </p:nvPicPr>
        <p:blipFill rotWithShape="1">
          <a:blip r:embed="rId2">
            <a:alphaModFix/>
          </a:blip>
          <a:srcRect b="21358" l="28408" r="16991" t="34318"/>
          <a:stretch/>
        </p:blipFill>
        <p:spPr>
          <a:xfrm>
            <a:off x="2460222" y="846493"/>
            <a:ext cx="831900" cy="501600"/>
          </a:xfrm>
          <a:prstGeom prst="parallelogram">
            <a:avLst>
              <a:gd fmla="val 88318" name="adj"/>
            </a:avLst>
          </a:prstGeom>
          <a:noFill/>
          <a:ln>
            <a:noFill/>
          </a:ln>
        </p:spPr>
      </p:pic>
      <p:sp>
        <p:nvSpPr>
          <p:cNvPr id="64" name="Google Shape;64;p14"/>
          <p:cNvSpPr/>
          <p:nvPr/>
        </p:nvSpPr>
        <p:spPr>
          <a:xfrm>
            <a:off x="2874649" y="846500"/>
            <a:ext cx="657300" cy="501600"/>
          </a:xfrm>
          <a:prstGeom prst="parallelogram">
            <a:avLst>
              <a:gd fmla="val 88693" name="adj"/>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329886" y="1359950"/>
            <a:ext cx="1335300" cy="988200"/>
          </a:xfrm>
          <a:prstGeom prst="parallelogram">
            <a:avLst>
              <a:gd fmla="val 88693" name="adj"/>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oking up at a tall building with many windows" id="66" name="Google Shape;66;p14" title="Building"/>
          <p:cNvPicPr preferRelativeResize="0"/>
          <p:nvPr/>
        </p:nvPicPr>
        <p:blipFill rotWithShape="1">
          <a:blip r:embed="rId2">
            <a:alphaModFix/>
          </a:blip>
          <a:srcRect b="41748" l="-2469" r="30691" t="0"/>
          <a:stretch/>
        </p:blipFill>
        <p:spPr>
          <a:xfrm>
            <a:off x="650246" y="3"/>
            <a:ext cx="2217600" cy="1336800"/>
          </a:xfrm>
          <a:prstGeom prst="parallelogram">
            <a:avLst>
              <a:gd fmla="val 88318" name="adj"/>
            </a:avLst>
          </a:prstGeom>
          <a:noFill/>
          <a:ln>
            <a:noFill/>
          </a:ln>
        </p:spPr>
      </p:pic>
      <p:sp>
        <p:nvSpPr>
          <p:cNvPr id="67" name="Google Shape;67;p14"/>
          <p:cNvSpPr txBox="1"/>
          <p:nvPr>
            <p:ph type="ctrTitle"/>
          </p:nvPr>
        </p:nvSpPr>
        <p:spPr>
          <a:xfrm>
            <a:off x="2938225" y="1841125"/>
            <a:ext cx="5387400" cy="10191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rgbClr val="212121"/>
              </a:buClr>
              <a:buSzPts val="2400"/>
              <a:buNone/>
              <a:defRPr b="1" sz="2400">
                <a:solidFill>
                  <a:srgbClr val="212121"/>
                </a:solidFill>
              </a:defRPr>
            </a:lvl1pPr>
            <a:lvl2pPr lvl="1" rtl="0" algn="l">
              <a:lnSpc>
                <a:spcPct val="100000"/>
              </a:lnSpc>
              <a:spcBef>
                <a:spcPts val="0"/>
              </a:spcBef>
              <a:spcAft>
                <a:spcPts val="0"/>
              </a:spcAft>
              <a:buClr>
                <a:srgbClr val="212121"/>
              </a:buClr>
              <a:buSzPts val="2400"/>
              <a:buNone/>
              <a:defRPr b="1" sz="2400">
                <a:solidFill>
                  <a:srgbClr val="212121"/>
                </a:solidFill>
              </a:defRPr>
            </a:lvl2pPr>
            <a:lvl3pPr lvl="2" rtl="0" algn="l">
              <a:lnSpc>
                <a:spcPct val="100000"/>
              </a:lnSpc>
              <a:spcBef>
                <a:spcPts val="0"/>
              </a:spcBef>
              <a:spcAft>
                <a:spcPts val="0"/>
              </a:spcAft>
              <a:buClr>
                <a:srgbClr val="212121"/>
              </a:buClr>
              <a:buSzPts val="2400"/>
              <a:buNone/>
              <a:defRPr b="1" sz="2400">
                <a:solidFill>
                  <a:srgbClr val="212121"/>
                </a:solidFill>
              </a:defRPr>
            </a:lvl3pPr>
            <a:lvl4pPr lvl="3" rtl="0" algn="l">
              <a:lnSpc>
                <a:spcPct val="100000"/>
              </a:lnSpc>
              <a:spcBef>
                <a:spcPts val="0"/>
              </a:spcBef>
              <a:spcAft>
                <a:spcPts val="0"/>
              </a:spcAft>
              <a:buClr>
                <a:srgbClr val="212121"/>
              </a:buClr>
              <a:buSzPts val="2400"/>
              <a:buNone/>
              <a:defRPr b="1" sz="2400">
                <a:solidFill>
                  <a:srgbClr val="212121"/>
                </a:solidFill>
              </a:defRPr>
            </a:lvl4pPr>
            <a:lvl5pPr lvl="4" rtl="0" algn="l">
              <a:lnSpc>
                <a:spcPct val="100000"/>
              </a:lnSpc>
              <a:spcBef>
                <a:spcPts val="0"/>
              </a:spcBef>
              <a:spcAft>
                <a:spcPts val="0"/>
              </a:spcAft>
              <a:buClr>
                <a:srgbClr val="212121"/>
              </a:buClr>
              <a:buSzPts val="2400"/>
              <a:buNone/>
              <a:defRPr b="1" sz="2400">
                <a:solidFill>
                  <a:srgbClr val="212121"/>
                </a:solidFill>
              </a:defRPr>
            </a:lvl5pPr>
            <a:lvl6pPr lvl="5" rtl="0" algn="l">
              <a:lnSpc>
                <a:spcPct val="100000"/>
              </a:lnSpc>
              <a:spcBef>
                <a:spcPts val="0"/>
              </a:spcBef>
              <a:spcAft>
                <a:spcPts val="0"/>
              </a:spcAft>
              <a:buClr>
                <a:srgbClr val="212121"/>
              </a:buClr>
              <a:buSzPts val="2400"/>
              <a:buNone/>
              <a:defRPr b="1" sz="2400">
                <a:solidFill>
                  <a:srgbClr val="212121"/>
                </a:solidFill>
              </a:defRPr>
            </a:lvl6pPr>
            <a:lvl7pPr lvl="6" rtl="0" algn="l">
              <a:lnSpc>
                <a:spcPct val="100000"/>
              </a:lnSpc>
              <a:spcBef>
                <a:spcPts val="0"/>
              </a:spcBef>
              <a:spcAft>
                <a:spcPts val="0"/>
              </a:spcAft>
              <a:buClr>
                <a:srgbClr val="212121"/>
              </a:buClr>
              <a:buSzPts val="2400"/>
              <a:buNone/>
              <a:defRPr b="1" sz="2400">
                <a:solidFill>
                  <a:srgbClr val="212121"/>
                </a:solidFill>
              </a:defRPr>
            </a:lvl7pPr>
            <a:lvl8pPr lvl="7" rtl="0" algn="l">
              <a:lnSpc>
                <a:spcPct val="100000"/>
              </a:lnSpc>
              <a:spcBef>
                <a:spcPts val="0"/>
              </a:spcBef>
              <a:spcAft>
                <a:spcPts val="0"/>
              </a:spcAft>
              <a:buClr>
                <a:srgbClr val="212121"/>
              </a:buClr>
              <a:buSzPts val="2400"/>
              <a:buNone/>
              <a:defRPr b="1" sz="2400">
                <a:solidFill>
                  <a:srgbClr val="212121"/>
                </a:solidFill>
              </a:defRPr>
            </a:lvl8pPr>
            <a:lvl9pPr lvl="8" rtl="0" algn="l">
              <a:lnSpc>
                <a:spcPct val="100000"/>
              </a:lnSpc>
              <a:spcBef>
                <a:spcPts val="0"/>
              </a:spcBef>
              <a:spcAft>
                <a:spcPts val="0"/>
              </a:spcAft>
              <a:buClr>
                <a:srgbClr val="212121"/>
              </a:buClr>
              <a:buSzPts val="2400"/>
              <a:buNone/>
              <a:defRPr b="1" sz="2400">
                <a:solidFill>
                  <a:srgbClr val="212121"/>
                </a:solidFill>
              </a:defRPr>
            </a:lvl9pPr>
          </a:lstStyle>
          <a:p/>
        </p:txBody>
      </p:sp>
      <p:sp>
        <p:nvSpPr>
          <p:cNvPr id="68" name="Google Shape;68;p14"/>
          <p:cNvSpPr txBox="1"/>
          <p:nvPr>
            <p:ph idx="1" type="body"/>
          </p:nvPr>
        </p:nvSpPr>
        <p:spPr>
          <a:xfrm>
            <a:off x="2938225" y="2927726"/>
            <a:ext cx="5387400" cy="15234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212121"/>
              </a:buClr>
              <a:buSzPts val="1400"/>
              <a:buChar char="●"/>
              <a:defRPr sz="1400">
                <a:solidFill>
                  <a:srgbClr val="212121"/>
                </a:solidFill>
              </a:defRPr>
            </a:lvl1pPr>
            <a:lvl2pPr indent="-304800" lvl="1" marL="914400" rtl="0" algn="l">
              <a:lnSpc>
                <a:spcPct val="115000"/>
              </a:lnSpc>
              <a:spcBef>
                <a:spcPts val="0"/>
              </a:spcBef>
              <a:spcAft>
                <a:spcPts val="0"/>
              </a:spcAft>
              <a:buClr>
                <a:srgbClr val="212121"/>
              </a:buClr>
              <a:buSzPts val="1200"/>
              <a:buChar char="○"/>
              <a:defRPr sz="1200">
                <a:solidFill>
                  <a:srgbClr val="212121"/>
                </a:solidFill>
              </a:defRPr>
            </a:lvl2pPr>
            <a:lvl3pPr indent="-304800" lvl="2" marL="1371600" rtl="0" algn="l">
              <a:lnSpc>
                <a:spcPct val="115000"/>
              </a:lnSpc>
              <a:spcBef>
                <a:spcPts val="0"/>
              </a:spcBef>
              <a:spcAft>
                <a:spcPts val="0"/>
              </a:spcAft>
              <a:buClr>
                <a:srgbClr val="212121"/>
              </a:buClr>
              <a:buSzPts val="1200"/>
              <a:buChar char="■"/>
              <a:defRPr sz="1200">
                <a:solidFill>
                  <a:srgbClr val="212121"/>
                </a:solidFill>
              </a:defRPr>
            </a:lvl3pPr>
            <a:lvl4pPr indent="-304800" lvl="3" marL="1828800" rtl="0" algn="l">
              <a:lnSpc>
                <a:spcPct val="115000"/>
              </a:lnSpc>
              <a:spcBef>
                <a:spcPts val="0"/>
              </a:spcBef>
              <a:spcAft>
                <a:spcPts val="0"/>
              </a:spcAft>
              <a:buClr>
                <a:srgbClr val="212121"/>
              </a:buClr>
              <a:buSzPts val="1200"/>
              <a:buChar char="●"/>
              <a:defRPr sz="1200">
                <a:solidFill>
                  <a:srgbClr val="212121"/>
                </a:solidFill>
              </a:defRPr>
            </a:lvl4pPr>
            <a:lvl5pPr indent="-304800" lvl="4" marL="2286000" rtl="0" algn="l">
              <a:lnSpc>
                <a:spcPct val="115000"/>
              </a:lnSpc>
              <a:spcBef>
                <a:spcPts val="0"/>
              </a:spcBef>
              <a:spcAft>
                <a:spcPts val="0"/>
              </a:spcAft>
              <a:buClr>
                <a:srgbClr val="212121"/>
              </a:buClr>
              <a:buSzPts val="1200"/>
              <a:buChar char="○"/>
              <a:defRPr sz="1200">
                <a:solidFill>
                  <a:srgbClr val="212121"/>
                </a:solidFill>
              </a:defRPr>
            </a:lvl5pPr>
            <a:lvl6pPr indent="-304800" lvl="5" marL="2743200" rtl="0" algn="l">
              <a:lnSpc>
                <a:spcPct val="115000"/>
              </a:lnSpc>
              <a:spcBef>
                <a:spcPts val="0"/>
              </a:spcBef>
              <a:spcAft>
                <a:spcPts val="0"/>
              </a:spcAft>
              <a:buClr>
                <a:srgbClr val="212121"/>
              </a:buClr>
              <a:buSzPts val="1200"/>
              <a:buChar char="■"/>
              <a:defRPr sz="1200">
                <a:solidFill>
                  <a:srgbClr val="212121"/>
                </a:solidFill>
              </a:defRPr>
            </a:lvl6pPr>
            <a:lvl7pPr indent="-304800" lvl="6" marL="3200400" rtl="0" algn="l">
              <a:lnSpc>
                <a:spcPct val="115000"/>
              </a:lnSpc>
              <a:spcBef>
                <a:spcPts val="0"/>
              </a:spcBef>
              <a:spcAft>
                <a:spcPts val="0"/>
              </a:spcAft>
              <a:buClr>
                <a:srgbClr val="212121"/>
              </a:buClr>
              <a:buSzPts val="1200"/>
              <a:buChar char="●"/>
              <a:defRPr sz="1200">
                <a:solidFill>
                  <a:srgbClr val="212121"/>
                </a:solidFill>
              </a:defRPr>
            </a:lvl7pPr>
            <a:lvl8pPr indent="-304800" lvl="7" marL="3657600" rtl="0" algn="l">
              <a:lnSpc>
                <a:spcPct val="115000"/>
              </a:lnSpc>
              <a:spcBef>
                <a:spcPts val="0"/>
              </a:spcBef>
              <a:spcAft>
                <a:spcPts val="0"/>
              </a:spcAft>
              <a:buClr>
                <a:srgbClr val="212121"/>
              </a:buClr>
              <a:buSzPts val="1200"/>
              <a:buChar char="○"/>
              <a:defRPr sz="1200">
                <a:solidFill>
                  <a:srgbClr val="212121"/>
                </a:solidFill>
              </a:defRPr>
            </a:lvl8pPr>
            <a:lvl9pPr indent="-304800" lvl="8" marL="4114800" rtl="0" algn="l">
              <a:lnSpc>
                <a:spcPct val="115000"/>
              </a:lnSpc>
              <a:spcBef>
                <a:spcPts val="0"/>
              </a:spcBef>
              <a:spcAft>
                <a:spcPts val="0"/>
              </a:spcAft>
              <a:buClr>
                <a:srgbClr val="212121"/>
              </a:buClr>
              <a:buSzPts val="1200"/>
              <a:buChar char="■"/>
              <a:defRPr sz="1200">
                <a:solidFill>
                  <a:srgbClr val="212121"/>
                </a:solidFill>
              </a:defRPr>
            </a:lvl9pPr>
          </a:lstStyle>
          <a:p/>
        </p:txBody>
      </p:sp>
      <p:sp>
        <p:nvSpPr>
          <p:cNvPr id="69" name="Google Shape;69;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212121"/>
                </a:solidFill>
              </a:defRPr>
            </a:lvl1pPr>
            <a:lvl2pPr lvl="1" rtl="0" algn="r">
              <a:lnSpc>
                <a:spcPct val="100000"/>
              </a:lnSpc>
              <a:spcAft>
                <a:spcPts val="0"/>
              </a:spcAft>
              <a:buNone/>
              <a:defRPr sz="1000">
                <a:solidFill>
                  <a:srgbClr val="212121"/>
                </a:solidFill>
              </a:defRPr>
            </a:lvl2pPr>
            <a:lvl3pPr lvl="2" rtl="0" algn="r">
              <a:lnSpc>
                <a:spcPct val="100000"/>
              </a:lnSpc>
              <a:spcAft>
                <a:spcPts val="0"/>
              </a:spcAft>
              <a:buNone/>
              <a:defRPr sz="1000">
                <a:solidFill>
                  <a:srgbClr val="212121"/>
                </a:solidFill>
              </a:defRPr>
            </a:lvl3pPr>
            <a:lvl4pPr lvl="3" rtl="0" algn="r">
              <a:lnSpc>
                <a:spcPct val="100000"/>
              </a:lnSpc>
              <a:spcAft>
                <a:spcPts val="0"/>
              </a:spcAft>
              <a:buNone/>
              <a:defRPr sz="1000">
                <a:solidFill>
                  <a:srgbClr val="212121"/>
                </a:solidFill>
              </a:defRPr>
            </a:lvl4pPr>
            <a:lvl5pPr lvl="4" rtl="0" algn="r">
              <a:lnSpc>
                <a:spcPct val="100000"/>
              </a:lnSpc>
              <a:spcAft>
                <a:spcPts val="0"/>
              </a:spcAft>
              <a:buNone/>
              <a:defRPr sz="1000">
                <a:solidFill>
                  <a:srgbClr val="212121"/>
                </a:solidFill>
              </a:defRPr>
            </a:lvl5pPr>
            <a:lvl6pPr lvl="5" rtl="0" algn="r">
              <a:lnSpc>
                <a:spcPct val="100000"/>
              </a:lnSpc>
              <a:spcAft>
                <a:spcPts val="0"/>
              </a:spcAft>
              <a:buNone/>
              <a:defRPr sz="1000">
                <a:solidFill>
                  <a:srgbClr val="212121"/>
                </a:solidFill>
              </a:defRPr>
            </a:lvl6pPr>
            <a:lvl7pPr lvl="6" rtl="0" algn="r">
              <a:lnSpc>
                <a:spcPct val="100000"/>
              </a:lnSpc>
              <a:spcAft>
                <a:spcPts val="0"/>
              </a:spcAft>
              <a:buNone/>
              <a:defRPr sz="1000">
                <a:solidFill>
                  <a:srgbClr val="212121"/>
                </a:solidFill>
              </a:defRPr>
            </a:lvl7pPr>
            <a:lvl8pPr lvl="7" rtl="0" algn="r">
              <a:lnSpc>
                <a:spcPct val="100000"/>
              </a:lnSpc>
              <a:spcAft>
                <a:spcPts val="0"/>
              </a:spcAft>
              <a:buNone/>
              <a:defRPr sz="1000">
                <a:solidFill>
                  <a:srgbClr val="212121"/>
                </a:solidFill>
              </a:defRPr>
            </a:lvl8pPr>
            <a:lvl9pPr lvl="8" rtl="0"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s://www.stardog.com/tutorials/sparql/" TargetMode="External"/><Relationship Id="rId4" Type="http://schemas.openxmlformats.org/officeDocument/2006/relationships/hyperlink" Target="https://sparqlwrapper.readthedocs.io/_/downloads/en/latest/pdf/" TargetMode="External"/><Relationship Id="rId5" Type="http://schemas.openxmlformats.org/officeDocument/2006/relationships/hyperlink" Target="https://sparqlwrapper.readthedocs.io/en/latest/mai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1025100" y="1497850"/>
            <a:ext cx="7093800" cy="881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Employee Management System</a:t>
            </a:r>
            <a:endParaRPr/>
          </a:p>
        </p:txBody>
      </p:sp>
      <p:sp>
        <p:nvSpPr>
          <p:cNvPr id="75" name="Google Shape;75;p15"/>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Sai Chand Reddy Kamana</a:t>
            </a:r>
            <a:endParaRPr/>
          </a:p>
        </p:txBody>
      </p:sp>
      <p:sp>
        <p:nvSpPr>
          <p:cNvPr id="76" name="Google Shape;76;p15"/>
          <p:cNvSpPr txBox="1"/>
          <p:nvPr/>
        </p:nvSpPr>
        <p:spPr>
          <a:xfrm>
            <a:off x="510450" y="3632575"/>
            <a:ext cx="61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latin typeface="Proxima Nova"/>
                <a:ea typeface="Proxima Nova"/>
                <a:cs typeface="Proxima Nova"/>
                <a:sym typeface="Proxima Nova"/>
              </a:rPr>
              <a:t>SID : 2022785</a:t>
            </a:r>
            <a:endParaRPr b="1">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01225" y="80675"/>
            <a:ext cx="7385400" cy="75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480"/>
              <a:t>Querying Individuals </a:t>
            </a:r>
            <a:r>
              <a:rPr lang="en-GB" sz="2480">
                <a:solidFill>
                  <a:schemeClr val="lt1"/>
                </a:solidFill>
              </a:rPr>
              <a:t>Using SPARQL</a:t>
            </a:r>
            <a:endParaRPr sz="2480">
              <a:solidFill>
                <a:schemeClr val="lt1"/>
              </a:solidFill>
            </a:endParaRPr>
          </a:p>
        </p:txBody>
      </p:sp>
      <p:sp>
        <p:nvSpPr>
          <p:cNvPr id="142" name="Google Shape;142;p24"/>
          <p:cNvSpPr txBox="1"/>
          <p:nvPr/>
        </p:nvSpPr>
        <p:spPr>
          <a:xfrm>
            <a:off x="146225" y="3656400"/>
            <a:ext cx="4323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Proxima Nova"/>
              <a:ea typeface="Proxima Nova"/>
              <a:cs typeface="Proxima Nova"/>
              <a:sym typeface="Proxima Nova"/>
            </a:endParaRPr>
          </a:p>
        </p:txBody>
      </p:sp>
      <p:sp>
        <p:nvSpPr>
          <p:cNvPr id="143" name="Google Shape;143;p24"/>
          <p:cNvSpPr txBox="1"/>
          <p:nvPr/>
        </p:nvSpPr>
        <p:spPr>
          <a:xfrm>
            <a:off x="4622325" y="3656400"/>
            <a:ext cx="4487400" cy="477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1900">
              <a:solidFill>
                <a:schemeClr val="lt1"/>
              </a:solidFill>
              <a:latin typeface="Proxima Nova"/>
              <a:ea typeface="Proxima Nova"/>
              <a:cs typeface="Proxima Nova"/>
              <a:sym typeface="Proxima Nova"/>
            </a:endParaRPr>
          </a:p>
        </p:txBody>
      </p:sp>
      <p:pic>
        <p:nvPicPr>
          <p:cNvPr id="144" name="Google Shape;144;p24"/>
          <p:cNvPicPr preferRelativeResize="0"/>
          <p:nvPr/>
        </p:nvPicPr>
        <p:blipFill>
          <a:blip r:embed="rId3">
            <a:alphaModFix/>
          </a:blip>
          <a:stretch>
            <a:fillRect/>
          </a:stretch>
        </p:blipFill>
        <p:spPr>
          <a:xfrm>
            <a:off x="0" y="988175"/>
            <a:ext cx="4572001" cy="2738675"/>
          </a:xfrm>
          <a:prstGeom prst="rect">
            <a:avLst/>
          </a:prstGeom>
          <a:noFill/>
          <a:ln>
            <a:noFill/>
          </a:ln>
        </p:spPr>
      </p:pic>
      <p:pic>
        <p:nvPicPr>
          <p:cNvPr id="145" name="Google Shape;145;p24"/>
          <p:cNvPicPr preferRelativeResize="0"/>
          <p:nvPr/>
        </p:nvPicPr>
        <p:blipFill>
          <a:blip r:embed="rId4">
            <a:alphaModFix/>
          </a:blip>
          <a:stretch>
            <a:fillRect/>
          </a:stretch>
        </p:blipFill>
        <p:spPr>
          <a:xfrm>
            <a:off x="152400" y="4133401"/>
            <a:ext cx="8839199" cy="822475"/>
          </a:xfrm>
          <a:prstGeom prst="rect">
            <a:avLst/>
          </a:prstGeom>
          <a:noFill/>
          <a:ln>
            <a:noFill/>
          </a:ln>
        </p:spPr>
      </p:pic>
      <p:pic>
        <p:nvPicPr>
          <p:cNvPr id="146" name="Google Shape;146;p24"/>
          <p:cNvPicPr preferRelativeResize="0"/>
          <p:nvPr/>
        </p:nvPicPr>
        <p:blipFill>
          <a:blip r:embed="rId5">
            <a:alphaModFix/>
          </a:blip>
          <a:stretch>
            <a:fillRect/>
          </a:stretch>
        </p:blipFill>
        <p:spPr>
          <a:xfrm>
            <a:off x="4724400" y="988175"/>
            <a:ext cx="3895325" cy="283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0" y="0"/>
            <a:ext cx="8343300" cy="62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2980"/>
              <a:t>Querying Individual </a:t>
            </a:r>
            <a:r>
              <a:rPr lang="en-GB" sz="2980">
                <a:solidFill>
                  <a:schemeClr val="lt1"/>
                </a:solidFill>
              </a:rPr>
              <a:t>using UI Filters</a:t>
            </a:r>
            <a:endParaRPr sz="2980">
              <a:solidFill>
                <a:schemeClr val="lt1"/>
              </a:solidFill>
            </a:endParaRPr>
          </a:p>
        </p:txBody>
      </p:sp>
      <p:pic>
        <p:nvPicPr>
          <p:cNvPr id="152" name="Google Shape;152;p25"/>
          <p:cNvPicPr preferRelativeResize="0"/>
          <p:nvPr/>
        </p:nvPicPr>
        <p:blipFill>
          <a:blip r:embed="rId3">
            <a:alphaModFix/>
          </a:blip>
          <a:stretch>
            <a:fillRect/>
          </a:stretch>
        </p:blipFill>
        <p:spPr>
          <a:xfrm>
            <a:off x="782238" y="730250"/>
            <a:ext cx="7579524" cy="432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Application Design - Homepage/ </a:t>
            </a:r>
            <a:r>
              <a:rPr b="1" lang="en-GB"/>
              <a:t>Landing</a:t>
            </a:r>
            <a:r>
              <a:rPr b="1" lang="en-GB"/>
              <a:t> Page</a:t>
            </a:r>
            <a:endParaRPr b="1"/>
          </a:p>
        </p:txBody>
      </p:sp>
      <p:pic>
        <p:nvPicPr>
          <p:cNvPr id="158" name="Google Shape;158;p26"/>
          <p:cNvPicPr preferRelativeResize="0"/>
          <p:nvPr/>
        </p:nvPicPr>
        <p:blipFill>
          <a:blip r:embed="rId3">
            <a:alphaModFix/>
          </a:blip>
          <a:stretch>
            <a:fillRect/>
          </a:stretch>
        </p:blipFill>
        <p:spPr>
          <a:xfrm>
            <a:off x="1449525" y="1053788"/>
            <a:ext cx="6244951" cy="3035925"/>
          </a:xfrm>
          <a:prstGeom prst="rect">
            <a:avLst/>
          </a:prstGeom>
          <a:noFill/>
          <a:ln>
            <a:noFill/>
          </a:ln>
        </p:spPr>
      </p:pic>
      <p:sp>
        <p:nvSpPr>
          <p:cNvPr id="159" name="Google Shape;159;p26"/>
          <p:cNvSpPr txBox="1"/>
          <p:nvPr/>
        </p:nvSpPr>
        <p:spPr>
          <a:xfrm>
            <a:off x="250625" y="44024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Proxima Nova"/>
                <a:ea typeface="Proxima Nova"/>
                <a:cs typeface="Proxima Nova"/>
                <a:sym typeface="Proxima Nova"/>
              </a:rPr>
              <a:t>This is the landing page of the application. All employees in the database are shown in this page. User can search for employees based on different search conditions.</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510450" y="225025"/>
            <a:ext cx="8123100" cy="77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Application Design - Search Using Name</a:t>
            </a:r>
            <a:endParaRPr/>
          </a:p>
        </p:txBody>
      </p:sp>
      <p:pic>
        <p:nvPicPr>
          <p:cNvPr id="165" name="Google Shape;165;p27"/>
          <p:cNvPicPr preferRelativeResize="0"/>
          <p:nvPr/>
        </p:nvPicPr>
        <p:blipFill>
          <a:blip r:embed="rId3">
            <a:alphaModFix/>
          </a:blip>
          <a:stretch>
            <a:fillRect/>
          </a:stretch>
        </p:blipFill>
        <p:spPr>
          <a:xfrm>
            <a:off x="152400" y="1156225"/>
            <a:ext cx="8839200" cy="2620278"/>
          </a:xfrm>
          <a:prstGeom prst="rect">
            <a:avLst/>
          </a:prstGeom>
          <a:noFill/>
          <a:ln>
            <a:noFill/>
          </a:ln>
        </p:spPr>
      </p:pic>
      <p:sp>
        <p:nvSpPr>
          <p:cNvPr id="166" name="Google Shape;166;p27"/>
          <p:cNvSpPr txBox="1"/>
          <p:nvPr/>
        </p:nvSpPr>
        <p:spPr>
          <a:xfrm>
            <a:off x="305125" y="4282625"/>
            <a:ext cx="832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1"/>
                </a:solidFill>
                <a:latin typeface="Proxima Nova"/>
                <a:ea typeface="Proxima Nova"/>
                <a:cs typeface="Proxima Nova"/>
                <a:sym typeface="Proxima Nova"/>
              </a:rPr>
              <a:t>List of employees are shown if </a:t>
            </a:r>
            <a:r>
              <a:rPr lang="en-GB">
                <a:solidFill>
                  <a:schemeClr val="lt1"/>
                </a:solidFill>
                <a:latin typeface="Proxima Nova"/>
                <a:ea typeface="Proxima Nova"/>
                <a:cs typeface="Proxima Nova"/>
                <a:sym typeface="Proxima Nova"/>
              </a:rPr>
              <a:t>their</a:t>
            </a:r>
            <a:r>
              <a:rPr lang="en-GB">
                <a:solidFill>
                  <a:schemeClr val="lt1"/>
                </a:solidFill>
                <a:latin typeface="Proxima Nova"/>
                <a:ea typeface="Proxima Nova"/>
                <a:cs typeface="Proxima Nova"/>
                <a:sym typeface="Proxima Nova"/>
              </a:rPr>
              <a:t> names contains the string provided in the input field. By default, the roles filter will show all the roles listed in the ontology.</a:t>
            </a:r>
            <a:endParaRPr>
              <a:solidFill>
                <a:schemeClr val="lt1"/>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209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Application Design - Search Using </a:t>
            </a:r>
            <a:r>
              <a:rPr b="1" lang="en-GB"/>
              <a:t>Advanced</a:t>
            </a:r>
            <a:r>
              <a:rPr b="1" lang="en-GB"/>
              <a:t> Filter</a:t>
            </a:r>
            <a:endParaRPr b="1"/>
          </a:p>
        </p:txBody>
      </p:sp>
      <p:pic>
        <p:nvPicPr>
          <p:cNvPr id="172" name="Google Shape;172;p28"/>
          <p:cNvPicPr preferRelativeResize="0"/>
          <p:nvPr/>
        </p:nvPicPr>
        <p:blipFill>
          <a:blip r:embed="rId3">
            <a:alphaModFix/>
          </a:blip>
          <a:stretch>
            <a:fillRect/>
          </a:stretch>
        </p:blipFill>
        <p:spPr>
          <a:xfrm>
            <a:off x="0" y="847375"/>
            <a:ext cx="8839197" cy="2037159"/>
          </a:xfrm>
          <a:prstGeom prst="rect">
            <a:avLst/>
          </a:prstGeom>
          <a:noFill/>
          <a:ln>
            <a:noFill/>
          </a:ln>
        </p:spPr>
      </p:pic>
      <p:pic>
        <p:nvPicPr>
          <p:cNvPr id="173" name="Google Shape;173;p28"/>
          <p:cNvPicPr preferRelativeResize="0"/>
          <p:nvPr/>
        </p:nvPicPr>
        <p:blipFill>
          <a:blip r:embed="rId4">
            <a:alphaModFix/>
          </a:blip>
          <a:stretch>
            <a:fillRect/>
          </a:stretch>
        </p:blipFill>
        <p:spPr>
          <a:xfrm>
            <a:off x="152400" y="2949909"/>
            <a:ext cx="8839198" cy="18909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262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References</a:t>
            </a:r>
            <a:endParaRPr/>
          </a:p>
        </p:txBody>
      </p:sp>
      <p:sp>
        <p:nvSpPr>
          <p:cNvPr id="179" name="Google Shape;179;p29"/>
          <p:cNvSpPr txBox="1"/>
          <p:nvPr/>
        </p:nvSpPr>
        <p:spPr>
          <a:xfrm>
            <a:off x="492925" y="1135850"/>
            <a:ext cx="8015400" cy="3309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Proxima Nova"/>
              <a:buChar char="●"/>
            </a:pPr>
            <a:r>
              <a:rPr lang="en-GB">
                <a:latin typeface="Proxima Nova"/>
                <a:ea typeface="Proxima Nova"/>
                <a:cs typeface="Proxima Nova"/>
                <a:sym typeface="Proxima Nova"/>
              </a:rPr>
              <a:t>Naz, Komal &amp; Siddiqui, Isma &amp; Ali, Qasim &amp; Ali, Saqib. (2019). A Comprehensive Ontology for Human Resource Management in the Context of Software Industry. </a:t>
            </a:r>
            <a:endParaRPr>
              <a:latin typeface="Proxima Nova"/>
              <a:ea typeface="Proxima Nova"/>
              <a:cs typeface="Proxima Nova"/>
              <a:sym typeface="Proxima Nova"/>
            </a:endParaRPr>
          </a:p>
          <a:p>
            <a:pPr indent="-317500" lvl="0" marL="457200" rtl="0" algn="just">
              <a:lnSpc>
                <a:spcPct val="150000"/>
              </a:lnSpc>
              <a:spcBef>
                <a:spcPts val="0"/>
              </a:spcBef>
              <a:spcAft>
                <a:spcPts val="0"/>
              </a:spcAft>
              <a:buSzPts val="1400"/>
              <a:buFont typeface="Proxima Nova"/>
              <a:buChar char="●"/>
            </a:pPr>
            <a:r>
              <a:rPr lang="en-GB">
                <a:latin typeface="Proxima Nova"/>
                <a:ea typeface="Proxima Nova"/>
                <a:cs typeface="Proxima Nova"/>
                <a:sym typeface="Proxima Nova"/>
              </a:rPr>
              <a:t>Dorn, Jürgen &amp; Naz, Tabbasum &amp; Pichlmair, M. (2007). Ontology development for human resource management. 10.1142/9789812770592_0010. </a:t>
            </a:r>
            <a:endParaRPr>
              <a:latin typeface="Proxima Nova"/>
              <a:ea typeface="Proxima Nova"/>
              <a:cs typeface="Proxima Nova"/>
              <a:sym typeface="Proxima Nova"/>
            </a:endParaRPr>
          </a:p>
          <a:p>
            <a:pPr indent="-317500" lvl="0" marL="457200" rtl="0" algn="just">
              <a:lnSpc>
                <a:spcPct val="150000"/>
              </a:lnSpc>
              <a:spcBef>
                <a:spcPts val="0"/>
              </a:spcBef>
              <a:spcAft>
                <a:spcPts val="0"/>
              </a:spcAft>
              <a:buSzPts val="1400"/>
              <a:buFont typeface="Proxima Nova"/>
              <a:buChar char="●"/>
            </a:pPr>
            <a:r>
              <a:rPr lang="en-GB">
                <a:latin typeface="Proxima Nova"/>
                <a:ea typeface="Proxima Nova"/>
                <a:cs typeface="Proxima Nova"/>
                <a:sym typeface="Proxima Nova"/>
              </a:rPr>
              <a:t>Sirin, E. (n.d.). Learn SPARQL - Tutorial | Stardog. [online] www.stardog.com. Available at: </a:t>
            </a:r>
            <a:r>
              <a:rPr lang="en-GB" u="sng">
                <a:solidFill>
                  <a:schemeClr val="hlink"/>
                </a:solidFill>
                <a:latin typeface="Proxima Nova"/>
                <a:ea typeface="Proxima Nova"/>
                <a:cs typeface="Proxima Nova"/>
                <a:sym typeface="Proxima Nova"/>
                <a:hlinkClick r:id="rId3"/>
              </a:rPr>
              <a:t>https://www.stardog.com/tutorials/sparql/</a:t>
            </a:r>
            <a:r>
              <a:rPr lang="en-GB">
                <a:latin typeface="Proxima Nova"/>
                <a:ea typeface="Proxima Nova"/>
                <a:cs typeface="Proxima Nova"/>
                <a:sym typeface="Proxima Nova"/>
              </a:rPr>
              <a:t> .</a:t>
            </a:r>
            <a:endParaRPr>
              <a:latin typeface="Proxima Nova"/>
              <a:ea typeface="Proxima Nova"/>
              <a:cs typeface="Proxima Nova"/>
              <a:sym typeface="Proxima Nova"/>
            </a:endParaRPr>
          </a:p>
          <a:p>
            <a:pPr indent="-317500" lvl="0" marL="457200" rtl="0" algn="just">
              <a:lnSpc>
                <a:spcPct val="150000"/>
              </a:lnSpc>
              <a:spcBef>
                <a:spcPts val="0"/>
              </a:spcBef>
              <a:spcAft>
                <a:spcPts val="0"/>
              </a:spcAft>
              <a:buSzPts val="1400"/>
              <a:buFont typeface="Proxima Nova"/>
              <a:buChar char="●"/>
            </a:pPr>
            <a:r>
              <a:rPr lang="en-GB">
                <a:latin typeface="Proxima Nova"/>
                <a:ea typeface="Proxima Nova"/>
                <a:cs typeface="Proxima Nova"/>
                <a:sym typeface="Proxima Nova"/>
              </a:rPr>
              <a:t>SPARQLWrapper Documentation CHANGE_AUTHORS. (2020). [online] Available at: </a:t>
            </a:r>
            <a:r>
              <a:rPr lang="en-GB" u="sng">
                <a:solidFill>
                  <a:schemeClr val="hlink"/>
                </a:solidFill>
                <a:latin typeface="Proxima Nova"/>
                <a:ea typeface="Proxima Nova"/>
                <a:cs typeface="Proxima Nova"/>
                <a:sym typeface="Proxima Nova"/>
                <a:hlinkClick r:id="rId4"/>
              </a:rPr>
              <a:t>https://sparqlwrapper.readthedocs.io/_/downloads/en/latest/pdf/</a:t>
            </a:r>
            <a:r>
              <a:rPr lang="en-GB">
                <a:latin typeface="Proxima Nova"/>
                <a:ea typeface="Proxima Nova"/>
                <a:cs typeface="Proxima Nova"/>
                <a:sym typeface="Proxima Nova"/>
              </a:rPr>
              <a:t> .</a:t>
            </a:r>
            <a:endParaRPr>
              <a:latin typeface="Proxima Nova"/>
              <a:ea typeface="Proxima Nova"/>
              <a:cs typeface="Proxima Nova"/>
              <a:sym typeface="Proxima Nova"/>
            </a:endParaRPr>
          </a:p>
          <a:p>
            <a:pPr indent="-317500" lvl="0" marL="457200" rtl="0" algn="just">
              <a:lnSpc>
                <a:spcPct val="150000"/>
              </a:lnSpc>
              <a:spcBef>
                <a:spcPts val="0"/>
              </a:spcBef>
              <a:spcAft>
                <a:spcPts val="0"/>
              </a:spcAft>
              <a:buSzPts val="1400"/>
              <a:buFont typeface="Proxima Nova"/>
              <a:buChar char="●"/>
            </a:pPr>
            <a:r>
              <a:rPr lang="en-GB">
                <a:latin typeface="Proxima Nova"/>
                <a:ea typeface="Proxima Nova"/>
                <a:cs typeface="Proxima Nova"/>
                <a:sym typeface="Proxima Nova"/>
              </a:rPr>
              <a:t>sparqlwrapper.readthedocs.io. (n.d.). SPARQL Endpoint interface to Python — SPARQLWrapper documentation. [online] Available at: </a:t>
            </a:r>
            <a:r>
              <a:rPr lang="en-GB" u="sng">
                <a:solidFill>
                  <a:schemeClr val="hlink"/>
                </a:solidFill>
                <a:latin typeface="Proxima Nova"/>
                <a:ea typeface="Proxima Nova"/>
                <a:cs typeface="Proxima Nova"/>
                <a:sym typeface="Proxima Nova"/>
                <a:hlinkClick r:id="rId5"/>
              </a:rPr>
              <a:t>https://sparqlwrapper.readthedocs.io/en/latest/main.html</a:t>
            </a:r>
            <a:r>
              <a:rPr lang="en-GB">
                <a:latin typeface="Proxima Nova"/>
                <a:ea typeface="Proxima Nova"/>
                <a:cs typeface="Proxima Nova"/>
                <a:sym typeface="Proxima Nova"/>
              </a:rPr>
              <a:t> .</a:t>
            </a:r>
            <a:endParaRPr>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741275" y="192925"/>
            <a:ext cx="3039600" cy="53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Introduction</a:t>
            </a:r>
            <a:endParaRPr/>
          </a:p>
        </p:txBody>
      </p:sp>
      <p:sp>
        <p:nvSpPr>
          <p:cNvPr id="82" name="Google Shape;82;p16"/>
          <p:cNvSpPr/>
          <p:nvPr/>
        </p:nvSpPr>
        <p:spPr>
          <a:xfrm>
            <a:off x="3331550" y="0"/>
            <a:ext cx="5633700" cy="5143500"/>
          </a:xfrm>
          <a:prstGeom prst="parallelogram">
            <a:avLst>
              <a:gd fmla="val 24220" name="adj"/>
            </a:avLst>
          </a:prstGeom>
          <a:solidFill>
            <a:srgbClr val="EEEEEE">
              <a:alpha val="674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6"/>
          <p:cNvPicPr preferRelativeResize="0"/>
          <p:nvPr/>
        </p:nvPicPr>
        <p:blipFill rotWithShape="1">
          <a:blip r:embed="rId3">
            <a:alphaModFix/>
          </a:blip>
          <a:srcRect b="0" l="13841" r="13841" t="0"/>
          <a:stretch/>
        </p:blipFill>
        <p:spPr>
          <a:xfrm>
            <a:off x="3562350" y="0"/>
            <a:ext cx="5581800" cy="5143500"/>
          </a:xfrm>
          <a:prstGeom prst="parallelogram">
            <a:avLst>
              <a:gd fmla="val 23683" name="adj"/>
            </a:avLst>
          </a:prstGeom>
          <a:noFill/>
          <a:ln>
            <a:noFill/>
          </a:ln>
        </p:spPr>
      </p:pic>
      <p:sp>
        <p:nvSpPr>
          <p:cNvPr id="84" name="Google Shape;84;p16"/>
          <p:cNvSpPr txBox="1"/>
          <p:nvPr/>
        </p:nvSpPr>
        <p:spPr>
          <a:xfrm>
            <a:off x="87175" y="904475"/>
            <a:ext cx="41736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A platform where all work-related as well as important personal details of an employee is stored in a secure way.</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manage and search for employees based on different filter conditions.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Administrators and HR in companies uses this application.</a:t>
            </a:r>
            <a:endParaRPr>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24000" y="96150"/>
            <a:ext cx="80664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Ontology Graph</a:t>
            </a:r>
            <a:endParaRPr/>
          </a:p>
        </p:txBody>
      </p:sp>
      <p:pic>
        <p:nvPicPr>
          <p:cNvPr id="90" name="Google Shape;90;p17"/>
          <p:cNvPicPr preferRelativeResize="0"/>
          <p:nvPr/>
        </p:nvPicPr>
        <p:blipFill>
          <a:blip r:embed="rId3">
            <a:alphaModFix/>
          </a:blip>
          <a:stretch>
            <a:fillRect/>
          </a:stretch>
        </p:blipFill>
        <p:spPr>
          <a:xfrm>
            <a:off x="688300" y="696075"/>
            <a:ext cx="7767397" cy="4056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ctrTitle"/>
          </p:nvPr>
        </p:nvSpPr>
        <p:spPr>
          <a:xfrm>
            <a:off x="986625" y="1844000"/>
            <a:ext cx="4361100" cy="495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Class Hierarchy</a:t>
            </a:r>
            <a:endParaRPr/>
          </a:p>
        </p:txBody>
      </p:sp>
      <p:pic>
        <p:nvPicPr>
          <p:cNvPr id="96" name="Google Shape;96;p18"/>
          <p:cNvPicPr preferRelativeResize="0"/>
          <p:nvPr/>
        </p:nvPicPr>
        <p:blipFill>
          <a:blip r:embed="rId3">
            <a:alphaModFix/>
          </a:blip>
          <a:stretch>
            <a:fillRect/>
          </a:stretch>
        </p:blipFill>
        <p:spPr>
          <a:xfrm>
            <a:off x="4345025" y="152400"/>
            <a:ext cx="3740118" cy="4838701"/>
          </a:xfrm>
          <a:prstGeom prst="rect">
            <a:avLst/>
          </a:prstGeom>
          <a:noFill/>
          <a:ln>
            <a:noFill/>
          </a:ln>
        </p:spPr>
      </p:pic>
      <p:sp>
        <p:nvSpPr>
          <p:cNvPr id="97" name="Google Shape;97;p18"/>
          <p:cNvSpPr txBox="1"/>
          <p:nvPr/>
        </p:nvSpPr>
        <p:spPr>
          <a:xfrm>
            <a:off x="76275" y="2571750"/>
            <a:ext cx="42687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Branches are sub-categorized into Hyderabad, London and New York.</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Departments are sub-categorized into 6 depts.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Roles are categorized department wise.</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Education, Leaves, Level are categorized into different types.</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3900" y="337825"/>
            <a:ext cx="4045200" cy="536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Employee Class</a:t>
            </a:r>
            <a:endParaRPr/>
          </a:p>
        </p:txBody>
      </p:sp>
      <p:pic>
        <p:nvPicPr>
          <p:cNvPr id="103" name="Google Shape;103;p19"/>
          <p:cNvPicPr preferRelativeResize="0"/>
          <p:nvPr/>
        </p:nvPicPr>
        <p:blipFill>
          <a:blip r:embed="rId3">
            <a:alphaModFix/>
          </a:blip>
          <a:stretch>
            <a:fillRect/>
          </a:stretch>
        </p:blipFill>
        <p:spPr>
          <a:xfrm>
            <a:off x="152400" y="1277275"/>
            <a:ext cx="8839200" cy="2464102"/>
          </a:xfrm>
          <a:prstGeom prst="rect">
            <a:avLst/>
          </a:prstGeom>
          <a:noFill/>
          <a:ln>
            <a:noFill/>
          </a:ln>
        </p:spPr>
      </p:pic>
      <p:sp>
        <p:nvSpPr>
          <p:cNvPr id="104" name="Google Shape;104;p19"/>
          <p:cNvSpPr txBox="1"/>
          <p:nvPr/>
        </p:nvSpPr>
        <p:spPr>
          <a:xfrm>
            <a:off x="217950" y="3933900"/>
            <a:ext cx="4206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Few conditions like max and some has been added to the employee class.</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65500" y="225050"/>
            <a:ext cx="4306500" cy="60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900"/>
              <a:t>Department Class</a:t>
            </a:r>
            <a:endParaRPr sz="3900"/>
          </a:p>
        </p:txBody>
      </p:sp>
      <p:pic>
        <p:nvPicPr>
          <p:cNvPr id="110" name="Google Shape;110;p20"/>
          <p:cNvPicPr preferRelativeResize="0"/>
          <p:nvPr/>
        </p:nvPicPr>
        <p:blipFill>
          <a:blip r:embed="rId3">
            <a:alphaModFix/>
          </a:blip>
          <a:stretch>
            <a:fillRect/>
          </a:stretch>
        </p:blipFill>
        <p:spPr>
          <a:xfrm>
            <a:off x="4707550" y="610025"/>
            <a:ext cx="4336341" cy="4010650"/>
          </a:xfrm>
          <a:prstGeom prst="rect">
            <a:avLst/>
          </a:prstGeom>
          <a:noFill/>
          <a:ln>
            <a:noFill/>
          </a:ln>
        </p:spPr>
      </p:pic>
      <p:sp>
        <p:nvSpPr>
          <p:cNvPr id="111" name="Google Shape;111;p20"/>
          <p:cNvSpPr txBox="1"/>
          <p:nvPr/>
        </p:nvSpPr>
        <p:spPr>
          <a:xfrm>
            <a:off x="484500" y="948050"/>
            <a:ext cx="386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Each department contains only set of roles.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Disjoint with other departments.</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179775" y="252150"/>
            <a:ext cx="4045200" cy="551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Object Properties</a:t>
            </a:r>
            <a:endParaRPr/>
          </a:p>
        </p:txBody>
      </p:sp>
      <p:sp>
        <p:nvSpPr>
          <p:cNvPr id="117" name="Google Shape;117;p21"/>
          <p:cNvSpPr txBox="1"/>
          <p:nvPr>
            <p:ph type="title"/>
          </p:nvPr>
        </p:nvSpPr>
        <p:spPr>
          <a:xfrm>
            <a:off x="4832750" y="252150"/>
            <a:ext cx="4045200" cy="551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solidFill>
                  <a:schemeClr val="lt1"/>
                </a:solidFill>
              </a:rPr>
              <a:t>Data Properties</a:t>
            </a:r>
            <a:endParaRPr>
              <a:solidFill>
                <a:schemeClr val="lt1"/>
              </a:solidFill>
            </a:endParaRPr>
          </a:p>
        </p:txBody>
      </p:sp>
      <p:pic>
        <p:nvPicPr>
          <p:cNvPr id="118" name="Google Shape;118;p21"/>
          <p:cNvPicPr preferRelativeResize="0"/>
          <p:nvPr/>
        </p:nvPicPr>
        <p:blipFill>
          <a:blip r:embed="rId3">
            <a:alphaModFix/>
          </a:blip>
          <a:stretch>
            <a:fillRect/>
          </a:stretch>
        </p:blipFill>
        <p:spPr>
          <a:xfrm>
            <a:off x="1287975" y="879650"/>
            <a:ext cx="1828800" cy="2628900"/>
          </a:xfrm>
          <a:prstGeom prst="rect">
            <a:avLst/>
          </a:prstGeom>
          <a:noFill/>
          <a:ln>
            <a:noFill/>
          </a:ln>
        </p:spPr>
      </p:pic>
      <p:pic>
        <p:nvPicPr>
          <p:cNvPr id="119" name="Google Shape;119;p21"/>
          <p:cNvPicPr preferRelativeResize="0"/>
          <p:nvPr/>
        </p:nvPicPr>
        <p:blipFill>
          <a:blip r:embed="rId4">
            <a:alphaModFix/>
          </a:blip>
          <a:stretch>
            <a:fillRect/>
          </a:stretch>
        </p:blipFill>
        <p:spPr>
          <a:xfrm>
            <a:off x="6090775" y="765350"/>
            <a:ext cx="1790700" cy="2743200"/>
          </a:xfrm>
          <a:prstGeom prst="rect">
            <a:avLst/>
          </a:prstGeom>
          <a:noFill/>
          <a:ln>
            <a:noFill/>
          </a:ln>
        </p:spPr>
      </p:pic>
      <p:sp>
        <p:nvSpPr>
          <p:cNvPr id="120" name="Google Shape;120;p21"/>
          <p:cNvSpPr txBox="1"/>
          <p:nvPr/>
        </p:nvSpPr>
        <p:spPr>
          <a:xfrm>
            <a:off x="179775" y="3726850"/>
            <a:ext cx="4255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Each object property has its domain and range.</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Helps to create relationship between two individuals</a:t>
            </a:r>
            <a:endParaRPr>
              <a:latin typeface="Proxima Nova"/>
              <a:ea typeface="Proxima Nova"/>
              <a:cs typeface="Proxima Nova"/>
              <a:sym typeface="Proxima Nova"/>
            </a:endParaRPr>
          </a:p>
        </p:txBody>
      </p:sp>
      <p:sp>
        <p:nvSpPr>
          <p:cNvPr id="121" name="Google Shape;121;p21"/>
          <p:cNvSpPr txBox="1"/>
          <p:nvPr/>
        </p:nvSpPr>
        <p:spPr>
          <a:xfrm>
            <a:off x="4642225" y="3824950"/>
            <a:ext cx="44091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Data </a:t>
            </a:r>
            <a:r>
              <a:rPr lang="en-GB">
                <a:solidFill>
                  <a:schemeClr val="lt1"/>
                </a:solidFill>
                <a:latin typeface="Proxima Nova"/>
                <a:ea typeface="Proxima Nova"/>
                <a:cs typeface="Proxima Nova"/>
                <a:sym typeface="Proxima Nova"/>
              </a:rPr>
              <a:t>properties contains values of certain individuals.</a:t>
            </a:r>
            <a:endParaRPr>
              <a:solidFill>
                <a:schemeClr val="lt1"/>
              </a:solidFill>
              <a:latin typeface="Proxima Nova"/>
              <a:ea typeface="Proxima Nova"/>
              <a:cs typeface="Proxima Nova"/>
              <a:sym typeface="Proxima Nova"/>
            </a:endParaRPr>
          </a:p>
          <a:p>
            <a:pPr indent="-317500" lvl="0" marL="457200" rtl="0" algn="l">
              <a:spcBef>
                <a:spcPts val="0"/>
              </a:spcBef>
              <a:spcAft>
                <a:spcPts val="0"/>
              </a:spcAft>
              <a:buClr>
                <a:schemeClr val="lt1"/>
              </a:buClr>
              <a:buSzPts val="1400"/>
              <a:buFont typeface="Proxima Nova"/>
              <a:buChar char="●"/>
            </a:pPr>
            <a:r>
              <a:rPr lang="en-GB">
                <a:solidFill>
                  <a:schemeClr val="lt1"/>
                </a:solidFill>
                <a:latin typeface="Proxima Nova"/>
                <a:ea typeface="Proxima Nova"/>
                <a:cs typeface="Proxima Nova"/>
                <a:sym typeface="Proxima Nova"/>
              </a:rPr>
              <a:t>Currently, all data properties are string type.</a:t>
            </a:r>
            <a:endParaRPr>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265500" y="225075"/>
            <a:ext cx="4045200" cy="76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Individual Data</a:t>
            </a:r>
            <a:endParaRPr/>
          </a:p>
        </p:txBody>
      </p:sp>
      <p:pic>
        <p:nvPicPr>
          <p:cNvPr id="127" name="Google Shape;127;p22"/>
          <p:cNvPicPr preferRelativeResize="0"/>
          <p:nvPr/>
        </p:nvPicPr>
        <p:blipFill>
          <a:blip r:embed="rId3">
            <a:alphaModFix/>
          </a:blip>
          <a:stretch>
            <a:fillRect/>
          </a:stretch>
        </p:blipFill>
        <p:spPr>
          <a:xfrm>
            <a:off x="4728450" y="522925"/>
            <a:ext cx="4045200" cy="3998650"/>
          </a:xfrm>
          <a:prstGeom prst="rect">
            <a:avLst/>
          </a:prstGeom>
          <a:noFill/>
          <a:ln>
            <a:noFill/>
          </a:ln>
        </p:spPr>
      </p:pic>
      <p:sp>
        <p:nvSpPr>
          <p:cNvPr id="128" name="Google Shape;128;p22"/>
          <p:cNvSpPr txBox="1"/>
          <p:nvPr/>
        </p:nvSpPr>
        <p:spPr>
          <a:xfrm>
            <a:off x="207050" y="1187800"/>
            <a:ext cx="42063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Employee individual with few data properties and object properties.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Can have multiple certifications.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Can work on multiple projects.</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GB">
                <a:latin typeface="Proxima Nova"/>
                <a:ea typeface="Proxima Nova"/>
                <a:cs typeface="Proxima Nova"/>
                <a:sym typeface="Proxima Nova"/>
              </a:rPr>
              <a:t>If employee is </a:t>
            </a:r>
            <a:r>
              <a:rPr lang="en-GB">
                <a:latin typeface="Proxima Nova"/>
                <a:ea typeface="Proxima Nova"/>
                <a:cs typeface="Proxima Nova"/>
                <a:sym typeface="Proxima Nova"/>
              </a:rPr>
              <a:t>assigned</a:t>
            </a:r>
            <a:r>
              <a:rPr lang="en-GB">
                <a:latin typeface="Proxima Nova"/>
                <a:ea typeface="Proxima Nova"/>
                <a:cs typeface="Proxima Nova"/>
                <a:sym typeface="Proxima Nova"/>
              </a:rPr>
              <a:t> with two different roles, reasoner will throw you an error.</a:t>
            </a:r>
            <a:endParaRPr>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152400" y="145150"/>
            <a:ext cx="9089400" cy="40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Reasoner Errors</a:t>
            </a:r>
            <a:endParaRPr/>
          </a:p>
        </p:txBody>
      </p:sp>
      <p:pic>
        <p:nvPicPr>
          <p:cNvPr id="134" name="Google Shape;134;p23"/>
          <p:cNvPicPr preferRelativeResize="0"/>
          <p:nvPr/>
        </p:nvPicPr>
        <p:blipFill>
          <a:blip r:embed="rId3">
            <a:alphaModFix/>
          </a:blip>
          <a:stretch>
            <a:fillRect/>
          </a:stretch>
        </p:blipFill>
        <p:spPr>
          <a:xfrm>
            <a:off x="152400" y="610225"/>
            <a:ext cx="8839203" cy="1445259"/>
          </a:xfrm>
          <a:prstGeom prst="rect">
            <a:avLst/>
          </a:prstGeom>
          <a:noFill/>
          <a:ln>
            <a:noFill/>
          </a:ln>
        </p:spPr>
      </p:pic>
      <p:pic>
        <p:nvPicPr>
          <p:cNvPr id="135" name="Google Shape;135;p23"/>
          <p:cNvPicPr preferRelativeResize="0"/>
          <p:nvPr/>
        </p:nvPicPr>
        <p:blipFill>
          <a:blip r:embed="rId4">
            <a:alphaModFix/>
          </a:blip>
          <a:stretch>
            <a:fillRect/>
          </a:stretch>
        </p:blipFill>
        <p:spPr>
          <a:xfrm>
            <a:off x="152400" y="2117059"/>
            <a:ext cx="8839200" cy="1497672"/>
          </a:xfrm>
          <a:prstGeom prst="rect">
            <a:avLst/>
          </a:prstGeom>
          <a:noFill/>
          <a:ln>
            <a:noFill/>
          </a:ln>
        </p:spPr>
      </p:pic>
      <p:pic>
        <p:nvPicPr>
          <p:cNvPr id="136" name="Google Shape;136;p23"/>
          <p:cNvPicPr preferRelativeResize="0"/>
          <p:nvPr/>
        </p:nvPicPr>
        <p:blipFill>
          <a:blip r:embed="rId5">
            <a:alphaModFix/>
          </a:blip>
          <a:stretch>
            <a:fillRect/>
          </a:stretch>
        </p:blipFill>
        <p:spPr>
          <a:xfrm>
            <a:off x="27175" y="3676310"/>
            <a:ext cx="9144000" cy="14671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