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Lst>
  <p:sldIdLst>
    <p:sldId id="256" r:id="rId2"/>
    <p:sldId id="257" r:id="rId3"/>
    <p:sldId id="258" r:id="rId4"/>
    <p:sldId id="259" r:id="rId5"/>
    <p:sldId id="260" r:id="rId6"/>
    <p:sldId id="261" r:id="rId7"/>
    <p:sldId id="268" r:id="rId8"/>
    <p:sldId id="266" r:id="rId9"/>
    <p:sldId id="267" r:id="rId10"/>
    <p:sldId id="269" r:id="rId11"/>
    <p:sldId id="271" r:id="rId12"/>
    <p:sldId id="262" r:id="rId13"/>
    <p:sldId id="273" r:id="rId14"/>
    <p:sldId id="272" r:id="rId15"/>
    <p:sldId id="263" r:id="rId16"/>
    <p:sldId id="265" r:id="rId17"/>
    <p:sldId id="274" r:id="rId18"/>
    <p:sldId id="275" r:id="rId19"/>
    <p:sldId id="276" r:id="rId20"/>
    <p:sldId id="277" r:id="rId21"/>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12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FBA0-A0EE-4F79-BF26-FB9BC4FD65D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8FE1F91-AB02-4BDB-B0F8-2B70CDF67DC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282F133-FD9D-40C0-984F-C05E7C427097}"/>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5" name="Footer Placeholder 4">
            <a:extLst>
              <a:ext uri="{FF2B5EF4-FFF2-40B4-BE49-F238E27FC236}">
                <a16:creationId xmlns:a16="http://schemas.microsoft.com/office/drawing/2014/main" id="{58D3AA70-4FA4-443C-B6F9-738814C4E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F929F-BB15-4576-B1D9-DACE5E255C10}"/>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415859581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93A7-F2CF-4317-84BC-FFBAE74464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087154-A239-4959-A8DA-20843AA16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2B5D6-CCB0-41AC-86CB-53F18BB9C27D}"/>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5" name="Footer Placeholder 4">
            <a:extLst>
              <a:ext uri="{FF2B5EF4-FFF2-40B4-BE49-F238E27FC236}">
                <a16:creationId xmlns:a16="http://schemas.microsoft.com/office/drawing/2014/main" id="{C196F357-471E-4137-AC35-B9909B564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91560-85BF-4B27-AF4F-770748A47F32}"/>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1956305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2B9FAD-7346-4071-AF28-8DC881CD893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1E15F6-38F5-41D6-AC35-8B2C55AE266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438C2-6DAD-496A-993A-40C0D68384F9}"/>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5" name="Footer Placeholder 4">
            <a:extLst>
              <a:ext uri="{FF2B5EF4-FFF2-40B4-BE49-F238E27FC236}">
                <a16:creationId xmlns:a16="http://schemas.microsoft.com/office/drawing/2014/main" id="{9CDCF999-ED37-4F66-82D5-F6E1DD467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6D29F-250C-4645-B0DC-FEB0A913A204}"/>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59303946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03533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86106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BC3E-1B0F-40C6-8480-D30373FDF6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55465-0DF5-4BD0-8217-384D76FED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965F9-A489-4734-A22E-E4A2C352A2B3}"/>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5" name="Footer Placeholder 4">
            <a:extLst>
              <a:ext uri="{FF2B5EF4-FFF2-40B4-BE49-F238E27FC236}">
                <a16:creationId xmlns:a16="http://schemas.microsoft.com/office/drawing/2014/main" id="{8CB7FBBA-1557-446E-AA1D-0207B6421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C27EF-8670-4713-BD6B-494DDFA8D542}"/>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151766053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3482420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23866649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419957290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201836595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20074532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A5B3-BA12-405F-8A21-38B1608286E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B4A9C90-E74B-4324-84C8-1098402C16B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1EA409-FC24-4AA0-BC44-DFA416DA1CC3}"/>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5" name="Footer Placeholder 4">
            <a:extLst>
              <a:ext uri="{FF2B5EF4-FFF2-40B4-BE49-F238E27FC236}">
                <a16:creationId xmlns:a16="http://schemas.microsoft.com/office/drawing/2014/main" id="{2176EBEC-098A-483E-98F8-D6EB61B45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AAFA7-64C1-4D29-AF45-6760F5203E88}"/>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200338810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6202-1068-4BC8-99A5-22982AFE0C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17418-533B-4669-AD99-566DCF9EC7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94165-935D-470D-8B82-8486EB74A03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3979E0-A6A3-4492-A4E8-0407CDF3B454}"/>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6" name="Footer Placeholder 5">
            <a:extLst>
              <a:ext uri="{FF2B5EF4-FFF2-40B4-BE49-F238E27FC236}">
                <a16:creationId xmlns:a16="http://schemas.microsoft.com/office/drawing/2014/main" id="{45DE80CA-04DE-49DA-9EE2-83E86F366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42BAD-15D4-49B3-BA1F-32034436A059}"/>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11327126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2D81-B8A1-4AB9-9351-388BD8DD1BCC}"/>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3127C9-4714-4797-8889-08917996CD7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F6DC0-52FB-4903-960F-6BC6EF7D713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3E222-213C-43FF-8DD7-9EE30FCB7D3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AC817DF-9D6F-4B64-BE1A-D3AB529BD64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3D908C-3A31-4264-83FC-4F2AC83AD407}"/>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8" name="Footer Placeholder 7">
            <a:extLst>
              <a:ext uri="{FF2B5EF4-FFF2-40B4-BE49-F238E27FC236}">
                <a16:creationId xmlns:a16="http://schemas.microsoft.com/office/drawing/2014/main" id="{CFA15F31-2906-445B-AC60-556D7E60A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C0A4BC-438F-4FEF-A105-C93E878AF8CC}"/>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232503728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BDB7-BC3E-45E9-B2C2-89B0CB8725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87BFD0-D991-4646-8B26-1034770A8F0C}"/>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4" name="Footer Placeholder 3">
            <a:extLst>
              <a:ext uri="{FF2B5EF4-FFF2-40B4-BE49-F238E27FC236}">
                <a16:creationId xmlns:a16="http://schemas.microsoft.com/office/drawing/2014/main" id="{7B753691-F990-42A8-A3ED-2DD68C4C36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65A393-7FF5-4ECA-84C6-4DFB9BBB58FE}"/>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19204782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35F22-AC12-4983-A292-7A09DD6E1D55}"/>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3" name="Footer Placeholder 2">
            <a:extLst>
              <a:ext uri="{FF2B5EF4-FFF2-40B4-BE49-F238E27FC236}">
                <a16:creationId xmlns:a16="http://schemas.microsoft.com/office/drawing/2014/main" id="{5FE854F2-1F5C-482B-8057-6312A0E18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D4B50-9F4C-4882-A8B6-476B14C04AAD}"/>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39644687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9E79-86CB-4EED-BC2B-5B199B19B08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5E4B1E6-1ED6-4CE2-86A5-D02030CDC8B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1EEC3F-548D-44E3-900A-2DA4DEF50B2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59D2B38-B520-4ACA-B03A-16E257772DBE}"/>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6" name="Footer Placeholder 5">
            <a:extLst>
              <a:ext uri="{FF2B5EF4-FFF2-40B4-BE49-F238E27FC236}">
                <a16:creationId xmlns:a16="http://schemas.microsoft.com/office/drawing/2014/main" id="{85915194-195A-4EC3-BFE6-FE5715D40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B3B0D-86CF-4996-99E7-BCEF6896872D}"/>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148799007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BE5A-6999-49F4-9AF7-D01E985AE10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E5B09A5-8973-4897-BA04-3881C827829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2E4F395-0BCF-4371-B83D-701D16BFF8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EF3CFD-8FBF-4DE9-81A9-BCAC9ABBB8B6}"/>
              </a:ext>
            </a:extLst>
          </p:cNvPr>
          <p:cNvSpPr>
            <a:spLocks noGrp="1"/>
          </p:cNvSpPr>
          <p:nvPr>
            <p:ph type="dt" sz="half" idx="10"/>
          </p:nvPr>
        </p:nvSpPr>
        <p:spPr/>
        <p:txBody>
          <a:bodyPr/>
          <a:lstStyle/>
          <a:p>
            <a:fld id="{E51BF50F-CFA5-41A3-BC93-BDC3C5991E80}" type="datetimeFigureOut">
              <a:rPr lang="en-US" smtClean="0"/>
              <a:t>5/21/2021</a:t>
            </a:fld>
            <a:endParaRPr lang="en-US"/>
          </a:p>
        </p:txBody>
      </p:sp>
      <p:sp>
        <p:nvSpPr>
          <p:cNvPr id="6" name="Footer Placeholder 5">
            <a:extLst>
              <a:ext uri="{FF2B5EF4-FFF2-40B4-BE49-F238E27FC236}">
                <a16:creationId xmlns:a16="http://schemas.microsoft.com/office/drawing/2014/main" id="{246FA092-C098-4BAD-AA52-06640E534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B47D1-2941-4EFD-93AB-51D5E1F7A3E9}"/>
              </a:ext>
            </a:extLst>
          </p:cNvPr>
          <p:cNvSpPr>
            <a:spLocks noGrp="1"/>
          </p:cNvSpPr>
          <p:nvPr>
            <p:ph type="sldNum" sz="quarter" idx="12"/>
          </p:nvPr>
        </p:nvSpPr>
        <p:spPr/>
        <p:txBody>
          <a:bodyPr/>
          <a:lstStyle/>
          <a:p>
            <a:fld id="{74E2A66E-42E2-45E0-B018-D4BF80F2DB89}" type="slidenum">
              <a:rPr lang="en-US" smtClean="0"/>
              <a:t>‹#›</a:t>
            </a:fld>
            <a:endParaRPr lang="en-US"/>
          </a:p>
        </p:txBody>
      </p:sp>
    </p:spTree>
    <p:extLst>
      <p:ext uri="{BB962C8B-B14F-4D97-AF65-F5344CB8AC3E}">
        <p14:creationId xmlns:p14="http://schemas.microsoft.com/office/powerpoint/2010/main" val="254448197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542BD5-4B02-44FC-AC1F-EC3D32B00F4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2E554B-478E-48AC-BD2C-A17E7200329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F689B-4CBE-4B2B-91B0-FAEF22B4C9A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51BF50F-CFA5-41A3-BC93-BDC3C5991E80}" type="datetimeFigureOut">
              <a:rPr lang="en-US" smtClean="0"/>
              <a:t>5/21/2021</a:t>
            </a:fld>
            <a:endParaRPr lang="en-US"/>
          </a:p>
        </p:txBody>
      </p:sp>
      <p:sp>
        <p:nvSpPr>
          <p:cNvPr id="5" name="Footer Placeholder 4">
            <a:extLst>
              <a:ext uri="{FF2B5EF4-FFF2-40B4-BE49-F238E27FC236}">
                <a16:creationId xmlns:a16="http://schemas.microsoft.com/office/drawing/2014/main" id="{F2CE0763-62F7-4136-A041-D04BF6FA2EC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9F5471-C6F2-4C1C-8D74-C0852961A7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E2A66E-42E2-45E0-B018-D4BF80F2DB89}" type="slidenum">
              <a:rPr lang="en-US" smtClean="0"/>
              <a:t>‹#›</a:t>
            </a:fld>
            <a:endParaRPr lang="en-US"/>
          </a:p>
        </p:txBody>
      </p:sp>
    </p:spTree>
    <p:extLst>
      <p:ext uri="{BB962C8B-B14F-4D97-AF65-F5344CB8AC3E}">
        <p14:creationId xmlns:p14="http://schemas.microsoft.com/office/powerpoint/2010/main" val="5791276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678" r:id="rId12"/>
    <p:sldLayoutId id="2147483680" r:id="rId13"/>
    <p:sldLayoutId id="2147483681" r:id="rId14"/>
    <p:sldLayoutId id="2147483695" r:id="rId15"/>
    <p:sldLayoutId id="2147483679" r:id="rId16"/>
    <p:sldLayoutId id="2147483697" r:id="rId17"/>
    <p:sldLayoutId id="2147483682" r:id="rId18"/>
    <p:sldLayoutId id="2147483698" r:id="rId19"/>
    <p:sldLayoutId id="2147483696" r:id="rId20"/>
    <p:sldLayoutId id="2147483684" r:id="rId21"/>
    <p:sldLayoutId id="2147483691" r:id="rId22"/>
    <p:sldLayoutId id="2147483690" r:id="rId23"/>
    <p:sldLayoutId id="2147483683" r:id="rId24"/>
    <p:sldLayoutId id="2147483692" r:id="rId25"/>
    <p:sldLayoutId id="2147483685" r:id="rId26"/>
    <p:sldLayoutId id="2147483693" r:id="rId27"/>
    <p:sldLayoutId id="2147483694" r:id="rId28"/>
    <p:sldLayoutId id="2147483689" r:id="rId29"/>
  </p:sldLayoutIdLst>
  <p:transition>
    <p:fade/>
  </p:transition>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0" y="0"/>
            <a:ext cx="9144000" cy="7075713"/>
            <a:chOff x="0" y="0"/>
            <a:chExt cx="5561330" cy="5404485"/>
          </a:xfrm>
        </p:grpSpPr>
        <p:sp>
          <p:nvSpPr>
            <p:cNvPr id="5" name="Freeform 4"/>
            <p:cNvSpPr>
              <a:spLocks/>
            </p:cNvSpPr>
            <p:nvPr/>
          </p:nvSpPr>
          <p:spPr bwMode="auto">
            <a:xfrm>
              <a:off x="0" y="0"/>
              <a:ext cx="5557520" cy="5404485"/>
            </a:xfrm>
            <a:custGeom>
              <a:avLst/>
              <a:gdLst>
                <a:gd name="T0" fmla="*/ 0 w 720"/>
                <a:gd name="T1" fmla="*/ 0 h 700"/>
                <a:gd name="T2" fmla="*/ 0 w 720"/>
                <a:gd name="T3" fmla="*/ 644 h 700"/>
                <a:gd name="T4" fmla="*/ 113 w 720"/>
                <a:gd name="T5" fmla="*/ 665 h 700"/>
                <a:gd name="T6" fmla="*/ 720 w 720"/>
                <a:gd name="T7" fmla="*/ 644 h 700"/>
                <a:gd name="T8" fmla="*/ 720 w 720"/>
                <a:gd name="T9" fmla="*/ 617 h 700"/>
                <a:gd name="T10" fmla="*/ 720 w 720"/>
                <a:gd name="T11" fmla="*/ 0 h 700"/>
                <a:gd name="T12" fmla="*/ 0 w 720"/>
                <a:gd name="T13" fmla="*/ 0 h 700"/>
              </a:gdLst>
              <a:ahLst/>
              <a:cxnLst>
                <a:cxn ang="0">
                  <a:pos x="T0" y="T1"/>
                </a:cxn>
                <a:cxn ang="0">
                  <a:pos x="T2" y="T3"/>
                </a:cxn>
                <a:cxn ang="0">
                  <a:pos x="T4" y="T5"/>
                </a:cxn>
                <a:cxn ang="0">
                  <a:pos x="T6" y="T7"/>
                </a:cxn>
                <a:cxn ang="0">
                  <a:pos x="T8" y="T9"/>
                </a:cxn>
                <a:cxn ang="0">
                  <a:pos x="T10" y="T11"/>
                </a:cxn>
                <a:cxn ang="0">
                  <a:pos x="T12" y="T13"/>
                </a:cxn>
              </a:cxnLst>
              <a:rect l="0" t="0" r="r" b="b"/>
              <a:pathLst>
                <a:path w="720" h="700">
                  <a:moveTo>
                    <a:pt x="0" y="0"/>
                  </a:moveTo>
                  <a:cubicBezTo>
                    <a:pt x="0" y="644"/>
                    <a:pt x="0" y="644"/>
                    <a:pt x="0" y="644"/>
                  </a:cubicBezTo>
                  <a:cubicBezTo>
                    <a:pt x="23" y="650"/>
                    <a:pt x="62" y="658"/>
                    <a:pt x="113" y="665"/>
                  </a:cubicBezTo>
                  <a:cubicBezTo>
                    <a:pt x="250" y="685"/>
                    <a:pt x="476" y="700"/>
                    <a:pt x="720" y="644"/>
                  </a:cubicBezTo>
                  <a:cubicBezTo>
                    <a:pt x="720" y="617"/>
                    <a:pt x="720" y="617"/>
                    <a:pt x="720" y="617"/>
                  </a:cubicBezTo>
                  <a:cubicBezTo>
                    <a:pt x="720" y="0"/>
                    <a:pt x="720" y="0"/>
                    <a:pt x="720" y="0"/>
                  </a:cubicBezTo>
                  <a:cubicBezTo>
                    <a:pt x="0" y="0"/>
                    <a:pt x="0" y="0"/>
                    <a:pt x="0" y="0"/>
                  </a:cubicBezTo>
                </a:path>
              </a:pathLst>
            </a:custGeom>
            <a:blipFill>
              <a:blip r:embed="rId2"/>
              <a:stretch>
                <a:fillRect/>
              </a:stretch>
            </a:blipFill>
            <a:ln>
              <a:noFill/>
            </a:ln>
          </p:spPr>
          <p:style>
            <a:lnRef idx="0">
              <a:scrgbClr r="0" g="0" b="0"/>
            </a:lnRef>
            <a:fillRef idx="1003">
              <a:schemeClr val="dk2"/>
            </a:fillRef>
            <a:effectRef idx="0">
              <a:scrgbClr r="0" g="0" b="0"/>
            </a:effectRef>
            <a:fontRef idx="major"/>
          </p:style>
          <p:txBody>
            <a:bodyPr rot="0" vert="horz" wrap="square" lIns="914400" tIns="1097280" rIns="1097280" bIns="1097280" anchor="b" anchorCtr="0" upright="1">
              <a:noAutofit/>
            </a:bodyPr>
            <a:lstStyle/>
            <a:p>
              <a:pPr marL="0" marR="0">
                <a:lnSpc>
                  <a:spcPct val="115000"/>
                </a:lnSpc>
                <a:spcBef>
                  <a:spcPts val="500"/>
                </a:spcBef>
                <a:spcAft>
                  <a:spcPts val="1000"/>
                </a:spcAft>
              </a:pPr>
              <a:r>
                <a:rPr lang="en-US" sz="200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Freeform 5"/>
            <p:cNvSpPr>
              <a:spLocks/>
            </p:cNvSpPr>
            <p:nvPr/>
          </p:nvSpPr>
          <p:spPr bwMode="auto">
            <a:xfrm>
              <a:off x="876300" y="4769783"/>
              <a:ext cx="4685030" cy="509905"/>
            </a:xfrm>
            <a:custGeom>
              <a:avLst/>
              <a:gdLst>
                <a:gd name="T0" fmla="*/ 607 w 607"/>
                <a:gd name="T1" fmla="*/ 0 h 66"/>
                <a:gd name="T2" fmla="*/ 176 w 607"/>
                <a:gd name="T3" fmla="*/ 57 h 66"/>
                <a:gd name="T4" fmla="*/ 0 w 607"/>
                <a:gd name="T5" fmla="*/ 48 h 66"/>
                <a:gd name="T6" fmla="*/ 251 w 607"/>
                <a:gd name="T7" fmla="*/ 66 h 66"/>
                <a:gd name="T8" fmla="*/ 607 w 607"/>
                <a:gd name="T9" fmla="*/ 27 h 66"/>
                <a:gd name="T10" fmla="*/ 607 w 607"/>
                <a:gd name="T11" fmla="*/ 0 h 66"/>
              </a:gdLst>
              <a:ahLst/>
              <a:cxnLst>
                <a:cxn ang="0">
                  <a:pos x="T0" y="T1"/>
                </a:cxn>
                <a:cxn ang="0">
                  <a:pos x="T2" y="T3"/>
                </a:cxn>
                <a:cxn ang="0">
                  <a:pos x="T4" y="T5"/>
                </a:cxn>
                <a:cxn ang="0">
                  <a:pos x="T6" y="T7"/>
                </a:cxn>
                <a:cxn ang="0">
                  <a:pos x="T8" y="T9"/>
                </a:cxn>
                <a:cxn ang="0">
                  <a:pos x="T10" y="T11"/>
                </a:cxn>
              </a:cxnLst>
              <a:rect l="0" t="0" r="r" b="b"/>
              <a:pathLst>
                <a:path w="607" h="66">
                  <a:moveTo>
                    <a:pt x="607" y="0"/>
                  </a:moveTo>
                  <a:cubicBezTo>
                    <a:pt x="450" y="44"/>
                    <a:pt x="300" y="57"/>
                    <a:pt x="176" y="57"/>
                  </a:cubicBezTo>
                  <a:cubicBezTo>
                    <a:pt x="109" y="57"/>
                    <a:pt x="49" y="53"/>
                    <a:pt x="0" y="48"/>
                  </a:cubicBezTo>
                  <a:cubicBezTo>
                    <a:pt x="66" y="58"/>
                    <a:pt x="152" y="66"/>
                    <a:pt x="251" y="66"/>
                  </a:cubicBezTo>
                  <a:cubicBezTo>
                    <a:pt x="358" y="66"/>
                    <a:pt x="480" y="56"/>
                    <a:pt x="607" y="27"/>
                  </a:cubicBezTo>
                  <a:cubicBezTo>
                    <a:pt x="607" y="0"/>
                    <a:pt x="607" y="0"/>
                    <a:pt x="607" y="0"/>
                  </a:cubicBezTo>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b" anchorCtr="0" upright="1">
              <a:noAutofit/>
            </a:bodyPr>
            <a:lstStyle/>
            <a:p>
              <a:endParaRPr lang="en-US"/>
            </a:p>
          </p:txBody>
        </p:sp>
      </p:grpSp>
      <p:sp>
        <p:nvSpPr>
          <p:cNvPr id="7" name="Text Box 8"/>
          <p:cNvSpPr txBox="1"/>
          <p:nvPr/>
        </p:nvSpPr>
        <p:spPr>
          <a:xfrm>
            <a:off x="1805474" y="2941359"/>
            <a:ext cx="3442994" cy="111748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15000"/>
              </a:lnSpc>
              <a:spcBef>
                <a:spcPts val="500"/>
              </a:spcBef>
              <a:spcAft>
                <a:spcPts val="1000"/>
              </a:spcAft>
            </a:pPr>
            <a:r>
              <a:rPr lang="en-US" sz="16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1828800" marR="0" algn="ctr">
              <a:lnSpc>
                <a:spcPct val="115000"/>
              </a:lnSpc>
              <a:spcBef>
                <a:spcPts val="500"/>
              </a:spcBef>
              <a:spcAft>
                <a:spcPts val="1000"/>
              </a:spcAft>
            </a:pPr>
            <a:r>
              <a:rPr lang="en-US" sz="16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January </a:t>
            </a:r>
            <a:r>
              <a:rPr lang="en-US" sz="1600" dirty="0">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29</a:t>
            </a:r>
            <a:r>
              <a:rPr lang="en-US" sz="16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 2016</a:t>
            </a:r>
            <a:br>
              <a:rPr lang="en-US" sz="16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br>
            <a:r>
              <a:rPr lang="en-US" sz="16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Hyderabad</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 Box 1"/>
          <p:cNvSpPr txBox="1"/>
          <p:nvPr/>
        </p:nvSpPr>
        <p:spPr>
          <a:xfrm>
            <a:off x="2426842" y="1858928"/>
            <a:ext cx="4285615" cy="159321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nSpc>
                <a:spcPct val="115000"/>
              </a:lnSpc>
              <a:spcBef>
                <a:spcPts val="500"/>
              </a:spcBef>
              <a:spcAft>
                <a:spcPts val="1000"/>
              </a:spcAft>
            </a:pPr>
            <a:r>
              <a:rPr lang="en-US" sz="22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One Search - A Simplified Search</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1371600" marR="0" indent="457200">
              <a:lnSpc>
                <a:spcPct val="115000"/>
              </a:lnSpc>
              <a:spcBef>
                <a:spcPts val="500"/>
              </a:spcBef>
              <a:spcAft>
                <a:spcPts val="1000"/>
              </a:spcAft>
            </a:pPr>
            <a:r>
              <a:rPr lang="en-US" sz="110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lnSpc>
                <a:spcPct val="115000"/>
              </a:lnSpc>
              <a:spcBef>
                <a:spcPts val="500"/>
              </a:spcBef>
              <a:spcAft>
                <a:spcPts val="1000"/>
              </a:spcAft>
            </a:pPr>
            <a:r>
              <a:rPr lang="en-US" sz="22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Rectangle 8"/>
          <p:cNvSpPr/>
          <p:nvPr/>
        </p:nvSpPr>
        <p:spPr>
          <a:xfrm>
            <a:off x="1240971" y="2509407"/>
            <a:ext cx="4572000" cy="292259"/>
          </a:xfrm>
          <a:prstGeom prst="rect">
            <a:avLst/>
          </a:prstGeom>
        </p:spPr>
        <p:txBody>
          <a:bodyPr>
            <a:spAutoFit/>
          </a:bodyPr>
          <a:lstStyle/>
          <a:p>
            <a:pPr marL="1371600" marR="0" indent="457200">
              <a:lnSpc>
                <a:spcPct val="115000"/>
              </a:lnSpc>
              <a:spcBef>
                <a:spcPts val="500"/>
              </a:spcBef>
              <a:spcAft>
                <a:spcPts val="1000"/>
              </a:spcAft>
            </a:pPr>
            <a:r>
              <a:rPr lang="en-US" sz="1200"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A Solution for all Enterprise applications</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 Box 129"/>
          <p:cNvSpPr txBox="1"/>
          <p:nvPr/>
        </p:nvSpPr>
        <p:spPr>
          <a:xfrm>
            <a:off x="-294232" y="5311071"/>
            <a:ext cx="6858635" cy="6258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0" tIns="0" rIns="1097280" bIns="0" numCol="1" spcCol="0" rtlCol="0" fromWordArt="0" anchor="t" anchorCtr="0" forceAA="0" compatLnSpc="1">
            <a:prstTxWarp prst="textNoShape">
              <a:avLst/>
            </a:prstTxWarp>
            <a:spAutoFit/>
          </a:bodyPr>
          <a:lstStyle/>
          <a:p>
            <a:pPr marL="0" marR="0">
              <a:spcBef>
                <a:spcPts val="200"/>
              </a:spcBef>
              <a:spcAft>
                <a:spcPts val="200"/>
              </a:spcAft>
            </a:pPr>
            <a:r>
              <a:rPr lang="en-US" sz="1200" b="1" cap="all" dirty="0">
                <a:solidFill>
                  <a:srgbClr val="5B9BD5"/>
                </a:solidFill>
                <a:ea typeface="Times New Roman" panose="02020603050405020304" pitchFamily="18" charset="0"/>
                <a:cs typeface="Times New Roman" panose="02020603050405020304" pitchFamily="18" charset="0"/>
              </a:rPr>
              <a:t>Authors</a:t>
            </a:r>
            <a:endParaRPr lang="en-US" sz="900" b="1" dirty="0">
              <a:effectLst/>
              <a:ea typeface="Times New Roman" panose="02020603050405020304" pitchFamily="18" charset="0"/>
              <a:cs typeface="Times New Roman" panose="02020603050405020304" pitchFamily="18" charset="0"/>
            </a:endParaRPr>
          </a:p>
          <a:p>
            <a:pPr marL="0" marR="0">
              <a:spcBef>
                <a:spcPts val="200"/>
              </a:spcBef>
              <a:spcAft>
                <a:spcPts val="200"/>
              </a:spcAft>
            </a:pPr>
            <a:r>
              <a:rPr lang="en-US" sz="1100" cap="all" dirty="0">
                <a:solidFill>
                  <a:srgbClr val="4472C4"/>
                </a:solidFill>
                <a:ea typeface="Times New Roman" panose="02020603050405020304" pitchFamily="18" charset="0"/>
                <a:cs typeface="Times New Roman" panose="02020603050405020304" pitchFamily="18" charset="0"/>
              </a:rPr>
              <a:t>Avvaru sai chandu</a:t>
            </a:r>
            <a:endParaRPr lang="en-US" sz="900" dirty="0">
              <a:effectLst/>
              <a:ea typeface="Times New Roman" panose="02020603050405020304" pitchFamily="18" charset="0"/>
              <a:cs typeface="Times New Roman" panose="02020603050405020304" pitchFamily="18" charset="0"/>
            </a:endParaRPr>
          </a:p>
          <a:p>
            <a:pPr marL="0" marR="0">
              <a:spcBef>
                <a:spcPts val="200"/>
              </a:spcBef>
              <a:spcAft>
                <a:spcPts val="200"/>
              </a:spcAft>
            </a:pPr>
            <a:r>
              <a:rPr lang="en-US" sz="1100" cap="all" dirty="0">
                <a:solidFill>
                  <a:srgbClr val="4472C4"/>
                </a:solidFill>
                <a:effectLst/>
                <a:ea typeface="Times New Roman" panose="02020603050405020304" pitchFamily="18" charset="0"/>
                <a:cs typeface="Times New Roman" panose="02020603050405020304" pitchFamily="18" charset="0"/>
              </a:rPr>
              <a:t>Prahlad </a:t>
            </a:r>
            <a:r>
              <a:rPr lang="en-US" sz="1100" cap="all" dirty="0" err="1">
                <a:solidFill>
                  <a:srgbClr val="4472C4"/>
                </a:solidFill>
                <a:effectLst/>
                <a:ea typeface="Times New Roman" panose="02020603050405020304" pitchFamily="18" charset="0"/>
                <a:cs typeface="Times New Roman" panose="02020603050405020304" pitchFamily="18" charset="0"/>
              </a:rPr>
              <a:t>modi</a:t>
            </a:r>
            <a:endParaRPr lang="en-US" sz="9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67933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17399" y="643467"/>
            <a:ext cx="8408193" cy="744836"/>
          </a:xfrm>
        </p:spPr>
        <p:txBody>
          <a:bodyPr vert="horz" lIns="91440" tIns="45720" rIns="91440" bIns="45720" rtlCol="0" anchor="ctr">
            <a:normAutofit/>
          </a:bodyPr>
          <a:lstStyle/>
          <a:p>
            <a:pPr defTabSz="914400"/>
            <a:r>
              <a:rPr lang="en-US" sz="2800" kern="1200">
                <a:solidFill>
                  <a:schemeClr val="bg1"/>
                </a:solidFill>
                <a:latin typeface="+mj-lt"/>
                <a:ea typeface="+mj-ea"/>
                <a:cs typeface="+mj-cs"/>
              </a:rPr>
              <a:t>Sample Screenshot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bwMode="auto">
          <a:xfrm>
            <a:off x="482600" y="1940085"/>
            <a:ext cx="8178799" cy="3864483"/>
          </a:xfrm>
          <a:prstGeom prst="rect">
            <a:avLst/>
          </a:prstGeom>
          <a:noFill/>
        </p:spPr>
      </p:pic>
    </p:spTree>
    <p:extLst>
      <p:ext uri="{BB962C8B-B14F-4D97-AF65-F5344CB8AC3E}">
        <p14:creationId xmlns:p14="http://schemas.microsoft.com/office/powerpoint/2010/main" val="17320791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a:xfrm>
            <a:off x="388416" y="4883544"/>
            <a:ext cx="2907065" cy="1556907"/>
          </a:xfrm>
        </p:spPr>
        <p:txBody>
          <a:bodyPr vert="horz" lIns="91440" tIns="45720" rIns="91440" bIns="45720" rtlCol="0" anchor="ctr">
            <a:normAutofit/>
          </a:bodyPr>
          <a:lstStyle/>
          <a:p>
            <a:pPr algn="l" defTabSz="914400"/>
            <a:r>
              <a:rPr lang="en-US" sz="2800"/>
              <a:t>Semantic Search</a:t>
            </a:r>
          </a:p>
        </p:txBody>
      </p:sp>
      <p:sp>
        <p:nvSpPr>
          <p:cNvPr id="15" name="Rectangle 1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 text, application, email&#10;&#10;Description automatically generated">
            <a:extLst>
              <a:ext uri="{FF2B5EF4-FFF2-40B4-BE49-F238E27FC236}">
                <a16:creationId xmlns:a16="http://schemas.microsoft.com/office/drawing/2014/main" id="{3BFB900F-8E53-4DAF-94B8-335FB14C12B0}"/>
              </a:ext>
            </a:extLst>
          </p:cNvPr>
          <p:cNvPicPr/>
          <p:nvPr/>
        </p:nvPicPr>
        <p:blipFill rotWithShape="1">
          <a:blip r:embed="rId2">
            <a:extLst>
              <a:ext uri="{28A0092B-C50C-407E-A947-70E740481C1C}">
                <a14:useLocalDpi xmlns:a14="http://schemas.microsoft.com/office/drawing/2010/main" val="0"/>
              </a:ext>
            </a:extLst>
          </a:blip>
          <a:srcRect b="530"/>
          <a:stretch/>
        </p:blipFill>
        <p:spPr bwMode="auto">
          <a:xfrm>
            <a:off x="719403" y="364142"/>
            <a:ext cx="7777234" cy="3867993"/>
          </a:xfrm>
          <a:prstGeom prst="rect">
            <a:avLst/>
          </a:prstGeom>
          <a:noFill/>
        </p:spPr>
      </p:pic>
      <p:sp>
        <p:nvSpPr>
          <p:cNvPr id="24" name="Rectangle 1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17950" y="5666847"/>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872039" y="4883544"/>
            <a:ext cx="4940186" cy="1556907"/>
          </a:xfrm>
        </p:spPr>
        <p:txBody>
          <a:bodyPr vert="horz" lIns="91440" tIns="45720" rIns="91440" bIns="45720" rtlCol="0" anchor="ctr">
            <a:normAutofit/>
          </a:bodyPr>
          <a:lstStyle/>
          <a:p>
            <a:pPr indent="-228600" algn="l" defTabSz="914400">
              <a:buFont typeface="Arial" panose="020B0604020202020204" pitchFamily="34" charset="0"/>
              <a:buChar char="•"/>
            </a:pPr>
            <a:r>
              <a:rPr lang="en-US" sz="1100"/>
              <a:t>“OneSearch” has the capability to perform a semantic search.</a:t>
            </a:r>
          </a:p>
          <a:p>
            <a:pPr indent="-228600" algn="l" defTabSz="914400">
              <a:buFont typeface="Arial" panose="020B0604020202020204" pitchFamily="34" charset="0"/>
              <a:buChar char="•"/>
            </a:pPr>
            <a:endParaRPr lang="en-US" sz="1100"/>
          </a:p>
          <a:p>
            <a:pPr indent="-228600" algn="l" defTabSz="914400">
              <a:buFont typeface="Arial" panose="020B0604020202020204" pitchFamily="34" charset="0"/>
              <a:buChar char="•"/>
            </a:pPr>
            <a:r>
              <a:rPr lang="en-US" sz="1100"/>
              <a:t>Example: </a:t>
            </a:r>
          </a:p>
          <a:p>
            <a:pPr marL="342900" indent="-228600" algn="l" defTabSz="914400">
              <a:buFont typeface="Arial" panose="020B0604020202020204" pitchFamily="34" charset="0"/>
              <a:buChar char="•"/>
            </a:pPr>
            <a:r>
              <a:rPr lang="en-US" sz="1100"/>
              <a:t>Search Keywords “cashassistance”,”cash”,”TANF”  map to  TF</a:t>
            </a:r>
          </a:p>
          <a:p>
            <a:pPr marL="342900" indent="-228600" algn="l" defTabSz="914400">
              <a:buFont typeface="Arial" panose="020B0604020202020204" pitchFamily="34" charset="0"/>
              <a:buChar char="•"/>
            </a:pPr>
            <a:r>
              <a:rPr lang="en-US" sz="1100"/>
              <a:t>Search Keywords “SNAP”,”snapassistance”,”foodcoupons”,”food”  map to  FS</a:t>
            </a:r>
          </a:p>
          <a:p>
            <a:pPr marL="342900" indent="-228600" algn="l" defTabSz="914400">
              <a:buFont typeface="Arial" panose="020B0604020202020204" pitchFamily="34" charset="0"/>
              <a:buChar char="•"/>
            </a:pPr>
            <a:r>
              <a:rPr lang="en-US" sz="1100"/>
              <a:t>Search Keywords “Medicaid”,”healthcoverage” map to MA</a:t>
            </a:r>
          </a:p>
          <a:p>
            <a:pPr indent="-228600" algn="l" defTabSz="914400">
              <a:buFont typeface="Arial" panose="020B0604020202020204" pitchFamily="34" charset="0"/>
              <a:buChar char="•"/>
            </a:pPr>
            <a:endParaRPr lang="en-US" sz="1100"/>
          </a:p>
        </p:txBody>
      </p:sp>
    </p:spTree>
    <p:extLst>
      <p:ext uri="{BB962C8B-B14F-4D97-AF65-F5344CB8AC3E}">
        <p14:creationId xmlns:p14="http://schemas.microsoft.com/office/powerpoint/2010/main" val="1085453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699" y="294538"/>
            <a:ext cx="7421963" cy="1033669"/>
          </a:xfrm>
        </p:spPr>
        <p:txBody>
          <a:bodyPr vert="horz" lIns="91440" tIns="45720" rIns="91440" bIns="45720" rtlCol="0" anchor="ctr">
            <a:normAutofit/>
          </a:bodyPr>
          <a:lstStyle/>
          <a:p>
            <a:pPr algn="l" defTabSz="914400"/>
            <a:r>
              <a:rPr lang="en-US" sz="3500" kern="1200">
                <a:solidFill>
                  <a:srgbClr val="FFFFFF"/>
                </a:solidFill>
                <a:latin typeface="+mj-lt"/>
                <a:ea typeface="+mj-ea"/>
                <a:cs typeface="+mj-cs"/>
              </a:rPr>
              <a:t>Business Benefits</a:t>
            </a:r>
          </a:p>
        </p:txBody>
      </p:sp>
      <p:sp>
        <p:nvSpPr>
          <p:cNvPr id="3" name="Subtitle 2"/>
          <p:cNvSpPr>
            <a:spLocks noGrp="1"/>
          </p:cNvSpPr>
          <p:nvPr>
            <p:ph type="subTitle" idx="1"/>
          </p:nvPr>
        </p:nvSpPr>
        <p:spPr>
          <a:xfrm>
            <a:off x="1028699" y="2318197"/>
            <a:ext cx="7293023" cy="3683358"/>
          </a:xfrm>
        </p:spPr>
        <p:txBody>
          <a:bodyPr vert="horz" lIns="91440" tIns="45720" rIns="91440" bIns="45720" rtlCol="0" anchor="ctr">
            <a:normAutofit/>
          </a:bodyPr>
          <a:lstStyle/>
          <a:p>
            <a:pPr marL="342900" lvl="0" indent="-228600" algn="l" defTabSz="914400">
              <a:buFont typeface="Arial" panose="020B0604020202020204" pitchFamily="34" charset="0"/>
              <a:buChar char="•"/>
            </a:pPr>
            <a:r>
              <a:rPr lang="en-US" sz="1200" b="1"/>
              <a:t>User Experience: </a:t>
            </a:r>
            <a:r>
              <a:rPr lang="en-US" sz="1200"/>
              <a:t>The UX/UI has been significantly improved in a way that the user can perform the search using simple English.</a:t>
            </a:r>
          </a:p>
          <a:p>
            <a:pPr lvl="0" indent="-228600" algn="l" defTabSz="914400">
              <a:buFont typeface="Arial" panose="020B0604020202020204" pitchFamily="34" charset="0"/>
              <a:buChar char="•"/>
            </a:pPr>
            <a:endParaRPr lang="en-US" sz="1200" b="1"/>
          </a:p>
          <a:p>
            <a:pPr marL="342900" lvl="0" indent="-228600" algn="l" defTabSz="914400">
              <a:buFont typeface="Arial" panose="020B0604020202020204" pitchFamily="34" charset="0"/>
              <a:buChar char="•"/>
            </a:pPr>
            <a:r>
              <a:rPr lang="en-US" sz="1200" b="1"/>
              <a:t>Scalability:</a:t>
            </a:r>
            <a:r>
              <a:rPr lang="en-US" sz="1200"/>
              <a:t> Single search page with single search field can handle multiple entities search in the application. Searching a newly added Entity will be a breeze.</a:t>
            </a:r>
          </a:p>
          <a:p>
            <a:pPr marL="342900" lvl="0" indent="-228600" algn="l" defTabSz="914400">
              <a:buFont typeface="Arial" panose="020B0604020202020204" pitchFamily="34" charset="0"/>
              <a:buChar char="•"/>
            </a:pPr>
            <a:endParaRPr lang="en-US" sz="1200"/>
          </a:p>
          <a:p>
            <a:pPr marL="342900" lvl="0" indent="-228600" algn="l" defTabSz="914400">
              <a:buFont typeface="Arial" panose="020B0604020202020204" pitchFamily="34" charset="0"/>
              <a:buChar char="•"/>
            </a:pPr>
            <a:r>
              <a:rPr lang="en-US" sz="1200" b="1"/>
              <a:t>Time and Effort: </a:t>
            </a:r>
            <a:r>
              <a:rPr lang="en-US" sz="1200"/>
              <a:t>Traditional way of developing a search involves a Jsp, EJB (backend bean) and DAO call. The development/Enhancements can be speeded up with “OneSearch” Solution implementation. Also, the time taken to navigate to various search pages in the application is curtailed.</a:t>
            </a:r>
          </a:p>
          <a:p>
            <a:pPr marL="342900" lvl="0" indent="-228600" algn="l" defTabSz="914400">
              <a:buFont typeface="Arial" panose="020B0604020202020204" pitchFamily="34" charset="0"/>
              <a:buChar char="•"/>
            </a:pPr>
            <a:endParaRPr lang="en-US" sz="1200"/>
          </a:p>
          <a:p>
            <a:pPr marL="342900" lvl="0" indent="-228600" algn="l" defTabSz="914400">
              <a:buFont typeface="Arial" panose="020B0604020202020204" pitchFamily="34" charset="0"/>
              <a:buChar char="•"/>
            </a:pPr>
            <a:r>
              <a:rPr lang="en-US" sz="1200" b="1"/>
              <a:t>Response Time: “</a:t>
            </a:r>
            <a:r>
              <a:rPr lang="en-US" sz="1200"/>
              <a:t>OneSearch” uses indexed based search which generates results in very short span of a time compared to Oracle SQL search.</a:t>
            </a:r>
          </a:p>
          <a:p>
            <a:pPr marL="342900" lvl="0" indent="-228600" algn="l" defTabSz="914400">
              <a:buFont typeface="Arial" panose="020B0604020202020204" pitchFamily="34" charset="0"/>
              <a:buChar char="•"/>
            </a:pPr>
            <a:endParaRPr lang="en-US" sz="1200"/>
          </a:p>
          <a:p>
            <a:pPr marL="342900" indent="-228600" algn="l" defTabSz="914400">
              <a:buFont typeface="Arial" panose="020B0604020202020204" pitchFamily="34" charset="0"/>
              <a:buChar char="•"/>
            </a:pPr>
            <a:r>
              <a:rPr lang="en-US" sz="1200" b="1"/>
              <a:t>Too many input fields: “</a:t>
            </a:r>
            <a:r>
              <a:rPr lang="en-US" sz="1200"/>
              <a:t>OneSearch” just has one text box for search and is independent of the entity the user is searching for thereby eliminating the need of multiple input fields.</a:t>
            </a:r>
          </a:p>
          <a:p>
            <a:pPr marL="342900" indent="-228600" algn="l" defTabSz="914400">
              <a:buFont typeface="Arial" panose="020B0604020202020204" pitchFamily="34" charset="0"/>
              <a:buChar char="•"/>
            </a:pPr>
            <a:endParaRPr lang="en-US" sz="1200"/>
          </a:p>
        </p:txBody>
      </p:sp>
    </p:spTree>
    <p:extLst>
      <p:ext uri="{BB962C8B-B14F-4D97-AF65-F5344CB8AC3E}">
        <p14:creationId xmlns:p14="http://schemas.microsoft.com/office/powerpoint/2010/main" val="11512804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699" y="294538"/>
            <a:ext cx="7421963" cy="1033669"/>
          </a:xfrm>
        </p:spPr>
        <p:txBody>
          <a:bodyPr vert="horz" lIns="91440" tIns="45720" rIns="91440" bIns="45720" rtlCol="0" anchor="ctr">
            <a:normAutofit/>
          </a:bodyPr>
          <a:lstStyle/>
          <a:p>
            <a:pPr algn="l" defTabSz="914400"/>
            <a:r>
              <a:rPr lang="en-US" sz="3500" kern="1200">
                <a:solidFill>
                  <a:srgbClr val="FFFFFF"/>
                </a:solidFill>
                <a:latin typeface="+mj-lt"/>
                <a:ea typeface="+mj-ea"/>
                <a:cs typeface="+mj-cs"/>
              </a:rPr>
              <a:t>Business Benefits(continued..)</a:t>
            </a:r>
          </a:p>
        </p:txBody>
      </p:sp>
      <p:sp>
        <p:nvSpPr>
          <p:cNvPr id="3" name="Subtitle 2"/>
          <p:cNvSpPr>
            <a:spLocks noGrp="1"/>
          </p:cNvSpPr>
          <p:nvPr>
            <p:ph type="subTitle" idx="1"/>
          </p:nvPr>
        </p:nvSpPr>
        <p:spPr>
          <a:xfrm>
            <a:off x="1028699" y="2318197"/>
            <a:ext cx="7293023" cy="3683358"/>
          </a:xfrm>
        </p:spPr>
        <p:txBody>
          <a:bodyPr vert="horz" lIns="91440" tIns="45720" rIns="91440" bIns="45720" rtlCol="0" anchor="ctr">
            <a:normAutofit/>
          </a:bodyPr>
          <a:lstStyle/>
          <a:p>
            <a:pPr indent="-228600" algn="l" defTabSz="914400">
              <a:buFont typeface="Arial" panose="020B0604020202020204" pitchFamily="34" charset="0"/>
              <a:buChar char="•"/>
            </a:pPr>
            <a:r>
              <a:rPr lang="en-US" sz="1700" b="1"/>
              <a:t>Direct Navigation: </a:t>
            </a:r>
            <a:r>
              <a:rPr lang="en-US" sz="1700"/>
              <a:t>Users can go directly to an application menu function or option based on keywords. For example, typing in “Individual id: 132561253” should be able to provide a link that can take the user directly to an application with the requested individual id.</a:t>
            </a:r>
          </a:p>
          <a:p>
            <a:pPr indent="-228600" algn="l" defTabSz="914400">
              <a:buFont typeface="Arial" panose="020B0604020202020204" pitchFamily="34" charset="0"/>
              <a:buChar char="•"/>
            </a:pPr>
            <a:endParaRPr lang="en-US" sz="1700"/>
          </a:p>
          <a:p>
            <a:pPr indent="-228600" algn="l" defTabSz="914400">
              <a:buFont typeface="Arial" panose="020B0604020202020204" pitchFamily="34" charset="0"/>
              <a:buChar char="•"/>
            </a:pPr>
            <a:r>
              <a:rPr lang="en-US" sz="1700" b="1"/>
              <a:t>Visualization: </a:t>
            </a:r>
            <a:r>
              <a:rPr lang="en-US" sz="1700"/>
              <a:t>Finally, the visualization of information specific to a data source can further enhance the productivity of the end user. For example, instead of showing a standard hit list of all the search results, it might be more useful to show a simple table for each hit that contains the relevant information (e.g. entity name, description, navigation link etc.) upfront in an easy-to-understand format.   </a:t>
            </a:r>
          </a:p>
          <a:p>
            <a:pPr indent="-228600" algn="l" defTabSz="914400">
              <a:buFont typeface="Arial" panose="020B0604020202020204" pitchFamily="34" charset="0"/>
              <a:buChar char="•"/>
            </a:pPr>
            <a:endParaRPr lang="en-US" sz="1700"/>
          </a:p>
        </p:txBody>
      </p:sp>
    </p:spTree>
    <p:extLst>
      <p:ext uri="{BB962C8B-B14F-4D97-AF65-F5344CB8AC3E}">
        <p14:creationId xmlns:p14="http://schemas.microsoft.com/office/powerpoint/2010/main" val="40336562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699" y="294538"/>
            <a:ext cx="7421963" cy="1033669"/>
          </a:xfrm>
        </p:spPr>
        <p:txBody>
          <a:bodyPr vert="horz" lIns="91440" tIns="45720" rIns="91440" bIns="45720" rtlCol="0" anchor="ctr">
            <a:normAutofit/>
          </a:bodyPr>
          <a:lstStyle/>
          <a:p>
            <a:pPr algn="l" defTabSz="914400"/>
            <a:r>
              <a:rPr lang="en-US" sz="3500" kern="1200">
                <a:solidFill>
                  <a:srgbClr val="FFFFFF"/>
                </a:solidFill>
                <a:latin typeface="+mj-lt"/>
                <a:ea typeface="+mj-ea"/>
                <a:cs typeface="+mj-cs"/>
              </a:rPr>
              <a:t>Future Scope</a:t>
            </a:r>
          </a:p>
        </p:txBody>
      </p:sp>
      <p:sp>
        <p:nvSpPr>
          <p:cNvPr id="3" name="Subtitle 2"/>
          <p:cNvSpPr>
            <a:spLocks noGrp="1"/>
          </p:cNvSpPr>
          <p:nvPr>
            <p:ph type="subTitle" idx="1"/>
          </p:nvPr>
        </p:nvSpPr>
        <p:spPr>
          <a:xfrm>
            <a:off x="1028699" y="2318197"/>
            <a:ext cx="7293023" cy="3683358"/>
          </a:xfrm>
        </p:spPr>
        <p:txBody>
          <a:bodyPr vert="horz" lIns="91440" tIns="45720" rIns="91440" bIns="45720" rtlCol="0" anchor="ctr">
            <a:normAutofit/>
          </a:bodyPr>
          <a:lstStyle/>
          <a:p>
            <a:pPr marL="342900" indent="-228600" algn="l" defTabSz="914400">
              <a:buFont typeface="Arial" panose="020B0604020202020204" pitchFamily="34" charset="0"/>
              <a:buChar char="•"/>
            </a:pPr>
            <a:r>
              <a:rPr lang="en-US" sz="1700"/>
              <a:t>In the available timeframe, “OneSearch” solution has been implemented for limited number of entities in IEDSS.</a:t>
            </a:r>
          </a:p>
          <a:p>
            <a:pPr marL="342900" indent="-228600" algn="l" defTabSz="914400">
              <a:buFont typeface="Arial" panose="020B0604020202020204" pitchFamily="34" charset="0"/>
              <a:buChar char="•"/>
            </a:pPr>
            <a:endParaRPr lang="en-US" sz="1700"/>
          </a:p>
          <a:p>
            <a:pPr marL="342900" indent="-228600" algn="l" defTabSz="914400">
              <a:buFont typeface="Arial" panose="020B0604020202020204" pitchFamily="34" charset="0"/>
              <a:buChar char="•"/>
            </a:pPr>
            <a:r>
              <a:rPr lang="en-US" sz="1700"/>
              <a:t>However, given the scale of Enterprise applications, there is a huge scope of embellishment in the current solution and further exploration of immense potential of “OneSearch”.</a:t>
            </a:r>
          </a:p>
          <a:p>
            <a:pPr marL="342900" indent="-228600" algn="l" defTabSz="914400">
              <a:buFont typeface="Arial" panose="020B0604020202020204" pitchFamily="34" charset="0"/>
              <a:buChar char="•"/>
            </a:pPr>
            <a:endParaRPr lang="en-US" sz="1700"/>
          </a:p>
          <a:p>
            <a:pPr marL="342900" indent="-228600" algn="l" defTabSz="914400">
              <a:buFont typeface="Arial" panose="020B0604020202020204" pitchFamily="34" charset="0"/>
              <a:buChar char="•"/>
            </a:pPr>
            <a:r>
              <a:rPr lang="en-US" sz="1700"/>
              <a:t>The mere fact that the proposed solution is generic, makes it easy to adopt and implement across the projects there by inflating the business value of the Enterprise application.</a:t>
            </a:r>
          </a:p>
        </p:txBody>
      </p:sp>
    </p:spTree>
    <p:extLst>
      <p:ext uri="{BB962C8B-B14F-4D97-AF65-F5344CB8AC3E}">
        <p14:creationId xmlns:p14="http://schemas.microsoft.com/office/powerpoint/2010/main" val="25112553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699" y="294538"/>
            <a:ext cx="7421963" cy="1033669"/>
          </a:xfrm>
        </p:spPr>
        <p:txBody>
          <a:bodyPr vert="horz" lIns="91440" tIns="45720" rIns="91440" bIns="45720" rtlCol="0" anchor="ctr">
            <a:normAutofit/>
          </a:bodyPr>
          <a:lstStyle/>
          <a:p>
            <a:pPr algn="l" defTabSz="914400"/>
            <a:r>
              <a:rPr lang="en-US" sz="3500" kern="1200">
                <a:solidFill>
                  <a:srgbClr val="FFFFFF"/>
                </a:solidFill>
                <a:latin typeface="+mj-lt"/>
                <a:ea typeface="+mj-ea"/>
                <a:cs typeface="+mj-cs"/>
              </a:rPr>
              <a:t>Conclusion</a:t>
            </a:r>
          </a:p>
        </p:txBody>
      </p:sp>
      <p:sp>
        <p:nvSpPr>
          <p:cNvPr id="3" name="Subtitle 2"/>
          <p:cNvSpPr>
            <a:spLocks noGrp="1"/>
          </p:cNvSpPr>
          <p:nvPr>
            <p:ph type="subTitle" idx="1"/>
          </p:nvPr>
        </p:nvSpPr>
        <p:spPr>
          <a:xfrm>
            <a:off x="1028699" y="2318197"/>
            <a:ext cx="7293023" cy="3683358"/>
          </a:xfrm>
        </p:spPr>
        <p:txBody>
          <a:bodyPr vert="horz" lIns="91440" tIns="45720" rIns="91440" bIns="45720" rtlCol="0" anchor="ctr">
            <a:normAutofit/>
          </a:bodyPr>
          <a:lstStyle/>
          <a:p>
            <a:pPr marL="342900" indent="-228600" algn="l" defTabSz="914400">
              <a:buFont typeface="Arial" panose="020B0604020202020204" pitchFamily="34" charset="0"/>
              <a:buChar char="•"/>
            </a:pPr>
            <a:r>
              <a:rPr lang="en-US" sz="1700"/>
              <a:t>OneSearch is the solution and approach that can be used in any Enterprise solutions, custom development projects, enterprise applications having multiple search pages to achieve better user experience and improved productivity while performing the search with the desired criteria on a single search page.</a:t>
            </a:r>
          </a:p>
          <a:p>
            <a:pPr indent="-228600" algn="l" defTabSz="914400">
              <a:buFont typeface="Arial" panose="020B0604020202020204" pitchFamily="34" charset="0"/>
              <a:buChar char="•"/>
            </a:pPr>
            <a:endParaRPr lang="en-US" sz="1700"/>
          </a:p>
          <a:p>
            <a:pPr marL="342900" indent="-228600" algn="l" defTabSz="914400">
              <a:buFont typeface="Arial" panose="020B0604020202020204" pitchFamily="34" charset="0"/>
              <a:buChar char="•"/>
            </a:pPr>
            <a:r>
              <a:rPr lang="en-US" sz="1700"/>
              <a:t>The day-to-day marginal gains in business effectiveness, agility and productivity are tough to assign specifically to enterprise search…</a:t>
            </a:r>
          </a:p>
          <a:p>
            <a:pPr marL="342900" indent="-228600" algn="l" defTabSz="914400">
              <a:buFont typeface="Arial" panose="020B0604020202020204" pitchFamily="34" charset="0"/>
              <a:buChar char="•"/>
            </a:pPr>
            <a:endParaRPr lang="en-US" sz="1700"/>
          </a:p>
          <a:p>
            <a:pPr indent="-228600" algn="l" defTabSz="914400">
              <a:buFont typeface="Arial" panose="020B0604020202020204" pitchFamily="34" charset="0"/>
              <a:buChar char="•"/>
            </a:pPr>
            <a:r>
              <a:rPr lang="en-US" sz="1700"/>
              <a:t>		But they exist, and they make a difference.</a:t>
            </a:r>
          </a:p>
        </p:txBody>
      </p:sp>
    </p:spTree>
    <p:extLst>
      <p:ext uri="{BB962C8B-B14F-4D97-AF65-F5344CB8AC3E}">
        <p14:creationId xmlns:p14="http://schemas.microsoft.com/office/powerpoint/2010/main" val="41180431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1525" y="1967266"/>
            <a:ext cx="1971675" cy="2547257"/>
          </a:xfrm>
          <a:noFill/>
        </p:spPr>
        <p:txBody>
          <a:bodyPr vert="horz" lIns="91440" tIns="45720" rIns="91440" bIns="45720" rtlCol="0" anchor="ctr">
            <a:normAutofit/>
          </a:bodyPr>
          <a:lstStyle/>
          <a:p>
            <a:pPr defTabSz="914400"/>
            <a:r>
              <a:rPr lang="en-US" sz="3100" kern="1200">
                <a:solidFill>
                  <a:srgbClr val="FFFFFF"/>
                </a:solidFill>
                <a:latin typeface="+mj-lt"/>
                <a:ea typeface="+mj-ea"/>
                <a:cs typeface="+mj-cs"/>
              </a:rPr>
              <a:t>Questions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987" y="1520764"/>
            <a:ext cx="5085525" cy="3814143"/>
          </a:xfrm>
          <a:prstGeom prst="rect">
            <a:avLst/>
          </a:prstGeom>
        </p:spPr>
      </p:pic>
    </p:spTree>
    <p:extLst>
      <p:ext uri="{BB962C8B-B14F-4D97-AF65-F5344CB8AC3E}">
        <p14:creationId xmlns:p14="http://schemas.microsoft.com/office/powerpoint/2010/main" val="40078483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390" y="754600"/>
            <a:ext cx="2772000" cy="841248"/>
          </a:xfrm>
        </p:spPr>
        <p:txBody>
          <a:bodyPr/>
          <a:lstStyle/>
          <a:p>
            <a:r>
              <a:rPr lang="en-US" dirty="0"/>
              <a:t>Appendix</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62361" y="2317108"/>
            <a:ext cx="6602465" cy="2169207"/>
          </a:xfrm>
          <a:prstGeom prst="rect">
            <a:avLst/>
          </a:prstGeom>
          <a:noFill/>
          <a:ln>
            <a:noFill/>
          </a:ln>
        </p:spPr>
      </p:pic>
      <p:sp>
        <p:nvSpPr>
          <p:cNvPr id="6" name="Rectangle 5"/>
          <p:cNvSpPr/>
          <p:nvPr/>
        </p:nvSpPr>
        <p:spPr>
          <a:xfrm>
            <a:off x="364390" y="1837128"/>
            <a:ext cx="3835152" cy="369332"/>
          </a:xfrm>
          <a:prstGeom prst="rect">
            <a:avLst/>
          </a:prstGeom>
        </p:spPr>
        <p:txBody>
          <a:bodyPr wrap="none">
            <a:spAutoFit/>
          </a:bodyPr>
          <a:lstStyle/>
          <a:p>
            <a:r>
              <a:rPr lang="en-US" dirty="0">
                <a:latin typeface="Calibri" panose="020F0502020204030204" pitchFamily="34" charset="0"/>
                <a:ea typeface="Times New Roman" panose="02020603050405020304" pitchFamily="18" charset="0"/>
                <a:cs typeface="Times New Roman" panose="02020603050405020304" pitchFamily="18" charset="0"/>
              </a:rPr>
              <a:t>DataImport configuration property file </a:t>
            </a:r>
            <a:endParaRPr lang="en-US" dirty="0"/>
          </a:p>
        </p:txBody>
      </p:sp>
    </p:spTree>
    <p:extLst>
      <p:ext uri="{BB962C8B-B14F-4D97-AF65-F5344CB8AC3E}">
        <p14:creationId xmlns:p14="http://schemas.microsoft.com/office/powerpoint/2010/main" val="9406425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603" y="1088962"/>
            <a:ext cx="3167021" cy="369332"/>
          </a:xfrm>
          <a:prstGeom prst="rect">
            <a:avLst/>
          </a:prstGeom>
        </p:spPr>
        <p:txBody>
          <a:bodyPr wrap="none">
            <a:spAutoFit/>
          </a:bodyPr>
          <a:lstStyle/>
          <a:p>
            <a:r>
              <a:rPr lang="en-US" dirty="0">
                <a:latin typeface="Calibri" panose="020F0502020204030204" pitchFamily="34" charset="0"/>
                <a:ea typeface="Times New Roman" panose="02020603050405020304" pitchFamily="18" charset="0"/>
                <a:cs typeface="Times New Roman" panose="02020603050405020304" pitchFamily="18" charset="0"/>
              </a:rPr>
              <a:t>DataConfiguration property file </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5060" y="1825170"/>
            <a:ext cx="7529739" cy="3508829"/>
          </a:xfrm>
          <a:prstGeom prst="rect">
            <a:avLst/>
          </a:prstGeom>
          <a:noFill/>
          <a:ln>
            <a:noFill/>
          </a:ln>
        </p:spPr>
      </p:pic>
    </p:spTree>
    <p:extLst>
      <p:ext uri="{BB962C8B-B14F-4D97-AF65-F5344CB8AC3E}">
        <p14:creationId xmlns:p14="http://schemas.microsoft.com/office/powerpoint/2010/main" val="5922996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3914" y="1010922"/>
            <a:ext cx="8392886" cy="5632311"/>
          </a:xfrm>
          <a:prstGeom prst="rect">
            <a:avLst/>
          </a:prstGeom>
        </p:spPr>
        <p:txBody>
          <a:bodyPr wrap="square">
            <a:spAutoFit/>
          </a:bodyPr>
          <a:lstStyle/>
          <a:p>
            <a:r>
              <a:rPr lang="en-US" i="1" u="sng" dirty="0"/>
              <a:t>Search Suggestions </a:t>
            </a:r>
            <a:r>
              <a:rPr lang="en-US" i="1" u="sng" dirty="0" err="1"/>
              <a:t>Alogrithm</a:t>
            </a:r>
            <a:r>
              <a:rPr lang="en-US" i="1" u="sng" dirty="0"/>
              <a:t>:</a:t>
            </a:r>
            <a:br>
              <a:rPr lang="en-US" dirty="0"/>
            </a:br>
            <a:r>
              <a:rPr lang="en-US" dirty="0"/>
              <a:t>It suggests the suitable keywords/parameters of the system entities and helps user to quickly build the search query.</a:t>
            </a:r>
          </a:p>
          <a:p>
            <a:endParaRPr lang="en-US" dirty="0"/>
          </a:p>
          <a:p>
            <a:r>
              <a:rPr lang="en-US" i="1" u="sng" dirty="0"/>
              <a:t>Criteria Formation Algorithm:</a:t>
            </a:r>
            <a:br>
              <a:rPr lang="en-US" b="1" dirty="0"/>
            </a:br>
            <a:r>
              <a:rPr lang="en-US" dirty="0"/>
              <a:t>It analyzes and parses user queries with the help of NLP to create context based search. OpenNLP library is a machine learning based toolkit for the processing of natural language text. The two important techniques used are:</a:t>
            </a:r>
            <a:br>
              <a:rPr lang="en-US" dirty="0"/>
            </a:br>
            <a:r>
              <a:rPr lang="en-US" dirty="0"/>
              <a:t>1. </a:t>
            </a:r>
            <a:r>
              <a:rPr lang="en-US" i="1" dirty="0"/>
              <a:t>Parts-of-Speech Tagging</a:t>
            </a:r>
            <a:br>
              <a:rPr lang="en-US" dirty="0"/>
            </a:br>
            <a:r>
              <a:rPr lang="en-US" dirty="0"/>
              <a:t>2. </a:t>
            </a:r>
            <a:r>
              <a:rPr lang="en-US" i="1" dirty="0"/>
              <a:t>Parsing</a:t>
            </a:r>
            <a:br>
              <a:rPr lang="en-US" dirty="0"/>
            </a:br>
            <a:r>
              <a:rPr lang="en-US" dirty="0"/>
              <a:t>Along with these, the algorithm uses the </a:t>
            </a:r>
            <a:r>
              <a:rPr lang="en-US" i="1" dirty="0"/>
              <a:t>entity mappings</a:t>
            </a:r>
            <a:r>
              <a:rPr lang="en-US" dirty="0"/>
              <a:t> to process and build the search query. This query/criteria is sent to search engine through Java API - SOLRJ.</a:t>
            </a:r>
          </a:p>
          <a:p>
            <a:endParaRPr lang="en-US" dirty="0"/>
          </a:p>
          <a:p>
            <a:r>
              <a:rPr lang="en-US" i="1" u="sng" dirty="0"/>
              <a:t>Search Engine:</a:t>
            </a:r>
            <a:br>
              <a:rPr lang="en-US" dirty="0"/>
            </a:br>
            <a:r>
              <a:rPr lang="en-US" dirty="0"/>
              <a:t>Apache Solr is a standalone enterprise search engine comprising of Server, Rest API, Data Handlers and Data Analyzers. Solr internally uses Lucene to index and search the data. Solr receives and parses the criteria to provide search results and sends the response back through </a:t>
            </a:r>
            <a:r>
              <a:rPr lang="en-US" i="1" dirty="0"/>
              <a:t>http</a:t>
            </a:r>
            <a:r>
              <a:rPr lang="en-US" dirty="0"/>
              <a:t> in different data formats like  JSON, XML, Text etc.</a:t>
            </a:r>
          </a:p>
        </p:txBody>
      </p:sp>
    </p:spTree>
    <p:extLst>
      <p:ext uri="{BB962C8B-B14F-4D97-AF65-F5344CB8AC3E}">
        <p14:creationId xmlns:p14="http://schemas.microsoft.com/office/powerpoint/2010/main" val="14762409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19797" y="586855"/>
            <a:ext cx="3172575" cy="3387497"/>
          </a:xfrm>
        </p:spPr>
        <p:txBody>
          <a:bodyPr vert="horz" lIns="91440" tIns="45720" rIns="91440" bIns="45720" rtlCol="0" anchor="b">
            <a:normAutofit/>
          </a:bodyPr>
          <a:lstStyle/>
          <a:p>
            <a:pPr algn="r" defTabSz="914400"/>
            <a:r>
              <a:rPr lang="en-US" sz="3500" kern="1200">
                <a:solidFill>
                  <a:srgbClr val="FFFFFF"/>
                </a:solidFill>
                <a:latin typeface="+mj-lt"/>
                <a:ea typeface="+mj-ea"/>
                <a:cs typeface="+mj-cs"/>
              </a:rPr>
              <a:t>Agenda</a:t>
            </a:r>
          </a:p>
        </p:txBody>
      </p:sp>
      <p:sp>
        <p:nvSpPr>
          <p:cNvPr id="3" name="Subtitle 2"/>
          <p:cNvSpPr>
            <a:spLocks noGrp="1"/>
          </p:cNvSpPr>
          <p:nvPr>
            <p:ph type="subTitle" idx="1"/>
          </p:nvPr>
        </p:nvSpPr>
        <p:spPr>
          <a:xfrm>
            <a:off x="4877368" y="649480"/>
            <a:ext cx="3646835" cy="5546047"/>
          </a:xfrm>
        </p:spPr>
        <p:txBody>
          <a:bodyPr vert="horz" lIns="91440" tIns="45720" rIns="91440" bIns="45720" rtlCol="0" anchor="ctr">
            <a:normAutofit/>
          </a:bodyPr>
          <a:lstStyle/>
          <a:p>
            <a:pPr marL="457200" indent="-228600" algn="l" defTabSz="914400">
              <a:buFont typeface="Arial" panose="020B0604020202020204" pitchFamily="34" charset="0"/>
              <a:buChar char="•"/>
            </a:pPr>
            <a:r>
              <a:rPr lang="en-US" sz="1700"/>
              <a:t>Introduction</a:t>
            </a:r>
          </a:p>
          <a:p>
            <a:pPr marL="457200" indent="-228600" algn="l" defTabSz="914400">
              <a:buFont typeface="Arial" panose="020B0604020202020204" pitchFamily="34" charset="0"/>
              <a:buChar char="•"/>
            </a:pPr>
            <a:r>
              <a:rPr lang="en-US" sz="1700"/>
              <a:t>Business Case</a:t>
            </a:r>
          </a:p>
          <a:p>
            <a:pPr marL="457200" indent="-228600" algn="l" defTabSz="914400">
              <a:buFont typeface="Arial" panose="020B0604020202020204" pitchFamily="34" charset="0"/>
              <a:buChar char="•"/>
            </a:pPr>
            <a:r>
              <a:rPr lang="en-US" sz="1700"/>
              <a:t>Problem Definition</a:t>
            </a:r>
          </a:p>
          <a:p>
            <a:pPr marL="457200" indent="-228600" algn="l" defTabSz="914400">
              <a:buFont typeface="Arial" panose="020B0604020202020204" pitchFamily="34" charset="0"/>
              <a:buChar char="•"/>
            </a:pPr>
            <a:r>
              <a:rPr lang="en-US" sz="1700"/>
              <a:t>Proposed Solution</a:t>
            </a:r>
          </a:p>
          <a:p>
            <a:pPr marL="457200" indent="-228600" algn="l" defTabSz="914400">
              <a:buFont typeface="Arial" panose="020B0604020202020204" pitchFamily="34" charset="0"/>
              <a:buChar char="•"/>
            </a:pPr>
            <a:r>
              <a:rPr lang="en-US" sz="1700"/>
              <a:t>Business Benefits</a:t>
            </a:r>
          </a:p>
          <a:p>
            <a:pPr marL="457200" indent="-228600" algn="l" defTabSz="914400">
              <a:buFont typeface="Arial" panose="020B0604020202020204" pitchFamily="34" charset="0"/>
              <a:buChar char="•"/>
            </a:pPr>
            <a:r>
              <a:rPr lang="en-US" sz="1700"/>
              <a:t>Future Scope</a:t>
            </a:r>
          </a:p>
          <a:p>
            <a:pPr marL="457200" indent="-228600" algn="l" defTabSz="914400">
              <a:buFont typeface="Arial" panose="020B0604020202020204" pitchFamily="34" charset="0"/>
              <a:buChar char="•"/>
            </a:pPr>
            <a:r>
              <a:rPr lang="en-US" sz="1700"/>
              <a:t>Conclusion</a:t>
            </a:r>
          </a:p>
          <a:p>
            <a:pPr marL="457200" indent="-228600" algn="l" defTabSz="914400">
              <a:buFont typeface="Arial" panose="020B0604020202020204" pitchFamily="34" charset="0"/>
              <a:buChar char="•"/>
            </a:pPr>
            <a:r>
              <a:rPr lang="en-US" sz="1700"/>
              <a:t>Contacts</a:t>
            </a:r>
          </a:p>
        </p:txBody>
      </p:sp>
    </p:spTree>
    <p:extLst>
      <p:ext uri="{BB962C8B-B14F-4D97-AF65-F5344CB8AC3E}">
        <p14:creationId xmlns:p14="http://schemas.microsoft.com/office/powerpoint/2010/main" val="134496048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914" y="844460"/>
            <a:ext cx="8479972" cy="3970318"/>
          </a:xfrm>
          <a:prstGeom prst="rect">
            <a:avLst/>
          </a:prstGeom>
        </p:spPr>
        <p:txBody>
          <a:bodyPr wrap="square">
            <a:spAutoFit/>
          </a:bodyPr>
          <a:lstStyle/>
          <a:p>
            <a:endParaRPr lang="en-US" dirty="0"/>
          </a:p>
          <a:p>
            <a:r>
              <a:rPr lang="en-US" i="1" u="sng" dirty="0"/>
              <a:t>Data Replication(Scheduled):</a:t>
            </a:r>
            <a:br>
              <a:rPr lang="en-US" i="1" u="sng" dirty="0"/>
            </a:br>
            <a:r>
              <a:rPr lang="en-US" dirty="0"/>
              <a:t>A HttpPostScheduler is configured and plugged into the Solr exploded .WAR to enable the data replication from the Application Database to Solr Database. DataConfiguration property file which contains configuration like data source, queries, fields against each entity is placed in Solr Core/Profile. This property file is used by the ‘HttpPostScheduler’ to replicate the data.</a:t>
            </a:r>
          </a:p>
          <a:p>
            <a:endParaRPr lang="en-US" dirty="0"/>
          </a:p>
          <a:p>
            <a:r>
              <a:rPr lang="en-US" i="1" u="sng" dirty="0"/>
              <a:t>Data Replication(Live):</a:t>
            </a:r>
            <a:br>
              <a:rPr lang="en-US" b="1" dirty="0"/>
            </a:br>
            <a:r>
              <a:rPr lang="en-US" dirty="0"/>
              <a:t>Live Data replication is achieved using a Database Interceptor. The Interceptor will make a call to Asynchronous process(Asynchronous EJB) to convert the Data Access Object to the Solr Document and will update the Solr Database through SOLRJ API.</a:t>
            </a:r>
          </a:p>
          <a:p>
            <a:endParaRPr lang="en-US" dirty="0"/>
          </a:p>
        </p:txBody>
      </p:sp>
    </p:spTree>
    <p:extLst>
      <p:ext uri="{BB962C8B-B14F-4D97-AF65-F5344CB8AC3E}">
        <p14:creationId xmlns:p14="http://schemas.microsoft.com/office/powerpoint/2010/main" val="12202292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699" y="294538"/>
            <a:ext cx="7421963" cy="1033669"/>
          </a:xfrm>
        </p:spPr>
        <p:txBody>
          <a:bodyPr vert="horz" lIns="91440" tIns="45720" rIns="91440" bIns="45720" rtlCol="0" anchor="ctr">
            <a:normAutofit/>
          </a:bodyPr>
          <a:lstStyle/>
          <a:p>
            <a:pPr algn="l" defTabSz="914400"/>
            <a:r>
              <a:rPr lang="en-US" sz="3500" kern="1200">
                <a:solidFill>
                  <a:srgbClr val="FFFFFF"/>
                </a:solidFill>
                <a:latin typeface="+mj-lt"/>
                <a:ea typeface="+mj-ea"/>
                <a:cs typeface="+mj-cs"/>
              </a:rPr>
              <a:t>Introduction</a:t>
            </a:r>
          </a:p>
        </p:txBody>
      </p:sp>
      <p:sp>
        <p:nvSpPr>
          <p:cNvPr id="3" name="Subtitle 2"/>
          <p:cNvSpPr>
            <a:spLocks noGrp="1"/>
          </p:cNvSpPr>
          <p:nvPr>
            <p:ph type="subTitle" idx="1"/>
          </p:nvPr>
        </p:nvSpPr>
        <p:spPr>
          <a:xfrm>
            <a:off x="1028699" y="2318197"/>
            <a:ext cx="7293023" cy="3683358"/>
          </a:xfrm>
        </p:spPr>
        <p:txBody>
          <a:bodyPr vert="horz" lIns="91440" tIns="45720" rIns="91440" bIns="45720" rtlCol="0" anchor="ctr">
            <a:normAutofit/>
          </a:bodyPr>
          <a:lstStyle/>
          <a:p>
            <a:pPr marL="342900" indent="-228600" algn="l" defTabSz="914400">
              <a:buFont typeface="Arial" panose="020B0604020202020204" pitchFamily="34" charset="0"/>
              <a:buChar char="•"/>
            </a:pPr>
            <a:r>
              <a:rPr lang="en-US" sz="1700"/>
              <a:t>“OneSearch”, as the name suggests, searches all the Entities in an Enterprise Application from a single page.</a:t>
            </a:r>
          </a:p>
          <a:p>
            <a:pPr marL="342900" indent="-228600" algn="l" defTabSz="914400">
              <a:buFont typeface="Arial" panose="020B0604020202020204" pitchFamily="34" charset="0"/>
              <a:buChar char="•"/>
            </a:pPr>
            <a:endParaRPr lang="en-US" sz="1700"/>
          </a:p>
          <a:p>
            <a:pPr marL="342900" indent="-228600" algn="l" defTabSz="914400">
              <a:buFont typeface="Arial" panose="020B0604020202020204" pitchFamily="34" charset="0"/>
              <a:buChar char="•"/>
            </a:pPr>
            <a:r>
              <a:rPr lang="en-US" sz="1700"/>
              <a:t>“OneSearch” is about building and maintaining an enterprise search excellence application which is highly functional, scalable and reliable.</a:t>
            </a:r>
          </a:p>
          <a:p>
            <a:pPr marL="342900" indent="-228600" algn="l" defTabSz="914400">
              <a:buFont typeface="Arial" panose="020B0604020202020204" pitchFamily="34" charset="0"/>
              <a:buChar char="•"/>
            </a:pPr>
            <a:endParaRPr lang="en-US" sz="1700"/>
          </a:p>
          <a:p>
            <a:pPr marL="342900" indent="-228600" algn="l" defTabSz="914400">
              <a:buFont typeface="Arial" panose="020B0604020202020204" pitchFamily="34" charset="0"/>
              <a:buChar char="•"/>
            </a:pPr>
            <a:r>
              <a:rPr lang="en-US" sz="1700"/>
              <a:t>This white paper proposes an approach and solution that provides a detailed approach to handle multiple search pages in enterprise applications through a single search page. </a:t>
            </a:r>
          </a:p>
        </p:txBody>
      </p:sp>
    </p:spTree>
    <p:extLst>
      <p:ext uri="{BB962C8B-B14F-4D97-AF65-F5344CB8AC3E}">
        <p14:creationId xmlns:p14="http://schemas.microsoft.com/office/powerpoint/2010/main" val="19550373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699" y="294538"/>
            <a:ext cx="7421963" cy="1033669"/>
          </a:xfrm>
        </p:spPr>
        <p:txBody>
          <a:bodyPr vert="horz" lIns="91440" tIns="45720" rIns="91440" bIns="45720" rtlCol="0" anchor="ctr">
            <a:normAutofit/>
          </a:bodyPr>
          <a:lstStyle/>
          <a:p>
            <a:pPr algn="l" defTabSz="914400"/>
            <a:r>
              <a:rPr lang="en-US" sz="3500" kern="1200">
                <a:solidFill>
                  <a:srgbClr val="FFFFFF"/>
                </a:solidFill>
                <a:latin typeface="+mj-lt"/>
                <a:ea typeface="+mj-ea"/>
                <a:cs typeface="+mj-cs"/>
              </a:rPr>
              <a:t>Business Case</a:t>
            </a:r>
          </a:p>
        </p:txBody>
      </p:sp>
      <p:sp>
        <p:nvSpPr>
          <p:cNvPr id="3" name="Subtitle 2"/>
          <p:cNvSpPr>
            <a:spLocks noGrp="1"/>
          </p:cNvSpPr>
          <p:nvPr>
            <p:ph type="subTitle" idx="1"/>
          </p:nvPr>
        </p:nvSpPr>
        <p:spPr>
          <a:xfrm>
            <a:off x="1028699" y="2318197"/>
            <a:ext cx="7293023" cy="3683358"/>
          </a:xfrm>
        </p:spPr>
        <p:txBody>
          <a:bodyPr vert="horz" lIns="91440" tIns="45720" rIns="91440" bIns="45720" rtlCol="0" anchor="ctr">
            <a:normAutofit/>
          </a:bodyPr>
          <a:lstStyle/>
          <a:p>
            <a:pPr marL="342900" indent="-228600" algn="l" defTabSz="914400">
              <a:buFont typeface="Arial" panose="020B0604020202020204" pitchFamily="34" charset="0"/>
              <a:buChar char="•"/>
            </a:pPr>
            <a:r>
              <a:rPr lang="en-US" sz="1700"/>
              <a:t>A case study on a Public Sector Solution for the </a:t>
            </a:r>
            <a:r>
              <a:rPr lang="en-US" sz="1700" b="1"/>
              <a:t>Life Sciences and Health Care (LSHC) </a:t>
            </a:r>
            <a:r>
              <a:rPr lang="en-US" sz="1700"/>
              <a:t>is performed to assess the proposed solution and the outcome.</a:t>
            </a:r>
          </a:p>
          <a:p>
            <a:pPr marL="342900" indent="-228600" algn="l" defTabSz="914400">
              <a:buFont typeface="Arial" panose="020B0604020202020204" pitchFamily="34" charset="0"/>
              <a:buChar char="•"/>
            </a:pPr>
            <a:endParaRPr lang="en-US" sz="1700"/>
          </a:p>
          <a:p>
            <a:pPr marL="342900" indent="-228600" algn="l" defTabSz="914400">
              <a:buFont typeface="Arial" panose="020B0604020202020204" pitchFamily="34" charset="0"/>
              <a:buChar char="•"/>
            </a:pPr>
            <a:r>
              <a:rPr lang="en-US" sz="1700"/>
              <a:t>As the size and complexity of the application increases, the number of search pages will increase at the rate proportional to the number of business modules in the application, resulting into poor user experience.</a:t>
            </a:r>
          </a:p>
          <a:p>
            <a:pPr marL="342900" indent="-228600" algn="l" defTabSz="914400">
              <a:buFont typeface="Arial" panose="020B0604020202020204" pitchFamily="34" charset="0"/>
              <a:buChar char="•"/>
            </a:pPr>
            <a:endParaRPr lang="en-US" sz="1700"/>
          </a:p>
          <a:p>
            <a:pPr marL="342900" indent="-228600" algn="l" defTabSz="914400">
              <a:buFont typeface="Arial" panose="020B0604020202020204" pitchFamily="34" charset="0"/>
              <a:buChar char="•"/>
            </a:pPr>
            <a:r>
              <a:rPr lang="en-US" sz="1700" b="1"/>
              <a:t>Indiana Eligibility Determination Services System</a:t>
            </a:r>
            <a:r>
              <a:rPr lang="en-US" sz="1700"/>
              <a:t>(</a:t>
            </a:r>
            <a:r>
              <a:rPr lang="en-US" sz="1700" b="1"/>
              <a:t>IEDSS</a:t>
            </a:r>
            <a:r>
              <a:rPr lang="en-US" sz="1700"/>
              <a:t>) consists of more than 16 business modules having multiple search pages for each module. When an end user logs into this application system, the user has to navigate through many levels in the menu items to find a specific search page to perform the search.</a:t>
            </a:r>
          </a:p>
          <a:p>
            <a:pPr marL="342900" indent="-228600" algn="l" defTabSz="914400">
              <a:buFont typeface="Arial" panose="020B0604020202020204" pitchFamily="34" charset="0"/>
              <a:buChar char="•"/>
            </a:pPr>
            <a:endParaRPr lang="en-US" sz="1700"/>
          </a:p>
        </p:txBody>
      </p:sp>
    </p:spTree>
    <p:extLst>
      <p:ext uri="{BB962C8B-B14F-4D97-AF65-F5344CB8AC3E}">
        <p14:creationId xmlns:p14="http://schemas.microsoft.com/office/powerpoint/2010/main" val="342650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17399" y="643467"/>
            <a:ext cx="8408193" cy="744836"/>
          </a:xfrm>
        </p:spPr>
        <p:txBody>
          <a:bodyPr vert="horz" lIns="91440" tIns="45720" rIns="91440" bIns="45720" rtlCol="0" anchor="ctr">
            <a:normAutofit/>
          </a:bodyPr>
          <a:lstStyle/>
          <a:p>
            <a:pPr defTabSz="914400"/>
            <a:r>
              <a:rPr lang="en-US" sz="2800" kern="1200">
                <a:solidFill>
                  <a:schemeClr val="bg1"/>
                </a:solidFill>
                <a:latin typeface="+mj-lt"/>
                <a:ea typeface="+mj-ea"/>
                <a:cs typeface="+mj-cs"/>
              </a:rPr>
              <a:t>Problem Definition</a:t>
            </a:r>
          </a:p>
        </p:txBody>
      </p:sp>
      <p:pic>
        <p:nvPicPr>
          <p:cNvPr id="3" name="Picture 2"/>
          <p:cNvPicPr>
            <a:picLocks noChangeAspect="1"/>
          </p:cNvPicPr>
          <p:nvPr/>
        </p:nvPicPr>
        <p:blipFill>
          <a:blip r:embed="rId2"/>
          <a:stretch>
            <a:fillRect/>
          </a:stretch>
        </p:blipFill>
        <p:spPr>
          <a:xfrm>
            <a:off x="648608" y="1675227"/>
            <a:ext cx="7846783" cy="4394199"/>
          </a:xfrm>
          <a:prstGeom prst="rect">
            <a:avLst/>
          </a:prstGeom>
        </p:spPr>
      </p:pic>
    </p:spTree>
    <p:extLst>
      <p:ext uri="{BB962C8B-B14F-4D97-AF65-F5344CB8AC3E}">
        <p14:creationId xmlns:p14="http://schemas.microsoft.com/office/powerpoint/2010/main" val="2883090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17399" y="643467"/>
            <a:ext cx="8408193" cy="744836"/>
          </a:xfrm>
        </p:spPr>
        <p:txBody>
          <a:bodyPr vert="horz" lIns="91440" tIns="45720" rIns="91440" bIns="45720" rtlCol="0" anchor="ctr">
            <a:normAutofit/>
          </a:bodyPr>
          <a:lstStyle/>
          <a:p>
            <a:pPr defTabSz="914400"/>
            <a:r>
              <a:rPr lang="en-US" sz="2800" kern="1200">
                <a:solidFill>
                  <a:schemeClr val="bg1"/>
                </a:solidFill>
                <a:latin typeface="+mj-lt"/>
                <a:ea typeface="+mj-ea"/>
                <a:cs typeface="+mj-cs"/>
              </a:rPr>
              <a:t>Proposed Solution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1410706" y="1675227"/>
            <a:ext cx="6322586" cy="4394199"/>
          </a:xfrm>
          <a:prstGeom prst="rect">
            <a:avLst/>
          </a:prstGeom>
          <a:noFill/>
        </p:spPr>
      </p:pic>
    </p:spTree>
    <p:extLst>
      <p:ext uri="{BB962C8B-B14F-4D97-AF65-F5344CB8AC3E}">
        <p14:creationId xmlns:p14="http://schemas.microsoft.com/office/powerpoint/2010/main" val="3234110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699" y="294538"/>
            <a:ext cx="7421963" cy="1033669"/>
          </a:xfrm>
        </p:spPr>
        <p:txBody>
          <a:bodyPr vert="horz" lIns="91440" tIns="45720" rIns="91440" bIns="45720" rtlCol="0" anchor="ctr">
            <a:normAutofit/>
          </a:bodyPr>
          <a:lstStyle/>
          <a:p>
            <a:pPr algn="l" defTabSz="914400"/>
            <a:r>
              <a:rPr lang="en-US" sz="3500" kern="1200">
                <a:solidFill>
                  <a:srgbClr val="FFFFFF"/>
                </a:solidFill>
                <a:latin typeface="+mj-lt"/>
                <a:ea typeface="+mj-ea"/>
                <a:cs typeface="+mj-cs"/>
              </a:rPr>
              <a:t>Application of Solution</a:t>
            </a:r>
          </a:p>
        </p:txBody>
      </p:sp>
      <p:sp>
        <p:nvSpPr>
          <p:cNvPr id="3" name="Subtitle 2"/>
          <p:cNvSpPr>
            <a:spLocks noGrp="1"/>
          </p:cNvSpPr>
          <p:nvPr>
            <p:ph type="subTitle" idx="1"/>
          </p:nvPr>
        </p:nvSpPr>
        <p:spPr>
          <a:xfrm>
            <a:off x="1028699" y="2318197"/>
            <a:ext cx="7293023" cy="3683358"/>
          </a:xfrm>
        </p:spPr>
        <p:txBody>
          <a:bodyPr vert="horz" lIns="91440" tIns="45720" rIns="91440" bIns="45720" rtlCol="0" anchor="ctr">
            <a:normAutofit/>
          </a:bodyPr>
          <a:lstStyle/>
          <a:p>
            <a:pPr marL="342900" indent="-228600" algn="l" defTabSz="914400">
              <a:buFont typeface="Arial" panose="020B0604020202020204" pitchFamily="34" charset="0"/>
              <a:buChar char="•"/>
            </a:pPr>
            <a:r>
              <a:rPr lang="en-US" sz="1700"/>
              <a:t>A case study on WorkerPortal application which consists of more than 16 business modules having multiple search pages for each module. For the sake of brevity of the solution, we have considered following three entities:</a:t>
            </a:r>
          </a:p>
          <a:p>
            <a:pPr indent="-228600" algn="l" defTabSz="914400">
              <a:buFont typeface="Arial" panose="020B0604020202020204" pitchFamily="34" charset="0"/>
              <a:buChar char="•"/>
            </a:pPr>
            <a:r>
              <a:rPr lang="en-US" sz="1700"/>
              <a:t>	1. Application</a:t>
            </a:r>
          </a:p>
          <a:p>
            <a:pPr indent="-228600" algn="l" defTabSz="914400">
              <a:buFont typeface="Arial" panose="020B0604020202020204" pitchFamily="34" charset="0"/>
              <a:buChar char="•"/>
            </a:pPr>
            <a:r>
              <a:rPr lang="en-US" sz="1700"/>
              <a:t>	2. Criteria</a:t>
            </a:r>
          </a:p>
          <a:p>
            <a:pPr indent="-228600" algn="l" defTabSz="914400">
              <a:buFont typeface="Arial" panose="020B0604020202020204" pitchFamily="34" charset="0"/>
              <a:buChar char="•"/>
            </a:pPr>
            <a:r>
              <a:rPr lang="en-US" sz="1700"/>
              <a:t>	3. Task</a:t>
            </a:r>
          </a:p>
          <a:p>
            <a:pPr indent="-228600" algn="l" defTabSz="914400">
              <a:buFont typeface="Arial" panose="020B0604020202020204" pitchFamily="34" charset="0"/>
              <a:buChar char="•"/>
            </a:pPr>
            <a:endParaRPr lang="en-US" sz="1700"/>
          </a:p>
          <a:p>
            <a:pPr marL="342900" indent="-228600" algn="l" defTabSz="914400">
              <a:buFont typeface="Arial" panose="020B0604020202020204" pitchFamily="34" charset="0"/>
              <a:buChar char="•"/>
            </a:pPr>
            <a:r>
              <a:rPr lang="en-US" sz="1700"/>
              <a:t>All the entities mentioned above have different search pages with multiple fields in WorkerPortal.</a:t>
            </a:r>
          </a:p>
          <a:p>
            <a:pPr marL="342900" indent="-228600" algn="l" defTabSz="914400">
              <a:buFont typeface="Arial" panose="020B0604020202020204" pitchFamily="34" charset="0"/>
              <a:buChar char="•"/>
            </a:pPr>
            <a:endParaRPr lang="en-US" sz="1700"/>
          </a:p>
          <a:p>
            <a:pPr marL="342900" indent="-228600" algn="l" defTabSz="914400">
              <a:buFont typeface="Arial" panose="020B0604020202020204" pitchFamily="34" charset="0"/>
              <a:buChar char="•"/>
            </a:pPr>
            <a:r>
              <a:rPr lang="en-US" sz="1700"/>
              <a:t>“OneSearch” solution is implemented to come up with single search page for searching for all three entities.</a:t>
            </a:r>
          </a:p>
        </p:txBody>
      </p:sp>
    </p:spTree>
    <p:extLst>
      <p:ext uri="{BB962C8B-B14F-4D97-AF65-F5344CB8AC3E}">
        <p14:creationId xmlns:p14="http://schemas.microsoft.com/office/powerpoint/2010/main" val="484441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699" y="294538"/>
            <a:ext cx="7421963" cy="1033669"/>
          </a:xfrm>
        </p:spPr>
        <p:txBody>
          <a:bodyPr vert="horz" lIns="91440" tIns="45720" rIns="91440" bIns="45720" rtlCol="0" anchor="ctr">
            <a:normAutofit/>
          </a:bodyPr>
          <a:lstStyle/>
          <a:p>
            <a:pPr algn="l" defTabSz="914400"/>
            <a:r>
              <a:rPr lang="en-US" sz="3500" kern="1200">
                <a:solidFill>
                  <a:srgbClr val="FFFFFF"/>
                </a:solidFill>
                <a:latin typeface="+mj-lt"/>
                <a:ea typeface="+mj-ea"/>
                <a:cs typeface="+mj-cs"/>
              </a:rPr>
              <a:t>Components of “OneSearch” page</a:t>
            </a:r>
          </a:p>
        </p:txBody>
      </p:sp>
      <p:sp>
        <p:nvSpPr>
          <p:cNvPr id="3" name="Subtitle 2"/>
          <p:cNvSpPr>
            <a:spLocks noGrp="1"/>
          </p:cNvSpPr>
          <p:nvPr>
            <p:ph type="subTitle" idx="1"/>
          </p:nvPr>
        </p:nvSpPr>
        <p:spPr>
          <a:xfrm>
            <a:off x="1028699" y="2318197"/>
            <a:ext cx="7293023" cy="3683358"/>
          </a:xfrm>
        </p:spPr>
        <p:txBody>
          <a:bodyPr vert="horz" lIns="91440" tIns="45720" rIns="91440" bIns="45720" rtlCol="0" anchor="ctr">
            <a:normAutofit/>
          </a:bodyPr>
          <a:lstStyle/>
          <a:p>
            <a:pPr marL="285750" lvl="0" indent="-228600" algn="l" defTabSz="914400">
              <a:buFont typeface="Arial" panose="020B0604020202020204" pitchFamily="34" charset="0"/>
              <a:buChar char="•"/>
            </a:pPr>
            <a:r>
              <a:rPr lang="en-US" sz="1400"/>
              <a:t>Ticker - The search page has </a:t>
            </a:r>
            <a:r>
              <a:rPr lang="en-US" sz="1400" b="1"/>
              <a:t>scrollable search hints </a:t>
            </a:r>
            <a:r>
              <a:rPr lang="en-US" sz="1400"/>
              <a:t>which has been implemented using jQuery. </a:t>
            </a:r>
          </a:p>
          <a:p>
            <a:pPr marL="285750" lvl="0" indent="-228600" algn="l" defTabSz="914400">
              <a:buFont typeface="Arial" panose="020B0604020202020204" pitchFamily="34" charset="0"/>
              <a:buChar char="•"/>
            </a:pPr>
            <a:endParaRPr lang="en-US" sz="1400"/>
          </a:p>
          <a:p>
            <a:pPr marL="285750" lvl="0" indent="-228600" algn="l" defTabSz="914400">
              <a:buFont typeface="Arial" panose="020B0604020202020204" pitchFamily="34" charset="0"/>
              <a:buChar char="•"/>
            </a:pPr>
            <a:r>
              <a:rPr lang="en-US" sz="1400"/>
              <a:t>Search Box - An autocomplete enabled text field where in the user can input a search query.</a:t>
            </a:r>
          </a:p>
          <a:p>
            <a:pPr marL="285750" lvl="0" indent="-228600" algn="l" defTabSz="914400">
              <a:buFont typeface="Arial" panose="020B0604020202020204" pitchFamily="34" charset="0"/>
              <a:buChar char="•"/>
            </a:pPr>
            <a:endParaRPr lang="en-US" sz="1400"/>
          </a:p>
          <a:p>
            <a:pPr marL="285750" lvl="0" indent="-228600" algn="l" defTabSz="914400">
              <a:buFont typeface="Arial" panose="020B0604020202020204" pitchFamily="34" charset="0"/>
              <a:buChar char="•"/>
            </a:pPr>
            <a:r>
              <a:rPr lang="en-US" sz="1400"/>
              <a:t>Search Suggestions - A search algorithm has been implemented to help the user with appropriate suggestions to build a search query.</a:t>
            </a:r>
          </a:p>
          <a:p>
            <a:pPr marL="285750" lvl="0" indent="-228600" algn="l" defTabSz="914400">
              <a:buFont typeface="Arial" panose="020B0604020202020204" pitchFamily="34" charset="0"/>
              <a:buChar char="•"/>
            </a:pPr>
            <a:endParaRPr lang="en-US" sz="1400"/>
          </a:p>
          <a:p>
            <a:pPr marL="285750" lvl="0" indent="-228600" algn="l" defTabSz="914400">
              <a:buFont typeface="Arial" panose="020B0604020202020204" pitchFamily="34" charset="0"/>
              <a:buChar char="•"/>
            </a:pPr>
            <a:r>
              <a:rPr lang="en-US" sz="1400"/>
              <a:t>Search Button – A button with the label ‘GO’ performs an Ajax call to fetch the search results.</a:t>
            </a:r>
          </a:p>
          <a:p>
            <a:pPr marL="285750" lvl="0" indent="-228600" algn="l" defTabSz="914400">
              <a:buFont typeface="Arial" panose="020B0604020202020204" pitchFamily="34" charset="0"/>
              <a:buChar char="•"/>
            </a:pPr>
            <a:endParaRPr lang="en-US" sz="1400"/>
          </a:p>
          <a:p>
            <a:pPr marL="285750" lvl="0" indent="-228600" algn="l" defTabSz="914400">
              <a:buFont typeface="Arial" panose="020B0604020202020204" pitchFamily="34" charset="0"/>
              <a:buChar char="•"/>
            </a:pPr>
            <a:r>
              <a:rPr lang="en-US" sz="1400"/>
              <a:t>Search Grid</a:t>
            </a:r>
            <a:r>
              <a:rPr lang="en-US" sz="1400" b="1"/>
              <a:t> </a:t>
            </a:r>
            <a:r>
              <a:rPr lang="en-US" sz="1400"/>
              <a:t>- A jQuery grid to show the results with actions associated with the respective entities.</a:t>
            </a:r>
          </a:p>
        </p:txBody>
      </p:sp>
    </p:spTree>
    <p:extLst>
      <p:ext uri="{BB962C8B-B14F-4D97-AF65-F5344CB8AC3E}">
        <p14:creationId xmlns:p14="http://schemas.microsoft.com/office/powerpoint/2010/main" val="8406978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4620" y="4376508"/>
            <a:ext cx="7217553" cy="1257202"/>
          </a:xfrm>
        </p:spPr>
        <p:txBody>
          <a:bodyPr>
            <a:normAutofit/>
          </a:bodyPr>
          <a:lstStyle/>
          <a:p>
            <a:pPr algn="l"/>
            <a:r>
              <a:rPr lang="en-US" sz="5700"/>
              <a:t>Putting in Perspective</a:t>
            </a:r>
          </a:p>
        </p:txBody>
      </p:sp>
      <p:sp>
        <p:nvSpPr>
          <p:cNvPr id="33" name="Rectangle 23">
            <a:extLst>
              <a:ext uri="{FF2B5EF4-FFF2-40B4-BE49-F238E27FC236}">
                <a16:creationId xmlns:a16="http://schemas.microsoft.com/office/drawing/2014/main" id="{EF5FE77B-EA4C-4573-8509-E577DCA8A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bwMode="auto">
          <a:xfrm>
            <a:off x="995937" y="1785444"/>
            <a:ext cx="3619053" cy="1429525"/>
          </a:xfrm>
          <a:prstGeom prst="rect">
            <a:avLst/>
          </a:prstGeom>
          <a:noFill/>
          <a:effectLst>
            <a:outerShdw blurRad="406400" dist="317500" dir="5400000" sx="89000" sy="89000" rotWithShape="0">
              <a:prstClr val="black">
                <a:alpha val="15000"/>
              </a:prstClr>
            </a:outerShdw>
          </a:effectLst>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bwMode="auto">
          <a:xfrm>
            <a:off x="4856290" y="2102110"/>
            <a:ext cx="3619055" cy="796192"/>
          </a:xfrm>
          <a:prstGeom prst="rect">
            <a:avLst/>
          </a:prstGeom>
          <a:noFill/>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1754983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TotalTime>
  <Words>1261</Words>
  <Application>Microsoft Office PowerPoint</Application>
  <PresentationFormat>On-screen Show (4:3)</PresentationFormat>
  <Paragraphs>100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Agenda</vt:lpstr>
      <vt:lpstr>Introduction</vt:lpstr>
      <vt:lpstr>Business Case</vt:lpstr>
      <vt:lpstr>Problem Definition</vt:lpstr>
      <vt:lpstr>Proposed Solution</vt:lpstr>
      <vt:lpstr>Application of Solution</vt:lpstr>
      <vt:lpstr>Components of “OneSearch” page</vt:lpstr>
      <vt:lpstr>Putting in Perspective</vt:lpstr>
      <vt:lpstr>Sample Screenshot</vt:lpstr>
      <vt:lpstr>Semantic Search</vt:lpstr>
      <vt:lpstr>Business Benefits</vt:lpstr>
      <vt:lpstr>Business Benefits(continued..)</vt:lpstr>
      <vt:lpstr>Future Scope</vt:lpstr>
      <vt:lpstr>Conclusion</vt:lpstr>
      <vt:lpstr>Questions</vt:lpstr>
      <vt:lpstr>Appendix</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Avvaru, Sai Chandu</dc:creator>
  <cp:lastModifiedBy>Avvaru, Sai Chandu</cp:lastModifiedBy>
  <cp:revision>87</cp:revision>
  <dcterms:created xsi:type="dcterms:W3CDTF">2016-01-27T06:51:26Z</dcterms:created>
  <dcterms:modified xsi:type="dcterms:W3CDTF">2021-05-21T15:37:34Z</dcterms:modified>
</cp:coreProperties>
</file>