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12/27/2023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12/27/2023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12/27/2023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3824C-DD77-8F00-5D5D-02EA1FC3209C}"/>
              </a:ext>
            </a:extLst>
          </p:cNvPr>
          <p:cNvSpPr>
            <a:spLocks noGrp="1"/>
          </p:cNvSpPr>
          <p:nvPr>
            <p:ph type="ctrTitle"/>
          </p:nvPr>
        </p:nvSpPr>
        <p:spPr>
          <a:xfrm>
            <a:off x="2417779" y="2090056"/>
            <a:ext cx="7304719" cy="1017037"/>
          </a:xfrm>
        </p:spPr>
        <p:txBody>
          <a:bodyPr>
            <a:normAutofit/>
          </a:bodyPr>
          <a:lstStyle/>
          <a:p>
            <a:r>
              <a:rPr lang="en-US" b="1" dirty="0">
                <a:latin typeface="Times New Roman" panose="02020603050405020304" pitchFamily="18" charset="0"/>
                <a:cs typeface="Times New Roman" panose="02020603050405020304" pitchFamily="18" charset="0"/>
              </a:rPr>
              <a:t>Ring counter </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41731F3-1AB0-762E-3D77-1A763DEB96CF}"/>
              </a:ext>
            </a:extLst>
          </p:cNvPr>
          <p:cNvSpPr>
            <a:spLocks noGrp="1"/>
          </p:cNvSpPr>
          <p:nvPr>
            <p:ph type="subTitle" idx="1"/>
          </p:nvPr>
        </p:nvSpPr>
        <p:spPr>
          <a:xfrm>
            <a:off x="8388220" y="4040156"/>
            <a:ext cx="2239347" cy="1231640"/>
          </a:xfrm>
        </p:spPr>
        <p:txBody>
          <a:bodyPr>
            <a:noAutofit/>
          </a:bodyPr>
          <a:lstStyle/>
          <a:p>
            <a:r>
              <a:rPr lang="en-US" sz="1400" dirty="0">
                <a:latin typeface="Times New Roman" panose="02020603050405020304" pitchFamily="18" charset="0"/>
                <a:cs typeface="Times New Roman" panose="02020603050405020304" pitchFamily="18" charset="0"/>
              </a:rPr>
              <a:t>D.SAI CHAND REDDY</a:t>
            </a:r>
          </a:p>
          <a:p>
            <a:r>
              <a:rPr lang="en-US" sz="1400" dirty="0">
                <a:latin typeface="Times New Roman" panose="02020603050405020304" pitchFamily="18" charset="0"/>
                <a:cs typeface="Times New Roman" panose="02020603050405020304" pitchFamily="18" charset="0"/>
              </a:rPr>
              <a:t>         22R01A0575</a:t>
            </a:r>
          </a:p>
          <a:p>
            <a:r>
              <a:rPr lang="en-US" sz="1400" dirty="0">
                <a:latin typeface="Times New Roman" panose="02020603050405020304" pitchFamily="18" charset="0"/>
                <a:cs typeface="Times New Roman" panose="02020603050405020304" pitchFamily="18" charset="0"/>
              </a:rPr>
              <a:t>               CSE-B </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5522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3BAE3-1EA6-DC8A-A2E4-EB195ED41978}"/>
              </a:ext>
            </a:extLst>
          </p:cNvPr>
          <p:cNvSpPr>
            <a:spLocks noGrp="1"/>
          </p:cNvSpPr>
          <p:nvPr>
            <p:ph type="title"/>
          </p:nvPr>
        </p:nvSpPr>
        <p:spPr>
          <a:xfrm>
            <a:off x="1451579" y="804519"/>
            <a:ext cx="9036029" cy="660387"/>
          </a:xfrm>
        </p:spPr>
        <p:txBody>
          <a:bodyPr/>
          <a:lstStyle/>
          <a:p>
            <a:r>
              <a:rPr lang="en-US" dirty="0">
                <a:latin typeface="Times New Roman" panose="02020603050405020304" pitchFamily="18" charset="0"/>
                <a:cs typeface="Times New Roman" panose="02020603050405020304" pitchFamily="18" charset="0"/>
              </a:rPr>
              <a:t>Introduction to counters:-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AE3FE64-6C5A-DDC7-3A30-027468C87A14}"/>
              </a:ext>
            </a:extLst>
          </p:cNvPr>
          <p:cNvSpPr>
            <a:spLocks noGrp="1"/>
          </p:cNvSpPr>
          <p:nvPr>
            <p:ph idx="1"/>
          </p:nvPr>
        </p:nvSpPr>
        <p:spPr>
          <a:xfrm>
            <a:off x="1451579" y="1959430"/>
            <a:ext cx="9689172" cy="3862872"/>
          </a:xfrm>
        </p:spPr>
        <p:txBody>
          <a:bodyPr/>
          <a:lstStyle/>
          <a:p>
            <a:r>
              <a:rPr lang="en-US" dirty="0">
                <a:latin typeface="Times New Roman" panose="02020603050405020304" pitchFamily="18" charset="0"/>
                <a:cs typeface="Times New Roman" panose="02020603050405020304" pitchFamily="18" charset="0"/>
              </a:rPr>
              <a:t>A binary counter uses 2 or more single clocked flip-flops depending on the number of bits required.</a:t>
            </a:r>
          </a:p>
          <a:p>
            <a:r>
              <a:rPr lang="en-US" dirty="0">
                <a:latin typeface="Times New Roman" panose="02020603050405020304" pitchFamily="18" charset="0"/>
                <a:cs typeface="Times New Roman" panose="02020603050405020304" pitchFamily="18" charset="0"/>
              </a:rPr>
              <a:t>There are 2 types of counters Synchronous and Asynchronous.</a:t>
            </a:r>
          </a:p>
          <a:p>
            <a:r>
              <a:rPr lang="en-US" dirty="0">
                <a:latin typeface="Times New Roman" panose="02020603050405020304" pitchFamily="18" charset="0"/>
                <a:cs typeface="Times New Roman" panose="02020603050405020304" pitchFamily="18" charset="0"/>
              </a:rPr>
              <a:t>A asynchronous counter uses a single clock at the first stage .</a:t>
            </a:r>
          </a:p>
          <a:p>
            <a:r>
              <a:rPr lang="en-US" dirty="0">
                <a:latin typeface="Times New Roman" panose="02020603050405020304" pitchFamily="18" charset="0"/>
                <a:cs typeface="Times New Roman" panose="02020603050405020304" pitchFamily="18" charset="0"/>
              </a:rPr>
              <a:t>But in a synchronous counter all flip-flops are clocked together with a common clock pulse.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223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C0B1-7695-000A-6185-DD943D8C2835}"/>
              </a:ext>
            </a:extLst>
          </p:cNvPr>
          <p:cNvSpPr>
            <a:spLocks noGrp="1"/>
          </p:cNvSpPr>
          <p:nvPr>
            <p:ph type="title"/>
          </p:nvPr>
        </p:nvSpPr>
        <p:spPr>
          <a:xfrm>
            <a:off x="1451580" y="867037"/>
            <a:ext cx="9287956" cy="775151"/>
          </a:xfrm>
        </p:spPr>
        <p:txBody>
          <a:bodyPr/>
          <a:lstStyle/>
          <a:p>
            <a:r>
              <a:rPr lang="en-US" dirty="0">
                <a:latin typeface="Times New Roman" panose="02020603050405020304" pitchFamily="18" charset="0"/>
                <a:cs typeface="Times New Roman" panose="02020603050405020304" pitchFamily="18" charset="0"/>
              </a:rPr>
              <a:t>Ring counter:-</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B3C66A-5F4B-48C0-C13F-E209084DF2F5}"/>
              </a:ext>
            </a:extLst>
          </p:cNvPr>
          <p:cNvSpPr>
            <a:spLocks noGrp="1"/>
          </p:cNvSpPr>
          <p:nvPr>
            <p:ph idx="1"/>
          </p:nvPr>
        </p:nvSpPr>
        <p:spPr/>
        <p:txBody>
          <a:bodyPr>
            <a:noAutofit/>
          </a:bodyPr>
          <a:lstStyle/>
          <a:p>
            <a:r>
              <a:rPr lang="en-US" sz="2200" dirty="0">
                <a:latin typeface="Times New Roman" panose="02020603050405020304" pitchFamily="18" charset="0"/>
                <a:cs typeface="Times New Roman" panose="02020603050405020304" pitchFamily="18" charset="0"/>
              </a:rPr>
              <a:t>ring counter is a typical application of the Shift register. </a:t>
            </a:r>
          </a:p>
          <a:p>
            <a:r>
              <a:rPr lang="en-US" sz="2200" dirty="0">
                <a:latin typeface="Times New Roman" panose="02020603050405020304" pitchFamily="18" charset="0"/>
                <a:cs typeface="Times New Roman" panose="02020603050405020304" pitchFamily="18" charset="0"/>
              </a:rPr>
              <a:t>The ring counter is almost the same as the shift counter. </a:t>
            </a:r>
          </a:p>
          <a:p>
            <a:r>
              <a:rPr lang="en-US" sz="2200" dirty="0">
                <a:latin typeface="Times New Roman" panose="02020603050405020304" pitchFamily="18" charset="0"/>
                <a:cs typeface="Times New Roman" panose="02020603050405020304" pitchFamily="18" charset="0"/>
              </a:rPr>
              <a:t>The only change is that the output of the last flip-flop is connected to the input of the first flip-flop in the case of the ring counter but in the case of the shift register it is taken as output. Except for this, all the other things are the same</a:t>
            </a:r>
            <a:r>
              <a:rPr lang="en-US" sz="2200" dirty="0"/>
              <a:t>.</a:t>
            </a:r>
          </a:p>
          <a:p>
            <a:r>
              <a:rPr lang="en-US" sz="2200" dirty="0">
                <a:latin typeface="Times New Roman" panose="02020603050405020304" pitchFamily="18" charset="0"/>
                <a:cs typeface="Times New Roman" panose="02020603050405020304" pitchFamily="18" charset="0"/>
              </a:rPr>
              <a:t>A ring counter is a type of counter composed of flip-flops connected into a shift register, with the output of the last flip-flop fed to the input of the first, making a "circular" or "ring" structure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8968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3445-B796-0028-395E-914B48663C55}"/>
              </a:ext>
            </a:extLst>
          </p:cNvPr>
          <p:cNvSpPr>
            <a:spLocks noGrp="1"/>
          </p:cNvSpPr>
          <p:nvPr>
            <p:ph type="title"/>
          </p:nvPr>
        </p:nvSpPr>
        <p:spPr/>
        <p:txBody>
          <a:bodyPr>
            <a:normAutofit/>
          </a:bodyPr>
          <a:lstStyle/>
          <a:p>
            <a:r>
              <a:rPr lang="en-US" sz="3000" dirty="0">
                <a:latin typeface="Times New Roman" panose="02020603050405020304" pitchFamily="18" charset="0"/>
                <a:cs typeface="Times New Roman" panose="02020603050405020304" pitchFamily="18" charset="0"/>
              </a:rPr>
              <a:t>Circuit diagram for four bits ring counter:-</a:t>
            </a:r>
            <a:endParaRPr lang="en-IN" sz="30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5A4A9FD1-D88E-2046-B2BD-35EFB359CFAF}"/>
              </a:ext>
            </a:extLst>
          </p:cNvPr>
          <p:cNvPicPr>
            <a:picLocks noGrp="1" noChangeAspect="1"/>
          </p:cNvPicPr>
          <p:nvPr>
            <p:ph idx="1"/>
          </p:nvPr>
        </p:nvPicPr>
        <p:blipFill>
          <a:blip r:embed="rId2"/>
          <a:stretch>
            <a:fillRect/>
          </a:stretch>
        </p:blipFill>
        <p:spPr>
          <a:xfrm>
            <a:off x="1558213" y="2137406"/>
            <a:ext cx="9116008" cy="3563598"/>
          </a:xfrm>
          <a:prstGeom prst="rect">
            <a:avLst/>
          </a:prstGeom>
        </p:spPr>
      </p:pic>
    </p:spTree>
    <p:extLst>
      <p:ext uri="{BB962C8B-B14F-4D97-AF65-F5344CB8AC3E}">
        <p14:creationId xmlns:p14="http://schemas.microsoft.com/office/powerpoint/2010/main" val="3909185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60F0F-08C0-99A2-DB36-8B44F352E0C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Working:-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F8EE61-A5A6-C980-2DDB-AE31D31B8CE4}"/>
              </a:ext>
            </a:extLst>
          </p:cNvPr>
          <p:cNvSpPr>
            <a:spLocks noGrp="1"/>
          </p:cNvSpPr>
          <p:nvPr>
            <p:ph idx="1"/>
          </p:nvPr>
        </p:nvSpPr>
        <p:spPr>
          <a:xfrm>
            <a:off x="1451579" y="1853754"/>
            <a:ext cx="10071727" cy="2027781"/>
          </a:xfrm>
        </p:spPr>
        <p:txBody>
          <a:bodyPr>
            <a:noAutofit/>
          </a:bodyPr>
          <a:lstStyle/>
          <a:p>
            <a:r>
              <a:rPr lang="en-US" dirty="0">
                <a:latin typeface="Times New Roman" panose="02020603050405020304" pitchFamily="18" charset="0"/>
                <a:cs typeface="Times New Roman" panose="02020603050405020304" pitchFamily="18" charset="0"/>
              </a:rPr>
              <a:t>The ORI input is passed to the PR input of the first flip flop, i.e., FF-0, and it is also passed to the clear input of the remaining three flip flops, i.e., FF-1, FF-2, and FF-3. The pre-set input set to 0 for the first flip flop. So, the output of the first flip flop is one, and the outputs of the remaining flip flops are 0. The output of the first flip flop is used to form the ring in the ring counter and referred to as Pre-set 1.</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0146104-C50E-8C44-389F-FD2567E96B2E}"/>
              </a:ext>
            </a:extLst>
          </p:cNvPr>
          <p:cNvPicPr>
            <a:picLocks noChangeAspect="1"/>
          </p:cNvPicPr>
          <p:nvPr/>
        </p:nvPicPr>
        <p:blipFill>
          <a:blip r:embed="rId2"/>
          <a:stretch>
            <a:fillRect/>
          </a:stretch>
        </p:blipFill>
        <p:spPr>
          <a:xfrm>
            <a:off x="2836506" y="3881535"/>
            <a:ext cx="5784979" cy="1884783"/>
          </a:xfrm>
          <a:prstGeom prst="rect">
            <a:avLst/>
          </a:prstGeom>
        </p:spPr>
      </p:pic>
    </p:spTree>
    <p:extLst>
      <p:ext uri="{BB962C8B-B14F-4D97-AF65-F5344CB8AC3E}">
        <p14:creationId xmlns:p14="http://schemas.microsoft.com/office/powerpoint/2010/main" val="3666837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69CB-9135-90F4-52EB-9572FE0EB7F6}"/>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Types of ring counters</a:t>
            </a:r>
            <a:r>
              <a:rPr lang="en-US" dirty="0"/>
              <a:t>:-</a:t>
            </a:r>
            <a:br>
              <a:rPr lang="en-US" dirty="0"/>
            </a:br>
            <a:r>
              <a:rPr lang="en-US" sz="2200" dirty="0">
                <a:latin typeface="Times New Roman" panose="02020603050405020304" pitchFamily="18" charset="0"/>
                <a:cs typeface="Times New Roman" panose="02020603050405020304" pitchFamily="18" charset="0"/>
              </a:rPr>
              <a:t>There are two types of Ring Counter:</a:t>
            </a:r>
            <a:br>
              <a:rPr lang="en-US" sz="2200" dirty="0">
                <a:latin typeface="Times New Roman" panose="02020603050405020304" pitchFamily="18" charset="0"/>
                <a:cs typeface="Times New Roman" panose="02020603050405020304" pitchFamily="18" charset="0"/>
              </a:rPr>
            </a:br>
            <a:endParaRPr lang="en-IN" sz="2200" dirty="0"/>
          </a:p>
        </p:txBody>
      </p:sp>
      <p:sp>
        <p:nvSpPr>
          <p:cNvPr id="3" name="Content Placeholder 2">
            <a:extLst>
              <a:ext uri="{FF2B5EF4-FFF2-40B4-BE49-F238E27FC236}">
                <a16:creationId xmlns:a16="http://schemas.microsoft.com/office/drawing/2014/main" id="{891F52BB-7109-E8CB-FFF8-B2C7B9AC81BD}"/>
              </a:ext>
            </a:extLst>
          </p:cNvPr>
          <p:cNvSpPr>
            <a:spLocks noGrp="1"/>
          </p:cNvSpPr>
          <p:nvPr>
            <p:ph idx="1"/>
          </p:nvPr>
        </p:nvSpPr>
        <p:spPr/>
        <p:txBody>
          <a:bodyPr/>
          <a:lstStyle/>
          <a:p>
            <a:r>
              <a:rPr lang="en-US" sz="2200" u="sng" dirty="0">
                <a:latin typeface="Times New Roman" panose="02020603050405020304" pitchFamily="18" charset="0"/>
                <a:cs typeface="Times New Roman" panose="02020603050405020304" pitchFamily="18" charset="0"/>
              </a:rPr>
              <a:t>Straight Ring Counter</a:t>
            </a:r>
            <a:r>
              <a:rPr lang="en-US" dirty="0"/>
              <a:t>: </a:t>
            </a:r>
          </a:p>
          <a:p>
            <a:r>
              <a:rPr lang="en-US" dirty="0">
                <a:latin typeface="Times New Roman" panose="02020603050405020304" pitchFamily="18" charset="0"/>
                <a:cs typeface="Times New Roman" panose="02020603050405020304" pitchFamily="18" charset="0"/>
              </a:rPr>
              <a:t>It is also known as One hot Counter. In this counter, the output of the last flip-flop is connected to the input of the first flip-flop. The main point of this Counter is that it circulates a single one or zero bit around the ring.</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C09DD31-E714-C113-CE84-873A93F89352}"/>
              </a:ext>
            </a:extLst>
          </p:cNvPr>
          <p:cNvPicPr>
            <a:picLocks noChangeAspect="1"/>
          </p:cNvPicPr>
          <p:nvPr/>
        </p:nvPicPr>
        <p:blipFill>
          <a:blip r:embed="rId2"/>
          <a:stretch>
            <a:fillRect/>
          </a:stretch>
        </p:blipFill>
        <p:spPr>
          <a:xfrm>
            <a:off x="2118049" y="3806890"/>
            <a:ext cx="7903029" cy="2360645"/>
          </a:xfrm>
          <a:prstGeom prst="rect">
            <a:avLst/>
          </a:prstGeom>
        </p:spPr>
      </p:pic>
    </p:spTree>
    <p:extLst>
      <p:ext uri="{BB962C8B-B14F-4D97-AF65-F5344CB8AC3E}">
        <p14:creationId xmlns:p14="http://schemas.microsoft.com/office/powerpoint/2010/main" val="3642676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AA757-1BDE-A1B1-32B9-5F42CCBEC231}"/>
              </a:ext>
            </a:extLst>
          </p:cNvPr>
          <p:cNvSpPr>
            <a:spLocks noGrp="1"/>
          </p:cNvSpPr>
          <p:nvPr>
            <p:ph type="title"/>
          </p:nvPr>
        </p:nvSpPr>
        <p:spPr/>
        <p:txBody>
          <a:bodyPr>
            <a:normAutofit/>
          </a:bodyPr>
          <a:lstStyle/>
          <a:p>
            <a:r>
              <a:rPr lang="en-IN" sz="2000" dirty="0">
                <a:latin typeface="Times New Roman" panose="02020603050405020304" pitchFamily="18" charset="0"/>
                <a:cs typeface="Times New Roman" panose="02020603050405020304" pitchFamily="18" charset="0"/>
              </a:rPr>
              <a:t>    </a:t>
            </a: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r>
              <a:rPr lang="en-IN" sz="2300" dirty="0">
                <a:latin typeface="Times New Roman" panose="02020603050405020304" pitchFamily="18" charset="0"/>
                <a:cs typeface="Times New Roman" panose="02020603050405020304" pitchFamily="18" charset="0"/>
              </a:rPr>
              <a:t>Twisted Ring Counter:-</a:t>
            </a:r>
          </a:p>
        </p:txBody>
      </p:sp>
      <p:sp>
        <p:nvSpPr>
          <p:cNvPr id="3" name="Content Placeholder 2">
            <a:extLst>
              <a:ext uri="{FF2B5EF4-FFF2-40B4-BE49-F238E27FC236}">
                <a16:creationId xmlns:a16="http://schemas.microsoft.com/office/drawing/2014/main" id="{5C203BCC-C802-B530-1330-41C1B026DC1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It is also known as a switch-tail ring counter, walking ring counter, or Johnson counter. It connects the complement of the output of the last shift register to the input of the first register and circulates a stream of ones followed by zeros around the ring.</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9D57D60-5EA9-3D10-B2F7-4E2B9AC11D3C}"/>
              </a:ext>
            </a:extLst>
          </p:cNvPr>
          <p:cNvPicPr>
            <a:picLocks noChangeAspect="1"/>
          </p:cNvPicPr>
          <p:nvPr/>
        </p:nvPicPr>
        <p:blipFill>
          <a:blip r:embed="rId2"/>
          <a:stretch>
            <a:fillRect/>
          </a:stretch>
        </p:blipFill>
        <p:spPr>
          <a:xfrm>
            <a:off x="2192693" y="3293705"/>
            <a:ext cx="7735077" cy="2766449"/>
          </a:xfrm>
          <a:prstGeom prst="rect">
            <a:avLst/>
          </a:prstGeom>
        </p:spPr>
      </p:pic>
    </p:spTree>
    <p:extLst>
      <p:ext uri="{BB962C8B-B14F-4D97-AF65-F5344CB8AC3E}">
        <p14:creationId xmlns:p14="http://schemas.microsoft.com/office/powerpoint/2010/main" val="580218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A2E47-9290-922C-0A11-9ADE095AD4E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748A599-F355-6AC4-BC19-B4C8D6578DF4}"/>
              </a:ext>
            </a:extLst>
          </p:cNvPr>
          <p:cNvSpPr>
            <a:spLocks noGrp="1"/>
          </p:cNvSpPr>
          <p:nvPr>
            <p:ph idx="1"/>
          </p:nvPr>
        </p:nvSpPr>
        <p:spPr>
          <a:xfrm>
            <a:off x="3545632" y="2463282"/>
            <a:ext cx="6223519" cy="1324947"/>
          </a:xfrm>
        </p:spPr>
        <p:txBody>
          <a:bodyPr>
            <a:normAutofit/>
          </a:bodyPr>
          <a:lstStyle/>
          <a:p>
            <a:pPr marL="0" indent="0">
              <a:buNone/>
            </a:pPr>
            <a:r>
              <a:rPr lang="en-US" sz="6000" i="1" dirty="0">
                <a:latin typeface="Times New Roman" panose="02020603050405020304" pitchFamily="18" charset="0"/>
                <a:cs typeface="Times New Roman" panose="02020603050405020304" pitchFamily="18" charset="0"/>
              </a:rPr>
              <a:t>     Thank  you </a:t>
            </a:r>
            <a:endParaRPr lang="en-IN" sz="6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54406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49</TotalTime>
  <Words>437</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Times New Roman</vt:lpstr>
      <vt:lpstr>Gallery</vt:lpstr>
      <vt:lpstr>Ring counter </vt:lpstr>
      <vt:lpstr>Introduction to counters:-</vt:lpstr>
      <vt:lpstr>Ring counter:-</vt:lpstr>
      <vt:lpstr>Circuit diagram for four bits ring counter:-</vt:lpstr>
      <vt:lpstr>Working:-</vt:lpstr>
      <vt:lpstr>Types of ring counters:- There are two types of Ring Counter: </vt:lpstr>
      <vt:lpstr>      Twisted Ring Counter:-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Ring counter</dc:title>
  <dc:creator>saichandureddy3010@outlook.com</dc:creator>
  <cp:lastModifiedBy>saichandureddy3010@outlook.com</cp:lastModifiedBy>
  <cp:revision>1</cp:revision>
  <dcterms:created xsi:type="dcterms:W3CDTF">2023-12-27T15:49:02Z</dcterms:created>
  <dcterms:modified xsi:type="dcterms:W3CDTF">2023-12-27T16:38:39Z</dcterms:modified>
</cp:coreProperties>
</file>