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ada05f14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ada05f14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ada05f14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ada05f14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ada05f14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ada05f14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ada05f14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ada05f14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ada05f14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ada05f14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da05f14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da05f14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ada05f1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ada05f1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ada05f14b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ada05f14b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ada05f14b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ada05f14b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ada05f14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ada05f14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ada05f14b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ada05f14b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ada05f14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ada05f14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ada05f14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ada05f14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uciml/sms-spam-collection-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SPAM VS HAM</a:t>
            </a:r>
            <a:endParaRPr/>
          </a:p>
          <a:p>
            <a:pPr indent="0" lvl="0" marL="0" rtl="0" algn="l">
              <a:spcBef>
                <a:spcPts val="0"/>
              </a:spcBef>
              <a:spcAft>
                <a:spcPts val="0"/>
              </a:spcAft>
              <a:buNone/>
            </a:pPr>
            <a:r>
              <a:rPr lang="en"/>
              <a:t>CLASSIFICATION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ercentage of Full stops Spam</a:t>
            </a:r>
            <a:endParaRPr/>
          </a:p>
        </p:txBody>
      </p:sp>
      <p:sp>
        <p:nvSpPr>
          <p:cNvPr id="243" name="Google Shape;243;p22"/>
          <p:cNvSpPr txBox="1"/>
          <p:nvPr>
            <p:ph idx="1" type="body"/>
          </p:nvPr>
        </p:nvSpPr>
        <p:spPr>
          <a:xfrm>
            <a:off x="1297500" y="1567550"/>
            <a:ext cx="3665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→In Spam messages not more Full stops  are used.</a:t>
            </a:r>
            <a:endParaRPr sz="1800"/>
          </a:p>
        </p:txBody>
      </p:sp>
      <p:pic>
        <p:nvPicPr>
          <p:cNvPr id="244" name="Google Shape;244;p22"/>
          <p:cNvPicPr preferRelativeResize="0"/>
          <p:nvPr/>
        </p:nvPicPr>
        <p:blipFill>
          <a:blip r:embed="rId3">
            <a:alphaModFix/>
          </a:blip>
          <a:stretch>
            <a:fillRect/>
          </a:stretch>
        </p:blipFill>
        <p:spPr>
          <a:xfrm>
            <a:off x="4962675" y="1567550"/>
            <a:ext cx="3373725" cy="29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DIGITS</a:t>
            </a:r>
            <a:endParaRPr/>
          </a:p>
        </p:txBody>
      </p:sp>
      <p:sp>
        <p:nvSpPr>
          <p:cNvPr id="250" name="Google Shape;250;p23"/>
          <p:cNvSpPr txBox="1"/>
          <p:nvPr>
            <p:ph idx="1" type="body"/>
          </p:nvPr>
        </p:nvSpPr>
        <p:spPr>
          <a:xfrm>
            <a:off x="1297500" y="1567550"/>
            <a:ext cx="35043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t>→ Usually in SPAM messages they ask for money and send Phone numbers in the message content, So there will be many digits in the spam messages as you can see in the bar graph.</a:t>
            </a:r>
            <a:endParaRPr sz="1800"/>
          </a:p>
        </p:txBody>
      </p:sp>
      <p:pic>
        <p:nvPicPr>
          <p:cNvPr id="251" name="Google Shape;251;p23"/>
          <p:cNvPicPr preferRelativeResize="0"/>
          <p:nvPr/>
        </p:nvPicPr>
        <p:blipFill>
          <a:blip r:embed="rId3">
            <a:alphaModFix/>
          </a:blip>
          <a:stretch>
            <a:fillRect/>
          </a:stretch>
        </p:blipFill>
        <p:spPr>
          <a:xfrm>
            <a:off x="4832075" y="1567550"/>
            <a:ext cx="3504325" cy="2911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Exclamations</a:t>
            </a:r>
            <a:endParaRPr/>
          </a:p>
        </p:txBody>
      </p:sp>
      <p:sp>
        <p:nvSpPr>
          <p:cNvPr id="257" name="Google Shape;257;p24"/>
          <p:cNvSpPr txBox="1"/>
          <p:nvPr>
            <p:ph idx="1" type="body"/>
          </p:nvPr>
        </p:nvSpPr>
        <p:spPr>
          <a:xfrm>
            <a:off x="1297500" y="1036150"/>
            <a:ext cx="3384000" cy="28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The exclamations are more used in the spam messages.</a:t>
            </a:r>
            <a:endParaRPr sz="1800"/>
          </a:p>
          <a:p>
            <a:pPr indent="0" lvl="0" marL="0" rtl="0" algn="l">
              <a:spcBef>
                <a:spcPts val="1600"/>
              </a:spcBef>
              <a:spcAft>
                <a:spcPts val="1600"/>
              </a:spcAft>
              <a:buNone/>
            </a:pPr>
            <a:r>
              <a:rPr lang="en" sz="1800"/>
              <a:t>Ex: free!! , Claim!!!</a:t>
            </a:r>
            <a:endParaRPr sz="1800"/>
          </a:p>
        </p:txBody>
      </p:sp>
      <p:pic>
        <p:nvPicPr>
          <p:cNvPr id="258" name="Google Shape;258;p24"/>
          <p:cNvPicPr preferRelativeResize="0"/>
          <p:nvPr/>
        </p:nvPicPr>
        <p:blipFill>
          <a:blip r:embed="rId3">
            <a:alphaModFix/>
          </a:blip>
          <a:stretch>
            <a:fillRect/>
          </a:stretch>
        </p:blipFill>
        <p:spPr>
          <a:xfrm>
            <a:off x="4681400" y="1036150"/>
            <a:ext cx="3602600" cy="288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Spelling mistake word cloud</a:t>
            </a:r>
            <a:endParaRPr/>
          </a:p>
        </p:txBody>
      </p:sp>
      <p:sp>
        <p:nvSpPr>
          <p:cNvPr id="264" name="Google Shape;264;p25"/>
          <p:cNvSpPr txBox="1"/>
          <p:nvPr>
            <p:ph idx="1" type="body"/>
          </p:nvPr>
        </p:nvSpPr>
        <p:spPr>
          <a:xfrm>
            <a:off x="1297500" y="1567550"/>
            <a:ext cx="3564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 Here you can see the spelling mistakes in the world cloud. Usually there are more spelling mistakes in the Spam.</a:t>
            </a:r>
            <a:endParaRPr sz="1800"/>
          </a:p>
        </p:txBody>
      </p:sp>
      <p:pic>
        <p:nvPicPr>
          <p:cNvPr id="265" name="Google Shape;265;p25"/>
          <p:cNvPicPr preferRelativeResize="0"/>
          <p:nvPr/>
        </p:nvPicPr>
        <p:blipFill>
          <a:blip r:embed="rId3">
            <a:alphaModFix/>
          </a:blip>
          <a:stretch>
            <a:fillRect/>
          </a:stretch>
        </p:blipFill>
        <p:spPr>
          <a:xfrm>
            <a:off x="4913550" y="1582052"/>
            <a:ext cx="3674200" cy="28821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SPAM VS HAM CLASSIFICATION</a:t>
            </a:r>
            <a:endParaRPr/>
          </a:p>
        </p:txBody>
      </p:sp>
      <p:sp>
        <p:nvSpPr>
          <p:cNvPr id="141" name="Google Shape;141;p14"/>
          <p:cNvSpPr txBox="1"/>
          <p:nvPr/>
        </p:nvSpPr>
        <p:spPr>
          <a:xfrm>
            <a:off x="1125125" y="964400"/>
            <a:ext cx="7494300" cy="9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grpSp>
        <p:nvGrpSpPr>
          <p:cNvPr id="142" name="Google Shape;142;p14"/>
          <p:cNvGrpSpPr/>
          <p:nvPr/>
        </p:nvGrpSpPr>
        <p:grpSpPr>
          <a:xfrm>
            <a:off x="2365495" y="2075337"/>
            <a:ext cx="1391868" cy="992854"/>
            <a:chOff x="2687986" y="1958322"/>
            <a:chExt cx="1739400" cy="1004100"/>
          </a:xfrm>
        </p:grpSpPr>
        <p:sp>
          <p:nvSpPr>
            <p:cNvPr id="143" name="Google Shape;143;p14"/>
            <p:cNvSpPr/>
            <p:nvPr/>
          </p:nvSpPr>
          <p:spPr>
            <a:xfrm flipH="1" rot="10800000">
              <a:off x="2687986" y="1958322"/>
              <a:ext cx="1739400" cy="10041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txBox="1"/>
            <p:nvPr/>
          </p:nvSpPr>
          <p:spPr>
            <a:xfrm>
              <a:off x="2750972" y="2180012"/>
              <a:ext cx="16764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EXPLORATORY</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DATA ANALYSIS</a:t>
              </a:r>
              <a:endParaRPr sz="1200">
                <a:solidFill>
                  <a:srgbClr val="FFFFFF"/>
                </a:solidFill>
                <a:latin typeface="Roboto"/>
                <a:ea typeface="Roboto"/>
                <a:cs typeface="Roboto"/>
                <a:sym typeface="Roboto"/>
              </a:endParaRPr>
            </a:p>
          </p:txBody>
        </p:sp>
      </p:grpSp>
      <p:grpSp>
        <p:nvGrpSpPr>
          <p:cNvPr id="145" name="Google Shape;145;p14"/>
          <p:cNvGrpSpPr/>
          <p:nvPr/>
        </p:nvGrpSpPr>
        <p:grpSpPr>
          <a:xfrm>
            <a:off x="713247" y="2109727"/>
            <a:ext cx="1316105" cy="930616"/>
            <a:chOff x="858738" y="2013875"/>
            <a:chExt cx="1944600" cy="1569600"/>
          </a:xfrm>
        </p:grpSpPr>
        <p:sp>
          <p:nvSpPr>
            <p:cNvPr id="146" name="Google Shape;146;p14"/>
            <p:cNvSpPr/>
            <p:nvPr/>
          </p:nvSpPr>
          <p:spPr>
            <a:xfrm>
              <a:off x="858738" y="2013875"/>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txBox="1"/>
            <p:nvPr/>
          </p:nvSpPr>
          <p:spPr>
            <a:xfrm>
              <a:off x="1037798" y="2262796"/>
              <a:ext cx="14517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INPUT DATA</a:t>
              </a:r>
              <a:endParaRPr sz="1300">
                <a:solidFill>
                  <a:srgbClr val="FFFFFF"/>
                </a:solidFill>
                <a:latin typeface="Roboto"/>
                <a:ea typeface="Roboto"/>
                <a:cs typeface="Roboto"/>
                <a:sym typeface="Roboto"/>
              </a:endParaRPr>
            </a:p>
          </p:txBody>
        </p:sp>
      </p:grpSp>
      <p:grpSp>
        <p:nvGrpSpPr>
          <p:cNvPr id="148" name="Google Shape;148;p14"/>
          <p:cNvGrpSpPr/>
          <p:nvPr/>
        </p:nvGrpSpPr>
        <p:grpSpPr>
          <a:xfrm>
            <a:off x="7327884" y="2122924"/>
            <a:ext cx="1607227" cy="1391065"/>
            <a:chOff x="2408786" y="2085996"/>
            <a:chExt cx="4431285" cy="3310482"/>
          </a:xfrm>
        </p:grpSpPr>
        <p:sp>
          <p:nvSpPr>
            <p:cNvPr id="149" name="Google Shape;149;p14"/>
            <p:cNvSpPr/>
            <p:nvPr/>
          </p:nvSpPr>
          <p:spPr>
            <a:xfrm>
              <a:off x="2972771" y="2085996"/>
              <a:ext cx="3867300" cy="22185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0" name="Google Shape;150;p14"/>
            <p:cNvSpPr txBox="1"/>
            <p:nvPr/>
          </p:nvSpPr>
          <p:spPr>
            <a:xfrm>
              <a:off x="2408786" y="4884078"/>
              <a:ext cx="24171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100">
                <a:solidFill>
                  <a:srgbClr val="FFFFFF"/>
                </a:solidFill>
                <a:latin typeface="Roboto"/>
                <a:ea typeface="Roboto"/>
                <a:cs typeface="Roboto"/>
                <a:sym typeface="Roboto"/>
              </a:endParaRPr>
            </a:p>
          </p:txBody>
        </p:sp>
      </p:grpSp>
      <p:grpSp>
        <p:nvGrpSpPr>
          <p:cNvPr id="151" name="Google Shape;151;p14"/>
          <p:cNvGrpSpPr/>
          <p:nvPr/>
        </p:nvGrpSpPr>
        <p:grpSpPr>
          <a:xfrm>
            <a:off x="3803659" y="2441582"/>
            <a:ext cx="261571" cy="260379"/>
            <a:chOff x="4858109" y="2631368"/>
            <a:chExt cx="316442" cy="315000"/>
          </a:xfrm>
        </p:grpSpPr>
        <p:sp>
          <p:nvSpPr>
            <p:cNvPr id="152" name="Google Shape;152;p14"/>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
        <p:nvSpPr>
          <p:cNvPr id="154" name="Google Shape;154;p14"/>
          <p:cNvSpPr/>
          <p:nvPr/>
        </p:nvSpPr>
        <p:spPr>
          <a:xfrm flipH="1" rot="10800000">
            <a:off x="4084137" y="2090711"/>
            <a:ext cx="1377000" cy="962100"/>
          </a:xfrm>
          <a:prstGeom prst="round2DiagRect">
            <a:avLst>
              <a:gd fmla="val 2465"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4"/>
          <p:cNvGrpSpPr/>
          <p:nvPr/>
        </p:nvGrpSpPr>
        <p:grpSpPr>
          <a:xfrm>
            <a:off x="2057659" y="2441570"/>
            <a:ext cx="261571" cy="260379"/>
            <a:chOff x="4858109" y="2631368"/>
            <a:chExt cx="316442" cy="315000"/>
          </a:xfrm>
        </p:grpSpPr>
        <p:sp>
          <p:nvSpPr>
            <p:cNvPr id="156" name="Google Shape;156;p14"/>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158" name="Google Shape;158;p14"/>
          <p:cNvGrpSpPr/>
          <p:nvPr/>
        </p:nvGrpSpPr>
        <p:grpSpPr>
          <a:xfrm>
            <a:off x="5480021" y="2419170"/>
            <a:ext cx="261571" cy="260379"/>
            <a:chOff x="4858109" y="2631368"/>
            <a:chExt cx="316442" cy="315000"/>
          </a:xfrm>
        </p:grpSpPr>
        <p:sp>
          <p:nvSpPr>
            <p:cNvPr id="159" name="Google Shape;159;p14"/>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
        <p:nvSpPr>
          <p:cNvPr id="161" name="Google Shape;161;p14"/>
          <p:cNvSpPr txBox="1"/>
          <p:nvPr/>
        </p:nvSpPr>
        <p:spPr>
          <a:xfrm>
            <a:off x="4142625" y="2254575"/>
            <a:ext cx="12600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FEATURE ENGINEERING</a:t>
            </a:r>
            <a:endParaRPr sz="1200">
              <a:solidFill>
                <a:srgbClr val="FFFFFF"/>
              </a:solidFill>
              <a:latin typeface="Roboto"/>
              <a:ea typeface="Roboto"/>
              <a:cs typeface="Roboto"/>
              <a:sym typeface="Roboto"/>
            </a:endParaRPr>
          </a:p>
        </p:txBody>
      </p:sp>
      <p:grpSp>
        <p:nvGrpSpPr>
          <p:cNvPr id="162" name="Google Shape;162;p14"/>
          <p:cNvGrpSpPr/>
          <p:nvPr/>
        </p:nvGrpSpPr>
        <p:grpSpPr>
          <a:xfrm>
            <a:off x="5789694" y="2123272"/>
            <a:ext cx="1433092" cy="892243"/>
            <a:chOff x="2687986" y="1958322"/>
            <a:chExt cx="1739400" cy="1004100"/>
          </a:xfrm>
        </p:grpSpPr>
        <p:sp>
          <p:nvSpPr>
            <p:cNvPr id="163" name="Google Shape;163;p14"/>
            <p:cNvSpPr/>
            <p:nvPr/>
          </p:nvSpPr>
          <p:spPr>
            <a:xfrm flipH="1" rot="10800000">
              <a:off x="2687986" y="1958322"/>
              <a:ext cx="1739400" cy="10041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txBox="1"/>
            <p:nvPr/>
          </p:nvSpPr>
          <p:spPr>
            <a:xfrm>
              <a:off x="2719491" y="2152508"/>
              <a:ext cx="1689300" cy="6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DATA PREPROCESSING</a:t>
              </a:r>
              <a:endParaRPr sz="1200">
                <a:solidFill>
                  <a:srgbClr val="FFFFFF"/>
                </a:solidFill>
                <a:latin typeface="Roboto"/>
                <a:ea typeface="Roboto"/>
                <a:cs typeface="Roboto"/>
                <a:sym typeface="Roboto"/>
              </a:endParaRPr>
            </a:p>
          </p:txBody>
        </p:sp>
      </p:grpSp>
      <p:grpSp>
        <p:nvGrpSpPr>
          <p:cNvPr id="165" name="Google Shape;165;p14"/>
          <p:cNvGrpSpPr/>
          <p:nvPr/>
        </p:nvGrpSpPr>
        <p:grpSpPr>
          <a:xfrm>
            <a:off x="7237396" y="2441557"/>
            <a:ext cx="261571" cy="260379"/>
            <a:chOff x="4858109" y="2631368"/>
            <a:chExt cx="316442" cy="315000"/>
          </a:xfrm>
        </p:grpSpPr>
        <p:sp>
          <p:nvSpPr>
            <p:cNvPr id="166" name="Google Shape;166;p14"/>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
        <p:nvSpPr>
          <p:cNvPr id="168" name="Google Shape;168;p14"/>
          <p:cNvSpPr txBox="1"/>
          <p:nvPr/>
        </p:nvSpPr>
        <p:spPr>
          <a:xfrm>
            <a:off x="7622600" y="2370825"/>
            <a:ext cx="12177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MODELLING</a:t>
            </a:r>
            <a:endParaRPr sz="1200">
              <a:solidFill>
                <a:srgbClr val="FFFFFF"/>
              </a:solidFill>
              <a:latin typeface="Roboto"/>
              <a:ea typeface="Roboto"/>
              <a:cs typeface="Roboto"/>
              <a:sym typeface="Roboto"/>
            </a:endParaRPr>
          </a:p>
        </p:txBody>
      </p:sp>
      <p:grpSp>
        <p:nvGrpSpPr>
          <p:cNvPr id="169" name="Google Shape;169;p14"/>
          <p:cNvGrpSpPr/>
          <p:nvPr/>
        </p:nvGrpSpPr>
        <p:grpSpPr>
          <a:xfrm>
            <a:off x="703202" y="3015606"/>
            <a:ext cx="1346066" cy="1769779"/>
            <a:chOff x="537459" y="3005468"/>
            <a:chExt cx="1827900" cy="2399700"/>
          </a:xfrm>
        </p:grpSpPr>
        <p:sp>
          <p:nvSpPr>
            <p:cNvPr id="170" name="Google Shape;170;p14"/>
            <p:cNvSpPr/>
            <p:nvPr/>
          </p:nvSpPr>
          <p:spPr>
            <a:xfrm rot="-5400000">
              <a:off x="251559" y="3291368"/>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flipH="1">
              <a:off x="626700" y="35449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txBox="1"/>
            <p:nvPr/>
          </p:nvSpPr>
          <p:spPr>
            <a:xfrm>
              <a:off x="626708" y="3544917"/>
              <a:ext cx="1649400" cy="176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800">
                  <a:solidFill>
                    <a:srgbClr val="FFFFFF"/>
                  </a:solidFill>
                </a:rPr>
                <a:t>→ The input dataset that is taken from the kaggle</a:t>
              </a:r>
              <a:endParaRPr sz="800">
                <a:solidFill>
                  <a:srgbClr val="FFFFFF"/>
                </a:solidFill>
              </a:endParaRPr>
            </a:p>
          </p:txBody>
        </p:sp>
      </p:grpSp>
      <p:grpSp>
        <p:nvGrpSpPr>
          <p:cNvPr id="173" name="Google Shape;173;p14"/>
          <p:cNvGrpSpPr/>
          <p:nvPr/>
        </p:nvGrpSpPr>
        <p:grpSpPr>
          <a:xfrm>
            <a:off x="2367600" y="3043882"/>
            <a:ext cx="1391946" cy="1788256"/>
            <a:chOff x="2744034" y="1146343"/>
            <a:chExt cx="1827900" cy="2399700"/>
          </a:xfrm>
        </p:grpSpPr>
        <p:sp>
          <p:nvSpPr>
            <p:cNvPr id="174" name="Google Shape;174;p14"/>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flipH="1">
              <a:off x="2832600" y="16864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txBox="1"/>
            <p:nvPr/>
          </p:nvSpPr>
          <p:spPr>
            <a:xfrm>
              <a:off x="2832609" y="1686389"/>
              <a:ext cx="1649400" cy="176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800">
                  <a:solidFill>
                    <a:srgbClr val="FFFFFF"/>
                  </a:solidFill>
                </a:rPr>
                <a:t>→ EDA Analysis on the dataset and extract the useful information from the dataset that can be useful for the feature selection.</a:t>
              </a:r>
              <a:endParaRPr sz="800">
                <a:solidFill>
                  <a:srgbClr val="FFFFFF"/>
                </a:solidFill>
              </a:endParaRPr>
            </a:p>
          </p:txBody>
        </p:sp>
      </p:grpSp>
      <p:grpSp>
        <p:nvGrpSpPr>
          <p:cNvPr id="177" name="Google Shape;177;p14"/>
          <p:cNvGrpSpPr/>
          <p:nvPr/>
        </p:nvGrpSpPr>
        <p:grpSpPr>
          <a:xfrm>
            <a:off x="4077877" y="3053131"/>
            <a:ext cx="1346066" cy="1769779"/>
            <a:chOff x="537459" y="3005468"/>
            <a:chExt cx="1827900" cy="2399700"/>
          </a:xfrm>
        </p:grpSpPr>
        <p:sp>
          <p:nvSpPr>
            <p:cNvPr id="178" name="Google Shape;178;p14"/>
            <p:cNvSpPr/>
            <p:nvPr/>
          </p:nvSpPr>
          <p:spPr>
            <a:xfrm rot="-5400000">
              <a:off x="251559" y="3291368"/>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flipH="1">
              <a:off x="626700" y="35449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txBox="1"/>
            <p:nvPr/>
          </p:nvSpPr>
          <p:spPr>
            <a:xfrm>
              <a:off x="626708" y="3544917"/>
              <a:ext cx="1649400" cy="176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800">
                  <a:solidFill>
                    <a:srgbClr val="FFFFFF"/>
                  </a:solidFill>
                </a:rPr>
                <a:t>→ </a:t>
              </a:r>
              <a:r>
                <a:rPr lang="en" sz="800">
                  <a:solidFill>
                    <a:srgbClr val="FFFFFF"/>
                  </a:solidFill>
                </a:rPr>
                <a:t>Extracting</a:t>
              </a:r>
              <a:r>
                <a:rPr lang="en" sz="800">
                  <a:solidFill>
                    <a:srgbClr val="FFFFFF"/>
                  </a:solidFill>
                </a:rPr>
                <a:t>  the </a:t>
              </a:r>
              <a:r>
                <a:rPr lang="en" sz="800">
                  <a:solidFill>
                    <a:srgbClr val="FFFFFF"/>
                  </a:solidFill>
                </a:rPr>
                <a:t>necessary</a:t>
              </a:r>
              <a:r>
                <a:rPr lang="en" sz="800">
                  <a:solidFill>
                    <a:srgbClr val="FFFFFF"/>
                  </a:solidFill>
                </a:rPr>
                <a:t> features from the dataset.</a:t>
              </a:r>
              <a:endParaRPr sz="800">
                <a:solidFill>
                  <a:srgbClr val="FFFFFF"/>
                </a:solidFill>
              </a:endParaRPr>
            </a:p>
          </p:txBody>
        </p:sp>
      </p:grpSp>
      <p:grpSp>
        <p:nvGrpSpPr>
          <p:cNvPr id="181" name="Google Shape;181;p14"/>
          <p:cNvGrpSpPr/>
          <p:nvPr/>
        </p:nvGrpSpPr>
        <p:grpSpPr>
          <a:xfrm>
            <a:off x="5833202" y="3015606"/>
            <a:ext cx="1346066" cy="1769779"/>
            <a:chOff x="537459" y="3005468"/>
            <a:chExt cx="1827900" cy="2399700"/>
          </a:xfrm>
        </p:grpSpPr>
        <p:sp>
          <p:nvSpPr>
            <p:cNvPr id="182" name="Google Shape;182;p14"/>
            <p:cNvSpPr/>
            <p:nvPr/>
          </p:nvSpPr>
          <p:spPr>
            <a:xfrm rot="-5400000">
              <a:off x="251559" y="3291368"/>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flipH="1">
              <a:off x="626700" y="35449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txBox="1"/>
            <p:nvPr/>
          </p:nvSpPr>
          <p:spPr>
            <a:xfrm>
              <a:off x="626708" y="3544917"/>
              <a:ext cx="1649400" cy="176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800">
                  <a:solidFill>
                    <a:srgbClr val="FFFFFF"/>
                  </a:solidFill>
                </a:rPr>
                <a:t>→ Cleaning the </a:t>
              </a:r>
              <a:r>
                <a:rPr lang="en" sz="800">
                  <a:solidFill>
                    <a:srgbClr val="FFFFFF"/>
                  </a:solidFill>
                </a:rPr>
                <a:t>variables</a:t>
              </a:r>
              <a:r>
                <a:rPr lang="en" sz="800">
                  <a:solidFill>
                    <a:srgbClr val="FFFFFF"/>
                  </a:solidFill>
                </a:rPr>
                <a:t> that are chosen for the training of the model</a:t>
              </a:r>
              <a:endParaRPr sz="800">
                <a:solidFill>
                  <a:srgbClr val="FFFFFF"/>
                </a:solidFill>
              </a:endParaRPr>
            </a:p>
            <a:p>
              <a:pPr indent="0" lvl="0" marL="0" rtl="0" algn="just">
                <a:lnSpc>
                  <a:spcPct val="115000"/>
                </a:lnSpc>
                <a:spcBef>
                  <a:spcPts val="1600"/>
                </a:spcBef>
                <a:spcAft>
                  <a:spcPts val="0"/>
                </a:spcAft>
                <a:buNone/>
              </a:pPr>
              <a:r>
                <a:rPr lang="en" sz="800">
                  <a:solidFill>
                    <a:srgbClr val="FFFFFF"/>
                  </a:solidFill>
                </a:rPr>
                <a:t>→ split the data into test and train to train and test the model.</a:t>
              </a:r>
              <a:endParaRPr sz="800">
                <a:solidFill>
                  <a:srgbClr val="FFFFFF"/>
                </a:solidFill>
              </a:endParaRPr>
            </a:p>
            <a:p>
              <a:pPr indent="0" lvl="0" marL="0" rtl="0" algn="just">
                <a:lnSpc>
                  <a:spcPct val="115000"/>
                </a:lnSpc>
                <a:spcBef>
                  <a:spcPts val="1600"/>
                </a:spcBef>
                <a:spcAft>
                  <a:spcPts val="1600"/>
                </a:spcAft>
                <a:buNone/>
              </a:pPr>
              <a:r>
                <a:t/>
              </a:r>
              <a:endParaRPr sz="800">
                <a:solidFill>
                  <a:srgbClr val="FFFFFF"/>
                </a:solidFill>
              </a:endParaRPr>
            </a:p>
          </p:txBody>
        </p:sp>
      </p:grpSp>
      <p:grpSp>
        <p:nvGrpSpPr>
          <p:cNvPr id="185" name="Google Shape;185;p14"/>
          <p:cNvGrpSpPr/>
          <p:nvPr/>
        </p:nvGrpSpPr>
        <p:grpSpPr>
          <a:xfrm>
            <a:off x="7588527" y="3053131"/>
            <a:ext cx="1346066" cy="1769779"/>
            <a:chOff x="537459" y="3005468"/>
            <a:chExt cx="1827900" cy="2399700"/>
          </a:xfrm>
        </p:grpSpPr>
        <p:sp>
          <p:nvSpPr>
            <p:cNvPr id="186" name="Google Shape;186;p14"/>
            <p:cNvSpPr/>
            <p:nvPr/>
          </p:nvSpPr>
          <p:spPr>
            <a:xfrm rot="-5400000">
              <a:off x="251559" y="3291368"/>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flipH="1">
              <a:off x="626700" y="35449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txBox="1"/>
            <p:nvPr/>
          </p:nvSpPr>
          <p:spPr>
            <a:xfrm>
              <a:off x="626708" y="3544917"/>
              <a:ext cx="1649400" cy="176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800">
                  <a:solidFill>
                    <a:srgbClr val="FFFFFF"/>
                  </a:solidFill>
                </a:rPr>
                <a:t>→ Training the model with the data that had done with the data preprocessing steps.</a:t>
              </a:r>
              <a:endParaRPr sz="800">
                <a:solidFill>
                  <a:srgbClr val="FFFFFF"/>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INPUT DATASET</a:t>
            </a:r>
            <a:endParaRPr/>
          </a:p>
        </p:txBody>
      </p:sp>
      <p:sp>
        <p:nvSpPr>
          <p:cNvPr id="194" name="Google Shape;194;p15"/>
          <p:cNvSpPr txBox="1"/>
          <p:nvPr>
            <p:ph idx="1" type="body"/>
          </p:nvPr>
        </p:nvSpPr>
        <p:spPr>
          <a:xfrm>
            <a:off x="1355700" y="1123350"/>
            <a:ext cx="6922500" cy="372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The Dataset is a SMS spam collection and consists of around 5500 messages this dataset is taken from kaggle. </a:t>
            </a:r>
            <a:r>
              <a:rPr lang="en" sz="1200" u="sng">
                <a:solidFill>
                  <a:schemeClr val="hlink"/>
                </a:solidFill>
                <a:latin typeface="Arial"/>
                <a:ea typeface="Arial"/>
                <a:cs typeface="Arial"/>
                <a:sym typeface="Arial"/>
                <a:hlinkClick r:id="rId3"/>
              </a:rPr>
              <a:t>https://www.kaggle.com/uciml/sms-spam-collection-dataset</a:t>
            </a:r>
            <a:endParaRPr sz="1900"/>
          </a:p>
          <a:p>
            <a:pPr indent="0" lvl="0" marL="457200" rtl="0" algn="l">
              <a:lnSpc>
                <a:spcPct val="100000"/>
              </a:lnSpc>
              <a:spcBef>
                <a:spcPts val="1600"/>
              </a:spcBef>
              <a:spcAft>
                <a:spcPts val="0"/>
              </a:spcAft>
              <a:buNone/>
            </a:pPr>
            <a:r>
              <a:t/>
            </a:r>
            <a:endParaRPr sz="1900"/>
          </a:p>
          <a:p>
            <a:pPr indent="-342900" lvl="0" marL="457200" rtl="0" algn="l">
              <a:lnSpc>
                <a:spcPct val="100000"/>
              </a:lnSpc>
              <a:spcBef>
                <a:spcPts val="1600"/>
              </a:spcBef>
              <a:spcAft>
                <a:spcPts val="0"/>
              </a:spcAft>
              <a:buSzPts val="1800"/>
              <a:buChar char="●"/>
            </a:pPr>
            <a:r>
              <a:rPr lang="en" sz="1800"/>
              <a:t>Each row consist of one message and labelled it as spam or  ham(normal message).</a:t>
            </a:r>
            <a:endParaRPr sz="1800"/>
          </a:p>
          <a:p>
            <a:pPr indent="0" lvl="0" marL="457200" rtl="0" algn="l">
              <a:lnSpc>
                <a:spcPct val="100000"/>
              </a:lnSpc>
              <a:spcBef>
                <a:spcPts val="1600"/>
              </a:spcBef>
              <a:spcAft>
                <a:spcPts val="0"/>
              </a:spcAft>
              <a:buNone/>
            </a:pPr>
            <a:r>
              <a:t/>
            </a:r>
            <a:endParaRPr sz="1800"/>
          </a:p>
          <a:p>
            <a:pPr indent="-342900" lvl="0" marL="457200" rtl="0" algn="l">
              <a:lnSpc>
                <a:spcPct val="100000"/>
              </a:lnSpc>
              <a:spcBef>
                <a:spcPts val="1600"/>
              </a:spcBef>
              <a:spcAft>
                <a:spcPts val="0"/>
              </a:spcAft>
              <a:buSzPts val="1800"/>
              <a:buChar char="●"/>
            </a:pPr>
            <a:r>
              <a:rPr lang="en" sz="1800"/>
              <a:t>Spam and Ham are the target variables used to train the Machine Learning Model.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00" name="Google Shape;200;p16"/>
          <p:cNvSpPr txBox="1"/>
          <p:nvPr>
            <p:ph idx="1" type="body"/>
          </p:nvPr>
        </p:nvSpPr>
        <p:spPr>
          <a:xfrm>
            <a:off x="1297500" y="1175750"/>
            <a:ext cx="7038900" cy="311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this EDA part let’s know more about the data we are going to use to train the model.</a:t>
            </a:r>
            <a:endParaRPr sz="1800"/>
          </a:p>
          <a:p>
            <a:pPr indent="-342900" lvl="0" marL="457200" rtl="0" algn="l">
              <a:spcBef>
                <a:spcPts val="0"/>
              </a:spcBef>
              <a:spcAft>
                <a:spcPts val="0"/>
              </a:spcAft>
              <a:buSzPts val="1800"/>
              <a:buChar char="●"/>
            </a:pPr>
            <a:r>
              <a:rPr lang="en" sz="1800"/>
              <a:t>First, let’s Check of any null values and remove them.</a:t>
            </a:r>
            <a:endParaRPr sz="1800"/>
          </a:p>
          <a:p>
            <a:pPr indent="-342900" lvl="0" marL="457200" rtl="0" algn="l">
              <a:spcBef>
                <a:spcPts val="0"/>
              </a:spcBef>
              <a:spcAft>
                <a:spcPts val="0"/>
              </a:spcAft>
              <a:buSzPts val="1800"/>
              <a:buChar char="●"/>
            </a:pPr>
            <a:r>
              <a:rPr lang="en" sz="1800"/>
              <a:t>Next, check if it is a balanced data set or not.</a:t>
            </a:r>
            <a:endParaRPr sz="1800"/>
          </a:p>
          <a:p>
            <a:pPr indent="-342900" lvl="0" marL="457200" rtl="0" algn="l">
              <a:spcBef>
                <a:spcPts val="0"/>
              </a:spcBef>
              <a:spcAft>
                <a:spcPts val="0"/>
              </a:spcAft>
              <a:buSzPts val="1800"/>
              <a:buChar char="●"/>
            </a:pPr>
            <a:r>
              <a:rPr lang="en" sz="1800"/>
              <a:t>And continue with the analysis of the Spam and Ham Messages.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Presence of Null Values</a:t>
            </a:r>
            <a:endParaRPr/>
          </a:p>
        </p:txBody>
      </p:sp>
      <p:sp>
        <p:nvSpPr>
          <p:cNvPr id="206" name="Google Shape;206;p17"/>
          <p:cNvSpPr txBox="1"/>
          <p:nvPr>
            <p:ph idx="1" type="body"/>
          </p:nvPr>
        </p:nvSpPr>
        <p:spPr>
          <a:xfrm>
            <a:off x="1458225" y="1005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 </a:t>
            </a:r>
            <a:r>
              <a:rPr lang="en" sz="1800"/>
              <a:t>The are no null values in Dataset</a:t>
            </a:r>
            <a:endParaRPr sz="1800"/>
          </a:p>
        </p:txBody>
      </p:sp>
      <p:pic>
        <p:nvPicPr>
          <p:cNvPr id="207" name="Google Shape;207;p17"/>
          <p:cNvPicPr preferRelativeResize="0"/>
          <p:nvPr/>
        </p:nvPicPr>
        <p:blipFill>
          <a:blip r:embed="rId3">
            <a:alphaModFix/>
          </a:blip>
          <a:stretch>
            <a:fillRect/>
          </a:stretch>
        </p:blipFill>
        <p:spPr>
          <a:xfrm>
            <a:off x="5383351" y="1005001"/>
            <a:ext cx="3113775" cy="24427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SPAM vs HAM Imbalance</a:t>
            </a:r>
            <a:endParaRPr/>
          </a:p>
        </p:txBody>
      </p:sp>
      <p:sp>
        <p:nvSpPr>
          <p:cNvPr id="213" name="Google Shape;213;p18"/>
          <p:cNvSpPr txBox="1"/>
          <p:nvPr>
            <p:ph idx="1" type="body"/>
          </p:nvPr>
        </p:nvSpPr>
        <p:spPr>
          <a:xfrm>
            <a:off x="1165325" y="1206600"/>
            <a:ext cx="35946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 Here we can clearly see that the Ham is more than Spam in the dataset.</a:t>
            </a:r>
            <a:endParaRPr sz="1800"/>
          </a:p>
          <a:p>
            <a:pPr indent="0" lvl="0" marL="0" rtl="0" algn="just">
              <a:spcBef>
                <a:spcPts val="1600"/>
              </a:spcBef>
              <a:spcAft>
                <a:spcPts val="0"/>
              </a:spcAft>
              <a:buNone/>
            </a:pPr>
            <a:r>
              <a:rPr lang="en" sz="1800"/>
              <a:t>→ Here the SPAM is 15.50 % of the HAM.</a:t>
            </a:r>
            <a:endParaRPr sz="1800"/>
          </a:p>
          <a:p>
            <a:pPr indent="0" lvl="0" marL="0" rtl="0" algn="just">
              <a:spcBef>
                <a:spcPts val="1600"/>
              </a:spcBef>
              <a:spcAft>
                <a:spcPts val="0"/>
              </a:spcAft>
              <a:buNone/>
            </a:pPr>
            <a:r>
              <a:rPr lang="en" sz="1800"/>
              <a:t>→ So,we can say that it is an imbalance dataset.</a:t>
            </a:r>
            <a:endParaRPr sz="1800"/>
          </a:p>
          <a:p>
            <a:pPr indent="0" lvl="0" marL="0" rtl="0" algn="l">
              <a:spcBef>
                <a:spcPts val="1600"/>
              </a:spcBef>
              <a:spcAft>
                <a:spcPts val="1600"/>
              </a:spcAft>
              <a:buNone/>
            </a:pPr>
            <a:r>
              <a:t/>
            </a:r>
            <a:endParaRPr sz="1800"/>
          </a:p>
        </p:txBody>
      </p:sp>
      <p:pic>
        <p:nvPicPr>
          <p:cNvPr id="214" name="Google Shape;214;p18"/>
          <p:cNvPicPr preferRelativeResize="0"/>
          <p:nvPr/>
        </p:nvPicPr>
        <p:blipFill>
          <a:blip r:embed="rId3">
            <a:alphaModFix/>
          </a:blip>
          <a:stretch>
            <a:fillRect/>
          </a:stretch>
        </p:blipFill>
        <p:spPr>
          <a:xfrm>
            <a:off x="4872250" y="1206600"/>
            <a:ext cx="3594725" cy="291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Cloud for SPAM and HAM</a:t>
            </a:r>
            <a:endParaRPr/>
          </a:p>
        </p:txBody>
      </p:sp>
      <p:sp>
        <p:nvSpPr>
          <p:cNvPr id="220" name="Google Shape;220;p19"/>
          <p:cNvSpPr txBox="1"/>
          <p:nvPr>
            <p:ph idx="1" type="body"/>
          </p:nvPr>
        </p:nvSpPr>
        <p:spPr>
          <a:xfrm>
            <a:off x="1225575" y="1567550"/>
            <a:ext cx="7162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            SPAM CLOUD      					HAM CLOUD</a:t>
            </a:r>
            <a:endParaRPr sz="2000"/>
          </a:p>
        </p:txBody>
      </p:sp>
      <p:pic>
        <p:nvPicPr>
          <p:cNvPr id="221" name="Google Shape;221;p19"/>
          <p:cNvPicPr preferRelativeResize="0"/>
          <p:nvPr/>
        </p:nvPicPr>
        <p:blipFill>
          <a:blip r:embed="rId3">
            <a:alphaModFix/>
          </a:blip>
          <a:stretch>
            <a:fillRect/>
          </a:stretch>
        </p:blipFill>
        <p:spPr>
          <a:xfrm>
            <a:off x="1225575" y="2059800"/>
            <a:ext cx="3473419" cy="2911200"/>
          </a:xfrm>
          <a:prstGeom prst="rect">
            <a:avLst/>
          </a:prstGeom>
          <a:noFill/>
          <a:ln>
            <a:noFill/>
          </a:ln>
        </p:spPr>
      </p:pic>
      <p:pic>
        <p:nvPicPr>
          <p:cNvPr id="222" name="Google Shape;222;p19"/>
          <p:cNvPicPr preferRelativeResize="0"/>
          <p:nvPr/>
        </p:nvPicPr>
        <p:blipFill>
          <a:blip r:embed="rId4">
            <a:alphaModFix/>
          </a:blip>
          <a:stretch>
            <a:fillRect/>
          </a:stretch>
        </p:blipFill>
        <p:spPr>
          <a:xfrm>
            <a:off x="4699000" y="2059800"/>
            <a:ext cx="3689325" cy="2911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Frequent Words in SPAM</a:t>
            </a:r>
            <a:endParaRPr/>
          </a:p>
        </p:txBody>
      </p:sp>
      <p:sp>
        <p:nvSpPr>
          <p:cNvPr id="228" name="Google Shape;228;p20"/>
          <p:cNvSpPr txBox="1"/>
          <p:nvPr>
            <p:ph idx="1" type="body"/>
          </p:nvPr>
        </p:nvSpPr>
        <p:spPr>
          <a:xfrm>
            <a:off x="1297500" y="1567550"/>
            <a:ext cx="31125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t>→ Here we can see the frequently used words in the SPAM messages.</a:t>
            </a:r>
            <a:endParaRPr sz="1800"/>
          </a:p>
        </p:txBody>
      </p:sp>
      <p:pic>
        <p:nvPicPr>
          <p:cNvPr id="229" name="Google Shape;229;p20"/>
          <p:cNvPicPr preferRelativeResize="0"/>
          <p:nvPr/>
        </p:nvPicPr>
        <p:blipFill>
          <a:blip r:embed="rId3">
            <a:alphaModFix/>
          </a:blip>
          <a:stretch>
            <a:fillRect/>
          </a:stretch>
        </p:blipFill>
        <p:spPr>
          <a:xfrm>
            <a:off x="4410150" y="1567550"/>
            <a:ext cx="3926250"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1297500" y="4037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Full stops ham</a:t>
            </a:r>
            <a:endParaRPr/>
          </a:p>
        </p:txBody>
      </p:sp>
      <p:sp>
        <p:nvSpPr>
          <p:cNvPr id="235" name="Google Shape;235;p21"/>
          <p:cNvSpPr txBox="1"/>
          <p:nvPr>
            <p:ph idx="1" type="body"/>
          </p:nvPr>
        </p:nvSpPr>
        <p:spPr>
          <a:xfrm>
            <a:off x="4902400" y="1567550"/>
            <a:ext cx="3434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6" name="Google Shape;236;p21"/>
          <p:cNvPicPr preferRelativeResize="0"/>
          <p:nvPr/>
        </p:nvPicPr>
        <p:blipFill>
          <a:blip r:embed="rId3">
            <a:alphaModFix/>
          </a:blip>
          <a:stretch>
            <a:fillRect/>
          </a:stretch>
        </p:blipFill>
        <p:spPr>
          <a:xfrm>
            <a:off x="4500575" y="1567550"/>
            <a:ext cx="3835825" cy="2911200"/>
          </a:xfrm>
          <a:prstGeom prst="rect">
            <a:avLst/>
          </a:prstGeom>
          <a:noFill/>
          <a:ln>
            <a:noFill/>
          </a:ln>
        </p:spPr>
      </p:pic>
      <p:sp>
        <p:nvSpPr>
          <p:cNvPr id="237" name="Google Shape;237;p21"/>
          <p:cNvSpPr txBox="1"/>
          <p:nvPr/>
        </p:nvSpPr>
        <p:spPr>
          <a:xfrm>
            <a:off x="1235650" y="1567550"/>
            <a:ext cx="3264900" cy="29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 Normally in the Messages we use so many dots in the messages.</a:t>
            </a:r>
            <a:endParaRPr sz="18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