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Georgia" panose="02040502050405020303" pitchFamily="18" charset="0"/>
      <p:regular r:id="rId18"/>
      <p:bold r:id="rId19"/>
      <p:italic r:id="rId20"/>
      <p:boldItalic r:id="rId21"/>
    </p:embeddedFont>
    <p:embeddedFont>
      <p:font typeface="Lato" panose="020B0604020202020204" charset="0"/>
      <p:regular r:id="rId22"/>
      <p:bold r:id="rId23"/>
      <p:italic r:id="rId24"/>
      <p:boldItalic r:id="rId25"/>
    </p:embeddedFont>
    <p:embeddedFont>
      <p:font typeface="Montserrat" panose="020B0604020202020204" charset="0"/>
      <p:regular r:id="rId26"/>
      <p:bold r:id="rId27"/>
      <p:italic r:id="rId28"/>
      <p:boldItalic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d684744e12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d684744e12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d684744e12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d684744e12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d684744e12_0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d684744e12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d684744e12_0_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d684744e12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d684744e12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d684744e12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d684744e12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d684744e12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684744e12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684744e12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d684744e12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d684744e12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d684744e12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d684744e12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d684744e12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d684744e12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d684744e12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d684744e12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684744e12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684744e12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d684744e12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d684744e12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d684744e12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d684744e12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2668350" y="1825950"/>
            <a:ext cx="7115100" cy="915300"/>
          </a:xfrm>
          <a:prstGeom prst="rect">
            <a:avLst/>
          </a:prstGeom>
        </p:spPr>
        <p:txBody>
          <a:bodyPr spcFirstLastPara="1" wrap="square" lIns="91425" tIns="91425" rIns="91425" bIns="91425" anchor="t" anchorCtr="0">
            <a:normAutofit fontScale="90000"/>
          </a:bodyPr>
          <a:lstStyle/>
          <a:p>
            <a:pPr marL="0" lvl="0" indent="0" algn="ctr" rtl="0">
              <a:lnSpc>
                <a:spcPct val="182608"/>
              </a:lnSpc>
              <a:spcBef>
                <a:spcPts val="1400"/>
              </a:spcBef>
              <a:spcAft>
                <a:spcPts val="0"/>
              </a:spcAft>
              <a:buNone/>
            </a:pPr>
            <a:r>
              <a:rPr lang="en-GB" sz="3894" b="1" u="sng">
                <a:solidFill>
                  <a:srgbClr val="FFD966"/>
                </a:solidFill>
                <a:latin typeface="Arial"/>
                <a:ea typeface="Arial"/>
                <a:cs typeface="Arial"/>
                <a:sym typeface="Arial"/>
              </a:rPr>
              <a:t>Diabetes Prediction App</a:t>
            </a:r>
            <a:r>
              <a:rPr lang="en-GB" sz="3450" b="1" u="sng">
                <a:solidFill>
                  <a:srgbClr val="FFD966"/>
                </a:solidFill>
                <a:latin typeface="Arial"/>
                <a:ea typeface="Arial"/>
                <a:cs typeface="Arial"/>
                <a:sym typeface="Arial"/>
              </a:rPr>
              <a:t> </a:t>
            </a:r>
            <a:endParaRPr sz="3450" b="1" u="sng">
              <a:solidFill>
                <a:srgbClr val="FFD966"/>
              </a:solidFill>
              <a:latin typeface="Arial"/>
              <a:ea typeface="Arial"/>
              <a:cs typeface="Arial"/>
              <a:sym typeface="Arial"/>
            </a:endParaRPr>
          </a:p>
          <a:p>
            <a:pPr marL="0" lvl="0" indent="0" algn="l" rtl="0">
              <a:spcBef>
                <a:spcPts val="0"/>
              </a:spcBef>
              <a:spcAft>
                <a:spcPts val="0"/>
              </a:spcAft>
              <a:buNone/>
            </a:pPr>
            <a:endParaRPr/>
          </a:p>
        </p:txBody>
      </p:sp>
      <p:sp>
        <p:nvSpPr>
          <p:cNvPr id="135" name="Google Shape;135;p13"/>
          <p:cNvSpPr txBox="1">
            <a:spLocks noGrp="1"/>
          </p:cNvSpPr>
          <p:nvPr>
            <p:ph type="subTitle" idx="1"/>
          </p:nvPr>
        </p:nvSpPr>
        <p:spPr>
          <a:xfrm>
            <a:off x="5288225" y="2512975"/>
            <a:ext cx="3470700" cy="506100"/>
          </a:xfrm>
          <a:prstGeom prst="rect">
            <a:avLst/>
          </a:prstGeom>
        </p:spPr>
        <p:txBody>
          <a:bodyPr spcFirstLastPara="1" wrap="square" lIns="91425" tIns="91425" rIns="91425" bIns="91425" anchor="t" anchorCtr="0">
            <a:normAutofit fontScale="55000"/>
          </a:bodyPr>
          <a:lstStyle/>
          <a:p>
            <a:pPr marL="0" lvl="0" indent="0" algn="r" rtl="0">
              <a:lnSpc>
                <a:spcPct val="182608"/>
              </a:lnSpc>
              <a:spcBef>
                <a:spcPts val="1400"/>
              </a:spcBef>
              <a:spcAft>
                <a:spcPts val="0"/>
              </a:spcAft>
              <a:buNone/>
            </a:pPr>
            <a:r>
              <a:rPr lang="en-GB" sz="3450" b="1" u="sng">
                <a:solidFill>
                  <a:srgbClr val="CCCCCC"/>
                </a:solidFill>
                <a:latin typeface="Arial"/>
                <a:ea typeface="Arial"/>
                <a:cs typeface="Arial"/>
                <a:sym typeface="Arial"/>
              </a:rPr>
              <a:t>-using Flask, ML</a:t>
            </a:r>
            <a:endParaRPr>
              <a:solidFill>
                <a:srgbClr val="CCCCC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just" rtl="0">
              <a:lnSpc>
                <a:spcPct val="145606"/>
              </a:lnSpc>
              <a:spcBef>
                <a:spcPts val="0"/>
              </a:spcBef>
              <a:spcAft>
                <a:spcPts val="0"/>
              </a:spcAft>
              <a:buNone/>
            </a:pPr>
            <a:r>
              <a:rPr lang="en-GB" sz="1700" b="1" u="sng">
                <a:solidFill>
                  <a:srgbClr val="292929"/>
                </a:solidFill>
                <a:highlight>
                  <a:srgbClr val="FFFFFF"/>
                </a:highlight>
                <a:latin typeface="Georgia"/>
                <a:ea typeface="Georgia"/>
                <a:cs typeface="Georgia"/>
                <a:sym typeface="Georgia"/>
              </a:rPr>
              <a:t>EXECUTION</a:t>
            </a:r>
            <a:endParaRPr sz="1700" b="1" u="sng">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a:p>
        </p:txBody>
      </p:sp>
      <p:sp>
        <p:nvSpPr>
          <p:cNvPr id="184" name="Google Shape;184;p22"/>
          <p:cNvSpPr txBox="1">
            <a:spLocks noGrp="1"/>
          </p:cNvSpPr>
          <p:nvPr>
            <p:ph type="body" idx="1"/>
          </p:nvPr>
        </p:nvSpPr>
        <p:spPr>
          <a:xfrm>
            <a:off x="1297500" y="1879525"/>
            <a:ext cx="7038900" cy="2599200"/>
          </a:xfrm>
          <a:prstGeom prst="rect">
            <a:avLst/>
          </a:prstGeom>
        </p:spPr>
        <p:txBody>
          <a:bodyPr spcFirstLastPara="1" wrap="square" lIns="91425" tIns="91425" rIns="91425" bIns="91425" anchor="t" anchorCtr="0">
            <a:noAutofit/>
          </a:bodyPr>
          <a:lstStyle/>
          <a:p>
            <a:pPr marL="457200" lvl="0" indent="0" algn="just" rtl="0">
              <a:lnSpc>
                <a:spcPct val="145606"/>
              </a:lnSpc>
              <a:spcBef>
                <a:spcPts val="0"/>
              </a:spcBef>
              <a:spcAft>
                <a:spcPts val="0"/>
              </a:spcAft>
              <a:buNone/>
            </a:pPr>
            <a:r>
              <a:rPr lang="en-GB" sz="2100">
                <a:solidFill>
                  <a:srgbClr val="292929"/>
                </a:solidFill>
                <a:highlight>
                  <a:srgbClr val="FFFFFF"/>
                </a:highlight>
                <a:latin typeface="Georgia"/>
                <a:ea typeface="Georgia"/>
                <a:cs typeface="Georgia"/>
                <a:sym typeface="Georgia"/>
              </a:rPr>
              <a:t>a.Open cmd navigate to project&gt;code&gt;flask</a:t>
            </a:r>
            <a:endParaRPr sz="2100">
              <a:solidFill>
                <a:srgbClr val="292929"/>
              </a:solidFill>
              <a:highlight>
                <a:srgbClr val="FFFFFF"/>
              </a:highlight>
              <a:latin typeface="Georgia"/>
              <a:ea typeface="Georgia"/>
              <a:cs typeface="Georgia"/>
              <a:sym typeface="Georgia"/>
            </a:endParaRPr>
          </a:p>
          <a:p>
            <a:pPr marL="457200" lvl="0" indent="0" algn="just" rtl="0">
              <a:lnSpc>
                <a:spcPct val="145606"/>
              </a:lnSpc>
              <a:spcBef>
                <a:spcPts val="0"/>
              </a:spcBef>
              <a:spcAft>
                <a:spcPts val="0"/>
              </a:spcAft>
              <a:buNone/>
            </a:pPr>
            <a:r>
              <a:rPr lang="en-GB" sz="2100">
                <a:solidFill>
                  <a:srgbClr val="292929"/>
                </a:solidFill>
                <a:highlight>
                  <a:srgbClr val="FFFFFF"/>
                </a:highlight>
                <a:latin typeface="Georgia"/>
                <a:ea typeface="Georgia"/>
                <a:cs typeface="Georgia"/>
                <a:sym typeface="Georgia"/>
              </a:rPr>
              <a:t>b. Run the command </a:t>
            </a:r>
            <a:endParaRPr sz="2100">
              <a:solidFill>
                <a:srgbClr val="292929"/>
              </a:solidFill>
              <a:highlight>
                <a:srgbClr val="FFFFFF"/>
              </a:highlight>
              <a:latin typeface="Georgia"/>
              <a:ea typeface="Georgia"/>
              <a:cs typeface="Georgia"/>
              <a:sym typeface="Georgia"/>
            </a:endParaRPr>
          </a:p>
          <a:p>
            <a:pPr marL="457200" lvl="0" indent="0" algn="just" rtl="0">
              <a:lnSpc>
                <a:spcPct val="145606"/>
              </a:lnSpc>
              <a:spcBef>
                <a:spcPts val="0"/>
              </a:spcBef>
              <a:spcAft>
                <a:spcPts val="0"/>
              </a:spcAft>
              <a:buNone/>
            </a:pPr>
            <a:r>
              <a:rPr lang="en-GB" sz="2100">
                <a:solidFill>
                  <a:srgbClr val="292929"/>
                </a:solidFill>
                <a:highlight>
                  <a:srgbClr val="FFFFFF"/>
                </a:highlight>
                <a:latin typeface="Georgia"/>
                <a:ea typeface="Georgia"/>
                <a:cs typeface="Georgia"/>
                <a:sym typeface="Georgia"/>
              </a:rPr>
              <a:t>     python app.py</a:t>
            </a:r>
            <a:endParaRPr sz="2100">
              <a:solidFill>
                <a:srgbClr val="292929"/>
              </a:solidFill>
              <a:highlight>
                <a:srgbClr val="FFFFFF"/>
              </a:highlight>
              <a:latin typeface="Georgia"/>
              <a:ea typeface="Georgia"/>
              <a:cs typeface="Georgia"/>
              <a:sym typeface="Georgia"/>
            </a:endParaRPr>
          </a:p>
          <a:p>
            <a:pPr marL="457200" lvl="0" indent="0" algn="just" rtl="0">
              <a:lnSpc>
                <a:spcPct val="145606"/>
              </a:lnSpc>
              <a:spcBef>
                <a:spcPts val="0"/>
              </a:spcBef>
              <a:spcAft>
                <a:spcPts val="0"/>
              </a:spcAft>
              <a:buNone/>
            </a:pPr>
            <a:endParaRPr sz="2100" b="1">
              <a:solidFill>
                <a:srgbClr val="292929"/>
              </a:solidFill>
              <a:highlight>
                <a:srgbClr val="FFFFFF"/>
              </a:highlight>
              <a:latin typeface="Georgia"/>
              <a:ea typeface="Georgia"/>
              <a:cs typeface="Georgia"/>
              <a:sym typeface="Georgia"/>
            </a:endParaRPr>
          </a:p>
          <a:p>
            <a:pPr marL="0" lvl="0" indent="0" algn="l" rtl="0">
              <a:spcBef>
                <a:spcPts val="0"/>
              </a:spcBef>
              <a:spcAft>
                <a:spcPts val="1200"/>
              </a:spcAft>
              <a:buNone/>
            </a:pPr>
            <a:endParaRPr sz="21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just" rtl="0">
              <a:lnSpc>
                <a:spcPct val="145606"/>
              </a:lnSpc>
              <a:spcBef>
                <a:spcPts val="0"/>
              </a:spcBef>
              <a:spcAft>
                <a:spcPts val="0"/>
              </a:spcAft>
              <a:buNone/>
            </a:pPr>
            <a:r>
              <a:rPr lang="en-GB" sz="1700" b="1" u="sng">
                <a:solidFill>
                  <a:srgbClr val="292929"/>
                </a:solidFill>
                <a:highlight>
                  <a:srgbClr val="FFFFFF"/>
                </a:highlight>
                <a:latin typeface="Georgia"/>
                <a:ea typeface="Georgia"/>
                <a:cs typeface="Georgia"/>
                <a:sym typeface="Georgia"/>
              </a:rPr>
              <a:t>EXECUTION SCREENSHOTS</a:t>
            </a:r>
            <a:endParaRPr/>
          </a:p>
        </p:txBody>
      </p:sp>
      <p:sp>
        <p:nvSpPr>
          <p:cNvPr id="190" name="Google Shape;190;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1" name="Google Shape;191;p23"/>
          <p:cNvPicPr preferRelativeResize="0"/>
          <p:nvPr/>
        </p:nvPicPr>
        <p:blipFill>
          <a:blip r:embed="rId3">
            <a:alphaModFix/>
          </a:blip>
          <a:stretch>
            <a:fillRect/>
          </a:stretch>
        </p:blipFill>
        <p:spPr>
          <a:xfrm>
            <a:off x="1146500" y="921049"/>
            <a:ext cx="7340899" cy="4129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97" name="Google Shape;197;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8" name="Google Shape;198;p24"/>
          <p:cNvPicPr preferRelativeResize="0"/>
          <p:nvPr/>
        </p:nvPicPr>
        <p:blipFill>
          <a:blip r:embed="rId3">
            <a:alphaModFix/>
          </a:blip>
          <a:stretch>
            <a:fillRect/>
          </a:stretch>
        </p:blipFill>
        <p:spPr>
          <a:xfrm>
            <a:off x="1196650" y="339250"/>
            <a:ext cx="7505899" cy="42220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04" name="Google Shape;204;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5" name="Google Shape;205;p25"/>
          <p:cNvPicPr preferRelativeResize="0"/>
          <p:nvPr/>
        </p:nvPicPr>
        <p:blipFill>
          <a:blip r:embed="rId3">
            <a:alphaModFix/>
          </a:blip>
          <a:stretch>
            <a:fillRect/>
          </a:stretch>
        </p:blipFill>
        <p:spPr>
          <a:xfrm>
            <a:off x="1297500" y="334050"/>
            <a:ext cx="7368350" cy="4144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just" rtl="0">
              <a:lnSpc>
                <a:spcPct val="145606"/>
              </a:lnSpc>
              <a:spcBef>
                <a:spcPts val="0"/>
              </a:spcBef>
              <a:spcAft>
                <a:spcPts val="0"/>
              </a:spcAft>
              <a:buNone/>
            </a:pPr>
            <a:r>
              <a:rPr lang="en-GB" sz="1700" b="1" u="sng">
                <a:solidFill>
                  <a:srgbClr val="292929"/>
                </a:solidFill>
                <a:highlight>
                  <a:srgbClr val="FFFFFF"/>
                </a:highlight>
                <a:latin typeface="Georgia"/>
                <a:ea typeface="Georgia"/>
                <a:cs typeface="Georgia"/>
                <a:sym typeface="Georgia"/>
              </a:rPr>
              <a:t>CONCLUSION</a:t>
            </a:r>
            <a:endParaRPr/>
          </a:p>
        </p:txBody>
      </p:sp>
      <p:sp>
        <p:nvSpPr>
          <p:cNvPr id="211" name="Google Shape;211;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lnSpc>
                <a:spcPct val="145606"/>
              </a:lnSpc>
              <a:spcBef>
                <a:spcPts val="0"/>
              </a:spcBef>
              <a:spcAft>
                <a:spcPts val="0"/>
              </a:spcAft>
              <a:buNone/>
            </a:pPr>
            <a:r>
              <a:rPr lang="en-GB" sz="1500">
                <a:solidFill>
                  <a:srgbClr val="333333"/>
                </a:solidFill>
                <a:highlight>
                  <a:srgbClr val="FFFFFF"/>
                </a:highlight>
                <a:latin typeface="Roboto"/>
                <a:ea typeface="Roboto"/>
                <a:cs typeface="Roboto"/>
                <a:sym typeface="Roboto"/>
              </a:rPr>
              <a:t>Machine learning has the great ability to revolutionize the diabetes risk prediction with the help of advanced computational methods and availability of large amount of epidemiological and genetic diabetes risk dataset. Detection of diabetes in its early stages is the key for treatment. This work has described a machine learning approach to predicting diabetes levels. The technique may also help researchers to develop an accurate and effective tool that will reach at the table of clinicians to help them make better decision about the disease status.</a:t>
            </a:r>
            <a:endParaRPr sz="1500">
              <a:solidFill>
                <a:srgbClr val="333333"/>
              </a:solidFill>
              <a:highlight>
                <a:srgbClr val="FFFFFF"/>
              </a:highlight>
              <a:latin typeface="Roboto"/>
              <a:ea typeface="Roboto"/>
              <a:cs typeface="Roboto"/>
              <a:sym typeface="Roboto"/>
            </a:endParaRPr>
          </a:p>
          <a:p>
            <a:pPr marL="0" lvl="0" indent="0" algn="l" rtl="0">
              <a:spcBef>
                <a:spcPts val="0"/>
              </a:spcBef>
              <a:spcAft>
                <a:spcPts val="1200"/>
              </a:spcAft>
              <a:buNone/>
            </a:pP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7"/>
          <p:cNvSpPr txBox="1">
            <a:spLocks noGrp="1"/>
          </p:cNvSpPr>
          <p:nvPr>
            <p:ph type="body" idx="1"/>
          </p:nvPr>
        </p:nvSpPr>
        <p:spPr>
          <a:xfrm>
            <a:off x="3158700" y="1430275"/>
            <a:ext cx="4350300" cy="20079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GB" sz="3400" b="1" i="1" u="sng" dirty="0"/>
              <a:t>THANK YOU </a:t>
            </a:r>
            <a:endParaRPr sz="3400" b="1" i="1" u="sng" dirty="0"/>
          </a:p>
          <a:p>
            <a:pPr marL="0" lvl="0" indent="0" algn="l" rtl="0">
              <a:spcBef>
                <a:spcPts val="1200"/>
              </a:spcBef>
              <a:spcAft>
                <a:spcPts val="0"/>
              </a:spcAft>
              <a:buNone/>
            </a:pPr>
            <a:endParaRPr sz="3400" b="1" i="1" u="sng" dirty="0"/>
          </a:p>
          <a:p>
            <a:pPr marL="0" lvl="0" indent="0" algn="l" rtl="0">
              <a:spcBef>
                <a:spcPts val="1200"/>
              </a:spcBef>
              <a:spcAft>
                <a:spcPts val="1200"/>
              </a:spcAft>
              <a:buNone/>
            </a:pPr>
            <a:r>
              <a:rPr lang="en-GB" sz="3400" b="1" i="1" dirty="0"/>
              <a:t>					</a:t>
            </a:r>
            <a:r>
              <a:rPr lang="en-GB" sz="3400" b="1" i="1" u="sng" dirty="0"/>
              <a:t>SAICHARAN GOURU</a:t>
            </a:r>
            <a:endParaRPr sz="3400" b="1" i="1" u="sn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Abstract</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92500" lnSpcReduction="20000"/>
          </a:bodyPr>
          <a:lstStyle/>
          <a:p>
            <a:pPr marL="0" lvl="0" indent="0" algn="just" rtl="0">
              <a:spcBef>
                <a:spcPts val="0"/>
              </a:spcBef>
              <a:spcAft>
                <a:spcPts val="0"/>
              </a:spcAft>
              <a:buNone/>
            </a:pPr>
            <a:r>
              <a:rPr lang="en-GB" sz="1250">
                <a:solidFill>
                  <a:srgbClr val="333333"/>
                </a:solidFill>
                <a:highlight>
                  <a:srgbClr val="FFFFFF"/>
                </a:highlight>
                <a:latin typeface="Roboto"/>
                <a:ea typeface="Roboto"/>
                <a:cs typeface="Roboto"/>
                <a:sym typeface="Roboto"/>
              </a:rPr>
              <a:t>Diabetes is a chronic disease with the potential to cause a worldwide health care crisis. According to the International Diabetes Federation 382 million people are living with diabetes across the whole world. By 2035, this will be doubled as 592 million. Diabetes mellitus or simply diabetes is a disease caused due to the increased level of blood glucose. Various traditional methods, based on physical and chemical tests, are available for diagnosing diabetes. However, early prediction of diabetes is quite a challenging task for medical practitioners due to complex interdependence on various factors as diabetes affects human organs such as kidney, eye, heart, nerves, foot etc. Data science methods have the potential to benefit other scientific fields by shedding new light on common questions. One such task is to help make predictions on medical data. Machine learning is an emerging scientific field in data science dealing with the ways in which machines learn from experience. The aim of this project is to develop a system which can perform early prediction of diabetes for a patient with a higher accuracy by combining the results of different machine learning techniques. This project aims to predict diabetes via three different supervised machine learning methods including: SVM, Logistic regression, ANN. This project also aims to propose an effective technique for earlier detection of the diabetes disease.</a:t>
            </a:r>
            <a:endParaRPr sz="1250">
              <a:solidFill>
                <a:srgbClr val="333333"/>
              </a:solidFill>
              <a:highlight>
                <a:srgbClr val="FFFFFF"/>
              </a:highlight>
              <a:latin typeface="Roboto"/>
              <a:ea typeface="Roboto"/>
              <a:cs typeface="Roboto"/>
              <a:sym typeface="Roboto"/>
            </a:endParaRPr>
          </a:p>
          <a:p>
            <a:pPr marL="0" lvl="0" indent="0" algn="l" rtl="0">
              <a:spcBef>
                <a:spcPts val="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n-GB" sz="1950" b="1" u="sng">
                <a:solidFill>
                  <a:srgbClr val="333333"/>
                </a:solidFill>
                <a:highlight>
                  <a:srgbClr val="FFFFFF"/>
                </a:highlight>
                <a:latin typeface="Roboto"/>
                <a:ea typeface="Roboto"/>
                <a:cs typeface="Roboto"/>
                <a:sym typeface="Roboto"/>
              </a:rPr>
              <a:t>Introduction</a:t>
            </a:r>
            <a:endParaRPr sz="1950" b="1" u="sng">
              <a:solidFill>
                <a:srgbClr val="333333"/>
              </a:solidFill>
              <a:highlight>
                <a:srgbClr val="FFFFFF"/>
              </a:highlight>
              <a:latin typeface="Roboto"/>
              <a:ea typeface="Roboto"/>
              <a:cs typeface="Roboto"/>
              <a:sym typeface="Roboto"/>
            </a:endParaRPr>
          </a:p>
          <a:p>
            <a:pPr marL="0" lvl="0" indent="0" algn="l" rtl="0">
              <a:spcBef>
                <a:spcPts val="0"/>
              </a:spcBef>
              <a:spcAft>
                <a:spcPts val="0"/>
              </a:spcAft>
              <a:buNone/>
            </a:pPr>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92500" lnSpcReduction="20000"/>
          </a:bodyPr>
          <a:lstStyle/>
          <a:p>
            <a:pPr marL="0" lvl="0" indent="0" algn="just" rtl="0">
              <a:spcBef>
                <a:spcPts val="0"/>
              </a:spcBef>
              <a:spcAft>
                <a:spcPts val="0"/>
              </a:spcAft>
              <a:buNone/>
            </a:pPr>
            <a:r>
              <a:rPr lang="en-GB" sz="1450" b="1" u="sng">
                <a:solidFill>
                  <a:srgbClr val="333333"/>
                </a:solidFill>
                <a:highlight>
                  <a:srgbClr val="FFFFFF"/>
                </a:highlight>
                <a:latin typeface="Roboto"/>
                <a:ea typeface="Roboto"/>
                <a:cs typeface="Roboto"/>
                <a:sym typeface="Roboto"/>
              </a:rPr>
              <a:t>Diabetes Mellitus</a:t>
            </a:r>
            <a:endParaRPr sz="1450" b="1" u="sng">
              <a:solidFill>
                <a:srgbClr val="333333"/>
              </a:solidFill>
              <a:highlight>
                <a:srgbClr val="FFFFFF"/>
              </a:highlight>
              <a:latin typeface="Roboto"/>
              <a:ea typeface="Roboto"/>
              <a:cs typeface="Roboto"/>
              <a:sym typeface="Roboto"/>
            </a:endParaRPr>
          </a:p>
          <a:p>
            <a:pPr marL="0" lvl="0" indent="0" algn="just" rtl="0">
              <a:spcBef>
                <a:spcPts val="0"/>
              </a:spcBef>
              <a:spcAft>
                <a:spcPts val="0"/>
              </a:spcAft>
              <a:buNone/>
            </a:pPr>
            <a:endParaRPr sz="1450" b="1" u="sng">
              <a:solidFill>
                <a:srgbClr val="333333"/>
              </a:solidFill>
              <a:highlight>
                <a:srgbClr val="FFFFFF"/>
              </a:highlight>
              <a:latin typeface="Roboto"/>
              <a:ea typeface="Roboto"/>
              <a:cs typeface="Roboto"/>
              <a:sym typeface="Roboto"/>
            </a:endParaRPr>
          </a:p>
          <a:p>
            <a:pPr marL="0" lvl="0" indent="0" algn="just" rtl="0">
              <a:spcBef>
                <a:spcPts val="0"/>
              </a:spcBef>
              <a:spcAft>
                <a:spcPts val="0"/>
              </a:spcAft>
              <a:buNone/>
            </a:pPr>
            <a:r>
              <a:rPr lang="en-GB" sz="1250">
                <a:solidFill>
                  <a:srgbClr val="333333"/>
                </a:solidFill>
                <a:highlight>
                  <a:srgbClr val="FFFFFF"/>
                </a:highlight>
                <a:latin typeface="Roboto"/>
                <a:ea typeface="Roboto"/>
                <a:cs typeface="Roboto"/>
                <a:sym typeface="Roboto"/>
              </a:rPr>
              <a:t>Diabetes is one of deadliest diseases in the world. It is not only a disease but also a creator of different kinds of diseases like heart attack, blindness, kidney diseases, etc. The normal identifying process is that patients need to visit a diagnostic center, consult their doctor, and sit tight for a day or more to get their reports. </a:t>
            </a:r>
            <a:endParaRPr sz="1450" b="1" u="sng">
              <a:solidFill>
                <a:srgbClr val="333333"/>
              </a:solidFill>
              <a:highlight>
                <a:srgbClr val="FFFFFF"/>
              </a:highlight>
              <a:latin typeface="Roboto"/>
              <a:ea typeface="Roboto"/>
              <a:cs typeface="Roboto"/>
              <a:sym typeface="Roboto"/>
            </a:endParaRPr>
          </a:p>
          <a:p>
            <a:pPr marL="0" lvl="0" indent="0" algn="just" rtl="0">
              <a:spcBef>
                <a:spcPts val="0"/>
              </a:spcBef>
              <a:spcAft>
                <a:spcPts val="0"/>
              </a:spcAft>
              <a:buNone/>
            </a:pPr>
            <a:endParaRPr sz="1450" b="1" u="sng">
              <a:solidFill>
                <a:srgbClr val="333333"/>
              </a:solidFill>
              <a:highlight>
                <a:srgbClr val="FFFFFF"/>
              </a:highlight>
              <a:latin typeface="Roboto"/>
              <a:ea typeface="Roboto"/>
              <a:cs typeface="Roboto"/>
              <a:sym typeface="Roboto"/>
            </a:endParaRPr>
          </a:p>
          <a:p>
            <a:pPr marL="0" lvl="0" indent="0" algn="just" rtl="0">
              <a:spcBef>
                <a:spcPts val="0"/>
              </a:spcBef>
              <a:spcAft>
                <a:spcPts val="0"/>
              </a:spcAft>
              <a:buNone/>
            </a:pPr>
            <a:r>
              <a:rPr lang="en-GB" sz="1450" b="1" u="sng">
                <a:solidFill>
                  <a:srgbClr val="333333"/>
                </a:solidFill>
                <a:highlight>
                  <a:srgbClr val="FFFFFF"/>
                </a:highlight>
                <a:latin typeface="Roboto"/>
                <a:ea typeface="Roboto"/>
                <a:cs typeface="Roboto"/>
                <a:sym typeface="Roboto"/>
              </a:rPr>
              <a:t>Machine Learning</a:t>
            </a:r>
            <a:endParaRPr sz="1450" b="1" u="sng">
              <a:solidFill>
                <a:srgbClr val="333333"/>
              </a:solidFill>
              <a:highlight>
                <a:srgbClr val="FFFFFF"/>
              </a:highlight>
              <a:latin typeface="Roboto"/>
              <a:ea typeface="Roboto"/>
              <a:cs typeface="Roboto"/>
              <a:sym typeface="Roboto"/>
            </a:endParaRPr>
          </a:p>
          <a:p>
            <a:pPr marL="0" lvl="0" indent="0" algn="just" rtl="0">
              <a:spcBef>
                <a:spcPts val="0"/>
              </a:spcBef>
              <a:spcAft>
                <a:spcPts val="0"/>
              </a:spcAft>
              <a:buNone/>
            </a:pPr>
            <a:endParaRPr sz="1450" b="1" u="sng">
              <a:solidFill>
                <a:srgbClr val="333333"/>
              </a:solidFill>
              <a:highlight>
                <a:srgbClr val="FFFFFF"/>
              </a:highlight>
              <a:latin typeface="Roboto"/>
              <a:ea typeface="Roboto"/>
              <a:cs typeface="Roboto"/>
              <a:sym typeface="Roboto"/>
            </a:endParaRPr>
          </a:p>
          <a:p>
            <a:pPr marL="0" lvl="0" indent="0" algn="just" rtl="0">
              <a:spcBef>
                <a:spcPts val="0"/>
              </a:spcBef>
              <a:spcAft>
                <a:spcPts val="0"/>
              </a:spcAft>
              <a:buNone/>
            </a:pPr>
            <a:endParaRPr sz="1450" b="1" u="sng">
              <a:solidFill>
                <a:srgbClr val="333333"/>
              </a:solidFill>
              <a:highlight>
                <a:srgbClr val="FFFFFF"/>
              </a:highlight>
              <a:latin typeface="Roboto"/>
              <a:ea typeface="Roboto"/>
              <a:cs typeface="Roboto"/>
              <a:sym typeface="Roboto"/>
            </a:endParaRPr>
          </a:p>
          <a:p>
            <a:pPr marL="0" lvl="0" indent="0" algn="just" rtl="0">
              <a:spcBef>
                <a:spcPts val="0"/>
              </a:spcBef>
              <a:spcAft>
                <a:spcPts val="0"/>
              </a:spcAft>
              <a:buNone/>
            </a:pPr>
            <a:r>
              <a:rPr lang="en-GB" sz="1250">
                <a:solidFill>
                  <a:srgbClr val="333333"/>
                </a:solidFill>
                <a:highlight>
                  <a:srgbClr val="FFFFFF"/>
                </a:highlight>
                <a:latin typeface="Roboto"/>
                <a:ea typeface="Roboto"/>
                <a:cs typeface="Roboto"/>
                <a:sym typeface="Roboto"/>
              </a:rPr>
              <a:t>Machine learning is the scientific field dealing with the ways in which machines learn from experience. For many scientists, the term “machine learning” is identical to the term “artificial intelligence”, given that the possibility of learning is the main characteristic of an entity called intelligent in the broadest sense of the word. The purpose of machine learning is the construction of computer systems that can adapt and learn from their experience.</a:t>
            </a:r>
            <a:endParaRPr sz="1450" b="1" u="sng">
              <a:solidFill>
                <a:srgbClr val="333333"/>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body" idx="1"/>
          </p:nvPr>
        </p:nvSpPr>
        <p:spPr>
          <a:xfrm>
            <a:off x="1297500" y="458425"/>
            <a:ext cx="7038900" cy="40203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sz="1450" b="1" u="sng">
                <a:solidFill>
                  <a:srgbClr val="333333"/>
                </a:solidFill>
                <a:highlight>
                  <a:srgbClr val="FFFFFF"/>
                </a:highlight>
                <a:latin typeface="Roboto"/>
                <a:ea typeface="Roboto"/>
                <a:cs typeface="Roboto"/>
                <a:sym typeface="Roboto"/>
              </a:rPr>
              <a:t>Flask</a:t>
            </a:r>
            <a:endParaRPr sz="1450" b="1" u="sng">
              <a:solidFill>
                <a:srgbClr val="333333"/>
              </a:solidFill>
              <a:highlight>
                <a:srgbClr val="FFFFFF"/>
              </a:highlight>
              <a:latin typeface="Roboto"/>
              <a:ea typeface="Roboto"/>
              <a:cs typeface="Roboto"/>
              <a:sym typeface="Roboto"/>
            </a:endParaRPr>
          </a:p>
          <a:p>
            <a:pPr marL="0" lvl="0" indent="0" algn="just" rtl="0">
              <a:spcBef>
                <a:spcPts val="1400"/>
              </a:spcBef>
              <a:spcAft>
                <a:spcPts val="0"/>
              </a:spcAft>
              <a:buNone/>
            </a:pPr>
            <a:r>
              <a:rPr lang="en-GB" sz="1250">
                <a:solidFill>
                  <a:srgbClr val="404040"/>
                </a:solidFill>
                <a:highlight>
                  <a:srgbClr val="FFFFFF"/>
                </a:highlight>
                <a:latin typeface="Arial"/>
                <a:ea typeface="Arial"/>
                <a:cs typeface="Arial"/>
                <a:sym typeface="Arial"/>
              </a:rPr>
              <a:t>Flask is a web framework, it’s a Python module that lets you develop web applications easily. It has a small and easy-to-extend core: it’s a microframework that doesn’t include an ORM (Object Relational Manager) or such features.</a:t>
            </a:r>
            <a:endParaRPr sz="1250">
              <a:solidFill>
                <a:srgbClr val="404040"/>
              </a:solidFill>
              <a:highlight>
                <a:srgbClr val="FFFFFF"/>
              </a:highlight>
              <a:latin typeface="Arial"/>
              <a:ea typeface="Arial"/>
              <a:cs typeface="Arial"/>
              <a:sym typeface="Arial"/>
            </a:endParaRPr>
          </a:p>
          <a:p>
            <a:pPr marL="0" lvl="0" indent="0" algn="just" rtl="0">
              <a:spcBef>
                <a:spcPts val="1400"/>
              </a:spcBef>
              <a:spcAft>
                <a:spcPts val="1400"/>
              </a:spcAft>
              <a:buNone/>
            </a:pPr>
            <a:r>
              <a:rPr lang="en-GB" sz="1250">
                <a:solidFill>
                  <a:srgbClr val="404040"/>
                </a:solidFill>
                <a:highlight>
                  <a:srgbClr val="FFFFFF"/>
                </a:highlight>
                <a:latin typeface="Arial"/>
                <a:ea typeface="Arial"/>
                <a:cs typeface="Arial"/>
                <a:sym typeface="Arial"/>
              </a:rPr>
              <a:t>It does have many cool features like url routing, template engine. It is a WSGI web app framework.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Project Implementation</a:t>
            </a:r>
            <a:endParaRPr/>
          </a:p>
        </p:txBody>
      </p:sp>
      <p:sp>
        <p:nvSpPr>
          <p:cNvPr id="158" name="Google Shape;158;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0" algn="just" rtl="0">
              <a:spcBef>
                <a:spcPts val="0"/>
              </a:spcBef>
              <a:spcAft>
                <a:spcPts val="0"/>
              </a:spcAft>
              <a:buNone/>
            </a:pPr>
            <a:r>
              <a:rPr lang="en-GB" sz="1250">
                <a:solidFill>
                  <a:srgbClr val="333333"/>
                </a:solidFill>
                <a:highlight>
                  <a:srgbClr val="FFFFFF"/>
                </a:highlight>
                <a:latin typeface="Roboto"/>
                <a:ea typeface="Roboto"/>
                <a:cs typeface="Roboto"/>
                <a:sym typeface="Roboto"/>
              </a:rPr>
              <a:t>The whole project will be completed in 2 complex steps</a:t>
            </a:r>
            <a:endParaRPr sz="1250">
              <a:solidFill>
                <a:srgbClr val="333333"/>
              </a:solidFill>
              <a:highlight>
                <a:srgbClr val="FFFFFF"/>
              </a:highlight>
              <a:latin typeface="Roboto"/>
              <a:ea typeface="Roboto"/>
              <a:cs typeface="Roboto"/>
              <a:sym typeface="Roboto"/>
            </a:endParaRPr>
          </a:p>
          <a:p>
            <a:pPr marL="914400" lvl="0" indent="-311150" algn="l" rtl="0">
              <a:lnSpc>
                <a:spcPct val="218181"/>
              </a:lnSpc>
              <a:spcBef>
                <a:spcPts val="1400"/>
              </a:spcBef>
              <a:spcAft>
                <a:spcPts val="0"/>
              </a:spcAft>
              <a:buClr>
                <a:srgbClr val="292929"/>
              </a:buClr>
              <a:buSzPts val="1300"/>
              <a:buFont typeface="Georgia"/>
              <a:buAutoNum type="alphaLcPeriod"/>
            </a:pPr>
            <a:r>
              <a:rPr lang="en-GB" i="1">
                <a:solidFill>
                  <a:srgbClr val="292929"/>
                </a:solidFill>
                <a:highlight>
                  <a:srgbClr val="FFFFFF"/>
                </a:highlight>
                <a:latin typeface="Georgia"/>
                <a:ea typeface="Georgia"/>
                <a:cs typeface="Georgia"/>
                <a:sym typeface="Georgia"/>
              </a:rPr>
              <a:t>Creating a model using machine learning</a:t>
            </a:r>
            <a:endParaRPr i="1">
              <a:solidFill>
                <a:srgbClr val="292929"/>
              </a:solidFill>
              <a:highlight>
                <a:srgbClr val="FFFFFF"/>
              </a:highlight>
              <a:latin typeface="Georgia"/>
              <a:ea typeface="Georgia"/>
              <a:cs typeface="Georgia"/>
              <a:sym typeface="Georgia"/>
            </a:endParaRPr>
          </a:p>
          <a:p>
            <a:pPr marL="914400" lvl="0" indent="-311150" algn="l" rtl="0">
              <a:lnSpc>
                <a:spcPct val="218181"/>
              </a:lnSpc>
              <a:spcBef>
                <a:spcPts val="0"/>
              </a:spcBef>
              <a:spcAft>
                <a:spcPts val="0"/>
              </a:spcAft>
              <a:buClr>
                <a:srgbClr val="292929"/>
              </a:buClr>
              <a:buSzPts val="1300"/>
              <a:buFont typeface="Georgia"/>
              <a:buAutoNum type="alphaLcPeriod"/>
            </a:pPr>
            <a:r>
              <a:rPr lang="en-GB" i="1">
                <a:solidFill>
                  <a:srgbClr val="292929"/>
                </a:solidFill>
                <a:highlight>
                  <a:srgbClr val="FFFFFF"/>
                </a:highlight>
                <a:latin typeface="Georgia"/>
                <a:ea typeface="Georgia"/>
                <a:cs typeface="Georgia"/>
                <a:sym typeface="Georgia"/>
              </a:rPr>
              <a:t>Creating a web app using flask and connecting it with model</a:t>
            </a:r>
            <a:endParaRPr i="1">
              <a:solidFill>
                <a:srgbClr val="292929"/>
              </a:solidFill>
              <a:highlight>
                <a:srgbClr val="FFFFFF"/>
              </a:highlight>
              <a:latin typeface="Georgia"/>
              <a:ea typeface="Georgia"/>
              <a:cs typeface="Georgia"/>
              <a:sym typeface="Georgia"/>
            </a:endParaRPr>
          </a:p>
          <a:p>
            <a:pPr marL="914400" lvl="0" indent="0" algn="l" rtl="0">
              <a:lnSpc>
                <a:spcPct val="218181"/>
              </a:lnSpc>
              <a:spcBef>
                <a:spcPts val="1700"/>
              </a:spcBef>
              <a:spcAft>
                <a:spcPts val="0"/>
              </a:spcAft>
              <a:buNone/>
            </a:pPr>
            <a:endParaRPr i="1">
              <a:solidFill>
                <a:srgbClr val="292929"/>
              </a:solidFill>
              <a:highlight>
                <a:srgbClr val="FFFFFF"/>
              </a:highlight>
              <a:latin typeface="Georgia"/>
              <a:ea typeface="Georgia"/>
              <a:cs typeface="Georgia"/>
              <a:sym typeface="Georgia"/>
            </a:endParaRPr>
          </a:p>
          <a:p>
            <a:pPr marL="0" lvl="0" indent="0" algn="l" rtl="0">
              <a:spcBef>
                <a:spcPts val="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body" idx="1"/>
          </p:nvPr>
        </p:nvSpPr>
        <p:spPr>
          <a:xfrm>
            <a:off x="1267575" y="752000"/>
            <a:ext cx="6942900" cy="3937500"/>
          </a:xfrm>
          <a:prstGeom prst="rect">
            <a:avLst/>
          </a:prstGeom>
        </p:spPr>
        <p:txBody>
          <a:bodyPr spcFirstLastPara="1" wrap="square" lIns="91425" tIns="91425" rIns="91425" bIns="91425" anchor="t" anchorCtr="0">
            <a:normAutofit fontScale="77500" lnSpcReduction="10000"/>
          </a:bodyPr>
          <a:lstStyle/>
          <a:p>
            <a:pPr marL="0" lvl="0" indent="0" algn="l" rtl="0">
              <a:lnSpc>
                <a:spcPct val="218181"/>
              </a:lnSpc>
              <a:spcBef>
                <a:spcPts val="1400"/>
              </a:spcBef>
              <a:spcAft>
                <a:spcPts val="0"/>
              </a:spcAft>
              <a:buNone/>
            </a:pPr>
            <a:r>
              <a:rPr lang="en-GB" sz="1700" b="1" i="1" u="sng">
                <a:solidFill>
                  <a:srgbClr val="292929"/>
                </a:solidFill>
                <a:highlight>
                  <a:srgbClr val="FFFFFF"/>
                </a:highlight>
                <a:latin typeface="Georgia"/>
                <a:ea typeface="Georgia"/>
                <a:cs typeface="Georgia"/>
                <a:sym typeface="Georgia"/>
              </a:rPr>
              <a:t>Creating a model using machine learning</a:t>
            </a:r>
            <a:endParaRPr sz="1900" b="1" u="sng">
              <a:solidFill>
                <a:srgbClr val="333333"/>
              </a:solidFill>
              <a:highlight>
                <a:srgbClr val="FFFFFF"/>
              </a:highlight>
              <a:latin typeface="Roboto"/>
              <a:ea typeface="Roboto"/>
              <a:cs typeface="Roboto"/>
              <a:sym typeface="Roboto"/>
            </a:endParaRPr>
          </a:p>
          <a:p>
            <a:pPr marL="914400" lvl="0" indent="-302418" algn="just" rtl="0">
              <a:lnSpc>
                <a:spcPct val="145606"/>
              </a:lnSpc>
              <a:spcBef>
                <a:spcPts val="0"/>
              </a:spcBef>
              <a:spcAft>
                <a:spcPts val="0"/>
              </a:spcAft>
              <a:buClr>
                <a:srgbClr val="333333"/>
              </a:buClr>
              <a:buSzPct val="100000"/>
              <a:buFont typeface="Roboto"/>
              <a:buAutoNum type="alphaLcPeriod"/>
            </a:pPr>
            <a:r>
              <a:rPr lang="en-GB" sz="1500" b="1">
                <a:solidFill>
                  <a:srgbClr val="333333"/>
                </a:solidFill>
                <a:highlight>
                  <a:srgbClr val="FFFFFF"/>
                </a:highlight>
                <a:latin typeface="Roboto"/>
                <a:ea typeface="Roboto"/>
                <a:cs typeface="Roboto"/>
                <a:sym typeface="Roboto"/>
              </a:rPr>
              <a:t>Install all required packages</a:t>
            </a:r>
            <a:endParaRPr sz="1500" b="1">
              <a:solidFill>
                <a:srgbClr val="333333"/>
              </a:solidFill>
              <a:highlight>
                <a:srgbClr val="FFFFFF"/>
              </a:highlight>
              <a:latin typeface="Roboto"/>
              <a:ea typeface="Roboto"/>
              <a:cs typeface="Roboto"/>
              <a:sym typeface="Roboto"/>
            </a:endParaRPr>
          </a:p>
          <a:p>
            <a:pPr marL="457200" lvl="0" indent="0" algn="just" rtl="0">
              <a:lnSpc>
                <a:spcPct val="145606"/>
              </a:lnSpc>
              <a:spcBef>
                <a:spcPts val="0"/>
              </a:spcBef>
              <a:spcAft>
                <a:spcPts val="0"/>
              </a:spcAft>
              <a:buNone/>
            </a:pPr>
            <a:r>
              <a:rPr lang="en-GB">
                <a:solidFill>
                  <a:srgbClr val="292929"/>
                </a:solidFill>
                <a:highlight>
                  <a:srgbClr val="FFFFFF"/>
                </a:highlight>
                <a:latin typeface="Georgia"/>
                <a:ea typeface="Georgia"/>
                <a:cs typeface="Georgia"/>
                <a:sym typeface="Georgia"/>
              </a:rPr>
              <a:t>all the packages can be installed using pip from cmd(terminal)	</a:t>
            </a:r>
            <a:endParaRPr>
              <a:solidFill>
                <a:srgbClr val="292929"/>
              </a:solidFill>
              <a:highlight>
                <a:srgbClr val="FFFFFF"/>
              </a:highlight>
              <a:latin typeface="Georgia"/>
              <a:ea typeface="Georgia"/>
              <a:cs typeface="Georgia"/>
              <a:sym typeface="Georgia"/>
            </a:endParaRPr>
          </a:p>
          <a:p>
            <a:pPr marL="457200" lvl="0" indent="0" algn="just" rtl="0">
              <a:lnSpc>
                <a:spcPct val="145606"/>
              </a:lnSpc>
              <a:spcBef>
                <a:spcPts val="0"/>
              </a:spcBef>
              <a:spcAft>
                <a:spcPts val="0"/>
              </a:spcAft>
              <a:buNone/>
            </a:pPr>
            <a:endParaRPr sz="1200">
              <a:solidFill>
                <a:srgbClr val="292929"/>
              </a:solidFill>
              <a:highlight>
                <a:srgbClr val="F2F2F2"/>
              </a:highlight>
              <a:latin typeface="Courier New"/>
              <a:ea typeface="Courier New"/>
              <a:cs typeface="Courier New"/>
              <a:sym typeface="Courier New"/>
            </a:endParaRPr>
          </a:p>
          <a:p>
            <a:pPr marL="457200" lvl="0" indent="0" algn="just" rtl="0">
              <a:lnSpc>
                <a:spcPct val="145606"/>
              </a:lnSpc>
              <a:spcBef>
                <a:spcPts val="0"/>
              </a:spcBef>
              <a:spcAft>
                <a:spcPts val="0"/>
              </a:spcAft>
              <a:buNone/>
            </a:pPr>
            <a:r>
              <a:rPr lang="en-GB" sz="1200" b="1">
                <a:solidFill>
                  <a:srgbClr val="292929"/>
                </a:solidFill>
                <a:highlight>
                  <a:srgbClr val="F2F2F2"/>
                </a:highlight>
                <a:latin typeface="Courier New"/>
                <a:ea typeface="Courier New"/>
                <a:cs typeface="Courier New"/>
                <a:sym typeface="Courier New"/>
              </a:rPr>
              <a:t>pip install pandas,numpy,matplotlib,scikit-learn,seaborn</a:t>
            </a:r>
            <a:endParaRPr sz="1200" b="1">
              <a:solidFill>
                <a:srgbClr val="292929"/>
              </a:solidFill>
              <a:highlight>
                <a:srgbClr val="F2F2F2"/>
              </a:highlight>
              <a:latin typeface="Courier New"/>
              <a:ea typeface="Courier New"/>
              <a:cs typeface="Courier New"/>
              <a:sym typeface="Courier New"/>
            </a:endParaRPr>
          </a:p>
          <a:p>
            <a:pPr marL="457200" lvl="0" indent="0" algn="just" rtl="0">
              <a:lnSpc>
                <a:spcPct val="145606"/>
              </a:lnSpc>
              <a:spcBef>
                <a:spcPts val="0"/>
              </a:spcBef>
              <a:spcAft>
                <a:spcPts val="0"/>
              </a:spcAft>
              <a:buNone/>
            </a:pPr>
            <a:endParaRPr sz="1200">
              <a:solidFill>
                <a:srgbClr val="292929"/>
              </a:solidFill>
              <a:highlight>
                <a:srgbClr val="F2F2F2"/>
              </a:highlight>
              <a:latin typeface="Courier New"/>
              <a:ea typeface="Courier New"/>
              <a:cs typeface="Courier New"/>
              <a:sym typeface="Courier New"/>
            </a:endParaRPr>
          </a:p>
          <a:p>
            <a:pPr marL="457200" lvl="0" indent="0" algn="just" rtl="0">
              <a:lnSpc>
                <a:spcPct val="145606"/>
              </a:lnSpc>
              <a:spcBef>
                <a:spcPts val="0"/>
              </a:spcBef>
              <a:spcAft>
                <a:spcPts val="0"/>
              </a:spcAft>
              <a:buNone/>
            </a:pPr>
            <a:endParaRPr sz="1200" b="1">
              <a:solidFill>
                <a:srgbClr val="292929"/>
              </a:solidFill>
              <a:highlight>
                <a:srgbClr val="F2F2F2"/>
              </a:highlight>
              <a:latin typeface="Courier New"/>
              <a:ea typeface="Courier New"/>
              <a:cs typeface="Courier New"/>
              <a:sym typeface="Courier New"/>
            </a:endParaRPr>
          </a:p>
          <a:p>
            <a:pPr marL="0" lvl="0" indent="0" algn="just" rtl="0">
              <a:lnSpc>
                <a:spcPct val="145606"/>
              </a:lnSpc>
              <a:spcBef>
                <a:spcPts val="0"/>
              </a:spcBef>
              <a:spcAft>
                <a:spcPts val="0"/>
              </a:spcAft>
              <a:buNone/>
            </a:pPr>
            <a:r>
              <a:rPr lang="en-GB" sz="1100" b="1">
                <a:solidFill>
                  <a:srgbClr val="333333"/>
                </a:solidFill>
                <a:highlight>
                  <a:srgbClr val="FFFFFF"/>
                </a:highlight>
                <a:latin typeface="Roboto"/>
                <a:ea typeface="Roboto"/>
                <a:cs typeface="Roboto"/>
                <a:sym typeface="Roboto"/>
              </a:rPr>
              <a:t>Also you can install all the required packages by using requirements.txt provided in the code folder</a:t>
            </a:r>
            <a:endParaRPr sz="1100" b="1">
              <a:solidFill>
                <a:srgbClr val="333333"/>
              </a:solidFill>
              <a:highlight>
                <a:srgbClr val="FFFFFF"/>
              </a:highlight>
              <a:latin typeface="Roboto"/>
              <a:ea typeface="Roboto"/>
              <a:cs typeface="Roboto"/>
              <a:sym typeface="Roboto"/>
            </a:endParaRPr>
          </a:p>
          <a:p>
            <a:pPr marL="0" lvl="0" indent="457200" algn="just" rtl="0">
              <a:lnSpc>
                <a:spcPct val="145606"/>
              </a:lnSpc>
              <a:spcBef>
                <a:spcPts val="0"/>
              </a:spcBef>
              <a:spcAft>
                <a:spcPts val="0"/>
              </a:spcAft>
              <a:buNone/>
            </a:pPr>
            <a:endParaRPr sz="1200">
              <a:solidFill>
                <a:srgbClr val="292929"/>
              </a:solidFill>
              <a:highlight>
                <a:srgbClr val="F2F2F2"/>
              </a:highlight>
              <a:latin typeface="Courier New"/>
              <a:ea typeface="Courier New"/>
              <a:cs typeface="Courier New"/>
              <a:sym typeface="Courier New"/>
            </a:endParaRPr>
          </a:p>
          <a:p>
            <a:pPr marL="0" lvl="0" indent="457200" algn="just" rtl="0">
              <a:lnSpc>
                <a:spcPct val="145606"/>
              </a:lnSpc>
              <a:spcBef>
                <a:spcPts val="0"/>
              </a:spcBef>
              <a:spcAft>
                <a:spcPts val="0"/>
              </a:spcAft>
              <a:buNone/>
            </a:pPr>
            <a:r>
              <a:rPr lang="en-GB" sz="1200" b="1">
                <a:solidFill>
                  <a:srgbClr val="292929"/>
                </a:solidFill>
                <a:highlight>
                  <a:srgbClr val="F2F2F2"/>
                </a:highlight>
                <a:latin typeface="Courier New"/>
                <a:ea typeface="Courier New"/>
                <a:cs typeface="Courier New"/>
                <a:sym typeface="Courier New"/>
              </a:rPr>
              <a:t>pip install -r requirements.txt</a:t>
            </a:r>
            <a:endParaRPr sz="1500" b="1">
              <a:solidFill>
                <a:srgbClr val="333333"/>
              </a:solidFill>
              <a:highlight>
                <a:srgbClr val="FFFFFF"/>
              </a:highlight>
              <a:latin typeface="Roboto"/>
              <a:ea typeface="Roboto"/>
              <a:cs typeface="Roboto"/>
              <a:sym typeface="Roboto"/>
            </a:endParaRPr>
          </a:p>
          <a:p>
            <a:pPr marL="0" lvl="0" indent="0" algn="just" rtl="0">
              <a:lnSpc>
                <a:spcPct val="145606"/>
              </a:lnSpc>
              <a:spcBef>
                <a:spcPts val="0"/>
              </a:spcBef>
              <a:spcAft>
                <a:spcPts val="0"/>
              </a:spcAft>
              <a:buNone/>
            </a:pPr>
            <a:endParaRPr sz="1500" b="1">
              <a:solidFill>
                <a:srgbClr val="333333"/>
              </a:solidFill>
              <a:highlight>
                <a:srgbClr val="FFFFFF"/>
              </a:highlight>
              <a:latin typeface="Roboto"/>
              <a:ea typeface="Roboto"/>
              <a:cs typeface="Roboto"/>
              <a:sym typeface="Roboto"/>
            </a:endParaRPr>
          </a:p>
          <a:p>
            <a:pPr marL="914400" lvl="0" indent="-302418" algn="just" rtl="0">
              <a:lnSpc>
                <a:spcPct val="145606"/>
              </a:lnSpc>
              <a:spcBef>
                <a:spcPts val="0"/>
              </a:spcBef>
              <a:spcAft>
                <a:spcPts val="0"/>
              </a:spcAft>
              <a:buClr>
                <a:srgbClr val="333333"/>
              </a:buClr>
              <a:buSzPct val="100000"/>
              <a:buFont typeface="Roboto"/>
              <a:buAutoNum type="alphaLcPeriod"/>
            </a:pPr>
            <a:r>
              <a:rPr lang="en-GB" sz="1500" b="1">
                <a:solidFill>
                  <a:srgbClr val="333333"/>
                </a:solidFill>
                <a:highlight>
                  <a:srgbClr val="FFFFFF"/>
                </a:highlight>
                <a:latin typeface="Roboto"/>
                <a:ea typeface="Roboto"/>
                <a:cs typeface="Roboto"/>
                <a:sym typeface="Roboto"/>
              </a:rPr>
              <a:t>Install jupyter notebook</a:t>
            </a:r>
            <a:endParaRPr sz="1500" b="1">
              <a:solidFill>
                <a:srgbClr val="333333"/>
              </a:solidFill>
              <a:highlight>
                <a:srgbClr val="FFFFFF"/>
              </a:highlight>
              <a:latin typeface="Roboto"/>
              <a:ea typeface="Roboto"/>
              <a:cs typeface="Roboto"/>
              <a:sym typeface="Roboto"/>
            </a:endParaRPr>
          </a:p>
          <a:p>
            <a:pPr marL="457200" lvl="0" indent="0" algn="just" rtl="0">
              <a:lnSpc>
                <a:spcPct val="145606"/>
              </a:lnSpc>
              <a:spcBef>
                <a:spcPts val="0"/>
              </a:spcBef>
              <a:spcAft>
                <a:spcPts val="0"/>
              </a:spcAft>
              <a:buNone/>
            </a:pPr>
            <a:r>
              <a:rPr lang="en-GB" sz="1200" b="1">
                <a:solidFill>
                  <a:srgbClr val="292929"/>
                </a:solidFill>
                <a:highlight>
                  <a:srgbClr val="F2F2F2"/>
                </a:highlight>
                <a:latin typeface="Courier New"/>
                <a:ea typeface="Courier New"/>
                <a:cs typeface="Courier New"/>
                <a:sym typeface="Courier New"/>
              </a:rPr>
              <a:t>pip install jupyter</a:t>
            </a:r>
            <a:endParaRPr sz="1200" b="1">
              <a:solidFill>
                <a:srgbClr val="292929"/>
              </a:solidFill>
              <a:highlight>
                <a:srgbClr val="F2F2F2"/>
              </a:highlight>
              <a:latin typeface="Courier New"/>
              <a:ea typeface="Courier New"/>
              <a:cs typeface="Courier New"/>
              <a:sym typeface="Courier New"/>
            </a:endParaRPr>
          </a:p>
          <a:p>
            <a:pPr marL="457200" lvl="0" indent="0" algn="just" rtl="0">
              <a:lnSpc>
                <a:spcPct val="145606"/>
              </a:lnSpc>
              <a:spcBef>
                <a:spcPts val="0"/>
              </a:spcBef>
              <a:spcAft>
                <a:spcPts val="0"/>
              </a:spcAft>
              <a:buNone/>
            </a:pPr>
            <a:endParaRPr sz="1200">
              <a:solidFill>
                <a:srgbClr val="292929"/>
              </a:solidFill>
              <a:highlight>
                <a:srgbClr val="F2F2F2"/>
              </a:highlight>
              <a:latin typeface="Courier New"/>
              <a:ea typeface="Courier New"/>
              <a:cs typeface="Courier New"/>
              <a:sym typeface="Courier New"/>
            </a:endParaRPr>
          </a:p>
          <a:p>
            <a:pPr marL="914400" lvl="0" indent="-302418" algn="just" rtl="0">
              <a:lnSpc>
                <a:spcPct val="145606"/>
              </a:lnSpc>
              <a:spcBef>
                <a:spcPts val="0"/>
              </a:spcBef>
              <a:spcAft>
                <a:spcPts val="0"/>
              </a:spcAft>
              <a:buClr>
                <a:srgbClr val="333333"/>
              </a:buClr>
              <a:buSzPct val="100000"/>
              <a:buFont typeface="Roboto"/>
              <a:buAutoNum type="alphaLcPeriod"/>
            </a:pPr>
            <a:r>
              <a:rPr lang="en-GB" sz="1500" b="1">
                <a:solidFill>
                  <a:srgbClr val="333333"/>
                </a:solidFill>
                <a:highlight>
                  <a:srgbClr val="FFFFFF"/>
                </a:highlight>
                <a:latin typeface="Roboto"/>
                <a:ea typeface="Roboto"/>
                <a:cs typeface="Roboto"/>
                <a:sym typeface="Roboto"/>
              </a:rPr>
              <a:t>Open jupyter notebook</a:t>
            </a:r>
            <a:endParaRPr sz="1500" b="1">
              <a:solidFill>
                <a:srgbClr val="333333"/>
              </a:solidFill>
              <a:highlight>
                <a:srgbClr val="FFFFFF"/>
              </a:highlight>
              <a:latin typeface="Roboto"/>
              <a:ea typeface="Roboto"/>
              <a:cs typeface="Roboto"/>
              <a:sym typeface="Roboto"/>
            </a:endParaRPr>
          </a:p>
          <a:p>
            <a:pPr marL="0" lvl="0" indent="457200" algn="just" rtl="0">
              <a:lnSpc>
                <a:spcPct val="145606"/>
              </a:lnSpc>
              <a:spcBef>
                <a:spcPts val="0"/>
              </a:spcBef>
              <a:spcAft>
                <a:spcPts val="0"/>
              </a:spcAft>
              <a:buNone/>
            </a:pPr>
            <a:r>
              <a:rPr lang="en-GB" sz="1200" b="1">
                <a:solidFill>
                  <a:srgbClr val="292929"/>
                </a:solidFill>
                <a:highlight>
                  <a:srgbClr val="F2F2F2"/>
                </a:highlight>
                <a:latin typeface="Courier New"/>
                <a:ea typeface="Courier New"/>
                <a:cs typeface="Courier New"/>
                <a:sym typeface="Courier New"/>
              </a:rPr>
              <a:t>python -m notebook</a:t>
            </a:r>
            <a:endParaRPr sz="1200" b="1">
              <a:solidFill>
                <a:srgbClr val="292929"/>
              </a:solidFill>
              <a:highlight>
                <a:srgbClr val="F2F2F2"/>
              </a:highlight>
              <a:latin typeface="Courier New"/>
              <a:ea typeface="Courier New"/>
              <a:cs typeface="Courier New"/>
              <a:sym typeface="Courier New"/>
            </a:endParaRPr>
          </a:p>
          <a:p>
            <a:pPr marL="0" lvl="0" indent="0" algn="l" rtl="0">
              <a:spcBef>
                <a:spcPts val="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txBox="1">
            <a:spLocks noGrp="1"/>
          </p:cNvSpPr>
          <p:nvPr>
            <p:ph type="body" idx="1"/>
          </p:nvPr>
        </p:nvSpPr>
        <p:spPr>
          <a:xfrm>
            <a:off x="1196650" y="513175"/>
            <a:ext cx="7038900" cy="4309500"/>
          </a:xfrm>
          <a:prstGeom prst="rect">
            <a:avLst/>
          </a:prstGeom>
        </p:spPr>
        <p:txBody>
          <a:bodyPr spcFirstLastPara="1" wrap="square" lIns="91425" tIns="91425" rIns="91425" bIns="91425" anchor="t" anchorCtr="0">
            <a:normAutofit/>
          </a:bodyPr>
          <a:lstStyle/>
          <a:p>
            <a:pPr marL="914400" lvl="0" indent="-323850" algn="just" rtl="0">
              <a:lnSpc>
                <a:spcPct val="145606"/>
              </a:lnSpc>
              <a:spcBef>
                <a:spcPts val="0"/>
              </a:spcBef>
              <a:spcAft>
                <a:spcPts val="0"/>
              </a:spcAft>
              <a:buClr>
                <a:srgbClr val="333333"/>
              </a:buClr>
              <a:buSzPts val="1500"/>
              <a:buFont typeface="Roboto"/>
              <a:buAutoNum type="alphaLcPeriod"/>
            </a:pPr>
            <a:r>
              <a:rPr lang="en-GB" sz="1500" b="1">
                <a:solidFill>
                  <a:srgbClr val="333333"/>
                </a:solidFill>
                <a:highlight>
                  <a:srgbClr val="FFFFFF"/>
                </a:highlight>
                <a:latin typeface="Roboto"/>
                <a:ea typeface="Roboto"/>
                <a:cs typeface="Roboto"/>
                <a:sym typeface="Roboto"/>
              </a:rPr>
              <a:t>Open jupyter notebook</a:t>
            </a:r>
            <a:endParaRPr sz="1500" b="1">
              <a:solidFill>
                <a:srgbClr val="333333"/>
              </a:solidFill>
              <a:highlight>
                <a:srgbClr val="FFFFFF"/>
              </a:highlight>
              <a:latin typeface="Roboto"/>
              <a:ea typeface="Roboto"/>
              <a:cs typeface="Roboto"/>
              <a:sym typeface="Roboto"/>
            </a:endParaRPr>
          </a:p>
          <a:p>
            <a:pPr marL="0" lvl="0" indent="457200" algn="just" rtl="0">
              <a:lnSpc>
                <a:spcPct val="145606"/>
              </a:lnSpc>
              <a:spcBef>
                <a:spcPts val="0"/>
              </a:spcBef>
              <a:spcAft>
                <a:spcPts val="0"/>
              </a:spcAft>
              <a:buNone/>
            </a:pPr>
            <a:r>
              <a:rPr lang="en-GB" sz="1200" b="1">
                <a:solidFill>
                  <a:srgbClr val="292929"/>
                </a:solidFill>
                <a:highlight>
                  <a:srgbClr val="F2F2F2"/>
                </a:highlight>
                <a:latin typeface="Courier New"/>
                <a:ea typeface="Courier New"/>
                <a:cs typeface="Courier New"/>
                <a:sym typeface="Courier New"/>
              </a:rPr>
              <a:t>python -m notebook</a:t>
            </a:r>
            <a:endParaRPr sz="1200" b="1">
              <a:solidFill>
                <a:srgbClr val="292929"/>
              </a:solidFill>
              <a:highlight>
                <a:srgbClr val="F2F2F2"/>
              </a:highlight>
              <a:latin typeface="Courier New"/>
              <a:ea typeface="Courier New"/>
              <a:cs typeface="Courier New"/>
              <a:sym typeface="Courier New"/>
            </a:endParaRPr>
          </a:p>
          <a:p>
            <a:pPr marL="0" lvl="0" indent="457200" algn="just" rtl="0">
              <a:lnSpc>
                <a:spcPct val="145606"/>
              </a:lnSpc>
              <a:spcBef>
                <a:spcPts val="0"/>
              </a:spcBef>
              <a:spcAft>
                <a:spcPts val="0"/>
              </a:spcAft>
              <a:buNone/>
            </a:pPr>
            <a:endParaRPr sz="1200">
              <a:solidFill>
                <a:srgbClr val="292929"/>
              </a:solidFill>
              <a:highlight>
                <a:srgbClr val="F2F2F2"/>
              </a:highlight>
              <a:latin typeface="Courier New"/>
              <a:ea typeface="Courier New"/>
              <a:cs typeface="Courier New"/>
              <a:sym typeface="Courier New"/>
            </a:endParaRPr>
          </a:p>
          <a:p>
            <a:pPr marL="0" lvl="0" indent="0" algn="just" rtl="0">
              <a:lnSpc>
                <a:spcPct val="145606"/>
              </a:lnSpc>
              <a:spcBef>
                <a:spcPts val="0"/>
              </a:spcBef>
              <a:spcAft>
                <a:spcPts val="0"/>
              </a:spcAft>
              <a:buNone/>
            </a:pPr>
            <a:r>
              <a:rPr lang="en-GB" sz="1350" b="1">
                <a:solidFill>
                  <a:srgbClr val="292929"/>
                </a:solidFill>
                <a:highlight>
                  <a:srgbClr val="E9F2FD"/>
                </a:highlight>
                <a:latin typeface="Arial"/>
                <a:ea typeface="Arial"/>
                <a:cs typeface="Arial"/>
                <a:sym typeface="Arial"/>
              </a:rPr>
              <a:t>Open a new notebook in jupyter, follow the below steps along</a:t>
            </a:r>
            <a:endParaRPr sz="1350" b="1">
              <a:solidFill>
                <a:srgbClr val="292929"/>
              </a:solidFill>
              <a:highlight>
                <a:srgbClr val="E9F2FD"/>
              </a:highlight>
              <a:latin typeface="Arial"/>
              <a:ea typeface="Arial"/>
              <a:cs typeface="Arial"/>
              <a:sym typeface="Arial"/>
            </a:endParaRPr>
          </a:p>
          <a:p>
            <a:pPr marL="0" lvl="0" indent="0" algn="just" rtl="0">
              <a:lnSpc>
                <a:spcPct val="145606"/>
              </a:lnSpc>
              <a:spcBef>
                <a:spcPts val="0"/>
              </a:spcBef>
              <a:spcAft>
                <a:spcPts val="0"/>
              </a:spcAft>
              <a:buNone/>
            </a:pPr>
            <a:endParaRPr sz="1350" b="1">
              <a:solidFill>
                <a:srgbClr val="292929"/>
              </a:solidFill>
              <a:highlight>
                <a:srgbClr val="E9F2FD"/>
              </a:highlight>
              <a:latin typeface="Arial"/>
              <a:ea typeface="Arial"/>
              <a:cs typeface="Arial"/>
              <a:sym typeface="Arial"/>
            </a:endParaRPr>
          </a:p>
          <a:p>
            <a:pPr marL="914400" lvl="0" indent="-314325" algn="just" rtl="0">
              <a:lnSpc>
                <a:spcPct val="145606"/>
              </a:lnSpc>
              <a:spcBef>
                <a:spcPts val="0"/>
              </a:spcBef>
              <a:spcAft>
                <a:spcPts val="0"/>
              </a:spcAft>
              <a:buClr>
                <a:srgbClr val="292929"/>
              </a:buClr>
              <a:buSzPts val="1350"/>
              <a:buFont typeface="Arial"/>
              <a:buAutoNum type="alphaLcPeriod"/>
            </a:pPr>
            <a:r>
              <a:rPr lang="en-GB" sz="1350">
                <a:solidFill>
                  <a:srgbClr val="292929"/>
                </a:solidFill>
                <a:highlight>
                  <a:srgbClr val="E9F2FD"/>
                </a:highlight>
                <a:latin typeface="Arial"/>
                <a:ea typeface="Arial"/>
                <a:cs typeface="Arial"/>
                <a:sym typeface="Arial"/>
              </a:rPr>
              <a:t>Import the necessary libraries</a:t>
            </a:r>
            <a:endParaRPr sz="1350">
              <a:solidFill>
                <a:srgbClr val="292929"/>
              </a:solidFill>
              <a:highlight>
                <a:srgbClr val="E9F2FD"/>
              </a:highlight>
              <a:latin typeface="Arial"/>
              <a:ea typeface="Arial"/>
              <a:cs typeface="Arial"/>
              <a:sym typeface="Arial"/>
            </a:endParaRPr>
          </a:p>
          <a:p>
            <a:pPr marL="914400" lvl="0" indent="-314325" algn="just" rtl="0">
              <a:lnSpc>
                <a:spcPct val="145606"/>
              </a:lnSpc>
              <a:spcBef>
                <a:spcPts val="0"/>
              </a:spcBef>
              <a:spcAft>
                <a:spcPts val="0"/>
              </a:spcAft>
              <a:buClr>
                <a:srgbClr val="292929"/>
              </a:buClr>
              <a:buSzPts val="1350"/>
              <a:buFont typeface="Arial"/>
              <a:buAutoNum type="alphaLcPeriod"/>
            </a:pPr>
            <a:r>
              <a:rPr lang="en-GB" sz="1350">
                <a:solidFill>
                  <a:srgbClr val="292929"/>
                </a:solidFill>
                <a:highlight>
                  <a:srgbClr val="E9F2FD"/>
                </a:highlight>
                <a:latin typeface="Arial"/>
                <a:ea typeface="Arial"/>
                <a:cs typeface="Arial"/>
                <a:sym typeface="Arial"/>
              </a:rPr>
              <a:t>Load the dataset</a:t>
            </a:r>
            <a:endParaRPr sz="1350">
              <a:solidFill>
                <a:srgbClr val="292929"/>
              </a:solidFill>
              <a:highlight>
                <a:srgbClr val="E9F2FD"/>
              </a:highlight>
              <a:latin typeface="Arial"/>
              <a:ea typeface="Arial"/>
              <a:cs typeface="Arial"/>
              <a:sym typeface="Arial"/>
            </a:endParaRPr>
          </a:p>
          <a:p>
            <a:pPr marL="914400" lvl="0" indent="-314325" algn="just" rtl="0">
              <a:lnSpc>
                <a:spcPct val="145606"/>
              </a:lnSpc>
              <a:spcBef>
                <a:spcPts val="0"/>
              </a:spcBef>
              <a:spcAft>
                <a:spcPts val="0"/>
              </a:spcAft>
              <a:buClr>
                <a:srgbClr val="292929"/>
              </a:buClr>
              <a:buSzPts val="1350"/>
              <a:buFont typeface="Arial"/>
              <a:buAutoNum type="alphaLcPeriod"/>
            </a:pPr>
            <a:r>
              <a:rPr lang="en-GB" sz="1350">
                <a:solidFill>
                  <a:srgbClr val="292929"/>
                </a:solidFill>
                <a:highlight>
                  <a:srgbClr val="E9F2FD"/>
                </a:highlight>
                <a:latin typeface="Arial"/>
                <a:ea typeface="Arial"/>
                <a:cs typeface="Arial"/>
                <a:sym typeface="Arial"/>
              </a:rPr>
              <a:t>EDA on dataset</a:t>
            </a:r>
            <a:endParaRPr sz="1350">
              <a:solidFill>
                <a:srgbClr val="292929"/>
              </a:solidFill>
              <a:highlight>
                <a:srgbClr val="E9F2FD"/>
              </a:highlight>
              <a:latin typeface="Arial"/>
              <a:ea typeface="Arial"/>
              <a:cs typeface="Arial"/>
              <a:sym typeface="Arial"/>
            </a:endParaRPr>
          </a:p>
          <a:p>
            <a:pPr marL="914400" lvl="0" indent="-314325" algn="just" rtl="0">
              <a:lnSpc>
                <a:spcPct val="145606"/>
              </a:lnSpc>
              <a:spcBef>
                <a:spcPts val="0"/>
              </a:spcBef>
              <a:spcAft>
                <a:spcPts val="0"/>
              </a:spcAft>
              <a:buClr>
                <a:srgbClr val="292929"/>
              </a:buClr>
              <a:buSzPts val="1350"/>
              <a:buFont typeface="Arial"/>
              <a:buAutoNum type="alphaLcPeriod"/>
            </a:pPr>
            <a:r>
              <a:rPr lang="en-GB" sz="1350">
                <a:solidFill>
                  <a:srgbClr val="292929"/>
                </a:solidFill>
                <a:highlight>
                  <a:srgbClr val="E9F2FD"/>
                </a:highlight>
                <a:latin typeface="Arial"/>
                <a:ea typeface="Arial"/>
                <a:cs typeface="Arial"/>
                <a:sym typeface="Arial"/>
              </a:rPr>
              <a:t>Modeling and training</a:t>
            </a:r>
            <a:endParaRPr sz="1350">
              <a:solidFill>
                <a:srgbClr val="292929"/>
              </a:solidFill>
              <a:highlight>
                <a:srgbClr val="E9F2FD"/>
              </a:highlight>
              <a:latin typeface="Arial"/>
              <a:ea typeface="Arial"/>
              <a:cs typeface="Arial"/>
              <a:sym typeface="Arial"/>
            </a:endParaRPr>
          </a:p>
          <a:p>
            <a:pPr marL="914400" lvl="0" indent="-314325" algn="just" rtl="0">
              <a:lnSpc>
                <a:spcPct val="145606"/>
              </a:lnSpc>
              <a:spcBef>
                <a:spcPts val="0"/>
              </a:spcBef>
              <a:spcAft>
                <a:spcPts val="0"/>
              </a:spcAft>
              <a:buClr>
                <a:srgbClr val="292929"/>
              </a:buClr>
              <a:buSzPts val="1350"/>
              <a:buFont typeface="Arial"/>
              <a:buAutoNum type="alphaLcPeriod"/>
            </a:pPr>
            <a:r>
              <a:rPr lang="en-GB" sz="1350">
                <a:solidFill>
                  <a:srgbClr val="292929"/>
                </a:solidFill>
                <a:highlight>
                  <a:srgbClr val="E9F2FD"/>
                </a:highlight>
                <a:latin typeface="Arial"/>
                <a:ea typeface="Arial"/>
                <a:cs typeface="Arial"/>
                <a:sym typeface="Arial"/>
              </a:rPr>
              <a:t>Improve accuracy using Hyperparameter tuning</a:t>
            </a:r>
            <a:endParaRPr sz="1350">
              <a:solidFill>
                <a:srgbClr val="292929"/>
              </a:solidFill>
              <a:highlight>
                <a:srgbClr val="E9F2FD"/>
              </a:highlight>
              <a:latin typeface="Arial"/>
              <a:ea typeface="Arial"/>
              <a:cs typeface="Arial"/>
              <a:sym typeface="Arial"/>
            </a:endParaRPr>
          </a:p>
          <a:p>
            <a:pPr marL="914400" lvl="0" indent="-314325" algn="just" rtl="0">
              <a:lnSpc>
                <a:spcPct val="145606"/>
              </a:lnSpc>
              <a:spcBef>
                <a:spcPts val="0"/>
              </a:spcBef>
              <a:spcAft>
                <a:spcPts val="0"/>
              </a:spcAft>
              <a:buClr>
                <a:srgbClr val="292929"/>
              </a:buClr>
              <a:buSzPts val="1350"/>
              <a:buFont typeface="Arial"/>
              <a:buAutoNum type="alphaLcPeriod"/>
            </a:pPr>
            <a:r>
              <a:rPr lang="en-GB" sz="1350">
                <a:solidFill>
                  <a:srgbClr val="292929"/>
                </a:solidFill>
                <a:highlight>
                  <a:srgbClr val="E9F2FD"/>
                </a:highlight>
                <a:latin typeface="Arial"/>
                <a:ea typeface="Arial"/>
                <a:cs typeface="Arial"/>
                <a:sym typeface="Arial"/>
              </a:rPr>
              <a:t>Evaluate the model</a:t>
            </a:r>
            <a:endParaRPr sz="1350">
              <a:solidFill>
                <a:srgbClr val="292929"/>
              </a:solidFill>
              <a:highlight>
                <a:srgbClr val="E9F2FD"/>
              </a:highlight>
              <a:latin typeface="Arial"/>
              <a:ea typeface="Arial"/>
              <a:cs typeface="Arial"/>
              <a:sym typeface="Arial"/>
            </a:endParaRPr>
          </a:p>
          <a:p>
            <a:pPr marL="914400" lvl="0" indent="-314325" algn="just" rtl="0">
              <a:lnSpc>
                <a:spcPct val="145606"/>
              </a:lnSpc>
              <a:spcBef>
                <a:spcPts val="0"/>
              </a:spcBef>
              <a:spcAft>
                <a:spcPts val="0"/>
              </a:spcAft>
              <a:buClr>
                <a:srgbClr val="292929"/>
              </a:buClr>
              <a:buSzPts val="1350"/>
              <a:buFont typeface="Arial"/>
              <a:buAutoNum type="alphaLcPeriod"/>
            </a:pPr>
            <a:r>
              <a:rPr lang="en-GB" sz="1350">
                <a:solidFill>
                  <a:srgbClr val="292929"/>
                </a:solidFill>
                <a:highlight>
                  <a:srgbClr val="E9F2FD"/>
                </a:highlight>
                <a:latin typeface="Arial"/>
                <a:ea typeface="Arial"/>
                <a:cs typeface="Arial"/>
                <a:sym typeface="Arial"/>
              </a:rPr>
              <a:t>Save and load the model</a:t>
            </a:r>
            <a:endParaRPr sz="1350">
              <a:solidFill>
                <a:srgbClr val="292929"/>
              </a:solidFill>
              <a:highlight>
                <a:srgbClr val="E9F2FD"/>
              </a:highlight>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0"/>
          <p:cNvSpPr txBox="1">
            <a:spLocks noGrp="1"/>
          </p:cNvSpPr>
          <p:nvPr>
            <p:ph type="body" idx="1"/>
          </p:nvPr>
        </p:nvSpPr>
        <p:spPr>
          <a:xfrm>
            <a:off x="1389350" y="1138925"/>
            <a:ext cx="7676100" cy="3361800"/>
          </a:xfrm>
          <a:prstGeom prst="rect">
            <a:avLst/>
          </a:prstGeom>
        </p:spPr>
        <p:txBody>
          <a:bodyPr spcFirstLastPara="1" wrap="square" lIns="91425" tIns="91425" rIns="91425" bIns="91425" anchor="t" anchorCtr="0">
            <a:normAutofit/>
          </a:bodyPr>
          <a:lstStyle/>
          <a:p>
            <a:pPr marL="0" lvl="0" indent="0" algn="l" rtl="0">
              <a:lnSpc>
                <a:spcPct val="218181"/>
              </a:lnSpc>
              <a:spcBef>
                <a:spcPts val="1700"/>
              </a:spcBef>
              <a:spcAft>
                <a:spcPts val="0"/>
              </a:spcAft>
              <a:buNone/>
            </a:pPr>
            <a:r>
              <a:rPr lang="en-GB" sz="2100" b="1" i="1" u="sng">
                <a:solidFill>
                  <a:srgbClr val="292929"/>
                </a:solidFill>
                <a:highlight>
                  <a:srgbClr val="FFFFFF"/>
                </a:highlight>
                <a:latin typeface="Georgia"/>
                <a:ea typeface="Georgia"/>
                <a:cs typeface="Georgia"/>
                <a:sym typeface="Georgia"/>
              </a:rPr>
              <a:t>Creating a web app using flask and connecting it with model</a:t>
            </a:r>
            <a:endParaRPr sz="2100" b="1" i="1" u="sng">
              <a:solidFill>
                <a:srgbClr val="292929"/>
              </a:solidFill>
              <a:highlight>
                <a:srgbClr val="FFFFFF"/>
              </a:highlight>
              <a:latin typeface="Georgia"/>
              <a:ea typeface="Georgia"/>
              <a:cs typeface="Georgia"/>
              <a:sym typeface="Georgia"/>
            </a:endParaRPr>
          </a:p>
          <a:p>
            <a:pPr marL="0" lvl="0" indent="0" algn="just" rtl="0">
              <a:lnSpc>
                <a:spcPct val="218181"/>
              </a:lnSpc>
              <a:spcBef>
                <a:spcPts val="1700"/>
              </a:spcBef>
              <a:spcAft>
                <a:spcPts val="0"/>
              </a:spcAft>
              <a:buNone/>
            </a:pPr>
            <a:r>
              <a:rPr lang="en-GB" sz="2000" b="1">
                <a:solidFill>
                  <a:srgbClr val="292929"/>
                </a:solidFill>
                <a:highlight>
                  <a:srgbClr val="F2F2F2"/>
                </a:highlight>
                <a:latin typeface="Courier New"/>
                <a:ea typeface="Courier New"/>
                <a:cs typeface="Courier New"/>
                <a:sym typeface="Courier New"/>
              </a:rPr>
              <a:t>Create folder structure as follow:</a:t>
            </a:r>
            <a:endParaRPr sz="2000" b="1">
              <a:solidFill>
                <a:srgbClr val="292929"/>
              </a:solidFill>
              <a:highlight>
                <a:srgbClr val="F2F2F2"/>
              </a:highlight>
              <a:latin typeface="Courier New"/>
              <a:ea typeface="Courier New"/>
              <a:cs typeface="Courier New"/>
              <a:sym typeface="Courier New"/>
            </a:endParaRPr>
          </a:p>
          <a:p>
            <a:pPr marL="0" lvl="0" indent="0" algn="l" rtl="0">
              <a:spcBef>
                <a:spcPts val="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1"/>
          <p:cNvSpPr txBox="1">
            <a:spLocks noGrp="1"/>
          </p:cNvSpPr>
          <p:nvPr>
            <p:ph type="body" idx="1"/>
          </p:nvPr>
        </p:nvSpPr>
        <p:spPr>
          <a:xfrm>
            <a:off x="1297500" y="275550"/>
            <a:ext cx="7038900" cy="4203300"/>
          </a:xfrm>
          <a:prstGeom prst="rect">
            <a:avLst/>
          </a:prstGeom>
        </p:spPr>
        <p:txBody>
          <a:bodyPr spcFirstLastPara="1" wrap="square" lIns="91425" tIns="91425" rIns="91425" bIns="91425" anchor="t" anchorCtr="0">
            <a:normAutofit fontScale="47500" lnSpcReduction="20000"/>
          </a:bodyPr>
          <a:lstStyle/>
          <a:p>
            <a:pPr marL="0" lvl="0" indent="0" algn="just" rtl="0">
              <a:lnSpc>
                <a:spcPct val="218181"/>
              </a:lnSpc>
              <a:spcBef>
                <a:spcPts val="1700"/>
              </a:spcBef>
              <a:spcAft>
                <a:spcPts val="0"/>
              </a:spcAft>
              <a:buNone/>
            </a:pPr>
            <a:r>
              <a:rPr lang="en-GB" sz="1723" b="1">
                <a:solidFill>
                  <a:srgbClr val="292929"/>
                </a:solidFill>
                <a:highlight>
                  <a:srgbClr val="F2F2F2"/>
                </a:highlight>
                <a:latin typeface="Courier New"/>
                <a:ea typeface="Courier New"/>
                <a:cs typeface="Courier New"/>
                <a:sym typeface="Courier New"/>
              </a:rPr>
              <a:t>flask(root)</a:t>
            </a:r>
            <a:endParaRPr sz="1723" b="1">
              <a:solidFill>
                <a:srgbClr val="292929"/>
              </a:solidFill>
              <a:highlight>
                <a:srgbClr val="F2F2F2"/>
              </a:highlight>
              <a:latin typeface="Courier New"/>
              <a:ea typeface="Courier New"/>
              <a:cs typeface="Courier New"/>
              <a:sym typeface="Courier New"/>
            </a:endParaRPr>
          </a:p>
          <a:p>
            <a:pPr marL="0" lvl="0" indent="0" algn="just" rtl="0">
              <a:lnSpc>
                <a:spcPct val="218181"/>
              </a:lnSpc>
              <a:spcBef>
                <a:spcPts val="1700"/>
              </a:spcBef>
              <a:spcAft>
                <a:spcPts val="0"/>
              </a:spcAft>
              <a:buNone/>
            </a:pPr>
            <a:r>
              <a:rPr lang="en-GB" sz="1723" b="1">
                <a:solidFill>
                  <a:srgbClr val="292929"/>
                </a:solidFill>
                <a:highlight>
                  <a:srgbClr val="F2F2F2"/>
                </a:highlight>
                <a:latin typeface="Courier New"/>
                <a:ea typeface="Courier New"/>
                <a:cs typeface="Courier New"/>
                <a:sym typeface="Courier New"/>
              </a:rPr>
              <a:t>   |____templates</a:t>
            </a:r>
            <a:endParaRPr sz="1723" b="1">
              <a:solidFill>
                <a:srgbClr val="292929"/>
              </a:solidFill>
              <a:highlight>
                <a:srgbClr val="F2F2F2"/>
              </a:highlight>
              <a:latin typeface="Courier New"/>
              <a:ea typeface="Courier New"/>
              <a:cs typeface="Courier New"/>
              <a:sym typeface="Courier New"/>
            </a:endParaRPr>
          </a:p>
          <a:p>
            <a:pPr marL="0" lvl="0" indent="0" algn="just" rtl="0">
              <a:lnSpc>
                <a:spcPct val="218181"/>
              </a:lnSpc>
              <a:spcBef>
                <a:spcPts val="1700"/>
              </a:spcBef>
              <a:spcAft>
                <a:spcPts val="0"/>
              </a:spcAft>
              <a:buNone/>
            </a:pPr>
            <a:r>
              <a:rPr lang="en-GB" sz="1723" b="1">
                <a:solidFill>
                  <a:srgbClr val="292929"/>
                </a:solidFill>
                <a:highlight>
                  <a:srgbClr val="F2F2F2"/>
                </a:highlight>
                <a:latin typeface="Courier New"/>
                <a:ea typeface="Courier New"/>
                <a:cs typeface="Courier New"/>
                <a:sym typeface="Courier New"/>
              </a:rPr>
              <a:t>           |___index.html</a:t>
            </a:r>
            <a:endParaRPr sz="1723" b="1">
              <a:solidFill>
                <a:srgbClr val="292929"/>
              </a:solidFill>
              <a:highlight>
                <a:srgbClr val="F2F2F2"/>
              </a:highlight>
              <a:latin typeface="Courier New"/>
              <a:ea typeface="Courier New"/>
              <a:cs typeface="Courier New"/>
              <a:sym typeface="Courier New"/>
            </a:endParaRPr>
          </a:p>
          <a:p>
            <a:pPr marL="0" lvl="0" indent="0" algn="just" rtl="0">
              <a:lnSpc>
                <a:spcPct val="218181"/>
              </a:lnSpc>
              <a:spcBef>
                <a:spcPts val="1700"/>
              </a:spcBef>
              <a:spcAft>
                <a:spcPts val="0"/>
              </a:spcAft>
              <a:buNone/>
            </a:pPr>
            <a:r>
              <a:rPr lang="en-GB" sz="1723" b="1">
                <a:solidFill>
                  <a:srgbClr val="292929"/>
                </a:solidFill>
                <a:highlight>
                  <a:srgbClr val="F2F2F2"/>
                </a:highlight>
                <a:latin typeface="Courier New"/>
                <a:ea typeface="Courier New"/>
                <a:cs typeface="Courier New"/>
                <a:sym typeface="Courier New"/>
              </a:rPr>
              <a:t>   |____static</a:t>
            </a:r>
            <a:endParaRPr sz="1723" b="1">
              <a:solidFill>
                <a:srgbClr val="292929"/>
              </a:solidFill>
              <a:highlight>
                <a:srgbClr val="F2F2F2"/>
              </a:highlight>
              <a:latin typeface="Courier New"/>
              <a:ea typeface="Courier New"/>
              <a:cs typeface="Courier New"/>
              <a:sym typeface="Courier New"/>
            </a:endParaRPr>
          </a:p>
          <a:p>
            <a:pPr marL="0" lvl="0" indent="0" algn="just" rtl="0">
              <a:lnSpc>
                <a:spcPct val="218181"/>
              </a:lnSpc>
              <a:spcBef>
                <a:spcPts val="1700"/>
              </a:spcBef>
              <a:spcAft>
                <a:spcPts val="0"/>
              </a:spcAft>
              <a:buNone/>
            </a:pPr>
            <a:r>
              <a:rPr lang="en-GB" sz="1723" b="1">
                <a:solidFill>
                  <a:srgbClr val="292929"/>
                </a:solidFill>
                <a:highlight>
                  <a:srgbClr val="F2F2F2"/>
                </a:highlight>
                <a:latin typeface="Courier New"/>
                <a:ea typeface="Courier New"/>
                <a:cs typeface="Courier New"/>
                <a:sym typeface="Courier New"/>
              </a:rPr>
              <a:t>           |____css</a:t>
            </a:r>
            <a:endParaRPr sz="1723" b="1">
              <a:solidFill>
                <a:srgbClr val="292929"/>
              </a:solidFill>
              <a:highlight>
                <a:srgbClr val="F2F2F2"/>
              </a:highlight>
              <a:latin typeface="Courier New"/>
              <a:ea typeface="Courier New"/>
              <a:cs typeface="Courier New"/>
              <a:sym typeface="Courier New"/>
            </a:endParaRPr>
          </a:p>
          <a:p>
            <a:pPr marL="0" lvl="0" indent="0" algn="just" rtl="0">
              <a:lnSpc>
                <a:spcPct val="218181"/>
              </a:lnSpc>
              <a:spcBef>
                <a:spcPts val="1700"/>
              </a:spcBef>
              <a:spcAft>
                <a:spcPts val="0"/>
              </a:spcAft>
              <a:buNone/>
            </a:pPr>
            <a:r>
              <a:rPr lang="en-GB" sz="1723" b="1">
                <a:solidFill>
                  <a:srgbClr val="292929"/>
                </a:solidFill>
                <a:highlight>
                  <a:srgbClr val="F2F2F2"/>
                </a:highlight>
                <a:latin typeface="Courier New"/>
                <a:ea typeface="Courier New"/>
                <a:cs typeface="Courier New"/>
                <a:sym typeface="Courier New"/>
              </a:rPr>
              <a:t>           |_____js</a:t>
            </a:r>
            <a:endParaRPr sz="1723" b="1">
              <a:solidFill>
                <a:srgbClr val="292929"/>
              </a:solidFill>
              <a:highlight>
                <a:srgbClr val="F2F2F2"/>
              </a:highlight>
              <a:latin typeface="Courier New"/>
              <a:ea typeface="Courier New"/>
              <a:cs typeface="Courier New"/>
              <a:sym typeface="Courier New"/>
            </a:endParaRPr>
          </a:p>
          <a:p>
            <a:pPr marL="0" lvl="0" indent="0" algn="just" rtl="0">
              <a:lnSpc>
                <a:spcPct val="218181"/>
              </a:lnSpc>
              <a:spcBef>
                <a:spcPts val="1700"/>
              </a:spcBef>
              <a:spcAft>
                <a:spcPts val="0"/>
              </a:spcAft>
              <a:buNone/>
            </a:pPr>
            <a:r>
              <a:rPr lang="en-GB" sz="1723" b="1">
                <a:solidFill>
                  <a:srgbClr val="292929"/>
                </a:solidFill>
                <a:highlight>
                  <a:srgbClr val="F2F2F2"/>
                </a:highlight>
                <a:latin typeface="Courier New"/>
                <a:ea typeface="Courier New"/>
                <a:cs typeface="Courier New"/>
                <a:sym typeface="Courier New"/>
              </a:rPr>
              <a:t>   |____app.py</a:t>
            </a:r>
            <a:endParaRPr sz="1723" b="1">
              <a:solidFill>
                <a:srgbClr val="292929"/>
              </a:solidFill>
              <a:highlight>
                <a:srgbClr val="F2F2F2"/>
              </a:highlight>
              <a:latin typeface="Courier New"/>
              <a:ea typeface="Courier New"/>
              <a:cs typeface="Courier New"/>
              <a:sym typeface="Courier New"/>
            </a:endParaRPr>
          </a:p>
          <a:p>
            <a:pPr marL="0" lvl="0" indent="0" algn="just" rtl="0">
              <a:lnSpc>
                <a:spcPct val="218181"/>
              </a:lnSpc>
              <a:spcBef>
                <a:spcPts val="1700"/>
              </a:spcBef>
              <a:spcAft>
                <a:spcPts val="0"/>
              </a:spcAft>
              <a:buNone/>
            </a:pPr>
            <a:r>
              <a:rPr lang="en-GB" sz="1723" b="1">
                <a:solidFill>
                  <a:srgbClr val="292929"/>
                </a:solidFill>
                <a:highlight>
                  <a:srgbClr val="F2F2F2"/>
                </a:highlight>
                <a:latin typeface="Courier New"/>
                <a:ea typeface="Courier New"/>
                <a:cs typeface="Courier New"/>
                <a:sym typeface="Courier New"/>
              </a:rPr>
              <a:t>   |_____Diabetes.pkl</a:t>
            </a:r>
            <a:endParaRPr sz="1723" b="1">
              <a:solidFill>
                <a:srgbClr val="292929"/>
              </a:solidFill>
              <a:highlight>
                <a:srgbClr val="F2F2F2"/>
              </a:highlight>
              <a:latin typeface="Courier New"/>
              <a:ea typeface="Courier New"/>
              <a:cs typeface="Courier New"/>
              <a:sym typeface="Courier New"/>
            </a:endParaRPr>
          </a:p>
          <a:p>
            <a:pPr marL="0" lvl="0" indent="0" algn="just" rtl="0">
              <a:lnSpc>
                <a:spcPct val="145606"/>
              </a:lnSpc>
              <a:spcBef>
                <a:spcPts val="0"/>
              </a:spcBef>
              <a:spcAft>
                <a:spcPts val="0"/>
              </a:spcAft>
              <a:buNone/>
            </a:pPr>
            <a:endParaRPr sz="1823" b="1">
              <a:solidFill>
                <a:srgbClr val="292929"/>
              </a:solidFill>
              <a:highlight>
                <a:srgbClr val="FFFFFF"/>
              </a:highlight>
              <a:latin typeface="Georgia"/>
              <a:ea typeface="Georgia"/>
              <a:cs typeface="Georgia"/>
              <a:sym typeface="Georgia"/>
            </a:endParaRPr>
          </a:p>
          <a:p>
            <a:pPr marL="0" lvl="0" indent="0" algn="just" rtl="0">
              <a:lnSpc>
                <a:spcPct val="145606"/>
              </a:lnSpc>
              <a:spcBef>
                <a:spcPts val="0"/>
              </a:spcBef>
              <a:spcAft>
                <a:spcPts val="0"/>
              </a:spcAft>
              <a:buNone/>
            </a:pPr>
            <a:r>
              <a:rPr lang="en-GB" sz="1823" b="1">
                <a:solidFill>
                  <a:srgbClr val="292929"/>
                </a:solidFill>
                <a:highlight>
                  <a:srgbClr val="FFFFFF"/>
                </a:highlight>
                <a:latin typeface="Georgia"/>
                <a:ea typeface="Georgia"/>
                <a:cs typeface="Georgia"/>
                <a:sym typeface="Georgia"/>
              </a:rPr>
              <a:t>Write code in app.py</a:t>
            </a:r>
            <a:endParaRPr sz="1823" b="1">
              <a:solidFill>
                <a:srgbClr val="292929"/>
              </a:solidFill>
              <a:highlight>
                <a:srgbClr val="FFFFFF"/>
              </a:highlight>
              <a:latin typeface="Georgia"/>
              <a:ea typeface="Georgia"/>
              <a:cs typeface="Georgia"/>
              <a:sym typeface="Georgia"/>
            </a:endParaRPr>
          </a:p>
          <a:p>
            <a:pPr marL="0" lvl="0" indent="0" algn="l" rtl="0">
              <a:spcBef>
                <a:spcPts val="0"/>
              </a:spcBef>
              <a:spcAft>
                <a:spcPts val="1200"/>
              </a:spcAft>
              <a:buNone/>
            </a:pPr>
            <a:endParaRPr b="1"/>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794</Words>
  <Application>Microsoft Office PowerPoint</Application>
  <PresentationFormat>On-screen Show (16:9)</PresentationFormat>
  <Paragraphs>70</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Courier New</vt:lpstr>
      <vt:lpstr>Roboto</vt:lpstr>
      <vt:lpstr>Lato</vt:lpstr>
      <vt:lpstr>Montserrat</vt:lpstr>
      <vt:lpstr>Georgia</vt:lpstr>
      <vt:lpstr>Focus</vt:lpstr>
      <vt:lpstr>Diabetes Prediction App  </vt:lpstr>
      <vt:lpstr>Abstract</vt:lpstr>
      <vt:lpstr>Introduction </vt:lpstr>
      <vt:lpstr>PowerPoint Presentation</vt:lpstr>
      <vt:lpstr>Project Implementation</vt:lpstr>
      <vt:lpstr>PowerPoint Presentation</vt:lpstr>
      <vt:lpstr>PowerPoint Presentation</vt:lpstr>
      <vt:lpstr>PowerPoint Presentation</vt:lpstr>
      <vt:lpstr>PowerPoint Presentation</vt:lpstr>
      <vt:lpstr>EXECUTION </vt:lpstr>
      <vt:lpstr>EXECUTION SCREENSHOTS</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 App  </dc:title>
  <cp:lastModifiedBy>Saicharan Gouru</cp:lastModifiedBy>
  <cp:revision>1</cp:revision>
  <dcterms:modified xsi:type="dcterms:W3CDTF">2021-05-18T10:17:54Z</dcterms:modified>
</cp:coreProperties>
</file>