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87" r:id="rId3"/>
    <p:sldId id="257" r:id="rId4"/>
    <p:sldId id="268" r:id="rId5"/>
    <p:sldId id="274" r:id="rId6"/>
    <p:sldId id="275" r:id="rId7"/>
    <p:sldId id="276" r:id="rId8"/>
    <p:sldId id="277" r:id="rId9"/>
    <p:sldId id="278" r:id="rId10"/>
    <p:sldId id="279" r:id="rId11"/>
    <p:sldId id="280" r:id="rId12"/>
    <p:sldId id="285" r:id="rId13"/>
    <p:sldId id="288" r:id="rId14"/>
    <p:sldId id="284" r:id="rId15"/>
    <p:sldId id="282" r:id="rId16"/>
    <p:sldId id="286"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876927D8-BD6C-4334-9679-F79F10490625}">
          <p14:sldIdLst>
            <p14:sldId id="256"/>
            <p14:sldId id="257"/>
            <p14:sldId id="268"/>
            <p14:sldId id="269"/>
            <p14:sldId id="270"/>
            <p14:sldId id="272"/>
            <p14:sldId id="273"/>
            <p14:sldId id="274"/>
          </p14:sldIdLst>
        </p14:section>
        <p14:section name="Untitled Section" id="{944134AF-5CC3-4D03-BF10-7AC11CA61104}">
          <p14:sldIdLst>
            <p14:sldId id="275"/>
            <p14:sldId id="276"/>
            <p14:sldId id="277"/>
            <p14:sldId id="278"/>
            <p14:sldId id="279"/>
            <p14:sldId id="280"/>
            <p14:sldId id="281"/>
            <p14:sldId id="282"/>
          </p14:sldIdLst>
        </p14:section>
      </p14:sectionLst>
    </p:ex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80" autoAdjust="0"/>
    <p:restoredTop sz="94599" autoAdjust="0"/>
  </p:normalViewPr>
  <p:slideViewPr>
    <p:cSldViewPr>
      <p:cViewPr varScale="1">
        <p:scale>
          <a:sx n="83" d="100"/>
          <a:sy n="83" d="100"/>
        </p:scale>
        <p:origin x="-566" y="-72"/>
      </p:cViewPr>
      <p:guideLst>
        <p:guide orient="horz" pos="2160"/>
        <p:guide pos="3839"/>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pPr/>
              <a:t>12/6/2021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pPr/>
              <a:t>‹#›</a:t>
            </a:fld>
            <a:endParaRPr/>
          </a:p>
        </p:txBody>
      </p:sp>
    </p:spTree>
    <p:extLst>
      <p:ext uri="{BB962C8B-B14F-4D97-AF65-F5344CB8AC3E}">
        <p14:creationId xmlns:p14="http://schemas.microsoft.com/office/powerpoint/2010/main" xmlns=""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pPr/>
              <a:t>12/6/2021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pPr/>
              <a:t>‹#›</a:t>
            </a:fld>
            <a:endParaRPr/>
          </a:p>
        </p:txBody>
      </p:sp>
    </p:spTree>
    <p:extLst>
      <p:ext uri="{BB962C8B-B14F-4D97-AF65-F5344CB8AC3E}">
        <p14:creationId xmlns:p14="http://schemas.microsoft.com/office/powerpoint/2010/main" xmlns=""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xmlns="" val="674356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pPr/>
              <a:t>12/6/2021</a:t>
            </a:fld>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21267935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pPr/>
              <a:t>12/6/2021</a:t>
            </a:fld>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22117910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pPr/>
              <a:t>12/6/2021</a:t>
            </a:fld>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dirty="0"/>
          </a:p>
        </p:txBody>
      </p:sp>
    </p:spTree>
    <p:extLst>
      <p:ext uri="{BB962C8B-B14F-4D97-AF65-F5344CB8AC3E}">
        <p14:creationId xmlns:p14="http://schemas.microsoft.com/office/powerpoint/2010/main" xmlns="" val="26144726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pPr/>
              <a:t>12/6/2021</a:t>
            </a:fld>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40587977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pPr/>
              <a:t>12/6/2021</a:t>
            </a:fld>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16832941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pPr/>
              <a:t>12/6/2021</a:t>
            </a:fld>
            <a:endParaRPr/>
          </a:p>
        </p:txBody>
      </p:sp>
      <p:sp>
        <p:nvSpPr>
          <p:cNvPr id="9" name="Slide Number Placeholder 8"/>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41824918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pPr/>
              <a:t>12/6/2021</a:t>
            </a:fld>
            <a:endParaRPr/>
          </a:p>
        </p:txBody>
      </p:sp>
      <p:sp>
        <p:nvSpPr>
          <p:cNvPr id="5" name="Slide Number Placeholder 4"/>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25315614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pPr/>
              <a:t>12/6/2021</a:t>
            </a:fld>
            <a:endParaRPr/>
          </a:p>
        </p:txBody>
      </p:sp>
      <p:sp>
        <p:nvSpPr>
          <p:cNvPr id="4" name="Slide Number Placeholder 3"/>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14059666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pPr/>
              <a:t>12/6/2021</a:t>
            </a:fld>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9621166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pPr/>
              <a:t>12/6/2021</a:t>
            </a:fld>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36176941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12/6/2021</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xmlns=""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document/1021072" TargetMode="External"/><Relationship Id="rId2" Type="http://schemas.openxmlformats.org/officeDocument/2006/relationships/hyperlink" Target="http://opihi.cs.uvic.ca/sound/genres.tar.gz"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MUSIC GENRE IDENTIFICATION</a:t>
            </a:r>
          </a:p>
        </p:txBody>
      </p:sp>
      <p:sp>
        <p:nvSpPr>
          <p:cNvPr id="3" name="Subtitle 2"/>
          <p:cNvSpPr>
            <a:spLocks noGrp="1"/>
          </p:cNvSpPr>
          <p:nvPr>
            <p:ph type="subTitle" idx="1"/>
          </p:nvPr>
        </p:nvSpPr>
        <p:spPr/>
        <p:txBody>
          <a:bodyPr/>
          <a:lstStyle/>
          <a:p>
            <a:r>
              <a:rPr lang="en-US" dirty="0" err="1"/>
              <a:t>Saicharan</a:t>
            </a:r>
            <a:r>
              <a:rPr lang="en-US" dirty="0"/>
              <a:t> </a:t>
            </a:r>
            <a:r>
              <a:rPr lang="en-US" dirty="0" err="1"/>
              <a:t>Amaravathi</a:t>
            </a:r>
            <a:r>
              <a:rPr lang="en-US" dirty="0"/>
              <a:t>	</a:t>
            </a:r>
          </a:p>
          <a:p>
            <a:r>
              <a:rPr lang="en-US" dirty="0" err="1"/>
              <a:t>Thrivenubabu</a:t>
            </a:r>
            <a:r>
              <a:rPr lang="en-US" dirty="0"/>
              <a:t> </a:t>
            </a:r>
            <a:r>
              <a:rPr lang="en-US" dirty="0" err="1"/>
              <a:t>Manukonda</a:t>
            </a:r>
            <a:endParaRPr lang="en-US" dirty="0"/>
          </a:p>
        </p:txBody>
      </p:sp>
    </p:spTree>
    <p:extLst>
      <p:ext uri="{BB962C8B-B14F-4D97-AF65-F5344CB8AC3E}">
        <p14:creationId xmlns:p14="http://schemas.microsoft.com/office/powerpoint/2010/main" xmlns="" val="19201110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58CD5C-753D-433D-890F-F89A491CA5B2}"/>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xmlns="" id="{F9EDC6C3-555F-4C15-A17F-E0EE6176053D}"/>
              </a:ext>
            </a:extLst>
          </p:cNvPr>
          <p:cNvSpPr>
            <a:spLocks noGrp="1"/>
          </p:cNvSpPr>
          <p:nvPr>
            <p:ph idx="1"/>
          </p:nvPr>
        </p:nvSpPr>
        <p:spPr/>
        <p:txBody>
          <a:bodyPr/>
          <a:lstStyle/>
          <a:p>
            <a:r>
              <a:rPr lang="en-US" dirty="0"/>
              <a:t>Because many interactions between input and output are non-linear, ANN can learn and model non-linear and complicated relationships.</a:t>
            </a:r>
          </a:p>
          <a:p>
            <a:r>
              <a:rPr lang="en-US" dirty="0"/>
              <a:t>After training, ANN may infer previously unknown associations from previously unknown data, making it generic.</a:t>
            </a:r>
          </a:p>
          <a:p>
            <a:r>
              <a:rPr lang="en-US" dirty="0"/>
              <a:t>Unlike many other machine learning models, ANN does not impose any limits on datasets, such as requiring data to be distributed in a Gaussian or other distribution.</a:t>
            </a:r>
          </a:p>
        </p:txBody>
      </p:sp>
    </p:spTree>
    <p:extLst>
      <p:ext uri="{BB962C8B-B14F-4D97-AF65-F5344CB8AC3E}">
        <p14:creationId xmlns:p14="http://schemas.microsoft.com/office/powerpoint/2010/main" xmlns="" val="14988876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2EC59-0D37-4D5B-AB58-A2D5EC8D3BC9}"/>
              </a:ext>
            </a:extLst>
          </p:cNvPr>
          <p:cNvSpPr>
            <a:spLocks noGrp="1"/>
          </p:cNvSpPr>
          <p:nvPr>
            <p:ph type="title"/>
          </p:nvPr>
        </p:nvSpPr>
        <p:spPr/>
        <p:txBody>
          <a:bodyPr/>
          <a:lstStyle/>
          <a:p>
            <a:r>
              <a:rPr lang="en-US" dirty="0"/>
              <a:t>APPLICATONS</a:t>
            </a:r>
          </a:p>
        </p:txBody>
      </p:sp>
      <p:sp>
        <p:nvSpPr>
          <p:cNvPr id="3" name="Content Placeholder 2">
            <a:extLst>
              <a:ext uri="{FF2B5EF4-FFF2-40B4-BE49-F238E27FC236}">
                <a16:creationId xmlns:a16="http://schemas.microsoft.com/office/drawing/2014/main" xmlns="" id="{156E7548-26B4-44FF-BC69-ED8E4A670C3B}"/>
              </a:ext>
            </a:extLst>
          </p:cNvPr>
          <p:cNvSpPr>
            <a:spLocks noGrp="1"/>
          </p:cNvSpPr>
          <p:nvPr>
            <p:ph idx="1"/>
          </p:nvPr>
        </p:nvSpPr>
        <p:spPr/>
        <p:txBody>
          <a:bodyPr/>
          <a:lstStyle/>
          <a:p>
            <a:r>
              <a:rPr lang="en-US" dirty="0"/>
              <a:t>ANN has a wide range of applications. </a:t>
            </a:r>
          </a:p>
          <a:p>
            <a:pPr marL="0" indent="0">
              <a:buNone/>
            </a:pPr>
            <a:r>
              <a:rPr lang="en-US" dirty="0"/>
              <a:t>                                      * Forecasting</a:t>
            </a:r>
          </a:p>
          <a:p>
            <a:pPr marL="0" indent="0">
              <a:buNone/>
            </a:pPr>
            <a:r>
              <a:rPr lang="en-US" dirty="0"/>
              <a:t>                                      * </a:t>
            </a:r>
            <a:r>
              <a:rPr lang="en-US" b="0" i="0" dirty="0">
                <a:effectLst/>
                <a:latin typeface="Lato" panose="020F0502020204030203" pitchFamily="34" charset="0"/>
              </a:rPr>
              <a:t>Credit rating.</a:t>
            </a:r>
          </a:p>
          <a:p>
            <a:pPr marL="0" indent="0">
              <a:buNone/>
            </a:pPr>
            <a:r>
              <a:rPr lang="en-US" dirty="0"/>
              <a:t>                                      *</a:t>
            </a:r>
            <a:r>
              <a:rPr lang="en-US" b="0" i="0" dirty="0">
                <a:effectLst/>
                <a:latin typeface="Lato" panose="020F0502020204030203" pitchFamily="34" charset="0"/>
              </a:rPr>
              <a:t> Fraud Detection.</a:t>
            </a:r>
          </a:p>
          <a:p>
            <a:pPr marL="0" indent="0">
              <a:buNone/>
            </a:pPr>
            <a:r>
              <a:rPr lang="en-US" b="0" i="0" dirty="0">
                <a:solidFill>
                  <a:srgbClr val="222222"/>
                </a:solidFill>
                <a:effectLst/>
                <a:latin typeface="Lato" panose="020F0502020204030203" pitchFamily="34" charset="0"/>
              </a:rPr>
              <a:t>.</a:t>
            </a:r>
          </a:p>
          <a:p>
            <a:pPr marL="0" indent="0">
              <a:buNone/>
            </a:pPr>
            <a:endParaRPr lang="en-US" dirty="0"/>
          </a:p>
          <a:p>
            <a:endParaRPr lang="en-US" dirty="0"/>
          </a:p>
        </p:txBody>
      </p:sp>
    </p:spTree>
    <p:extLst>
      <p:ext uri="{BB962C8B-B14F-4D97-AF65-F5344CB8AC3E}">
        <p14:creationId xmlns:p14="http://schemas.microsoft.com/office/powerpoint/2010/main" xmlns="" val="2284194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implement the code now</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smtClean="0"/>
              <a:t>We have used the famous </a:t>
            </a:r>
            <a:r>
              <a:rPr lang="en-US" dirty="0" smtClean="0">
                <a:hlinkClick r:id="rId2"/>
              </a:rPr>
              <a:t>GITZAN dataset</a:t>
            </a:r>
            <a:r>
              <a:rPr lang="en-US" dirty="0" smtClean="0"/>
              <a:t> for our case study. This dataset was used for the well-known paper in genre classification “ </a:t>
            </a:r>
            <a:r>
              <a:rPr lang="en-US" dirty="0" smtClean="0">
                <a:hlinkClick r:id="rId3"/>
              </a:rPr>
              <a:t>Musical genre classification of audio signals</a:t>
            </a:r>
            <a:r>
              <a:rPr lang="en-US" dirty="0" smtClean="0"/>
              <a:t> “ by G. </a:t>
            </a:r>
            <a:r>
              <a:rPr lang="en-US" dirty="0" err="1" smtClean="0"/>
              <a:t>Tzanetakis</a:t>
            </a:r>
            <a:r>
              <a:rPr lang="en-US" dirty="0" smtClean="0"/>
              <a:t> and P. Cook in IEEE Transactions on Audio and Speech Processing 2002.</a:t>
            </a:r>
          </a:p>
          <a:p>
            <a:r>
              <a:rPr lang="en-US" dirty="0" smtClean="0"/>
              <a:t>The dataset consists of 1000 audio tracks each 30 seconds long. It contains 10 genres namely, blues, classical, country, disco, </a:t>
            </a:r>
            <a:r>
              <a:rPr lang="en-US" dirty="0" err="1" smtClean="0"/>
              <a:t>hiphop</a:t>
            </a:r>
            <a:r>
              <a:rPr lang="en-US" dirty="0" smtClean="0"/>
              <a:t>, jazz, reggae, rock, metal and pop. Each genre consists of 100 sound clips.</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effectLst/>
                <a:latin typeface="LatoWeb"/>
              </a:rPr>
              <a:t>Evaluation methodology</a:t>
            </a:r>
            <a:endParaRPr lang="en-US" dirty="0"/>
          </a:p>
        </p:txBody>
      </p:sp>
      <p:sp>
        <p:nvSpPr>
          <p:cNvPr id="6" name="Content Placeholder 5"/>
          <p:cNvSpPr>
            <a:spLocks noGrp="1"/>
          </p:cNvSpPr>
          <p:nvPr>
            <p:ph sz="half" idx="2"/>
          </p:nvPr>
        </p:nvSpPr>
        <p:spPr>
          <a:xfrm>
            <a:off x="1522412" y="1905000"/>
            <a:ext cx="9144001" cy="4267200"/>
          </a:xfrm>
        </p:spPr>
        <p:txBody>
          <a:bodyPr/>
          <a:lstStyle/>
          <a:p>
            <a:r>
              <a:rPr lang="en-US" dirty="0" smtClean="0"/>
              <a:t>Accuracy</a:t>
            </a:r>
          </a:p>
          <a:p>
            <a:r>
              <a:rPr lang="en-US" dirty="0" smtClean="0"/>
              <a:t>Accuracy is defined as  </a:t>
            </a:r>
            <a:r>
              <a:rPr lang="en-US" dirty="0" smtClean="0"/>
              <a:t>closeness of the measurements to a specific </a:t>
            </a:r>
            <a:r>
              <a:rPr lang="en-US" dirty="0" smtClean="0"/>
              <a:t>value.</a:t>
            </a:r>
          </a:p>
          <a:p>
            <a:r>
              <a:rPr lang="en-US" dirty="0" smtClean="0"/>
              <a:t>Mathematically,</a:t>
            </a:r>
            <a:endParaRPr lang="en-US" dirty="0" smtClean="0"/>
          </a:p>
          <a:p>
            <a:pPr>
              <a:buNone/>
            </a:pPr>
            <a:r>
              <a:rPr lang="en-US" dirty="0" smtClean="0"/>
              <a:t>	Accuracy = Number </a:t>
            </a:r>
            <a:r>
              <a:rPr lang="en-US" dirty="0" smtClean="0"/>
              <a:t>of correct </a:t>
            </a:r>
            <a:r>
              <a:rPr lang="en-US" dirty="0" smtClean="0"/>
              <a:t>predictions/Total </a:t>
            </a:r>
            <a:r>
              <a:rPr lang="en-US" dirty="0" smtClean="0"/>
              <a:t>of all cases to be </a:t>
            </a:r>
            <a:r>
              <a:rPr lang="en-US" dirty="0" smtClean="0"/>
              <a:t>predicted</a:t>
            </a:r>
          </a:p>
          <a:p>
            <a:r>
              <a:rPr lang="en-US" dirty="0" smtClean="0"/>
              <a:t>Our model produced 63% accuracy on the validation dataset as well as test dataset.</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xmlns="" val="39860373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B8A419-D0E6-4965-A675-29C732CADC16}"/>
              </a:ext>
            </a:extLst>
          </p:cNvPr>
          <p:cNvSpPr>
            <a:spLocks noGrp="1"/>
          </p:cNvSpPr>
          <p:nvPr>
            <p:ph type="title"/>
          </p:nvPr>
        </p:nvSpPr>
        <p:spPr/>
        <p:txBody>
          <a:bodyPr>
            <a:normAutofit fontScale="90000"/>
          </a:bodyPr>
          <a:lstStyle/>
          <a:p>
            <a:r>
              <a:rPr lang="en-US" b="1" i="0" dirty="0" smtClean="0">
                <a:effectLst/>
                <a:latin typeface="Lato" panose="020F0502020204030203" pitchFamily="34" charset="0"/>
              </a:rPr>
              <a:t/>
            </a:r>
            <a:br>
              <a:rPr lang="en-US" b="1" i="0" dirty="0" smtClean="0">
                <a:effectLst/>
                <a:latin typeface="Lato" panose="020F0502020204030203" pitchFamily="34" charset="0"/>
              </a:rPr>
            </a:br>
            <a:r>
              <a:rPr lang="en-US" b="1" dirty="0" smtClean="0">
                <a:latin typeface="Lato" panose="020F0502020204030203" pitchFamily="34" charset="0"/>
              </a:rPr>
              <a:t/>
            </a:r>
            <a:br>
              <a:rPr lang="en-US" b="1" dirty="0" smtClean="0">
                <a:latin typeface="Lato" panose="020F0502020204030203" pitchFamily="34" charset="0"/>
              </a:rPr>
            </a:br>
            <a:r>
              <a:rPr lang="en-US" b="1" dirty="0" smtClean="0">
                <a:latin typeface="Lato" panose="020F0502020204030203" pitchFamily="34" charset="0"/>
              </a:rPr>
              <a:t/>
            </a:r>
            <a:br>
              <a:rPr lang="en-US" b="1" dirty="0" smtClean="0">
                <a:latin typeface="Lato" panose="020F0502020204030203" pitchFamily="34" charset="0"/>
              </a:rPr>
            </a:br>
            <a:r>
              <a:rPr lang="en-US" b="1" dirty="0" smtClean="0">
                <a:latin typeface="Lato" panose="020F0502020204030203" pitchFamily="34" charset="0"/>
              </a:rPr>
              <a:t/>
            </a:r>
            <a:br>
              <a:rPr lang="en-US" b="1" dirty="0" smtClean="0">
                <a:latin typeface="Lato" panose="020F0502020204030203" pitchFamily="34" charset="0"/>
              </a:rPr>
            </a:br>
            <a:r>
              <a:rPr lang="en-US" b="1" dirty="0" smtClean="0">
                <a:latin typeface="Lato" panose="020F0502020204030203" pitchFamily="34" charset="0"/>
              </a:rPr>
              <a:t/>
            </a:r>
            <a:br>
              <a:rPr lang="en-US" b="1" dirty="0" smtClean="0">
                <a:latin typeface="Lato" panose="020F0502020204030203" pitchFamily="34" charset="0"/>
              </a:rPr>
            </a:br>
            <a:r>
              <a:rPr lang="en-US" b="1" dirty="0" smtClean="0">
                <a:latin typeface="Lato" panose="020F0502020204030203" pitchFamily="34" charset="0"/>
              </a:rPr>
              <a:t>Conclusion:</a:t>
            </a:r>
            <a:r>
              <a:rPr lang="en-US" b="0" i="0" dirty="0">
                <a:solidFill>
                  <a:srgbClr val="222222"/>
                </a:solidFill>
                <a:effectLst/>
                <a:latin typeface="Lato" panose="020F0502020204030203" pitchFamily="34" charset="0"/>
              </a:rPr>
              <a:t/>
            </a:r>
            <a:br>
              <a:rPr lang="en-US" b="0" i="0" dirty="0">
                <a:solidFill>
                  <a:srgbClr val="2222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xmlns="" id="{AB1217C0-995F-423C-8E5B-DFD73F35CFE3}"/>
              </a:ext>
            </a:extLst>
          </p:cNvPr>
          <p:cNvSpPr>
            <a:spLocks noGrp="1"/>
          </p:cNvSpPr>
          <p:nvPr>
            <p:ph idx="1"/>
          </p:nvPr>
        </p:nvSpPr>
        <p:spPr/>
        <p:txBody>
          <a:bodyPr/>
          <a:lstStyle/>
          <a:p>
            <a:r>
              <a:rPr lang="en-US" dirty="0" smtClean="0"/>
              <a:t>Thus, Artificial Neural Network (ANN) helped us classify </a:t>
            </a:r>
            <a:r>
              <a:rPr lang="en-US" dirty="0" smtClean="0"/>
              <a:t>the </a:t>
            </a:r>
            <a:r>
              <a:rPr lang="en-US" dirty="0" smtClean="0"/>
              <a:t>music into various types of genres such as pop, disco, jazz, metal, </a:t>
            </a:r>
            <a:r>
              <a:rPr lang="en-US" dirty="0" err="1" smtClean="0"/>
              <a:t>hiphop</a:t>
            </a:r>
            <a:r>
              <a:rPr lang="en-US" dirty="0" smtClean="0"/>
              <a:t>, reggae, rock, blues, classical with an accuracy of 63%.</a:t>
            </a:r>
            <a:endParaRPr lang="en-US" dirty="0"/>
          </a:p>
        </p:txBody>
      </p:sp>
    </p:spTree>
    <p:extLst>
      <p:ext uri="{BB962C8B-B14F-4D97-AF65-F5344CB8AC3E}">
        <p14:creationId xmlns:p14="http://schemas.microsoft.com/office/powerpoint/2010/main" xmlns="" val="31828394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711A75-5078-4B2E-AC0B-52A27E43B250}"/>
              </a:ext>
            </a:extLst>
          </p:cNvPr>
          <p:cNvSpPr>
            <a:spLocks noGrp="1"/>
          </p:cNvSpPr>
          <p:nvPr>
            <p:ph type="title"/>
          </p:nvPr>
        </p:nvSpPr>
        <p:spPr/>
        <p:txBody>
          <a:bodyPr/>
          <a:lstStyle/>
          <a:p>
            <a:r>
              <a:rPr lang="en-US" dirty="0" smtClean="0"/>
              <a:t>INTRODUCTION</a:t>
            </a:r>
            <a:r>
              <a:rPr lang="en-US" dirty="0"/>
              <a:t>	</a:t>
            </a:r>
          </a:p>
        </p:txBody>
      </p:sp>
      <p:sp>
        <p:nvSpPr>
          <p:cNvPr id="3" name="Content Placeholder 2">
            <a:extLst>
              <a:ext uri="{FF2B5EF4-FFF2-40B4-BE49-F238E27FC236}">
                <a16:creationId xmlns:a16="http://schemas.microsoft.com/office/drawing/2014/main" xmlns="" id="{FA25B9D5-2814-43C9-A1A0-B5DA75042F94}"/>
              </a:ext>
            </a:extLst>
          </p:cNvPr>
          <p:cNvSpPr>
            <a:spLocks noGrp="1"/>
          </p:cNvSpPr>
          <p:nvPr>
            <p:ph idx="1"/>
          </p:nvPr>
        </p:nvSpPr>
        <p:spPr/>
        <p:txBody>
          <a:bodyPr>
            <a:normAutofit lnSpcReduction="10000"/>
          </a:bodyPr>
          <a:lstStyle/>
          <a:p>
            <a:r>
              <a:rPr lang="en-US" dirty="0"/>
              <a:t>The term "neural network" refers to a collection of algorithms that attempt to emulate the human brain by determining the link between pieces of data. It's employed in a variety of applications, including regression, classification, and image recognition, among others.</a:t>
            </a:r>
          </a:p>
          <a:p>
            <a:r>
              <a:rPr lang="en-US" dirty="0"/>
              <a:t>The biological neural network processes data in parallel, but the artificial neural network processes data in series. Additionally, the former's processing is slower (in milliseconds), whilst the latter's processing is quicker (in a nanosecond).</a:t>
            </a:r>
          </a:p>
          <a:p>
            <a:r>
              <a:rPr lang="en-US" dirty="0"/>
              <a:t>A neural network includes several layers, each of which performs a specialized job. As the model's complexity grows, the number of layers grows as well, which is why it's called a multi-layer perceptron.</a:t>
            </a:r>
          </a:p>
        </p:txBody>
      </p:sp>
    </p:spTree>
    <p:extLst>
      <p:ext uri="{BB962C8B-B14F-4D97-AF65-F5344CB8AC3E}">
        <p14:creationId xmlns:p14="http://schemas.microsoft.com/office/powerpoint/2010/main" xmlns="" val="36797633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OBJECTIVES:</a:t>
            </a:r>
          </a:p>
        </p:txBody>
      </p:sp>
      <p:sp>
        <p:nvSpPr>
          <p:cNvPr id="14" name="Content Placeholder 13"/>
          <p:cNvSpPr>
            <a:spLocks noGrp="1"/>
          </p:cNvSpPr>
          <p:nvPr>
            <p:ph idx="1"/>
          </p:nvPr>
        </p:nvSpPr>
        <p:spPr/>
        <p:txBody>
          <a:bodyPr/>
          <a:lstStyle/>
          <a:p>
            <a:r>
              <a:rPr lang="en-US" dirty="0"/>
              <a:t>Humans are very skilled at determining the genre a music belongs to.</a:t>
            </a:r>
          </a:p>
          <a:p>
            <a:r>
              <a:rPr lang="en-US" dirty="0"/>
              <a:t>We can determine whether we're listening to classical music, rap, or mass in a matter of seconds.</a:t>
            </a:r>
          </a:p>
          <a:p>
            <a:r>
              <a:rPr lang="en-US" dirty="0"/>
              <a:t>We want to create a machine learning system that automatically categorizes songs based on their genre.</a:t>
            </a:r>
          </a:p>
          <a:p>
            <a:endParaRPr lang="en-US" dirty="0"/>
          </a:p>
        </p:txBody>
      </p:sp>
    </p:spTree>
    <p:extLst>
      <p:ext uri="{BB962C8B-B14F-4D97-AF65-F5344CB8AC3E}">
        <p14:creationId xmlns:p14="http://schemas.microsoft.com/office/powerpoint/2010/main" xmlns="" val="21285360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5" name="Content Placeholder 4"/>
          <p:cNvSpPr>
            <a:spLocks noGrp="1"/>
          </p:cNvSpPr>
          <p:nvPr>
            <p:ph sz="half" idx="1"/>
          </p:nvPr>
        </p:nvSpPr>
        <p:spPr>
          <a:xfrm>
            <a:off x="1522413" y="1905000"/>
            <a:ext cx="9982199" cy="4267200"/>
          </a:xfrm>
        </p:spPr>
        <p:txBody>
          <a:bodyPr/>
          <a:lstStyle/>
          <a:p>
            <a:r>
              <a:rPr lang="en-US" dirty="0"/>
              <a:t>According to studies, while a person is listening to music, the brain's attention is drawn to transitions, which often </a:t>
            </a:r>
            <a:r>
              <a:rPr lang="en-US" dirty="0" smtClean="0"/>
              <a:t>coincides </a:t>
            </a:r>
            <a:r>
              <a:rPr lang="en-US" dirty="0"/>
              <a:t>with the loudest sections of the song.</a:t>
            </a:r>
          </a:p>
          <a:p>
            <a:r>
              <a:rPr lang="en-US" dirty="0"/>
              <a:t>This suggests that the loudest portion of the song may include vital information about the dataset's genre.</a:t>
            </a:r>
          </a:p>
          <a:p>
            <a:r>
              <a:rPr lang="en-US" dirty="0"/>
              <a:t>As a result, we decided to </a:t>
            </a:r>
            <a:r>
              <a:rPr lang="en-US" dirty="0" smtClean="0"/>
              <a:t>integrate the </a:t>
            </a:r>
            <a:r>
              <a:rPr lang="en-US" dirty="0" smtClean="0"/>
              <a:t>Mel-Frequency, </a:t>
            </a:r>
            <a:r>
              <a:rPr lang="en-US" dirty="0" err="1" smtClean="0"/>
              <a:t>Cepstral</a:t>
            </a:r>
            <a:r>
              <a:rPr lang="en-US" dirty="0" smtClean="0"/>
              <a:t> Coefficients, Spectral </a:t>
            </a:r>
            <a:r>
              <a:rPr lang="en-US" dirty="0" err="1" smtClean="0"/>
              <a:t>Centroid</a:t>
            </a:r>
            <a:r>
              <a:rPr lang="en-US" dirty="0" smtClean="0"/>
              <a:t>, Zero Crossing Rate, </a:t>
            </a:r>
            <a:r>
              <a:rPr lang="en-US" dirty="0" err="1" smtClean="0"/>
              <a:t>Chroma</a:t>
            </a:r>
            <a:r>
              <a:rPr lang="en-US" dirty="0" smtClean="0"/>
              <a:t> Frequencies, Spectral </a:t>
            </a:r>
            <a:r>
              <a:rPr lang="en-US" dirty="0" smtClean="0"/>
              <a:t>Roll-off </a:t>
            </a:r>
            <a:r>
              <a:rPr lang="en-US" dirty="0" smtClean="0"/>
              <a:t>features, </a:t>
            </a:r>
            <a:r>
              <a:rPr lang="en-US" dirty="0"/>
              <a:t>which corresponds to the song's loudest passages.</a:t>
            </a:r>
          </a:p>
        </p:txBody>
      </p:sp>
    </p:spTree>
    <p:extLst>
      <p:ext uri="{BB962C8B-B14F-4D97-AF65-F5344CB8AC3E}">
        <p14:creationId xmlns:p14="http://schemas.microsoft.com/office/powerpoint/2010/main" xmlns="" val="2237309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673397-8A21-4883-9D78-F644B7480CC9}"/>
              </a:ext>
            </a:extLst>
          </p:cNvPr>
          <p:cNvSpPr>
            <a:spLocks noGrp="1"/>
          </p:cNvSpPr>
          <p:nvPr>
            <p:ph type="title"/>
          </p:nvPr>
        </p:nvSpPr>
        <p:spPr/>
        <p:txBody>
          <a:bodyPr>
            <a:normAutofit fontScale="90000"/>
          </a:bodyPr>
          <a:lstStyle/>
          <a:p>
            <a:r>
              <a:rPr lang="en-US" b="1" i="0" dirty="0">
                <a:effectLst/>
                <a:latin typeface="Lato" panose="020B0604020202020204" pitchFamily="34" charset="0"/>
              </a:rPr>
              <a:t/>
            </a:r>
            <a:br>
              <a:rPr lang="en-US" b="1" i="0" dirty="0">
                <a:effectLst/>
                <a:latin typeface="Lato" panose="020B0604020202020204" pitchFamily="34" charset="0"/>
              </a:rPr>
            </a:br>
            <a:r>
              <a:rPr lang="en-US" b="1" i="0" dirty="0">
                <a:effectLst/>
                <a:latin typeface="Lato" panose="020B0604020202020204" pitchFamily="34" charset="0"/>
              </a:rPr>
              <a:t/>
            </a:r>
            <a:br>
              <a:rPr lang="en-US" b="1" i="0" dirty="0">
                <a:effectLst/>
                <a:latin typeface="Lato" panose="020B0604020202020204" pitchFamily="34" charset="0"/>
              </a:rPr>
            </a:br>
            <a:r>
              <a:rPr lang="en-US" b="1" i="0" dirty="0">
                <a:effectLst/>
                <a:latin typeface="Lato" panose="020B0604020202020204" pitchFamily="34" charset="0"/>
              </a:rPr>
              <a:t/>
            </a:r>
            <a:br>
              <a:rPr lang="en-US" b="1" i="0" dirty="0">
                <a:effectLst/>
                <a:latin typeface="Lato" panose="020B0604020202020204" pitchFamily="34" charset="0"/>
              </a:rPr>
            </a:br>
            <a:r>
              <a:rPr lang="en-US" b="1" i="0" dirty="0">
                <a:effectLst/>
                <a:latin typeface="Lato" panose="020B0604020202020204" pitchFamily="34" charset="0"/>
              </a:rPr>
              <a:t/>
            </a:r>
            <a:br>
              <a:rPr lang="en-US" b="1" i="0" dirty="0">
                <a:effectLst/>
                <a:latin typeface="Lato" panose="020B0604020202020204" pitchFamily="34" charset="0"/>
              </a:rPr>
            </a:br>
            <a:r>
              <a:rPr lang="en-US" b="0" i="0" dirty="0">
                <a:solidFill>
                  <a:srgbClr val="222222"/>
                </a:solidFill>
                <a:effectLst/>
                <a:latin typeface="Lato" panose="020B0604020202020204" pitchFamily="34" charset="0"/>
              </a:rPr>
              <a:t/>
            </a:r>
            <a:br>
              <a:rPr lang="en-US" b="0" i="0" dirty="0">
                <a:solidFill>
                  <a:srgbClr val="222222"/>
                </a:solidFill>
                <a:effectLst/>
                <a:latin typeface="Lato" panose="020B0604020202020204" pitchFamily="34" charset="0"/>
              </a:rPr>
            </a:br>
            <a:r>
              <a:rPr lang="en-US" b="0" i="0" dirty="0" smtClean="0">
                <a:effectLst/>
                <a:latin typeface="Lato" panose="020B0604020202020204" pitchFamily="34" charset="0"/>
              </a:rPr>
              <a:t>ARCHITECTURE </a:t>
            </a:r>
            <a:r>
              <a:rPr lang="en-US" b="0" i="0" dirty="0">
                <a:effectLst/>
                <a:latin typeface="Lato" panose="020B0604020202020204" pitchFamily="34" charset="0"/>
              </a:rPr>
              <a:t>OF ANN</a:t>
            </a:r>
            <a:endParaRPr lang="en-US" dirty="0"/>
          </a:p>
        </p:txBody>
      </p:sp>
      <p:pic>
        <p:nvPicPr>
          <p:cNvPr id="5" name="Content Placeholder 4">
            <a:extLst>
              <a:ext uri="{FF2B5EF4-FFF2-40B4-BE49-F238E27FC236}">
                <a16:creationId xmlns:a16="http://schemas.microsoft.com/office/drawing/2014/main" xmlns="" id="{ED54DA2B-7287-4BD9-884C-F82A35CAA8B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42856" y="2217916"/>
            <a:ext cx="7103114" cy="3641367"/>
          </a:xfrm>
        </p:spPr>
      </p:pic>
    </p:spTree>
    <p:extLst>
      <p:ext uri="{BB962C8B-B14F-4D97-AF65-F5344CB8AC3E}">
        <p14:creationId xmlns:p14="http://schemas.microsoft.com/office/powerpoint/2010/main" xmlns="" val="33520973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C4C4CD-68D1-4F08-9CB1-7061382093AE}"/>
              </a:ext>
            </a:extLst>
          </p:cNvPr>
          <p:cNvSpPr>
            <a:spLocks noGrp="1"/>
          </p:cNvSpPr>
          <p:nvPr>
            <p:ph idx="1"/>
          </p:nvPr>
        </p:nvSpPr>
        <p:spPr>
          <a:xfrm>
            <a:off x="531812" y="685800"/>
            <a:ext cx="11125200" cy="5486400"/>
          </a:xfrm>
        </p:spPr>
        <p:txBody>
          <a:bodyPr/>
          <a:lstStyle/>
          <a:p>
            <a:endParaRPr lang="en-US" dirty="0"/>
          </a:p>
          <a:p>
            <a:pPr marL="0" indent="0">
              <a:buNone/>
            </a:pPr>
            <a:r>
              <a:rPr lang="en-US" dirty="0"/>
              <a:t> </a:t>
            </a:r>
          </a:p>
          <a:p>
            <a:r>
              <a:rPr lang="en-US" dirty="0"/>
              <a:t> A neural network in its purest form includes three layers: </a:t>
            </a:r>
          </a:p>
          <a:p>
            <a:pPr marL="0" indent="0">
              <a:buNone/>
            </a:pPr>
            <a:r>
              <a:rPr lang="en-US" dirty="0"/>
              <a:t>                              -an input layer, </a:t>
            </a:r>
          </a:p>
          <a:p>
            <a:pPr marL="0" indent="0">
              <a:buNone/>
            </a:pPr>
            <a:r>
              <a:rPr lang="en-US" dirty="0"/>
              <a:t>                              -a hidden layer,</a:t>
            </a:r>
          </a:p>
          <a:p>
            <a:pPr marL="0" indent="0">
              <a:buNone/>
            </a:pPr>
            <a:r>
              <a:rPr lang="en-US" dirty="0"/>
              <a:t>                              -an output layer.</a:t>
            </a:r>
          </a:p>
          <a:p>
            <a:r>
              <a:rPr lang="en-US" dirty="0"/>
              <a:t>The input layer receives the input signals and passes them on to the next layer, with the output layer delivering the final prediction. These neural networks, like machine learning methods, must be taught with some training data before being used to solve a specific issue.</a:t>
            </a:r>
          </a:p>
          <a:p>
            <a:pPr marL="0" indent="0">
              <a:buNone/>
            </a:pPr>
            <a:endParaRPr lang="en-US" dirty="0"/>
          </a:p>
          <a:p>
            <a:endParaRPr lang="en-US" dirty="0"/>
          </a:p>
        </p:txBody>
      </p:sp>
    </p:spTree>
    <p:extLst>
      <p:ext uri="{BB962C8B-B14F-4D97-AF65-F5344CB8AC3E}">
        <p14:creationId xmlns:p14="http://schemas.microsoft.com/office/powerpoint/2010/main" xmlns="" val="20676463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EE315D-0988-4EE2-B86A-49C1BAB3919A}"/>
              </a:ext>
            </a:extLst>
          </p:cNvPr>
          <p:cNvSpPr>
            <a:spLocks noGrp="1"/>
          </p:cNvSpPr>
          <p:nvPr>
            <p:ph type="title"/>
          </p:nvPr>
        </p:nvSpPr>
        <p:spPr/>
        <p:txBody>
          <a:bodyPr/>
          <a:lstStyle/>
          <a:p>
            <a:r>
              <a:rPr lang="en-US" b="0" i="0" dirty="0">
                <a:solidFill>
                  <a:srgbClr val="222222"/>
                </a:solidFill>
                <a:effectLst/>
                <a:latin typeface="Lato" panose="020F0502020204030203" pitchFamily="34" charset="0"/>
              </a:rPr>
              <a:t/>
            </a:r>
            <a:br>
              <a:rPr lang="en-US" b="0" i="0" dirty="0">
                <a:solidFill>
                  <a:srgbClr val="222222"/>
                </a:solidFill>
                <a:effectLst/>
                <a:latin typeface="Lato" panose="020F0502020204030203" pitchFamily="34" charset="0"/>
              </a:rPr>
            </a:br>
            <a:r>
              <a:rPr lang="en-US" b="0" i="0" dirty="0">
                <a:effectLst/>
                <a:latin typeface="Lato" panose="020F0502020204030203" pitchFamily="34" charset="0"/>
              </a:rPr>
              <a:t>PERCEPTRON</a:t>
            </a:r>
            <a:endParaRPr lang="en-US" dirty="0"/>
          </a:p>
        </p:txBody>
      </p:sp>
      <p:sp>
        <p:nvSpPr>
          <p:cNvPr id="3" name="Content Placeholder 2">
            <a:extLst>
              <a:ext uri="{FF2B5EF4-FFF2-40B4-BE49-F238E27FC236}">
                <a16:creationId xmlns:a16="http://schemas.microsoft.com/office/drawing/2014/main" xmlns="" id="{E919200E-F1E1-4A7C-A546-798DE9A20789}"/>
              </a:ext>
            </a:extLst>
          </p:cNvPr>
          <p:cNvSpPr>
            <a:spLocks noGrp="1"/>
          </p:cNvSpPr>
          <p:nvPr>
            <p:ph idx="1"/>
          </p:nvPr>
        </p:nvSpPr>
        <p:spPr>
          <a:xfrm>
            <a:off x="1522414" y="1905000"/>
            <a:ext cx="9144000" cy="4572000"/>
          </a:xfrm>
        </p:spPr>
        <p:txBody>
          <a:bodyPr/>
          <a:lstStyle/>
          <a:p>
            <a:r>
              <a:rPr lang="en-US" dirty="0"/>
              <a:t>As previously mentioned, in a multi-layered perceptron, these are the concealed or thick layers. They're made up of a lot of neurons, and neurons are the basic building blocks of a perceptron. In simple terms, each </a:t>
            </a:r>
            <a:r>
              <a:rPr lang="en-US" dirty="0" smtClean="0"/>
              <a:t>node represents </a:t>
            </a:r>
            <a:r>
              <a:rPr lang="en-US" dirty="0"/>
              <a:t>a neuron, and a vertical arrangement of neurons represents </a:t>
            </a:r>
            <a:r>
              <a:rPr lang="en-US" dirty="0" err="1"/>
              <a:t>perceptrons</a:t>
            </a:r>
            <a:r>
              <a:rPr lang="en-US" dirty="0"/>
              <a:t>, which is essentially a dense layer, as seen in the below image.</a:t>
            </a:r>
          </a:p>
        </p:txBody>
      </p:sp>
      <p:pic>
        <p:nvPicPr>
          <p:cNvPr id="5" name="Picture 4">
            <a:extLst>
              <a:ext uri="{FF2B5EF4-FFF2-40B4-BE49-F238E27FC236}">
                <a16:creationId xmlns:a16="http://schemas.microsoft.com/office/drawing/2014/main" xmlns="" id="{1220BD69-9C70-4D5D-9AA5-2D9465A411F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503613" y="3962399"/>
            <a:ext cx="6324600" cy="2286001"/>
          </a:xfrm>
          <a:prstGeom prst="rect">
            <a:avLst/>
          </a:prstGeom>
        </p:spPr>
      </p:pic>
    </p:spTree>
    <p:extLst>
      <p:ext uri="{BB962C8B-B14F-4D97-AF65-F5344CB8AC3E}">
        <p14:creationId xmlns:p14="http://schemas.microsoft.com/office/powerpoint/2010/main" xmlns="" val="26397327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F33DA8C-94D5-49B0-AFA4-4A2F5A7C2ECC}"/>
              </a:ext>
            </a:extLst>
          </p:cNvPr>
          <p:cNvSpPr>
            <a:spLocks noGrp="1"/>
          </p:cNvSpPr>
          <p:nvPr>
            <p:ph idx="1"/>
          </p:nvPr>
        </p:nvSpPr>
        <p:spPr/>
        <p:txBody>
          <a:bodyPr/>
          <a:lstStyle/>
          <a:p>
            <a:r>
              <a:rPr lang="en-US" dirty="0"/>
              <a:t>Each neuron has some weights and biases, and calculations are done as follows: combination = bias + weights * input, followed by the activation function output = activation (combination)</a:t>
            </a:r>
          </a:p>
          <a:p>
            <a:r>
              <a:rPr lang="en-US" dirty="0"/>
              <a:t>Other activation functions include </a:t>
            </a:r>
            <a:r>
              <a:rPr lang="en-US" dirty="0" err="1"/>
              <a:t>ReLU</a:t>
            </a:r>
            <a:r>
              <a:rPr lang="en-US" dirty="0"/>
              <a:t>, Leaky </a:t>
            </a:r>
            <a:r>
              <a:rPr lang="en-US" dirty="0" err="1"/>
              <a:t>ReLU</a:t>
            </a:r>
            <a:r>
              <a:rPr lang="en-US" dirty="0"/>
              <a:t>, tanh, and a slew of others.</a:t>
            </a:r>
          </a:p>
        </p:txBody>
      </p:sp>
    </p:spTree>
    <p:extLst>
      <p:ext uri="{BB962C8B-B14F-4D97-AF65-F5344CB8AC3E}">
        <p14:creationId xmlns:p14="http://schemas.microsoft.com/office/powerpoint/2010/main" xmlns="" val="31830166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FD7CF-4E17-4204-9FEA-6BB7DF985EA6}"/>
              </a:ext>
            </a:extLst>
          </p:cNvPr>
          <p:cNvSpPr>
            <a:spLocks noGrp="1"/>
          </p:cNvSpPr>
          <p:nvPr>
            <p:ph type="title"/>
          </p:nvPr>
        </p:nvSpPr>
        <p:spPr/>
        <p:txBody>
          <a:bodyPr/>
          <a:lstStyle/>
          <a:p>
            <a:r>
              <a:rPr lang="en-US" b="0" i="0" dirty="0">
                <a:solidFill>
                  <a:srgbClr val="222222"/>
                </a:solidFill>
                <a:effectLst/>
                <a:latin typeface="Lato" panose="020F0502020204030203" pitchFamily="34" charset="0"/>
              </a:rPr>
              <a:t/>
            </a:r>
            <a:br>
              <a:rPr lang="en-US" b="0" i="0" dirty="0">
                <a:solidFill>
                  <a:srgbClr val="222222"/>
                </a:solidFill>
                <a:effectLst/>
                <a:latin typeface="Lato" panose="020F0502020204030203" pitchFamily="34" charset="0"/>
              </a:rPr>
            </a:br>
            <a:r>
              <a:rPr lang="en-US" b="0" i="0" dirty="0">
                <a:effectLst/>
                <a:latin typeface="Lato" panose="020F0502020204030203" pitchFamily="34" charset="0"/>
              </a:rPr>
              <a:t>WORKING OF ANN</a:t>
            </a:r>
            <a:endParaRPr lang="en-US" dirty="0"/>
          </a:p>
        </p:txBody>
      </p:sp>
      <p:sp>
        <p:nvSpPr>
          <p:cNvPr id="3" name="Content Placeholder 2">
            <a:extLst>
              <a:ext uri="{FF2B5EF4-FFF2-40B4-BE49-F238E27FC236}">
                <a16:creationId xmlns:a16="http://schemas.microsoft.com/office/drawing/2014/main" xmlns="" id="{C7C57B07-EAD9-4E5B-BA76-EF693C627667}"/>
              </a:ext>
            </a:extLst>
          </p:cNvPr>
          <p:cNvSpPr>
            <a:spLocks noGrp="1"/>
          </p:cNvSpPr>
          <p:nvPr>
            <p:ph idx="1"/>
          </p:nvPr>
        </p:nvSpPr>
        <p:spPr/>
        <p:txBody>
          <a:bodyPr>
            <a:normAutofit/>
          </a:bodyPr>
          <a:lstStyle/>
          <a:p>
            <a:r>
              <a:rPr lang="en-US" dirty="0"/>
              <a:t>Information is first fed into the input layer, which then passes it on to the hidden layers, and the interconnection between these two layers assigns weights to each input </a:t>
            </a:r>
            <a:r>
              <a:rPr lang="en-US" dirty="0" smtClean="0"/>
              <a:t> randomly </a:t>
            </a:r>
            <a:r>
              <a:rPr lang="en-US" dirty="0"/>
              <a:t>at first.</a:t>
            </a:r>
          </a:p>
          <a:p>
            <a:r>
              <a:rPr lang="en-US" dirty="0" smtClean="0"/>
              <a:t>Forward </a:t>
            </a:r>
            <a:r>
              <a:rPr lang="en-US" dirty="0"/>
              <a:t>Propagation is the name given to this entire process.</a:t>
            </a:r>
          </a:p>
          <a:p>
            <a:r>
              <a:rPr lang="en-US" dirty="0"/>
              <a:t>The Activation Function is in charge of deciding which node to fire for feature extraction </a:t>
            </a:r>
            <a:r>
              <a:rPr lang="en-US" dirty="0" smtClean="0"/>
              <a:t>after </a:t>
            </a:r>
            <a:r>
              <a:rPr lang="en-US" dirty="0"/>
              <a:t>comparing the output model to the original output and determining the error, weights are adjusted in backward propagation to lower the error, and this process is repeated for a set number of epochs (</a:t>
            </a:r>
            <a:r>
              <a:rPr lang="en-US" dirty="0" smtClean="0"/>
              <a:t>iterations). </a:t>
            </a:r>
            <a:r>
              <a:rPr lang="en-US" dirty="0"/>
              <a:t>Finally, the model weights are adjusted, and the prediction process is </a:t>
            </a:r>
            <a:r>
              <a:rPr lang="en-US" dirty="0" smtClean="0"/>
              <a:t>completed.</a:t>
            </a:r>
            <a:endParaRPr lang="en-US" dirty="0"/>
          </a:p>
          <a:p>
            <a:endParaRPr lang="en-US" dirty="0"/>
          </a:p>
        </p:txBody>
      </p:sp>
    </p:spTree>
    <p:extLst>
      <p:ext uri="{BB962C8B-B14F-4D97-AF65-F5344CB8AC3E}">
        <p14:creationId xmlns:p14="http://schemas.microsoft.com/office/powerpoint/2010/main" xmlns="" val="30110665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02804846_win32">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xmlns=""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tf02804846_win32</Template>
  <TotalTime>533</TotalTime>
  <Words>756</Words>
  <Application>Microsoft Office PowerPoint</Application>
  <PresentationFormat>Custom</PresentationFormat>
  <Paragraphs>54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tf02804846_win32</vt:lpstr>
      <vt:lpstr>MUSIC GENRE IDENTIFICATION</vt:lpstr>
      <vt:lpstr>INTRODUCTION </vt:lpstr>
      <vt:lpstr>OBJECTIVES:</vt:lpstr>
      <vt:lpstr>APPROACH:</vt:lpstr>
      <vt:lpstr>     ARCHITECTURE OF ANN</vt:lpstr>
      <vt:lpstr>Slide 6</vt:lpstr>
      <vt:lpstr> PERCEPTRON</vt:lpstr>
      <vt:lpstr>Slide 8</vt:lpstr>
      <vt:lpstr> WORKING OF ANN</vt:lpstr>
      <vt:lpstr>ADVANTAGES</vt:lpstr>
      <vt:lpstr>APPLICATONS</vt:lpstr>
      <vt:lpstr>Let’s implement the code now</vt:lpstr>
      <vt:lpstr>Dataset:</vt:lpstr>
      <vt:lpstr>Evaluation methodology</vt:lpstr>
      <vt:lpstr>     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IDENTIFICATION</dc:title>
  <dc:creator>HP</dc:creator>
  <cp:lastModifiedBy>HP</cp:lastModifiedBy>
  <cp:revision>12</cp:revision>
  <dcterms:created xsi:type="dcterms:W3CDTF">2021-11-11T00:10:52Z</dcterms:created>
  <dcterms:modified xsi:type="dcterms:W3CDTF">2021-12-07T03:01:18Z</dcterms:modified>
</cp:coreProperties>
</file>