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8429-48EE-4476-82A8-AAEC665D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F616A-335C-48A8-92F7-7DA276EF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5CAD-3939-44ED-BD62-1693651A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FE43-588E-47DD-9C6C-DC83A9EB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4C1E-4FC8-4A8C-807E-AB86F6AD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009-2DAF-4EEF-BD40-BA21E80C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F491-F4F3-4D1C-A279-C312A419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B6AD-BDC0-49AA-8FFE-4C3DA3BB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2300-BD16-4DE5-A1CA-EE783077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044A-5FE2-43C7-8719-019A0EE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29F0C-1C9E-498D-8A72-C3093FE6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8552-6019-4DE4-B13C-9CA607E9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5DF9-D14B-4435-B4D3-14EFC12C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40DE-B3B2-4AAA-9E3E-3D00100B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6B88-7F94-43FD-AE3E-1E786550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42E3-FDE8-47BB-9EDF-8E583514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929E-135F-4E5A-B530-B12548F3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889D-F751-4186-86D0-B66E0419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2144-5EAA-4B92-96F3-2E395E1B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FBF7-8DA7-4031-B9F6-E70CBA2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989B-57B5-4CFA-A3C9-2FEFA49C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FA82-7C35-457E-8C47-AEBDC2F1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8413-740E-49DC-8663-BDDDFC94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44B7-29DA-449F-B921-E7FA3093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F2BB-D0FF-48D2-921F-4694044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7340-0C78-42E9-A3B7-6EF942F3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913A-29B8-47F8-8933-64AF87CDF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D95A4-970D-4E2B-B734-98D4D5EF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5E12-63BF-4387-87AF-DD789702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DAAF-0A9C-4901-9357-977EE129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846B-7D81-4916-B880-A7C9AB6B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A22F-72F9-4881-BBE5-6A36BF2D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7068-6660-4CBC-BEDA-9CE85A95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95768-A703-4F50-BE1A-702F66A88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E8E1A-DBE0-4FF1-9D8D-45369D907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FB2FB-6005-4668-9B10-196D70E0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B2A8F-95E1-45A9-8E80-8EAB5BED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5928-53DA-456F-A339-7AAE7362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7A801-F86B-44EB-B1AD-7B5C219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36B4-3ED4-4C80-990E-DED36508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ED020-F2CC-42A0-84F5-A060548F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569FC-3868-4397-95F0-015BE113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FF058-A658-492B-9B1E-00D38916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4D32-3CC4-4BD7-B09B-BC6E2C2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DD268-BFCC-4A0F-9340-9311CE91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D00F-8FF5-4DC8-BBE1-3EEAEED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B768-3B9F-4565-B450-69DBDC2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3323-41F6-4B4F-A087-3C883FCE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FB5B-71B8-4A00-A8AA-99193131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D5D9-97D5-4C8D-9E5F-EBE1519C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58F5-8C0C-43FF-A491-3E9B45B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785E-CA06-4E69-934A-6AC1EC1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8ABC-A545-4435-912F-22D18CF8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B30D9-A088-43C4-BBC9-7A8BB2272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D789A-9926-4902-B96F-889FE463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5D9-4B09-4572-A939-13D7A8FD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4B8A-FD25-442B-BAC4-D965B52E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9F455-4323-47DC-ACB8-0A1DED2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EBFD5-E93A-4FAF-B721-6E7CD645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3BF8F-5FEC-45A1-BC58-40D48F49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D852-A6DF-4E0E-85D8-C4C1AF573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F12C-580A-451B-8C87-5F4A39616BB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6A34-2E8E-41BF-BCCA-88D6C8EC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3500-8CB4-405D-A283-806664E8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DB5B-1B93-49EB-96DE-04746F7F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47DD-83DE-4813-9AEB-C1F2FB7C4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Caravel++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C29A1-2077-4793-87FB-C27AE1CE7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System on Module</a:t>
            </a:r>
          </a:p>
          <a:p>
            <a:r>
              <a:rPr lang="en-US" dirty="0"/>
              <a:t>Steve Casselman, CEO</a:t>
            </a:r>
          </a:p>
          <a:p>
            <a:r>
              <a:rPr lang="en-US" dirty="0"/>
              <a:t>Hotwright</a:t>
            </a:r>
          </a:p>
        </p:txBody>
      </p:sp>
    </p:spTree>
    <p:extLst>
      <p:ext uri="{BB962C8B-B14F-4D97-AF65-F5344CB8AC3E}">
        <p14:creationId xmlns:p14="http://schemas.microsoft.com/office/powerpoint/2010/main" val="10616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6447-15FF-4279-9ADB-CA14F091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OpenFPGA needs a better prototyping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941C-55B0-428D-9AB6-21F5C146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971"/>
            <a:ext cx="10515600" cy="494316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Caravel framework currently being used does not have the resources to address the many needs of the industry</a:t>
            </a:r>
          </a:p>
          <a:p>
            <a:r>
              <a:rPr lang="en-US" sz="2000" dirty="0"/>
              <a:t>To address this, I propose a SOM approach</a:t>
            </a:r>
          </a:p>
          <a:p>
            <a:r>
              <a:rPr lang="en-US" sz="2000" dirty="0"/>
              <a:t>First, I propose a Caravel like framework that has more capabilities</a:t>
            </a:r>
          </a:p>
          <a:p>
            <a:pPr lvl="1"/>
            <a:r>
              <a:rPr lang="en-US" sz="2000" dirty="0"/>
              <a:t>64-bit RISCV </a:t>
            </a:r>
          </a:p>
          <a:p>
            <a:pPr lvl="1"/>
            <a:r>
              <a:rPr lang="en-US" sz="2000" dirty="0"/>
              <a:t>DDR</a:t>
            </a:r>
          </a:p>
          <a:p>
            <a:pPr lvl="1"/>
            <a:r>
              <a:rPr lang="en-US" sz="2000" dirty="0"/>
              <a:t>A/D</a:t>
            </a:r>
          </a:p>
          <a:p>
            <a:pPr lvl="1"/>
            <a:r>
              <a:rPr lang="en-US" sz="2000" dirty="0"/>
              <a:t>D/A</a:t>
            </a:r>
          </a:p>
          <a:p>
            <a:pPr lvl="1"/>
            <a:r>
              <a:rPr lang="en-US" sz="2000" dirty="0"/>
              <a:t>MIPI</a:t>
            </a:r>
          </a:p>
          <a:p>
            <a:pPr lvl="1"/>
            <a:r>
              <a:rPr lang="en-US" sz="2000" dirty="0"/>
              <a:t>USB-JTAG</a:t>
            </a:r>
          </a:p>
          <a:p>
            <a:pPr lvl="1"/>
            <a:r>
              <a:rPr lang="en-US" sz="2000" dirty="0"/>
              <a:t>USB-UART</a:t>
            </a:r>
          </a:p>
          <a:p>
            <a:pPr lvl="1"/>
            <a:r>
              <a:rPr lang="en-US" sz="2000" dirty="0"/>
              <a:t>Ethernet</a:t>
            </a:r>
          </a:p>
          <a:p>
            <a:pPr lvl="1"/>
            <a:r>
              <a:rPr lang="en-US" sz="2000" dirty="0"/>
              <a:t>Network on chip</a:t>
            </a:r>
          </a:p>
          <a:p>
            <a:pPr lvl="1"/>
            <a:r>
              <a:rPr lang="en-US" sz="2000" dirty="0"/>
              <a:t>Quad SPI</a:t>
            </a:r>
          </a:p>
          <a:p>
            <a:pPr lvl="1"/>
            <a:r>
              <a:rPr lang="en-US" sz="2000" dirty="0"/>
              <a:t>4-bit PCIe</a:t>
            </a:r>
          </a:p>
          <a:p>
            <a:pPr lvl="1"/>
            <a:r>
              <a:rPr lang="en-US" sz="2000" dirty="0"/>
              <a:t>HDMI in and out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7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2AC1-9B58-461B-BF3C-B0138680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Build a standard baseboard for the SOM to plug into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83F4-8ECF-4156-AD8E-99B5E120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Possible baseboard formats</a:t>
            </a:r>
          </a:p>
          <a:p>
            <a:pPr lvl="1"/>
            <a:r>
              <a:rPr lang="en-US" sz="2000" dirty="0"/>
              <a:t>Low-profile 4-bit PCIe </a:t>
            </a:r>
          </a:p>
          <a:p>
            <a:pPr lvl="1"/>
            <a:r>
              <a:rPr lang="en-US" sz="2000" dirty="0"/>
              <a:t>Mini PCIe (for laptops)</a:t>
            </a:r>
          </a:p>
          <a:p>
            <a:pPr lvl="2"/>
            <a:r>
              <a:rPr lang="en-US" dirty="0"/>
              <a:t>https://www.assured-systems.com/us/news/article/what-are-mini-pci-express-mpcie-cards/</a:t>
            </a:r>
          </a:p>
          <a:p>
            <a:pPr lvl="1"/>
            <a:r>
              <a:rPr lang="en-US" sz="2000" dirty="0" err="1"/>
              <a:t>FlexATX</a:t>
            </a:r>
            <a:r>
              <a:rPr lang="en-US" sz="2000" dirty="0"/>
              <a:t> with one 4-bit expansion slot</a:t>
            </a:r>
          </a:p>
          <a:p>
            <a:r>
              <a:rPr lang="en-US" sz="2000" dirty="0"/>
              <a:t>Board features</a:t>
            </a:r>
          </a:p>
          <a:p>
            <a:pPr lvl="1"/>
            <a:r>
              <a:rPr lang="en-US" sz="2000" dirty="0"/>
              <a:t>DRAM</a:t>
            </a:r>
          </a:p>
          <a:p>
            <a:pPr lvl="1"/>
            <a:r>
              <a:rPr lang="en-US" sz="2000" dirty="0"/>
              <a:t>USB ports</a:t>
            </a:r>
          </a:p>
          <a:p>
            <a:pPr lvl="1"/>
            <a:r>
              <a:rPr lang="en-US" sz="2000" dirty="0"/>
              <a:t>HDMI in and out ports</a:t>
            </a:r>
          </a:p>
          <a:p>
            <a:pPr lvl="1"/>
            <a:r>
              <a:rPr lang="en-US" sz="2000" dirty="0"/>
              <a:t>VRM (to support different geometries) </a:t>
            </a:r>
          </a:p>
          <a:p>
            <a:pPr lvl="1"/>
            <a:r>
              <a:rPr lang="en-US" sz="2000" dirty="0"/>
              <a:t>Audio</a:t>
            </a:r>
          </a:p>
          <a:p>
            <a:pPr lvl="1"/>
            <a:r>
              <a:rPr lang="en-US" sz="2000" dirty="0"/>
              <a:t>Ethernet</a:t>
            </a:r>
          </a:p>
          <a:p>
            <a:r>
              <a:rPr lang="en-US" sz="2400" dirty="0"/>
              <a:t>Different baseboard might have different sets of features, but they all accept </a:t>
            </a:r>
            <a:r>
              <a:rPr lang="en-US" sz="2400" dirty="0" err="1"/>
              <a:t>thestandard</a:t>
            </a:r>
            <a:r>
              <a:rPr lang="en-US" sz="2400"/>
              <a:t> </a:t>
            </a:r>
            <a:r>
              <a:rPr lang="en-US" sz="2400" dirty="0"/>
              <a:t>Caravel++ SoM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56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73F2-90A9-4FA7-AEB4-18A4137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Caravel++ SoM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89C9-7825-4DA4-9111-3E51B5DC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Caravel++ has a standard set of pinouts</a:t>
            </a:r>
          </a:p>
          <a:p>
            <a:r>
              <a:rPr lang="en-US" dirty="0"/>
              <a:t>Caravel expects the baseboard to supply the correct voltages needed</a:t>
            </a:r>
          </a:p>
          <a:p>
            <a:pPr lvl="1"/>
            <a:r>
              <a:rPr lang="en-US" dirty="0"/>
              <a:t>Uses VRM on the baseboard</a:t>
            </a:r>
          </a:p>
          <a:p>
            <a:pPr lvl="1"/>
            <a:r>
              <a:rPr lang="en-US" dirty="0"/>
              <a:t>Voltage requirements are sourced from the device, not the SoM PCB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58A11-563D-494D-B4A6-28BB87FA109C}"/>
              </a:ext>
            </a:extLst>
          </p:cNvPr>
          <p:cNvSpPr/>
          <p:nvPr/>
        </p:nvSpPr>
        <p:spPr>
          <a:xfrm>
            <a:off x="5501148" y="4852219"/>
            <a:ext cx="3052917" cy="164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B0D73A-8E5A-4164-BC0F-181235DF1133}"/>
              </a:ext>
            </a:extLst>
          </p:cNvPr>
          <p:cNvSpPr/>
          <p:nvPr/>
        </p:nvSpPr>
        <p:spPr>
          <a:xfrm>
            <a:off x="6115664" y="5216653"/>
            <a:ext cx="1823884" cy="911789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84150" h="889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Caravel++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817FD-5B76-446E-BCDE-853D3A005406}"/>
              </a:ext>
            </a:extLst>
          </p:cNvPr>
          <p:cNvSpPr txBox="1"/>
          <p:nvPr/>
        </p:nvSpPr>
        <p:spPr>
          <a:xfrm>
            <a:off x="5501147" y="6093885"/>
            <a:ext cx="11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 PCB</a:t>
            </a:r>
          </a:p>
        </p:txBody>
      </p:sp>
    </p:spTree>
    <p:extLst>
      <p:ext uri="{BB962C8B-B14F-4D97-AF65-F5344CB8AC3E}">
        <p14:creationId xmlns:p14="http://schemas.microsoft.com/office/powerpoint/2010/main" val="18008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221-3810-4D4E-9A3D-D422FCA7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PCIe baseboard with Caravel++ SoM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7DC8-27F3-4733-9FB8-A398174CD076}"/>
              </a:ext>
            </a:extLst>
          </p:cNvPr>
          <p:cNvSpPr/>
          <p:nvPr/>
        </p:nvSpPr>
        <p:spPr>
          <a:xfrm>
            <a:off x="4060191" y="3529869"/>
            <a:ext cx="836415" cy="713329"/>
          </a:xfrm>
          <a:prstGeom prst="rect">
            <a:avLst/>
          </a:prstGeom>
          <a:scene3d>
            <a:camera prst="perspectiveRelaxed" fov="2700000">
              <a:rot lat="18573604" lon="0" rev="21480000"/>
            </a:camera>
            <a:lightRig rig="threePt" dir="t"/>
          </a:scene3d>
          <a:sp3d z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9B494-5397-4AE4-A2D0-4198A3885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38" b="63958" l="35156" r="63750">
                        <a14:foregroundMark x1="38185" y1="35207" x2="38516" y2="38438"/>
                        <a14:foregroundMark x1="41094" y1="41667" x2="40821" y2="42450"/>
                        <a14:foregroundMark x1="41179" y1="65944" x2="43359" y2="67708"/>
                        <a14:foregroundMark x1="43359" y1="67708" x2="47422" y2="65625"/>
                        <a14:foregroundMark x1="47422" y1="65625" x2="50278" y2="65258"/>
                        <a14:foregroundMark x1="64734" y1="60461" x2="65703" y2="58854"/>
                        <a14:foregroundMark x1="65703" y1="58854" x2="67344" y2="50833"/>
                        <a14:foregroundMark x1="67344" y1="50833" x2="65234" y2="43229"/>
                        <a14:foregroundMark x1="36763" y1="33435" x2="36250" y2="33438"/>
                        <a14:foregroundMark x1="36250" y1="33438" x2="36686" y2="33608"/>
                        <a14:backgroundMark x1="42109" y1="33021" x2="42891" y2="43646"/>
                        <a14:backgroundMark x1="42891" y1="43646" x2="47578" y2="45000"/>
                        <a14:backgroundMark x1="47578" y1="45000" x2="51719" y2="43750"/>
                        <a14:backgroundMark x1="51719" y1="43750" x2="57266" y2="44271"/>
                        <a14:backgroundMark x1="57266" y1="44271" x2="63125" y2="43958"/>
                        <a14:backgroundMark x1="63125" y1="43958" x2="65078" y2="44375"/>
                        <a14:backgroundMark x1="42422" y1="28958" x2="44063" y2="33438"/>
                        <a14:backgroundMark x1="44063" y1="33438" x2="53281" y2="38438"/>
                        <a14:backgroundMark x1="53281" y1="38438" x2="57422" y2="43021"/>
                        <a14:backgroundMark x1="57422" y1="43021" x2="62656" y2="44896"/>
                        <a14:backgroundMark x1="62656" y1="44896" x2="64609" y2="43958"/>
                        <a14:backgroundMark x1="60234" y1="41250" x2="63906" y2="42708"/>
                        <a14:backgroundMark x1="63906" y1="42708" x2="63750" y2="34583"/>
                        <a14:backgroundMark x1="63750" y1="34583" x2="60938" y2="31563"/>
                        <a14:backgroundMark x1="60938" y1="31563" x2="46094" y2="30000"/>
                        <a14:backgroundMark x1="46094" y1="30000" x2="42578" y2="32083"/>
                        <a14:backgroundMark x1="42578" y1="32083" x2="45156" y2="36979"/>
                        <a14:backgroundMark x1="45156" y1="36979" x2="60781" y2="41354"/>
                        <a14:backgroundMark x1="46250" y1="32813" x2="52266" y2="35417"/>
                        <a14:backgroundMark x1="52266" y1="35417" x2="57891" y2="34792"/>
                        <a14:backgroundMark x1="57891" y1="34792" x2="62344" y2="35208"/>
                        <a14:backgroundMark x1="62344" y1="35208" x2="62344" y2="33021"/>
                        <a14:backgroundMark x1="52188" y1="31979" x2="53672" y2="38229"/>
                        <a14:backgroundMark x1="53672" y1="38229" x2="63125" y2="43438"/>
                        <a14:backgroundMark x1="63125" y1="43438" x2="65703" y2="40000"/>
                        <a14:backgroundMark x1="65703" y1="40000" x2="61094" y2="35208"/>
                        <a14:backgroundMark x1="53047" y1="34688" x2="55156" y2="38542"/>
                        <a14:backgroundMark x1="55156" y1="38542" x2="64453" y2="43854"/>
                        <a14:backgroundMark x1="64453" y1="43854" x2="62500" y2="39167"/>
                        <a14:backgroundMark x1="62500" y1="39167" x2="57578" y2="34479"/>
                        <a14:backgroundMark x1="57578" y1="34479" x2="53516" y2="34063"/>
                        <a14:backgroundMark x1="53516" y1="34063" x2="53125" y2="34583"/>
                        <a14:backgroundMark x1="59375" y1="36250" x2="55547" y2="36146"/>
                        <a14:backgroundMark x1="55547" y1="36146" x2="60000" y2="37708"/>
                        <a14:backgroundMark x1="60000" y1="37708" x2="58438" y2="35208"/>
                        <a14:backgroundMark x1="36484" y1="34063" x2="42344" y2="33125"/>
                        <a14:backgroundMark x1="38125" y1="38542" x2="38125" y2="38542"/>
                        <a14:backgroundMark x1="38359" y1="38958" x2="41328" y2="42604"/>
                        <a14:backgroundMark x1="41328" y1="42604" x2="40313" y2="48438"/>
                        <a14:backgroundMark x1="40313" y1="48438" x2="38750" y2="50313"/>
                        <a14:backgroundMark x1="38906" y1="50208" x2="40469" y2="62083"/>
                        <a14:backgroundMark x1="40469" y1="62083" x2="39766" y2="66250"/>
                        <a14:backgroundMark x1="63828" y1="59479" x2="60703" y2="66042"/>
                        <a14:backgroundMark x1="60703" y1="66042" x2="43750" y2="62500"/>
                        <a14:backgroundMark x1="61484" y1="63125" x2="56406" y2="64375"/>
                        <a14:backgroundMark x1="64609" y1="64271" x2="63047" y2="62083"/>
                        <a14:backgroundMark x1="63906" y1="63229" x2="64375" y2="61771"/>
                        <a14:backgroundMark x1="64375" y1="59062" x2="63359" y2="64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09" t="33086" r="33304" b="34302"/>
          <a:stretch/>
        </p:blipFill>
        <p:spPr bwMode="auto">
          <a:xfrm>
            <a:off x="4060191" y="2310155"/>
            <a:ext cx="3598803" cy="31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1DC62-284A-4BE5-8DCF-2E3E0F2DCB50}"/>
              </a:ext>
            </a:extLst>
          </p:cNvPr>
          <p:cNvSpPr txBox="1"/>
          <p:nvPr/>
        </p:nvSpPr>
        <p:spPr>
          <a:xfrm>
            <a:off x="3259395" y="35298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 card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79ACDF-78C6-420C-B76C-91DA6A16DE95}"/>
              </a:ext>
            </a:extLst>
          </p:cNvPr>
          <p:cNvSpPr/>
          <p:nvPr/>
        </p:nvSpPr>
        <p:spPr>
          <a:xfrm>
            <a:off x="5471652" y="3849364"/>
            <a:ext cx="1165122" cy="60468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Caravel ++</a:t>
            </a:r>
          </a:p>
          <a:p>
            <a:pPr algn="ctr"/>
            <a:r>
              <a:rPr lang="en-US" sz="1600" dirty="0"/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31280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216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Caravel++</vt:lpstr>
      <vt:lpstr>OpenFPGA needs a better prototyping system</vt:lpstr>
      <vt:lpstr>Build a standard baseboard for the SOM to plug into </vt:lpstr>
      <vt:lpstr>Caravel++ SoM</vt:lpstr>
      <vt:lpstr>PCIe baseboard with Caravel++ SoM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Caravel++</dc:title>
  <dc:creator>Steve Casselman</dc:creator>
  <cp:lastModifiedBy>Steve Casselman</cp:lastModifiedBy>
  <cp:revision>5</cp:revision>
  <dcterms:created xsi:type="dcterms:W3CDTF">2022-04-14T14:16:26Z</dcterms:created>
  <dcterms:modified xsi:type="dcterms:W3CDTF">2022-04-23T17:54:49Z</dcterms:modified>
</cp:coreProperties>
</file>