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 Medium" panose="00000600000000000000" pitchFamily="2" charset="0"/>
      <p:regular r:id="rId12"/>
    </p:embeddedFont>
    <p:embeddedFont>
      <p:font typeface="Poppins Ultra-Bold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8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5269708" y="1276606"/>
            <a:ext cx="6229996" cy="4747171"/>
            <a:chOff x="0" y="0"/>
            <a:chExt cx="812800" cy="7112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5269708" y="5986468"/>
            <a:ext cx="3974555" cy="3028556"/>
            <a:chOff x="0" y="0"/>
            <a:chExt cx="812800" cy="7112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159428" y="7058091"/>
            <a:ext cx="4421670" cy="3369252"/>
            <a:chOff x="0" y="0"/>
            <a:chExt cx="812800" cy="7112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545193" y="-206920"/>
            <a:ext cx="3818294" cy="2909488"/>
            <a:chOff x="0" y="0"/>
            <a:chExt cx="812800" cy="7112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5269707" y="1130942"/>
            <a:ext cx="1951885" cy="3114675"/>
            <a:chOff x="0" y="0"/>
            <a:chExt cx="443572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5109737" y="7407917"/>
            <a:ext cx="1951885" cy="3114675"/>
            <a:chOff x="0" y="0"/>
            <a:chExt cx="443572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5298237" y="487344"/>
            <a:ext cx="799319" cy="1275495"/>
            <a:chOff x="0" y="0"/>
            <a:chExt cx="443572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4855498" y="9745644"/>
            <a:ext cx="799319" cy="1275495"/>
            <a:chOff x="0" y="0"/>
            <a:chExt cx="443572" cy="812800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1" name="Freeform 31"/>
          <p:cNvSpPr/>
          <p:nvPr/>
        </p:nvSpPr>
        <p:spPr>
          <a:xfrm>
            <a:off x="15200346" y="6003188"/>
            <a:ext cx="4054942" cy="167733"/>
          </a:xfrm>
          <a:custGeom>
            <a:avLst/>
            <a:gdLst/>
            <a:ahLst/>
            <a:cxnLst/>
            <a:rect l="l" t="t" r="r" b="b"/>
            <a:pathLst>
              <a:path w="3498815" h="166194">
                <a:moveTo>
                  <a:pt x="0" y="0"/>
                </a:moveTo>
                <a:lnTo>
                  <a:pt x="3498815" y="0"/>
                </a:lnTo>
                <a:lnTo>
                  <a:pt x="3498815" y="166193"/>
                </a:lnTo>
                <a:lnTo>
                  <a:pt x="0" y="1661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2" name="Freeform 32"/>
          <p:cNvSpPr/>
          <p:nvPr/>
        </p:nvSpPr>
        <p:spPr>
          <a:xfrm rot="-3624392">
            <a:off x="16296986" y="8036851"/>
            <a:ext cx="2521034" cy="137510"/>
          </a:xfrm>
          <a:custGeom>
            <a:avLst/>
            <a:gdLst/>
            <a:ahLst/>
            <a:cxnLst/>
            <a:rect l="l" t="t" r="r" b="b"/>
            <a:pathLst>
              <a:path w="2497905" h="118651">
                <a:moveTo>
                  <a:pt x="0" y="0"/>
                </a:moveTo>
                <a:lnTo>
                  <a:pt x="2497906" y="0"/>
                </a:lnTo>
                <a:lnTo>
                  <a:pt x="2497906" y="118651"/>
                </a:lnTo>
                <a:lnTo>
                  <a:pt x="0" y="1186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 rot="-3624392">
            <a:off x="16813676" y="1994652"/>
            <a:ext cx="1610119" cy="87824"/>
          </a:xfrm>
          <a:custGeom>
            <a:avLst/>
            <a:gdLst/>
            <a:ahLst/>
            <a:cxnLst/>
            <a:rect l="l" t="t" r="r" b="b"/>
            <a:pathLst>
              <a:path w="1595347" h="75779">
                <a:moveTo>
                  <a:pt x="0" y="0"/>
                </a:moveTo>
                <a:lnTo>
                  <a:pt x="1595347" y="0"/>
                </a:lnTo>
                <a:lnTo>
                  <a:pt x="1595347" y="75779"/>
                </a:lnTo>
                <a:lnTo>
                  <a:pt x="0" y="757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3650151">
            <a:off x="15676183" y="3417536"/>
            <a:ext cx="1832444" cy="99951"/>
          </a:xfrm>
          <a:custGeom>
            <a:avLst/>
            <a:gdLst/>
            <a:ahLst/>
            <a:cxnLst/>
            <a:rect l="l" t="t" r="r" b="b"/>
            <a:pathLst>
              <a:path w="1815633" h="86243">
                <a:moveTo>
                  <a:pt x="0" y="0"/>
                </a:moveTo>
                <a:lnTo>
                  <a:pt x="1815633" y="0"/>
                </a:lnTo>
                <a:lnTo>
                  <a:pt x="1815633" y="86243"/>
                </a:lnTo>
                <a:lnTo>
                  <a:pt x="0" y="862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3650151">
            <a:off x="15464280" y="1425743"/>
            <a:ext cx="747344" cy="45719"/>
          </a:xfrm>
          <a:custGeom>
            <a:avLst/>
            <a:gdLst/>
            <a:ahLst/>
            <a:cxnLst/>
            <a:rect l="l" t="t" r="r" b="b"/>
            <a:pathLst>
              <a:path w="740488" h="35173">
                <a:moveTo>
                  <a:pt x="0" y="0"/>
                </a:moveTo>
                <a:lnTo>
                  <a:pt x="740488" y="0"/>
                </a:lnTo>
                <a:lnTo>
                  <a:pt x="740488" y="35173"/>
                </a:lnTo>
                <a:lnTo>
                  <a:pt x="0" y="35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219272" y="528551"/>
            <a:ext cx="6369348" cy="1889339"/>
          </a:xfrm>
          <a:custGeom>
            <a:avLst/>
            <a:gdLst/>
            <a:ahLst/>
            <a:cxnLst/>
            <a:rect l="l" t="t" r="r" b="b"/>
            <a:pathLst>
              <a:path w="6369348" h="1889339">
                <a:moveTo>
                  <a:pt x="0" y="0"/>
                </a:moveTo>
                <a:lnTo>
                  <a:pt x="6369348" y="0"/>
                </a:lnTo>
                <a:lnTo>
                  <a:pt x="6369348" y="1889340"/>
                </a:lnTo>
                <a:lnTo>
                  <a:pt x="0" y="18893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17623" b="-119496"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537926" y="3650192"/>
            <a:ext cx="6050693" cy="2910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16"/>
              </a:lnSpc>
            </a:pPr>
            <a:r>
              <a:rPr lang="en-US" sz="61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YOUR LOGO</a:t>
            </a:r>
          </a:p>
          <a:p>
            <a:pPr algn="l">
              <a:lnSpc>
                <a:spcPts val="7516"/>
              </a:lnSpc>
            </a:pPr>
            <a:r>
              <a:rPr lang="en-US" sz="61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TEAM NAME</a:t>
            </a:r>
          </a:p>
          <a:p>
            <a:pPr algn="l">
              <a:lnSpc>
                <a:spcPts val="7516"/>
              </a:lnSpc>
            </a:pPr>
            <a:r>
              <a:rPr lang="en-US" sz="61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TEAM NUMBER</a:t>
            </a:r>
          </a:p>
        </p:txBody>
      </p:sp>
      <p:grpSp>
        <p:nvGrpSpPr>
          <p:cNvPr id="39" name="Group 19">
            <a:extLst>
              <a:ext uri="{FF2B5EF4-FFF2-40B4-BE49-F238E27FC236}">
                <a16:creationId xmlns:a16="http://schemas.microsoft.com/office/drawing/2014/main" id="{5C7B35C9-CC2A-F168-195F-1C178F22E1AF}"/>
              </a:ext>
            </a:extLst>
          </p:cNvPr>
          <p:cNvGrpSpPr/>
          <p:nvPr/>
        </p:nvGrpSpPr>
        <p:grpSpPr>
          <a:xfrm>
            <a:off x="68995" y="8350589"/>
            <a:ext cx="9075005" cy="1084581"/>
            <a:chOff x="0" y="0"/>
            <a:chExt cx="2464458" cy="285321"/>
          </a:xfrm>
        </p:grpSpPr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6F7EE932-9D9D-45F1-954D-DF6FD86B3EE8}"/>
                </a:ext>
              </a:extLst>
            </p:cNvPr>
            <p:cNvSpPr/>
            <p:nvPr/>
          </p:nvSpPr>
          <p:spPr>
            <a:xfrm>
              <a:off x="0" y="0"/>
              <a:ext cx="2464458" cy="285321"/>
            </a:xfrm>
            <a:custGeom>
              <a:avLst/>
              <a:gdLst/>
              <a:ahLst/>
              <a:cxnLst/>
              <a:rect l="l" t="t" r="r" b="b"/>
              <a:pathLst>
                <a:path w="2464458" h="285321">
                  <a:moveTo>
                    <a:pt x="0" y="0"/>
                  </a:moveTo>
                  <a:lnTo>
                    <a:pt x="2464458" y="0"/>
                  </a:lnTo>
                  <a:lnTo>
                    <a:pt x="2464458" y="285321"/>
                  </a:lnTo>
                  <a:lnTo>
                    <a:pt x="0" y="285321"/>
                  </a:lnTo>
                  <a:close/>
                </a:path>
              </a:pathLst>
            </a:custGeom>
            <a:solidFill>
              <a:srgbClr val="BF0000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68608B52-FE6F-71F0-CEE4-BB1AFE894947}"/>
                </a:ext>
              </a:extLst>
            </p:cNvPr>
            <p:cNvSpPr txBox="1"/>
            <p:nvPr/>
          </p:nvSpPr>
          <p:spPr>
            <a:xfrm>
              <a:off x="0" y="-38100"/>
              <a:ext cx="2464458" cy="323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2" name="TextBox 39">
            <a:extLst>
              <a:ext uri="{FF2B5EF4-FFF2-40B4-BE49-F238E27FC236}">
                <a16:creationId xmlns:a16="http://schemas.microsoft.com/office/drawing/2014/main" id="{C78F2E01-49FA-CC87-1AED-C07C25092E88}"/>
              </a:ext>
            </a:extLst>
          </p:cNvPr>
          <p:cNvSpPr txBox="1"/>
          <p:nvPr/>
        </p:nvSpPr>
        <p:spPr>
          <a:xfrm>
            <a:off x="1028700" y="8587172"/>
            <a:ext cx="6163607" cy="56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  <a:spcBef>
                <a:spcPct val="0"/>
              </a:spcBef>
            </a:pPr>
            <a:r>
              <a:rPr lang="en-US" sz="319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NM SHARKS 2025 | NMIMS HYD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9"/>
          <p:cNvGrpSpPr/>
          <p:nvPr/>
        </p:nvGrpSpPr>
        <p:grpSpPr>
          <a:xfrm>
            <a:off x="68995" y="8350589"/>
            <a:ext cx="9075005" cy="1084581"/>
            <a:chOff x="0" y="0"/>
            <a:chExt cx="2464458" cy="28532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4458" cy="285321"/>
            </a:xfrm>
            <a:custGeom>
              <a:avLst/>
              <a:gdLst/>
              <a:ahLst/>
              <a:cxnLst/>
              <a:rect l="l" t="t" r="r" b="b"/>
              <a:pathLst>
                <a:path w="2464458" h="285321">
                  <a:moveTo>
                    <a:pt x="0" y="0"/>
                  </a:moveTo>
                  <a:lnTo>
                    <a:pt x="2464458" y="0"/>
                  </a:lnTo>
                  <a:lnTo>
                    <a:pt x="2464458" y="285321"/>
                  </a:lnTo>
                  <a:lnTo>
                    <a:pt x="0" y="285321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4458" cy="3234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6" name="Freeform 36"/>
          <p:cNvSpPr/>
          <p:nvPr/>
        </p:nvSpPr>
        <p:spPr>
          <a:xfrm>
            <a:off x="1219272" y="528551"/>
            <a:ext cx="6369348" cy="1889339"/>
          </a:xfrm>
          <a:custGeom>
            <a:avLst/>
            <a:gdLst/>
            <a:ahLst/>
            <a:cxnLst/>
            <a:rect l="l" t="t" r="r" b="b"/>
            <a:pathLst>
              <a:path w="6369348" h="1889339">
                <a:moveTo>
                  <a:pt x="0" y="0"/>
                </a:moveTo>
                <a:lnTo>
                  <a:pt x="6369348" y="0"/>
                </a:lnTo>
                <a:lnTo>
                  <a:pt x="6369348" y="1889340"/>
                </a:lnTo>
                <a:lnTo>
                  <a:pt x="0" y="188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7623" b="-119496"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1028700" y="4058919"/>
            <a:ext cx="6163607" cy="1084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60"/>
              </a:lnSpc>
            </a:pPr>
            <a:r>
              <a:rPr lang="en-US" sz="8000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Thank You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028700" y="5416058"/>
            <a:ext cx="5277127" cy="1200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7"/>
              </a:lnSpc>
            </a:pPr>
            <a:r>
              <a:rPr lang="en-US" sz="3362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YOUR LOGO</a:t>
            </a:r>
          </a:p>
          <a:p>
            <a:pPr algn="l">
              <a:lnSpc>
                <a:spcPts val="4707"/>
              </a:lnSpc>
              <a:spcBef>
                <a:spcPct val="0"/>
              </a:spcBef>
            </a:pPr>
            <a:r>
              <a:rPr lang="en-US" sz="3362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TEAM NAME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8587172"/>
            <a:ext cx="6163607" cy="56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1"/>
              </a:lnSpc>
              <a:spcBef>
                <a:spcPct val="0"/>
              </a:spcBef>
            </a:pPr>
            <a:r>
              <a:rPr lang="en-US" sz="3193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NM SHARKS 2025 | NMIMS HYD</a:t>
            </a:r>
          </a:p>
        </p:txBody>
      </p:sp>
      <p:grpSp>
        <p:nvGrpSpPr>
          <p:cNvPr id="40" name="Group 4">
            <a:extLst>
              <a:ext uri="{FF2B5EF4-FFF2-40B4-BE49-F238E27FC236}">
                <a16:creationId xmlns:a16="http://schemas.microsoft.com/office/drawing/2014/main" id="{1312E32A-F4D2-4D83-FACE-9B0E21D00C1F}"/>
              </a:ext>
            </a:extLst>
          </p:cNvPr>
          <p:cNvGrpSpPr/>
          <p:nvPr/>
        </p:nvGrpSpPr>
        <p:grpSpPr>
          <a:xfrm>
            <a:off x="15269708" y="1276606"/>
            <a:ext cx="6229996" cy="4747171"/>
            <a:chOff x="0" y="0"/>
            <a:chExt cx="812800" cy="711200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A46F269B-3DB3-0F2B-4E15-CCAB3F5908D7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42" name="TextBox 6">
              <a:extLst>
                <a:ext uri="{FF2B5EF4-FFF2-40B4-BE49-F238E27FC236}">
                  <a16:creationId xmlns:a16="http://schemas.microsoft.com/office/drawing/2014/main" id="{022A48ED-DC37-2066-8F2A-738E243A3A28}"/>
                </a:ext>
              </a:extLst>
            </p:cNvPr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3" name="Group 7">
            <a:extLst>
              <a:ext uri="{FF2B5EF4-FFF2-40B4-BE49-F238E27FC236}">
                <a16:creationId xmlns:a16="http://schemas.microsoft.com/office/drawing/2014/main" id="{FB1FFDCC-69D6-0FA9-BDD8-26CE6D979A2E}"/>
              </a:ext>
            </a:extLst>
          </p:cNvPr>
          <p:cNvGrpSpPr/>
          <p:nvPr/>
        </p:nvGrpSpPr>
        <p:grpSpPr>
          <a:xfrm>
            <a:off x="15269708" y="5986468"/>
            <a:ext cx="3974555" cy="3028556"/>
            <a:chOff x="0" y="0"/>
            <a:chExt cx="812800" cy="711200"/>
          </a:xfrm>
        </p:grpSpPr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DE0BEFEF-5070-E847-0773-D3A2DB260F34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5" name="TextBox 9">
              <a:extLst>
                <a:ext uri="{FF2B5EF4-FFF2-40B4-BE49-F238E27FC236}">
                  <a16:creationId xmlns:a16="http://schemas.microsoft.com/office/drawing/2014/main" id="{E7DCEFCB-0853-5AB0-1266-F9C6E256517B}"/>
                </a:ext>
              </a:extLst>
            </p:cNvPr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6" name="Group 10">
            <a:extLst>
              <a:ext uri="{FF2B5EF4-FFF2-40B4-BE49-F238E27FC236}">
                <a16:creationId xmlns:a16="http://schemas.microsoft.com/office/drawing/2014/main" id="{F576DCD3-5D21-2C24-C0B9-38308FB7961A}"/>
              </a:ext>
            </a:extLst>
          </p:cNvPr>
          <p:cNvGrpSpPr/>
          <p:nvPr/>
        </p:nvGrpSpPr>
        <p:grpSpPr>
          <a:xfrm>
            <a:off x="16159428" y="7058091"/>
            <a:ext cx="4421670" cy="3369252"/>
            <a:chOff x="0" y="0"/>
            <a:chExt cx="812800" cy="711200"/>
          </a:xfrm>
        </p:grpSpPr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F75C955D-9CF1-90FB-29D3-88E70AAED5BB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48" name="TextBox 12">
              <a:extLst>
                <a:ext uri="{FF2B5EF4-FFF2-40B4-BE49-F238E27FC236}">
                  <a16:creationId xmlns:a16="http://schemas.microsoft.com/office/drawing/2014/main" id="{67C2506F-2456-F375-6C9A-B906E08D6510}"/>
                </a:ext>
              </a:extLst>
            </p:cNvPr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9" name="Group 13">
            <a:extLst>
              <a:ext uri="{FF2B5EF4-FFF2-40B4-BE49-F238E27FC236}">
                <a16:creationId xmlns:a16="http://schemas.microsoft.com/office/drawing/2014/main" id="{07ADFC6C-4D25-73F3-A3DC-EF74FA2E7B10}"/>
              </a:ext>
            </a:extLst>
          </p:cNvPr>
          <p:cNvGrpSpPr/>
          <p:nvPr/>
        </p:nvGrpSpPr>
        <p:grpSpPr>
          <a:xfrm>
            <a:off x="15545193" y="-206920"/>
            <a:ext cx="3818294" cy="2909488"/>
            <a:chOff x="0" y="0"/>
            <a:chExt cx="812800" cy="711200"/>
          </a:xfrm>
        </p:grpSpPr>
        <p:sp>
          <p:nvSpPr>
            <p:cNvPr id="50" name="Freeform 14">
              <a:extLst>
                <a:ext uri="{FF2B5EF4-FFF2-40B4-BE49-F238E27FC236}">
                  <a16:creationId xmlns:a16="http://schemas.microsoft.com/office/drawing/2014/main" id="{362EC8DB-8856-D0BD-59B8-50ECB02DCFA6}"/>
                </a:ext>
              </a:extLst>
            </p:cNvPr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51" name="TextBox 15">
              <a:extLst>
                <a:ext uri="{FF2B5EF4-FFF2-40B4-BE49-F238E27FC236}">
                  <a16:creationId xmlns:a16="http://schemas.microsoft.com/office/drawing/2014/main" id="{786F21AC-7242-DFDB-E338-A70BC9DB39CD}"/>
                </a:ext>
              </a:extLst>
            </p:cNvPr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2" name="Group 16">
            <a:extLst>
              <a:ext uri="{FF2B5EF4-FFF2-40B4-BE49-F238E27FC236}">
                <a16:creationId xmlns:a16="http://schemas.microsoft.com/office/drawing/2014/main" id="{30F21DA9-AD4E-9340-B08C-811F170E160F}"/>
              </a:ext>
            </a:extLst>
          </p:cNvPr>
          <p:cNvGrpSpPr/>
          <p:nvPr/>
        </p:nvGrpSpPr>
        <p:grpSpPr>
          <a:xfrm>
            <a:off x="15269707" y="1130942"/>
            <a:ext cx="1951885" cy="3114675"/>
            <a:chOff x="0" y="0"/>
            <a:chExt cx="443572" cy="812800"/>
          </a:xfrm>
        </p:grpSpPr>
        <p:sp>
          <p:nvSpPr>
            <p:cNvPr id="53" name="Freeform 17">
              <a:extLst>
                <a:ext uri="{FF2B5EF4-FFF2-40B4-BE49-F238E27FC236}">
                  <a16:creationId xmlns:a16="http://schemas.microsoft.com/office/drawing/2014/main" id="{F66E4573-4E3B-1C6C-D9F7-C5C52C23D344}"/>
                </a:ext>
              </a:extLst>
            </p:cNvPr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54" name="TextBox 18">
              <a:extLst>
                <a:ext uri="{FF2B5EF4-FFF2-40B4-BE49-F238E27FC236}">
                  <a16:creationId xmlns:a16="http://schemas.microsoft.com/office/drawing/2014/main" id="{6F84721E-7BF1-B89C-84DF-9003FD48A1AB}"/>
                </a:ext>
              </a:extLst>
            </p:cNvPr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5" name="Group 22">
            <a:extLst>
              <a:ext uri="{FF2B5EF4-FFF2-40B4-BE49-F238E27FC236}">
                <a16:creationId xmlns:a16="http://schemas.microsoft.com/office/drawing/2014/main" id="{8C987842-4C59-673D-5ED1-4E380EA63E26}"/>
              </a:ext>
            </a:extLst>
          </p:cNvPr>
          <p:cNvGrpSpPr/>
          <p:nvPr/>
        </p:nvGrpSpPr>
        <p:grpSpPr>
          <a:xfrm>
            <a:off x="15109737" y="7407917"/>
            <a:ext cx="1951885" cy="3114675"/>
            <a:chOff x="0" y="0"/>
            <a:chExt cx="443572" cy="812800"/>
          </a:xfrm>
        </p:grpSpPr>
        <p:sp>
          <p:nvSpPr>
            <p:cNvPr id="56" name="Freeform 23">
              <a:extLst>
                <a:ext uri="{FF2B5EF4-FFF2-40B4-BE49-F238E27FC236}">
                  <a16:creationId xmlns:a16="http://schemas.microsoft.com/office/drawing/2014/main" id="{E5619D01-4899-FBAD-ABB2-BCB0E602940C}"/>
                </a:ext>
              </a:extLst>
            </p:cNvPr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57" name="TextBox 24">
              <a:extLst>
                <a:ext uri="{FF2B5EF4-FFF2-40B4-BE49-F238E27FC236}">
                  <a16:creationId xmlns:a16="http://schemas.microsoft.com/office/drawing/2014/main" id="{7E7DDB90-5F6C-0F1E-D878-11D844027F79}"/>
                </a:ext>
              </a:extLst>
            </p:cNvPr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8" name="Group 25">
            <a:extLst>
              <a:ext uri="{FF2B5EF4-FFF2-40B4-BE49-F238E27FC236}">
                <a16:creationId xmlns:a16="http://schemas.microsoft.com/office/drawing/2014/main" id="{AD099A3A-63AA-1E50-C212-CEEBBB731E0B}"/>
              </a:ext>
            </a:extLst>
          </p:cNvPr>
          <p:cNvGrpSpPr/>
          <p:nvPr/>
        </p:nvGrpSpPr>
        <p:grpSpPr>
          <a:xfrm>
            <a:off x="15298237" y="487344"/>
            <a:ext cx="799319" cy="1275495"/>
            <a:chOff x="0" y="0"/>
            <a:chExt cx="443572" cy="812800"/>
          </a:xfrm>
        </p:grpSpPr>
        <p:sp>
          <p:nvSpPr>
            <p:cNvPr id="59" name="Freeform 26">
              <a:extLst>
                <a:ext uri="{FF2B5EF4-FFF2-40B4-BE49-F238E27FC236}">
                  <a16:creationId xmlns:a16="http://schemas.microsoft.com/office/drawing/2014/main" id="{45250928-6393-05B7-6452-2718270BF6F1}"/>
                </a:ext>
              </a:extLst>
            </p:cNvPr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60" name="TextBox 27">
              <a:extLst>
                <a:ext uri="{FF2B5EF4-FFF2-40B4-BE49-F238E27FC236}">
                  <a16:creationId xmlns:a16="http://schemas.microsoft.com/office/drawing/2014/main" id="{9F31B030-4A92-ECF9-967B-A6B72319AB31}"/>
                </a:ext>
              </a:extLst>
            </p:cNvPr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1" name="Group 28">
            <a:extLst>
              <a:ext uri="{FF2B5EF4-FFF2-40B4-BE49-F238E27FC236}">
                <a16:creationId xmlns:a16="http://schemas.microsoft.com/office/drawing/2014/main" id="{0F10CA9D-406C-FF73-6320-671FDCD752D6}"/>
              </a:ext>
            </a:extLst>
          </p:cNvPr>
          <p:cNvGrpSpPr/>
          <p:nvPr/>
        </p:nvGrpSpPr>
        <p:grpSpPr>
          <a:xfrm>
            <a:off x="14855498" y="9745644"/>
            <a:ext cx="799319" cy="1275495"/>
            <a:chOff x="0" y="0"/>
            <a:chExt cx="443572" cy="812800"/>
          </a:xfrm>
        </p:grpSpPr>
        <p:sp>
          <p:nvSpPr>
            <p:cNvPr id="62" name="Freeform 29">
              <a:extLst>
                <a:ext uri="{FF2B5EF4-FFF2-40B4-BE49-F238E27FC236}">
                  <a16:creationId xmlns:a16="http://schemas.microsoft.com/office/drawing/2014/main" id="{D08B8C9E-069C-99C1-14D2-71ABEBCFD00F}"/>
                </a:ext>
              </a:extLst>
            </p:cNvPr>
            <p:cNvSpPr/>
            <p:nvPr/>
          </p:nvSpPr>
          <p:spPr>
            <a:xfrm>
              <a:off x="0" y="0"/>
              <a:ext cx="443572" cy="812800"/>
            </a:xfrm>
            <a:custGeom>
              <a:avLst/>
              <a:gdLst/>
              <a:ahLst/>
              <a:cxnLst/>
              <a:rect l="l" t="t" r="r" b="b"/>
              <a:pathLst>
                <a:path w="443572" h="812800">
                  <a:moveTo>
                    <a:pt x="221786" y="0"/>
                  </a:moveTo>
                  <a:lnTo>
                    <a:pt x="443572" y="406400"/>
                  </a:lnTo>
                  <a:lnTo>
                    <a:pt x="221786" y="812800"/>
                  </a:lnTo>
                  <a:lnTo>
                    <a:pt x="0" y="406400"/>
                  </a:lnTo>
                  <a:lnTo>
                    <a:pt x="221786" y="0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63" name="TextBox 30">
              <a:extLst>
                <a:ext uri="{FF2B5EF4-FFF2-40B4-BE49-F238E27FC236}">
                  <a16:creationId xmlns:a16="http://schemas.microsoft.com/office/drawing/2014/main" id="{2CD68BAA-3F3E-B35D-02BD-D19E22783B5F}"/>
                </a:ext>
              </a:extLst>
            </p:cNvPr>
            <p:cNvSpPr txBox="1"/>
            <p:nvPr/>
          </p:nvSpPr>
          <p:spPr>
            <a:xfrm>
              <a:off x="76239" y="101600"/>
              <a:ext cx="291094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4" name="Freeform 31">
            <a:extLst>
              <a:ext uri="{FF2B5EF4-FFF2-40B4-BE49-F238E27FC236}">
                <a16:creationId xmlns:a16="http://schemas.microsoft.com/office/drawing/2014/main" id="{911AAD51-0603-E83C-D530-59623482F21A}"/>
              </a:ext>
            </a:extLst>
          </p:cNvPr>
          <p:cNvSpPr/>
          <p:nvPr/>
        </p:nvSpPr>
        <p:spPr>
          <a:xfrm>
            <a:off x="15200346" y="6003188"/>
            <a:ext cx="4054942" cy="167733"/>
          </a:xfrm>
          <a:custGeom>
            <a:avLst/>
            <a:gdLst/>
            <a:ahLst/>
            <a:cxnLst/>
            <a:rect l="l" t="t" r="r" b="b"/>
            <a:pathLst>
              <a:path w="3498815" h="166194">
                <a:moveTo>
                  <a:pt x="0" y="0"/>
                </a:moveTo>
                <a:lnTo>
                  <a:pt x="3498815" y="0"/>
                </a:lnTo>
                <a:lnTo>
                  <a:pt x="3498815" y="166193"/>
                </a:lnTo>
                <a:lnTo>
                  <a:pt x="0" y="16619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5" name="Freeform 32">
            <a:extLst>
              <a:ext uri="{FF2B5EF4-FFF2-40B4-BE49-F238E27FC236}">
                <a16:creationId xmlns:a16="http://schemas.microsoft.com/office/drawing/2014/main" id="{66912778-330E-1BC8-029E-28EEEA9E8C0A}"/>
              </a:ext>
            </a:extLst>
          </p:cNvPr>
          <p:cNvSpPr/>
          <p:nvPr/>
        </p:nvSpPr>
        <p:spPr>
          <a:xfrm rot="17975608">
            <a:off x="16296986" y="8036851"/>
            <a:ext cx="2521034" cy="137510"/>
          </a:xfrm>
          <a:custGeom>
            <a:avLst/>
            <a:gdLst/>
            <a:ahLst/>
            <a:cxnLst/>
            <a:rect l="l" t="t" r="r" b="b"/>
            <a:pathLst>
              <a:path w="2497905" h="118651">
                <a:moveTo>
                  <a:pt x="0" y="0"/>
                </a:moveTo>
                <a:lnTo>
                  <a:pt x="2497906" y="0"/>
                </a:lnTo>
                <a:lnTo>
                  <a:pt x="2497906" y="118651"/>
                </a:lnTo>
                <a:lnTo>
                  <a:pt x="0" y="118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6" name="Freeform 33">
            <a:extLst>
              <a:ext uri="{FF2B5EF4-FFF2-40B4-BE49-F238E27FC236}">
                <a16:creationId xmlns:a16="http://schemas.microsoft.com/office/drawing/2014/main" id="{278D432C-2985-0C94-B607-F461FE02D6E7}"/>
              </a:ext>
            </a:extLst>
          </p:cNvPr>
          <p:cNvSpPr/>
          <p:nvPr/>
        </p:nvSpPr>
        <p:spPr>
          <a:xfrm rot="17975608">
            <a:off x="16813676" y="1994652"/>
            <a:ext cx="1610119" cy="87824"/>
          </a:xfrm>
          <a:custGeom>
            <a:avLst/>
            <a:gdLst/>
            <a:ahLst/>
            <a:cxnLst/>
            <a:rect l="l" t="t" r="r" b="b"/>
            <a:pathLst>
              <a:path w="1595347" h="75779">
                <a:moveTo>
                  <a:pt x="0" y="0"/>
                </a:moveTo>
                <a:lnTo>
                  <a:pt x="1595347" y="0"/>
                </a:lnTo>
                <a:lnTo>
                  <a:pt x="1595347" y="75779"/>
                </a:lnTo>
                <a:lnTo>
                  <a:pt x="0" y="757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7" name="Freeform 34">
            <a:extLst>
              <a:ext uri="{FF2B5EF4-FFF2-40B4-BE49-F238E27FC236}">
                <a16:creationId xmlns:a16="http://schemas.microsoft.com/office/drawing/2014/main" id="{43E52B87-7616-2B66-7934-60D13FA837E1}"/>
              </a:ext>
            </a:extLst>
          </p:cNvPr>
          <p:cNvSpPr/>
          <p:nvPr/>
        </p:nvSpPr>
        <p:spPr>
          <a:xfrm rot="17949849">
            <a:off x="15676183" y="3417536"/>
            <a:ext cx="1832444" cy="99951"/>
          </a:xfrm>
          <a:custGeom>
            <a:avLst/>
            <a:gdLst/>
            <a:ahLst/>
            <a:cxnLst/>
            <a:rect l="l" t="t" r="r" b="b"/>
            <a:pathLst>
              <a:path w="1815633" h="86243">
                <a:moveTo>
                  <a:pt x="0" y="0"/>
                </a:moveTo>
                <a:lnTo>
                  <a:pt x="1815633" y="0"/>
                </a:lnTo>
                <a:lnTo>
                  <a:pt x="1815633" y="86243"/>
                </a:lnTo>
                <a:lnTo>
                  <a:pt x="0" y="862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8" name="Freeform 35">
            <a:extLst>
              <a:ext uri="{FF2B5EF4-FFF2-40B4-BE49-F238E27FC236}">
                <a16:creationId xmlns:a16="http://schemas.microsoft.com/office/drawing/2014/main" id="{357E73C7-FB24-CDAE-5A28-17638D304896}"/>
              </a:ext>
            </a:extLst>
          </p:cNvPr>
          <p:cNvSpPr/>
          <p:nvPr/>
        </p:nvSpPr>
        <p:spPr>
          <a:xfrm rot="17949849">
            <a:off x="15464280" y="1425743"/>
            <a:ext cx="747344" cy="45719"/>
          </a:xfrm>
          <a:custGeom>
            <a:avLst/>
            <a:gdLst/>
            <a:ahLst/>
            <a:cxnLst/>
            <a:rect l="l" t="t" r="r" b="b"/>
            <a:pathLst>
              <a:path w="740488" h="35173">
                <a:moveTo>
                  <a:pt x="0" y="0"/>
                </a:moveTo>
                <a:lnTo>
                  <a:pt x="740488" y="0"/>
                </a:lnTo>
                <a:lnTo>
                  <a:pt x="740488" y="35173"/>
                </a:lnTo>
                <a:lnTo>
                  <a:pt x="0" y="35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708421"/>
            <a:ext cx="8689824" cy="3956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Clearly define the problem you are addressing and its impact on the target market. </a:t>
            </a:r>
          </a:p>
          <a:p>
            <a:pPr algn="just">
              <a:lnSpc>
                <a:spcPts val="3500"/>
              </a:lnSpc>
            </a:pPr>
            <a:endParaRPr lang="en-US" sz="25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Quantify the problem if possible, using data and statistics to establish its significance.</a:t>
            </a:r>
          </a:p>
          <a:p>
            <a:pPr algn="just">
              <a:lnSpc>
                <a:spcPts val="3500"/>
              </a:lnSpc>
            </a:pPr>
            <a:endParaRPr lang="en-US" sz="25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Use real-world examples or stories to illustrate the impact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en-US" sz="25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0873496" y="-1103497"/>
            <a:ext cx="12493993" cy="12493993"/>
          </a:xfrm>
          <a:custGeom>
            <a:avLst/>
            <a:gdLst/>
            <a:ahLst/>
            <a:cxnLst/>
            <a:rect l="l" t="t" r="r" b="b"/>
            <a:pathLst>
              <a:path w="12493993" h="12493993">
                <a:moveTo>
                  <a:pt x="0" y="0"/>
                </a:moveTo>
                <a:lnTo>
                  <a:pt x="12493993" y="0"/>
                </a:lnTo>
                <a:lnTo>
                  <a:pt x="12493993" y="12493994"/>
                </a:lnTo>
                <a:lnTo>
                  <a:pt x="0" y="12493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2187844" y="-446323"/>
            <a:ext cx="11179645" cy="11179645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1867769" y="9034197"/>
            <a:ext cx="5982569" cy="503089"/>
            <a:chOff x="0" y="0"/>
            <a:chExt cx="1575656" cy="1325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575656" cy="132501"/>
            </a:xfrm>
            <a:custGeom>
              <a:avLst/>
              <a:gdLst/>
              <a:ahLst/>
              <a:cxnLst/>
              <a:rect l="l" t="t" r="r" b="b"/>
              <a:pathLst>
                <a:path w="1575656" h="132501">
                  <a:moveTo>
                    <a:pt x="66250" y="0"/>
                  </a:moveTo>
                  <a:lnTo>
                    <a:pt x="1509406" y="0"/>
                  </a:lnTo>
                  <a:cubicBezTo>
                    <a:pt x="1545995" y="0"/>
                    <a:pt x="1575656" y="29661"/>
                    <a:pt x="1575656" y="66250"/>
                  </a:cubicBezTo>
                  <a:lnTo>
                    <a:pt x="1575656" y="66250"/>
                  </a:lnTo>
                  <a:cubicBezTo>
                    <a:pt x="1575656" y="102839"/>
                    <a:pt x="1545995" y="132501"/>
                    <a:pt x="1509406" y="132501"/>
                  </a:cubicBezTo>
                  <a:lnTo>
                    <a:pt x="66250" y="132501"/>
                  </a:lnTo>
                  <a:cubicBezTo>
                    <a:pt x="29661" y="132501"/>
                    <a:pt x="0" y="102839"/>
                    <a:pt x="0" y="66250"/>
                  </a:cubicBezTo>
                  <a:lnTo>
                    <a:pt x="0" y="66250"/>
                  </a:lnTo>
                  <a:cubicBezTo>
                    <a:pt x="0" y="29661"/>
                    <a:pt x="29661" y="0"/>
                    <a:pt x="66250" y="0"/>
                  </a:cubicBez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575656" cy="1706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923925"/>
            <a:ext cx="8885156" cy="127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84"/>
              </a:lnSpc>
            </a:pPr>
            <a:r>
              <a:rPr lang="en-US" sz="77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02642" y="6258243"/>
            <a:ext cx="3216754" cy="3216754"/>
          </a:xfrm>
          <a:custGeom>
            <a:avLst/>
            <a:gdLst/>
            <a:ahLst/>
            <a:cxnLst/>
            <a:rect l="l" t="t" r="r" b="b"/>
            <a:pathLst>
              <a:path w="3216754" h="3216754">
                <a:moveTo>
                  <a:pt x="0" y="0"/>
                </a:moveTo>
                <a:lnTo>
                  <a:pt x="3216753" y="0"/>
                </a:lnTo>
                <a:lnTo>
                  <a:pt x="3216753" y="3216753"/>
                </a:lnTo>
                <a:lnTo>
                  <a:pt x="0" y="3216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4005904" y="7574116"/>
            <a:ext cx="7123293" cy="712329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42320" y="6686540"/>
            <a:ext cx="2360159" cy="236015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803916" y="7248136"/>
            <a:ext cx="1236967" cy="1236967"/>
          </a:xfrm>
          <a:custGeom>
            <a:avLst/>
            <a:gdLst/>
            <a:ahLst/>
            <a:cxnLst/>
            <a:rect l="l" t="t" r="r" b="b"/>
            <a:pathLst>
              <a:path w="1236967" h="1236967">
                <a:moveTo>
                  <a:pt x="0" y="0"/>
                </a:moveTo>
                <a:lnTo>
                  <a:pt x="1236966" y="0"/>
                </a:lnTo>
                <a:lnTo>
                  <a:pt x="1236966" y="1236967"/>
                </a:lnTo>
                <a:lnTo>
                  <a:pt x="0" y="1236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4037940" y="933450"/>
            <a:ext cx="10212120" cy="124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326"/>
              </a:lnSpc>
            </a:pPr>
            <a:r>
              <a:rPr lang="en-US" sz="7582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SOLUTION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54184" y="3168640"/>
            <a:ext cx="9579632" cy="3517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Introduce your solution and explain how it uniquely addresses the identified problem. </a:t>
            </a:r>
          </a:p>
          <a:p>
            <a:pPr algn="just">
              <a:lnSpc>
                <a:spcPts val="3500"/>
              </a:lnSpc>
            </a:pPr>
            <a:endParaRPr lang="en-US" sz="25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Value proposition should be clear </a:t>
            </a:r>
          </a:p>
          <a:p>
            <a:pPr algn="just">
              <a:lnSpc>
                <a:spcPts val="3500"/>
              </a:lnSpc>
            </a:pPr>
            <a:endParaRPr lang="en-US" sz="25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just">
              <a:lnSpc>
                <a:spcPts val="3500"/>
              </a:lnSpc>
            </a:pPr>
            <a:r>
              <a:rPr lang="en-US" sz="2500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Highlight your product or service's features and benefits, emphasizing its competitive advantages.</a:t>
            </a:r>
          </a:p>
          <a:p>
            <a:pPr algn="just">
              <a:lnSpc>
                <a:spcPts val="3500"/>
              </a:lnSpc>
              <a:spcBef>
                <a:spcPct val="0"/>
              </a:spcBef>
            </a:pPr>
            <a:endParaRPr lang="en-US" sz="2500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 rot="-2700000">
            <a:off x="-1405779" y="3626867"/>
            <a:ext cx="2655539" cy="12018891"/>
            <a:chOff x="0" y="0"/>
            <a:chExt cx="699401" cy="31654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99401" cy="3165469"/>
            </a:xfrm>
            <a:custGeom>
              <a:avLst/>
              <a:gdLst/>
              <a:ahLst/>
              <a:cxnLst/>
              <a:rect l="l" t="t" r="r" b="b"/>
              <a:pathLst>
                <a:path w="699401" h="3165469">
                  <a:moveTo>
                    <a:pt x="0" y="0"/>
                  </a:moveTo>
                  <a:lnTo>
                    <a:pt x="699401" y="0"/>
                  </a:lnTo>
                  <a:lnTo>
                    <a:pt x="699401" y="3165469"/>
                  </a:lnTo>
                  <a:lnTo>
                    <a:pt x="0" y="316546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699401" cy="3203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-2700000">
            <a:off x="1324489" y="2835248"/>
            <a:ext cx="416505" cy="12018891"/>
            <a:chOff x="0" y="0"/>
            <a:chExt cx="109697" cy="3165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9697" cy="3165469"/>
            </a:xfrm>
            <a:custGeom>
              <a:avLst/>
              <a:gdLst/>
              <a:ahLst/>
              <a:cxnLst/>
              <a:rect l="l" t="t" r="r" b="b"/>
              <a:pathLst>
                <a:path w="109697" h="3165469">
                  <a:moveTo>
                    <a:pt x="0" y="0"/>
                  </a:moveTo>
                  <a:lnTo>
                    <a:pt x="109697" y="0"/>
                  </a:lnTo>
                  <a:lnTo>
                    <a:pt x="109697" y="3165469"/>
                  </a:lnTo>
                  <a:lnTo>
                    <a:pt x="0" y="316546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9697" cy="3203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2422872"/>
            <a:ext cx="9801234" cy="5615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Market:</a:t>
            </a: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Define specific target market and customer segments.</a:t>
            </a:r>
          </a:p>
          <a:p>
            <a:pPr algn="l">
              <a:lnSpc>
                <a:spcPts val="4477"/>
              </a:lnSpc>
            </a:pPr>
            <a:endParaRPr lang="en-US" sz="319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Market Size:</a:t>
            </a: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Present data on the total addressable market (TAM) and serviceable available market (SAM). </a:t>
            </a: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Highlight any trends or projections relevant to your market.</a:t>
            </a:r>
          </a:p>
          <a:p>
            <a:pPr algn="l">
              <a:lnSpc>
                <a:spcPts val="4477"/>
              </a:lnSpc>
              <a:spcBef>
                <a:spcPct val="0"/>
              </a:spcBef>
            </a:pPr>
            <a:endParaRPr lang="en-US" sz="319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1038282"/>
            <a:ext cx="9322081" cy="10705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351"/>
              </a:lnSpc>
              <a:spcBef>
                <a:spcPct val="0"/>
              </a:spcBef>
            </a:pPr>
            <a:r>
              <a:rPr lang="en-US" sz="5965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MARKET</a:t>
            </a:r>
          </a:p>
        </p:txBody>
      </p:sp>
      <p:grpSp>
        <p:nvGrpSpPr>
          <p:cNvPr id="12" name="Group 12"/>
          <p:cNvGrpSpPr/>
          <p:nvPr/>
        </p:nvGrpSpPr>
        <p:grpSpPr>
          <a:xfrm rot="-2700000">
            <a:off x="16904752" y="-1267314"/>
            <a:ext cx="709096" cy="3661737"/>
            <a:chOff x="0" y="0"/>
            <a:chExt cx="186758" cy="96440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6758" cy="964408"/>
            </a:xfrm>
            <a:custGeom>
              <a:avLst/>
              <a:gdLst/>
              <a:ahLst/>
              <a:cxnLst/>
              <a:rect l="l" t="t" r="r" b="b"/>
              <a:pathLst>
                <a:path w="186758" h="964408">
                  <a:moveTo>
                    <a:pt x="0" y="0"/>
                  </a:moveTo>
                  <a:lnTo>
                    <a:pt x="186758" y="0"/>
                  </a:lnTo>
                  <a:lnTo>
                    <a:pt x="186758" y="964408"/>
                  </a:lnTo>
                  <a:lnTo>
                    <a:pt x="0" y="964408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86758" cy="100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3242272">
            <a:off x="17337575" y="7875183"/>
            <a:ext cx="709096" cy="3661737"/>
            <a:chOff x="0" y="0"/>
            <a:chExt cx="186758" cy="96440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86758" cy="964408"/>
            </a:xfrm>
            <a:custGeom>
              <a:avLst/>
              <a:gdLst/>
              <a:ahLst/>
              <a:cxnLst/>
              <a:rect l="l" t="t" r="r" b="b"/>
              <a:pathLst>
                <a:path w="186758" h="964408">
                  <a:moveTo>
                    <a:pt x="0" y="0"/>
                  </a:moveTo>
                  <a:lnTo>
                    <a:pt x="186758" y="0"/>
                  </a:lnTo>
                  <a:lnTo>
                    <a:pt x="186758" y="964408"/>
                  </a:lnTo>
                  <a:lnTo>
                    <a:pt x="0" y="964408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186758" cy="100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877234">
            <a:off x="4810654" y="643925"/>
            <a:ext cx="1152762" cy="9844123"/>
            <a:chOff x="0" y="0"/>
            <a:chExt cx="303608" cy="25926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3608" cy="2592691"/>
            </a:xfrm>
            <a:custGeom>
              <a:avLst/>
              <a:gdLst/>
              <a:ahLst/>
              <a:cxnLst/>
              <a:rect l="l" t="t" r="r" b="b"/>
              <a:pathLst>
                <a:path w="303608" h="2592691">
                  <a:moveTo>
                    <a:pt x="0" y="0"/>
                  </a:moveTo>
                  <a:lnTo>
                    <a:pt x="303608" y="0"/>
                  </a:lnTo>
                  <a:lnTo>
                    <a:pt x="303608" y="2592691"/>
                  </a:lnTo>
                  <a:lnTo>
                    <a:pt x="0" y="2592691"/>
                  </a:lnTo>
                  <a:close/>
                </a:path>
              </a:pathLst>
            </a:custGeom>
            <a:solidFill>
              <a:srgbClr val="8B0000">
                <a:alpha val="2078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03608" cy="26307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836785">
            <a:off x="6166417" y="5244851"/>
            <a:ext cx="14430848" cy="1207970"/>
            <a:chOff x="0" y="0"/>
            <a:chExt cx="2519142" cy="21087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19142" cy="210871"/>
            </a:xfrm>
            <a:custGeom>
              <a:avLst/>
              <a:gdLst/>
              <a:ahLst/>
              <a:cxnLst/>
              <a:rect l="l" t="t" r="r" b="b"/>
              <a:pathLst>
                <a:path w="2519142" h="210871">
                  <a:moveTo>
                    <a:pt x="0" y="0"/>
                  </a:moveTo>
                  <a:lnTo>
                    <a:pt x="2519142" y="0"/>
                  </a:lnTo>
                  <a:lnTo>
                    <a:pt x="2519142" y="210871"/>
                  </a:lnTo>
                  <a:lnTo>
                    <a:pt x="0" y="210871"/>
                  </a:lnTo>
                  <a:close/>
                </a:path>
              </a:pathLst>
            </a:custGeom>
            <a:solidFill>
              <a:srgbClr val="BF0000">
                <a:alpha val="20784"/>
              </a:srgbClr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519142" cy="248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 rot="-1836785">
            <a:off x="-1586360" y="2386615"/>
            <a:ext cx="5634170" cy="1207970"/>
            <a:chOff x="0" y="0"/>
            <a:chExt cx="983537" cy="21087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983537" cy="210871"/>
            </a:xfrm>
            <a:custGeom>
              <a:avLst/>
              <a:gdLst/>
              <a:ahLst/>
              <a:cxnLst/>
              <a:rect l="l" t="t" r="r" b="b"/>
              <a:pathLst>
                <a:path w="983537" h="210871">
                  <a:moveTo>
                    <a:pt x="0" y="0"/>
                  </a:moveTo>
                  <a:lnTo>
                    <a:pt x="983537" y="0"/>
                  </a:lnTo>
                  <a:lnTo>
                    <a:pt x="983537" y="210871"/>
                  </a:lnTo>
                  <a:lnTo>
                    <a:pt x="0" y="210871"/>
                  </a:lnTo>
                  <a:close/>
                </a:path>
              </a:pathLst>
            </a:custGeom>
            <a:solidFill>
              <a:srgbClr val="BF0000">
                <a:alpha val="20784"/>
              </a:srgbClr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983537" cy="2489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099358" y="1030339"/>
            <a:ext cx="12089284" cy="107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1"/>
              </a:lnSpc>
              <a:spcBef>
                <a:spcPct val="0"/>
              </a:spcBef>
            </a:pPr>
            <a:r>
              <a:rPr lang="en-US" sz="5965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PRODUCTS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85500" y="3134371"/>
            <a:ext cx="12376464" cy="3932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Showcase your product or service in detail. </a:t>
            </a:r>
          </a:p>
          <a:p>
            <a:pPr algn="l">
              <a:lnSpc>
                <a:spcPts val="4477"/>
              </a:lnSpc>
            </a:pPr>
            <a:endParaRPr lang="en-US" sz="319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Use visuals and demonstrations to bring it to life. </a:t>
            </a:r>
          </a:p>
          <a:p>
            <a:pPr algn="l">
              <a:lnSpc>
                <a:spcPts val="4477"/>
              </a:lnSpc>
            </a:pPr>
            <a:endParaRPr lang="en-US" sz="319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Highlight its unique features and how it differentiates from competitors.</a:t>
            </a:r>
          </a:p>
          <a:p>
            <a:pPr algn="l">
              <a:lnSpc>
                <a:spcPts val="4477"/>
              </a:lnSpc>
              <a:spcBef>
                <a:spcPct val="0"/>
              </a:spcBef>
            </a:pPr>
            <a:endParaRPr lang="en-US" sz="319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30003" y="5211463"/>
            <a:ext cx="1835488" cy="2135841"/>
            <a:chOff x="0" y="0"/>
            <a:chExt cx="6985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897970" y="3243203"/>
            <a:ext cx="1835488" cy="2135841"/>
            <a:chOff x="0" y="0"/>
            <a:chExt cx="6985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191010" y="7122459"/>
            <a:ext cx="1835488" cy="2135841"/>
            <a:chOff x="0" y="0"/>
            <a:chExt cx="6985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98500" cy="812800"/>
            </a:xfrm>
            <a:custGeom>
              <a:avLst/>
              <a:gdLst/>
              <a:ahLst/>
              <a:cxnLst/>
              <a:rect l="l" t="t" r="r" b="b"/>
              <a:pathLst>
                <a:path w="698500" h="8128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609600"/>
                  </a:lnTo>
                  <a:lnTo>
                    <a:pt x="349250" y="812800"/>
                  </a:lnTo>
                  <a:lnTo>
                    <a:pt x="0" y="6096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101600"/>
              <a:ext cx="698500" cy="57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3600107" y="3719710"/>
            <a:ext cx="10045795" cy="1200327"/>
            <a:chOff x="0" y="0"/>
            <a:chExt cx="2496686" cy="30650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496686" cy="306509"/>
            </a:xfrm>
            <a:custGeom>
              <a:avLst/>
              <a:gdLst/>
              <a:ahLst/>
              <a:cxnLst/>
              <a:rect l="l" t="t" r="r" b="b"/>
              <a:pathLst>
                <a:path w="2496686" h="306509">
                  <a:moveTo>
                    <a:pt x="0" y="0"/>
                  </a:moveTo>
                  <a:lnTo>
                    <a:pt x="2496686" y="0"/>
                  </a:lnTo>
                  <a:lnTo>
                    <a:pt x="2496686" y="306509"/>
                  </a:lnTo>
                  <a:lnTo>
                    <a:pt x="0" y="306509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2496686" cy="344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793823" y="5687970"/>
            <a:ext cx="9479606" cy="1163777"/>
            <a:chOff x="0" y="0"/>
            <a:chExt cx="2496686" cy="30650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496686" cy="306509"/>
            </a:xfrm>
            <a:custGeom>
              <a:avLst/>
              <a:gdLst/>
              <a:ahLst/>
              <a:cxnLst/>
              <a:rect l="l" t="t" r="r" b="b"/>
              <a:pathLst>
                <a:path w="2496686" h="306509">
                  <a:moveTo>
                    <a:pt x="0" y="0"/>
                  </a:moveTo>
                  <a:lnTo>
                    <a:pt x="2496686" y="0"/>
                  </a:lnTo>
                  <a:lnTo>
                    <a:pt x="2496686" y="306509"/>
                  </a:lnTo>
                  <a:lnTo>
                    <a:pt x="0" y="306509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2496686" cy="344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5959823" y="7598966"/>
            <a:ext cx="9479606" cy="1163777"/>
            <a:chOff x="0" y="0"/>
            <a:chExt cx="2496686" cy="30650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496686" cy="306509"/>
            </a:xfrm>
            <a:custGeom>
              <a:avLst/>
              <a:gdLst/>
              <a:ahLst/>
              <a:cxnLst/>
              <a:rect l="l" t="t" r="r" b="b"/>
              <a:pathLst>
                <a:path w="2496686" h="306509">
                  <a:moveTo>
                    <a:pt x="0" y="0"/>
                  </a:moveTo>
                  <a:lnTo>
                    <a:pt x="2496686" y="0"/>
                  </a:lnTo>
                  <a:lnTo>
                    <a:pt x="2496686" y="306509"/>
                  </a:lnTo>
                  <a:lnTo>
                    <a:pt x="0" y="306509"/>
                  </a:ln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2496686" cy="344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3060664" y="3719710"/>
            <a:ext cx="585239" cy="1163777"/>
            <a:chOff x="0" y="0"/>
            <a:chExt cx="154137" cy="30650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54137" cy="306509"/>
            </a:xfrm>
            <a:custGeom>
              <a:avLst/>
              <a:gdLst/>
              <a:ahLst/>
              <a:cxnLst/>
              <a:rect l="l" t="t" r="r" b="b"/>
              <a:pathLst>
                <a:path w="154137" h="306509">
                  <a:moveTo>
                    <a:pt x="0" y="0"/>
                  </a:moveTo>
                  <a:lnTo>
                    <a:pt x="154137" y="0"/>
                  </a:lnTo>
                  <a:lnTo>
                    <a:pt x="154137" y="306509"/>
                  </a:lnTo>
                  <a:lnTo>
                    <a:pt x="0" y="30650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54137" cy="344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254378" y="5687970"/>
            <a:ext cx="585239" cy="1163777"/>
            <a:chOff x="0" y="0"/>
            <a:chExt cx="154137" cy="30650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54137" cy="306509"/>
            </a:xfrm>
            <a:custGeom>
              <a:avLst/>
              <a:gdLst/>
              <a:ahLst/>
              <a:cxnLst/>
              <a:rect l="l" t="t" r="r" b="b"/>
              <a:pathLst>
                <a:path w="154137" h="306509">
                  <a:moveTo>
                    <a:pt x="0" y="0"/>
                  </a:moveTo>
                  <a:lnTo>
                    <a:pt x="154137" y="0"/>
                  </a:lnTo>
                  <a:lnTo>
                    <a:pt x="154137" y="306509"/>
                  </a:lnTo>
                  <a:lnTo>
                    <a:pt x="0" y="30650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154137" cy="344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5410853" y="7598966"/>
            <a:ext cx="585239" cy="1163777"/>
            <a:chOff x="0" y="0"/>
            <a:chExt cx="154137" cy="30650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54137" cy="306509"/>
            </a:xfrm>
            <a:custGeom>
              <a:avLst/>
              <a:gdLst/>
              <a:ahLst/>
              <a:cxnLst/>
              <a:rect l="l" t="t" r="r" b="b"/>
              <a:pathLst>
                <a:path w="154137" h="306509">
                  <a:moveTo>
                    <a:pt x="0" y="0"/>
                  </a:moveTo>
                  <a:lnTo>
                    <a:pt x="154137" y="0"/>
                  </a:lnTo>
                  <a:lnTo>
                    <a:pt x="154137" y="306509"/>
                  </a:lnTo>
                  <a:lnTo>
                    <a:pt x="0" y="30650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54137" cy="344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9" name="Freeform 29"/>
          <p:cNvSpPr/>
          <p:nvPr/>
        </p:nvSpPr>
        <p:spPr>
          <a:xfrm>
            <a:off x="2356101" y="3851510"/>
            <a:ext cx="919227" cy="919227"/>
          </a:xfrm>
          <a:custGeom>
            <a:avLst/>
            <a:gdLst/>
            <a:ahLst/>
            <a:cxnLst/>
            <a:rect l="l" t="t" r="r" b="b"/>
            <a:pathLst>
              <a:path w="919227" h="919227">
                <a:moveTo>
                  <a:pt x="0" y="0"/>
                </a:moveTo>
                <a:lnTo>
                  <a:pt x="919227" y="0"/>
                </a:lnTo>
                <a:lnTo>
                  <a:pt x="919227" y="919227"/>
                </a:lnTo>
                <a:lnTo>
                  <a:pt x="0" y="9192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3498294" y="5829930"/>
            <a:ext cx="898907" cy="898907"/>
          </a:xfrm>
          <a:custGeom>
            <a:avLst/>
            <a:gdLst/>
            <a:ahLst/>
            <a:cxnLst/>
            <a:rect l="l" t="t" r="r" b="b"/>
            <a:pathLst>
              <a:path w="898907" h="898907">
                <a:moveTo>
                  <a:pt x="0" y="0"/>
                </a:moveTo>
                <a:lnTo>
                  <a:pt x="898907" y="0"/>
                </a:lnTo>
                <a:lnTo>
                  <a:pt x="898907" y="898907"/>
                </a:lnTo>
                <a:lnTo>
                  <a:pt x="0" y="8989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4612238" y="7609660"/>
            <a:ext cx="993032" cy="1161440"/>
          </a:xfrm>
          <a:custGeom>
            <a:avLst/>
            <a:gdLst/>
            <a:ahLst/>
            <a:cxnLst/>
            <a:rect l="l" t="t" r="r" b="b"/>
            <a:pathLst>
              <a:path w="993032" h="1161440">
                <a:moveTo>
                  <a:pt x="0" y="0"/>
                </a:moveTo>
                <a:lnTo>
                  <a:pt x="993032" y="0"/>
                </a:lnTo>
                <a:lnTo>
                  <a:pt x="993032" y="1161440"/>
                </a:lnTo>
                <a:lnTo>
                  <a:pt x="0" y="1161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32"/>
          <p:cNvSpPr txBox="1"/>
          <p:nvPr/>
        </p:nvSpPr>
        <p:spPr>
          <a:xfrm>
            <a:off x="3099358" y="857250"/>
            <a:ext cx="12089284" cy="107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1"/>
              </a:lnSpc>
              <a:spcBef>
                <a:spcPct val="0"/>
              </a:spcBef>
            </a:pPr>
            <a:r>
              <a:rPr lang="en-US" sz="5965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REVENUE MODEL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733458" y="3756260"/>
            <a:ext cx="6966167" cy="150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3"/>
              </a:lnSpc>
            </a:pPr>
            <a:r>
              <a:rPr lang="en-US" sz="2809" b="1" dirty="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Explain how your business generates revenue. </a:t>
            </a:r>
          </a:p>
          <a:p>
            <a:pPr algn="l">
              <a:lnSpc>
                <a:spcPts val="3933"/>
              </a:lnSpc>
              <a:spcBef>
                <a:spcPct val="0"/>
              </a:spcBef>
            </a:pPr>
            <a:endParaRPr lang="en-US" sz="2809" b="1" dirty="0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4983070" y="5724520"/>
            <a:ext cx="7814285" cy="19955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3"/>
              </a:lnSpc>
            </a:pPr>
            <a:r>
              <a:rPr lang="en-US" sz="280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Describe your pricing strategy, customer acquisition channels, and key partnerships.</a:t>
            </a:r>
          </a:p>
          <a:p>
            <a:pPr algn="l">
              <a:lnSpc>
                <a:spcPts val="3933"/>
              </a:lnSpc>
              <a:spcBef>
                <a:spcPct val="0"/>
              </a:spcBef>
            </a:pPr>
            <a:endParaRPr lang="en-US" sz="2809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6113547" y="7635516"/>
            <a:ext cx="8726071" cy="1500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3"/>
              </a:lnSpc>
            </a:pPr>
            <a:r>
              <a:rPr lang="en-US" sz="280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Demonstrate a clear understanding of your financial projections and path to profitability</a:t>
            </a:r>
          </a:p>
          <a:p>
            <a:pPr algn="l">
              <a:lnSpc>
                <a:spcPts val="3933"/>
              </a:lnSpc>
              <a:spcBef>
                <a:spcPct val="0"/>
              </a:spcBef>
            </a:pPr>
            <a:endParaRPr lang="en-US" sz="2809" b="1">
              <a:solidFill>
                <a:srgbClr val="FFFFFF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8336122" y="5440386"/>
            <a:ext cx="1999908" cy="1999908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F000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8743608" y="5793797"/>
            <a:ext cx="1184936" cy="1293085"/>
          </a:xfrm>
          <a:custGeom>
            <a:avLst/>
            <a:gdLst/>
            <a:ahLst/>
            <a:cxnLst/>
            <a:rect l="l" t="t" r="r" b="b"/>
            <a:pathLst>
              <a:path w="1184936" h="1293085">
                <a:moveTo>
                  <a:pt x="0" y="0"/>
                </a:moveTo>
                <a:lnTo>
                  <a:pt x="1184937" y="0"/>
                </a:lnTo>
                <a:lnTo>
                  <a:pt x="1184937" y="1293085"/>
                </a:lnTo>
                <a:lnTo>
                  <a:pt x="0" y="12930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492080" y="853496"/>
            <a:ext cx="13303840" cy="1077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51"/>
              </a:lnSpc>
              <a:spcBef>
                <a:spcPct val="0"/>
              </a:spcBef>
            </a:pPr>
            <a:r>
              <a:rPr lang="en-US" sz="5965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CURRENT STAGE AND FUTURE PLAN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27043" y="2412199"/>
            <a:ext cx="16433914" cy="2814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Provide evidence of your progress to date. </a:t>
            </a: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Mention your startup stage and progress up to date</a:t>
            </a: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Showcase any early customer adoption, partnerships, or revenue milestones.</a:t>
            </a:r>
          </a:p>
          <a:p>
            <a:pPr algn="l">
              <a:lnSpc>
                <a:spcPts val="4477"/>
              </a:lnSpc>
            </a:pPr>
            <a:r>
              <a:rPr lang="en-US" sz="3198" b="1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Provide insights on your future plan</a:t>
            </a:r>
          </a:p>
          <a:p>
            <a:pPr algn="l">
              <a:lnSpc>
                <a:spcPts val="4477"/>
              </a:lnSpc>
              <a:spcBef>
                <a:spcPct val="0"/>
              </a:spcBef>
            </a:pPr>
            <a:endParaRPr lang="en-US" sz="3198" b="1">
              <a:solidFill>
                <a:srgbClr val="000000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28700" y="7164607"/>
            <a:ext cx="7386617" cy="349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71"/>
              </a:lnSpc>
              <a:spcBef>
                <a:spcPct val="0"/>
              </a:spcBef>
            </a:pPr>
            <a:r>
              <a:rPr lang="en-US" sz="197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...</a:t>
            </a:r>
          </a:p>
        </p:txBody>
      </p:sp>
      <p:grpSp>
        <p:nvGrpSpPr>
          <p:cNvPr id="14" name="Group 15">
            <a:extLst>
              <a:ext uri="{FF2B5EF4-FFF2-40B4-BE49-F238E27FC236}">
                <a16:creationId xmlns:a16="http://schemas.microsoft.com/office/drawing/2014/main" id="{60A5E48E-9704-9BC6-9451-9FFED9CDDCD8}"/>
              </a:ext>
            </a:extLst>
          </p:cNvPr>
          <p:cNvGrpSpPr/>
          <p:nvPr/>
        </p:nvGrpSpPr>
        <p:grpSpPr>
          <a:xfrm rot="3242272">
            <a:off x="17337575" y="7875183"/>
            <a:ext cx="709096" cy="3661737"/>
            <a:chOff x="0" y="0"/>
            <a:chExt cx="186758" cy="964408"/>
          </a:xfrm>
        </p:grpSpPr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C8C0DA2C-1C21-16B4-61C4-93DB5318AFE4}"/>
                </a:ext>
              </a:extLst>
            </p:cNvPr>
            <p:cNvSpPr/>
            <p:nvPr/>
          </p:nvSpPr>
          <p:spPr>
            <a:xfrm>
              <a:off x="0" y="0"/>
              <a:ext cx="186758" cy="964408"/>
            </a:xfrm>
            <a:custGeom>
              <a:avLst/>
              <a:gdLst/>
              <a:ahLst/>
              <a:cxnLst/>
              <a:rect l="l" t="t" r="r" b="b"/>
              <a:pathLst>
                <a:path w="186758" h="964408">
                  <a:moveTo>
                    <a:pt x="0" y="0"/>
                  </a:moveTo>
                  <a:lnTo>
                    <a:pt x="186758" y="0"/>
                  </a:lnTo>
                  <a:lnTo>
                    <a:pt x="186758" y="964408"/>
                  </a:lnTo>
                  <a:lnTo>
                    <a:pt x="0" y="964408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6" name="TextBox 17">
              <a:extLst>
                <a:ext uri="{FF2B5EF4-FFF2-40B4-BE49-F238E27FC236}">
                  <a16:creationId xmlns:a16="http://schemas.microsoft.com/office/drawing/2014/main" id="{4F56A080-9D24-E8A7-C94F-8AB2CB75AA45}"/>
                </a:ext>
              </a:extLst>
            </p:cNvPr>
            <p:cNvSpPr txBox="1"/>
            <p:nvPr/>
          </p:nvSpPr>
          <p:spPr>
            <a:xfrm>
              <a:off x="0" y="-38100"/>
              <a:ext cx="186758" cy="100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DEA6CD04-8884-DE05-B376-892D2804AD3A}"/>
              </a:ext>
            </a:extLst>
          </p:cNvPr>
          <p:cNvGrpSpPr/>
          <p:nvPr/>
        </p:nvGrpSpPr>
        <p:grpSpPr>
          <a:xfrm rot="-2700000">
            <a:off x="16904752" y="-1267314"/>
            <a:ext cx="709096" cy="3661737"/>
            <a:chOff x="0" y="0"/>
            <a:chExt cx="186758" cy="964408"/>
          </a:xfrm>
        </p:grpSpPr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AB4049ED-461D-23B0-FF5A-4713C5444BF2}"/>
                </a:ext>
              </a:extLst>
            </p:cNvPr>
            <p:cNvSpPr/>
            <p:nvPr/>
          </p:nvSpPr>
          <p:spPr>
            <a:xfrm>
              <a:off x="0" y="0"/>
              <a:ext cx="186758" cy="964408"/>
            </a:xfrm>
            <a:custGeom>
              <a:avLst/>
              <a:gdLst/>
              <a:ahLst/>
              <a:cxnLst/>
              <a:rect l="l" t="t" r="r" b="b"/>
              <a:pathLst>
                <a:path w="186758" h="964408">
                  <a:moveTo>
                    <a:pt x="0" y="0"/>
                  </a:moveTo>
                  <a:lnTo>
                    <a:pt x="186758" y="0"/>
                  </a:lnTo>
                  <a:lnTo>
                    <a:pt x="186758" y="964408"/>
                  </a:lnTo>
                  <a:lnTo>
                    <a:pt x="0" y="964408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9" name="TextBox 14">
              <a:extLst>
                <a:ext uri="{FF2B5EF4-FFF2-40B4-BE49-F238E27FC236}">
                  <a16:creationId xmlns:a16="http://schemas.microsoft.com/office/drawing/2014/main" id="{7D60AB22-C68E-8C60-57CA-B3782061235F}"/>
                </a:ext>
              </a:extLst>
            </p:cNvPr>
            <p:cNvSpPr txBox="1"/>
            <p:nvPr/>
          </p:nvSpPr>
          <p:spPr>
            <a:xfrm>
              <a:off x="0" y="-38100"/>
              <a:ext cx="186758" cy="100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0" name="Group 4">
            <a:extLst>
              <a:ext uri="{FF2B5EF4-FFF2-40B4-BE49-F238E27FC236}">
                <a16:creationId xmlns:a16="http://schemas.microsoft.com/office/drawing/2014/main" id="{557EC6BD-47C5-4038-5BAC-DD17952E7B5F}"/>
              </a:ext>
            </a:extLst>
          </p:cNvPr>
          <p:cNvGrpSpPr/>
          <p:nvPr/>
        </p:nvGrpSpPr>
        <p:grpSpPr>
          <a:xfrm rot="-2700000">
            <a:off x="-1405779" y="3626867"/>
            <a:ext cx="2655539" cy="12018891"/>
            <a:chOff x="0" y="0"/>
            <a:chExt cx="699401" cy="3165469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4541C1E0-245F-3971-9B0A-C3249F10F06C}"/>
                </a:ext>
              </a:extLst>
            </p:cNvPr>
            <p:cNvSpPr/>
            <p:nvPr/>
          </p:nvSpPr>
          <p:spPr>
            <a:xfrm>
              <a:off x="0" y="0"/>
              <a:ext cx="699401" cy="3165469"/>
            </a:xfrm>
            <a:custGeom>
              <a:avLst/>
              <a:gdLst/>
              <a:ahLst/>
              <a:cxnLst/>
              <a:rect l="l" t="t" r="r" b="b"/>
              <a:pathLst>
                <a:path w="699401" h="3165469">
                  <a:moveTo>
                    <a:pt x="0" y="0"/>
                  </a:moveTo>
                  <a:lnTo>
                    <a:pt x="699401" y="0"/>
                  </a:lnTo>
                  <a:lnTo>
                    <a:pt x="699401" y="3165469"/>
                  </a:lnTo>
                  <a:lnTo>
                    <a:pt x="0" y="316546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2" name="TextBox 6">
              <a:extLst>
                <a:ext uri="{FF2B5EF4-FFF2-40B4-BE49-F238E27FC236}">
                  <a16:creationId xmlns:a16="http://schemas.microsoft.com/office/drawing/2014/main" id="{21B0A31D-9CE6-29AF-07D1-D74A07EF8522}"/>
                </a:ext>
              </a:extLst>
            </p:cNvPr>
            <p:cNvSpPr txBox="1"/>
            <p:nvPr/>
          </p:nvSpPr>
          <p:spPr>
            <a:xfrm>
              <a:off x="0" y="-38100"/>
              <a:ext cx="699401" cy="3203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D0AFDD2E-FA3B-4298-91F6-956C199BF1D5}"/>
              </a:ext>
            </a:extLst>
          </p:cNvPr>
          <p:cNvGrpSpPr/>
          <p:nvPr/>
        </p:nvGrpSpPr>
        <p:grpSpPr>
          <a:xfrm rot="-2700000">
            <a:off x="1324489" y="2835248"/>
            <a:ext cx="416505" cy="12018891"/>
            <a:chOff x="0" y="0"/>
            <a:chExt cx="109697" cy="3165469"/>
          </a:xfrm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43DAF50D-634D-A844-30B6-C19DB10E7C55}"/>
                </a:ext>
              </a:extLst>
            </p:cNvPr>
            <p:cNvSpPr/>
            <p:nvPr/>
          </p:nvSpPr>
          <p:spPr>
            <a:xfrm>
              <a:off x="0" y="0"/>
              <a:ext cx="109697" cy="3165469"/>
            </a:xfrm>
            <a:custGeom>
              <a:avLst/>
              <a:gdLst/>
              <a:ahLst/>
              <a:cxnLst/>
              <a:rect l="l" t="t" r="r" b="b"/>
              <a:pathLst>
                <a:path w="109697" h="3165469">
                  <a:moveTo>
                    <a:pt x="0" y="0"/>
                  </a:moveTo>
                  <a:lnTo>
                    <a:pt x="109697" y="0"/>
                  </a:lnTo>
                  <a:lnTo>
                    <a:pt x="109697" y="3165469"/>
                  </a:lnTo>
                  <a:lnTo>
                    <a:pt x="0" y="3165469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435D3D69-932D-29A6-F760-03D888D56CA3}"/>
                </a:ext>
              </a:extLst>
            </p:cNvPr>
            <p:cNvSpPr txBox="1"/>
            <p:nvPr/>
          </p:nvSpPr>
          <p:spPr>
            <a:xfrm>
              <a:off x="0" y="-38100"/>
              <a:ext cx="109697" cy="3203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9366" y="633612"/>
            <a:ext cx="11789268" cy="1341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39"/>
              </a:lnSpc>
              <a:spcBef>
                <a:spcPct val="0"/>
              </a:spcBef>
            </a:pPr>
            <a:r>
              <a:rPr lang="en-US" sz="7456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TEAM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0" y="2885018"/>
            <a:ext cx="4604938" cy="1344739"/>
            <a:chOff x="0" y="0"/>
            <a:chExt cx="1212823" cy="3541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2823" cy="354170"/>
            </a:xfrm>
            <a:custGeom>
              <a:avLst/>
              <a:gdLst/>
              <a:ahLst/>
              <a:cxnLst/>
              <a:rect l="l" t="t" r="r" b="b"/>
              <a:pathLst>
                <a:path w="1212823" h="354170">
                  <a:moveTo>
                    <a:pt x="0" y="0"/>
                  </a:moveTo>
                  <a:lnTo>
                    <a:pt x="1212823" y="0"/>
                  </a:lnTo>
                  <a:lnTo>
                    <a:pt x="1212823" y="354170"/>
                  </a:lnTo>
                  <a:lnTo>
                    <a:pt x="0" y="35417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212823" cy="392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302469" y="2029852"/>
            <a:ext cx="3055084" cy="3055072"/>
            <a:chOff x="0" y="0"/>
            <a:chExt cx="6350000" cy="634997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74136" t="-1180" r="-20299" b="-23502"/>
              </a:stretch>
            </a:blipFill>
          </p:spPr>
        </p:sp>
      </p:grpSp>
      <p:sp>
        <p:nvSpPr>
          <p:cNvPr id="8" name="TextBox 8"/>
          <p:cNvSpPr txBox="1"/>
          <p:nvPr/>
        </p:nvSpPr>
        <p:spPr>
          <a:xfrm>
            <a:off x="5681282" y="2990935"/>
            <a:ext cx="3763047" cy="421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2"/>
              </a:lnSpc>
            </a:pPr>
            <a:r>
              <a:rPr lang="en-US" sz="26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Benjamin Shah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681282" y="3431916"/>
            <a:ext cx="3571415" cy="350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275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Role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0" y="6751270"/>
            <a:ext cx="4604938" cy="1344739"/>
            <a:chOff x="0" y="0"/>
            <a:chExt cx="1212823" cy="35417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2823" cy="354170"/>
            </a:xfrm>
            <a:custGeom>
              <a:avLst/>
              <a:gdLst/>
              <a:ahLst/>
              <a:cxnLst/>
              <a:rect l="l" t="t" r="r" b="b"/>
              <a:pathLst>
                <a:path w="1212823" h="354170">
                  <a:moveTo>
                    <a:pt x="0" y="0"/>
                  </a:moveTo>
                  <a:lnTo>
                    <a:pt x="1212823" y="0"/>
                  </a:lnTo>
                  <a:lnTo>
                    <a:pt x="1212823" y="354170"/>
                  </a:lnTo>
                  <a:lnTo>
                    <a:pt x="0" y="35417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212823" cy="392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4" name="Group 14"/>
          <p:cNvGrpSpPr>
            <a:grpSpLocks noChangeAspect="1"/>
          </p:cNvGrpSpPr>
          <p:nvPr/>
        </p:nvGrpSpPr>
        <p:grpSpPr>
          <a:xfrm>
            <a:off x="2302469" y="5896103"/>
            <a:ext cx="3055084" cy="3055072"/>
            <a:chOff x="0" y="0"/>
            <a:chExt cx="6350000" cy="63499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25329" r="-25329"/>
              </a:stretch>
            </a:blipFill>
          </p:spPr>
        </p:sp>
      </p:grpSp>
      <p:sp>
        <p:nvSpPr>
          <p:cNvPr id="16" name="TextBox 16"/>
          <p:cNvSpPr txBox="1"/>
          <p:nvPr/>
        </p:nvSpPr>
        <p:spPr>
          <a:xfrm>
            <a:off x="5681282" y="6857187"/>
            <a:ext cx="3763047" cy="421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2"/>
              </a:lnSpc>
            </a:pPr>
            <a:r>
              <a:rPr lang="en-US" sz="26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Benjamin Shah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81282" y="7298167"/>
            <a:ext cx="3571415" cy="350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275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Role</a:t>
            </a:r>
          </a:p>
        </p:txBody>
      </p:sp>
      <p:grpSp>
        <p:nvGrpSpPr>
          <p:cNvPr id="19" name="Group 19"/>
          <p:cNvGrpSpPr/>
          <p:nvPr/>
        </p:nvGrpSpPr>
        <p:grpSpPr>
          <a:xfrm rot="-10800000">
            <a:off x="13683062" y="2943594"/>
            <a:ext cx="4604938" cy="1344739"/>
            <a:chOff x="0" y="0"/>
            <a:chExt cx="1212823" cy="35417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212823" cy="354170"/>
            </a:xfrm>
            <a:custGeom>
              <a:avLst/>
              <a:gdLst/>
              <a:ahLst/>
              <a:cxnLst/>
              <a:rect l="l" t="t" r="r" b="b"/>
              <a:pathLst>
                <a:path w="1212823" h="354170">
                  <a:moveTo>
                    <a:pt x="0" y="0"/>
                  </a:moveTo>
                  <a:lnTo>
                    <a:pt x="1212823" y="0"/>
                  </a:lnTo>
                  <a:lnTo>
                    <a:pt x="1212823" y="354170"/>
                  </a:lnTo>
                  <a:lnTo>
                    <a:pt x="0" y="35417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212823" cy="392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2" name="Group 22"/>
          <p:cNvGrpSpPr>
            <a:grpSpLocks noChangeAspect="1"/>
          </p:cNvGrpSpPr>
          <p:nvPr/>
        </p:nvGrpSpPr>
        <p:grpSpPr>
          <a:xfrm>
            <a:off x="12930447" y="2088428"/>
            <a:ext cx="3055084" cy="3055072"/>
            <a:chOff x="0" y="0"/>
            <a:chExt cx="6350000" cy="6349975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-65645" t="-11705" r="-62485" b="-40573"/>
              </a:stretch>
            </a:blipFill>
          </p:spPr>
        </p:sp>
      </p:grpSp>
      <p:sp>
        <p:nvSpPr>
          <p:cNvPr id="24" name="TextBox 24"/>
          <p:cNvSpPr txBox="1"/>
          <p:nvPr/>
        </p:nvSpPr>
        <p:spPr>
          <a:xfrm>
            <a:off x="8926578" y="2990935"/>
            <a:ext cx="3763047" cy="418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12"/>
              </a:lnSpc>
            </a:pPr>
            <a:r>
              <a:rPr lang="en-US" sz="26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Benjamin Shah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118210" y="3431916"/>
            <a:ext cx="3571415" cy="350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275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Role</a:t>
            </a:r>
          </a:p>
        </p:txBody>
      </p:sp>
      <p:grpSp>
        <p:nvGrpSpPr>
          <p:cNvPr id="27" name="Group 27"/>
          <p:cNvGrpSpPr/>
          <p:nvPr/>
        </p:nvGrpSpPr>
        <p:grpSpPr>
          <a:xfrm rot="-10800000">
            <a:off x="13683062" y="6824323"/>
            <a:ext cx="4604938" cy="1344739"/>
            <a:chOff x="0" y="0"/>
            <a:chExt cx="1212823" cy="35417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212823" cy="354170"/>
            </a:xfrm>
            <a:custGeom>
              <a:avLst/>
              <a:gdLst/>
              <a:ahLst/>
              <a:cxnLst/>
              <a:rect l="l" t="t" r="r" b="b"/>
              <a:pathLst>
                <a:path w="1212823" h="354170">
                  <a:moveTo>
                    <a:pt x="0" y="0"/>
                  </a:moveTo>
                  <a:lnTo>
                    <a:pt x="1212823" y="0"/>
                  </a:lnTo>
                  <a:lnTo>
                    <a:pt x="1212823" y="354170"/>
                  </a:lnTo>
                  <a:lnTo>
                    <a:pt x="0" y="354170"/>
                  </a:lnTo>
                  <a:close/>
                </a:path>
              </a:pathLst>
            </a:custGeom>
            <a:solidFill>
              <a:srgbClr val="8B0000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1212823" cy="3922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>
            <a:grpSpLocks noChangeAspect="1"/>
          </p:cNvGrpSpPr>
          <p:nvPr/>
        </p:nvGrpSpPr>
        <p:grpSpPr>
          <a:xfrm>
            <a:off x="12930447" y="5969157"/>
            <a:ext cx="3055084" cy="3055072"/>
            <a:chOff x="0" y="0"/>
            <a:chExt cx="6350000" cy="63499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l="l" t="t" r="r" b="b"/>
              <a:pathLst>
                <a:path w="6350000" h="6349974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-34287" r="-15805"/>
              </a:stretch>
            </a:blipFill>
          </p:spPr>
        </p:sp>
      </p:grpSp>
      <p:sp>
        <p:nvSpPr>
          <p:cNvPr id="32" name="TextBox 32"/>
          <p:cNvSpPr txBox="1"/>
          <p:nvPr/>
        </p:nvSpPr>
        <p:spPr>
          <a:xfrm>
            <a:off x="8926578" y="6871664"/>
            <a:ext cx="3763047" cy="418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212"/>
              </a:lnSpc>
            </a:pPr>
            <a:r>
              <a:rPr lang="en-US" sz="2611" b="1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Benjamin Shah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118210" y="7312645"/>
            <a:ext cx="3571415" cy="350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99"/>
              </a:lnSpc>
            </a:pPr>
            <a:r>
              <a:rPr lang="en-US" sz="2275" b="1" dirty="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18444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781950" y="7393"/>
            <a:ext cx="6724099" cy="1440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5"/>
              </a:lnSpc>
              <a:spcBef>
                <a:spcPct val="0"/>
              </a:spcBef>
            </a:pPr>
            <a:r>
              <a:rPr lang="en-US" sz="7982" b="1" dirty="0">
                <a:solidFill>
                  <a:srgbClr val="000000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ADDITIONAL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B967EF-6027-BFF2-0A54-4057FB426C5F}"/>
              </a:ext>
            </a:extLst>
          </p:cNvPr>
          <p:cNvSpPr/>
          <p:nvPr/>
        </p:nvSpPr>
        <p:spPr>
          <a:xfrm>
            <a:off x="381000" y="1333500"/>
            <a:ext cx="17526000" cy="85344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291</Words>
  <Application>Microsoft Office PowerPoint</Application>
  <PresentationFormat>Custom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 Ultra-Bold</vt:lpstr>
      <vt:lpstr>Arial</vt:lpstr>
      <vt:lpstr>Calibri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 SHARKS</dc:title>
  <dc:creator>SOHAIL</dc:creator>
  <cp:lastModifiedBy>Mohammed Sohail</cp:lastModifiedBy>
  <cp:revision>2</cp:revision>
  <dcterms:created xsi:type="dcterms:W3CDTF">2006-08-16T00:00:00Z</dcterms:created>
  <dcterms:modified xsi:type="dcterms:W3CDTF">2024-11-24T07:43:27Z</dcterms:modified>
  <dc:identifier>DAGXXjDmdUc</dc:identifier>
</cp:coreProperties>
</file>