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68" r:id="rId3"/>
    <p:sldId id="257" r:id="rId4"/>
    <p:sldId id="258" r:id="rId5"/>
    <p:sldId id="259" r:id="rId6"/>
    <p:sldId id="260" r:id="rId7"/>
    <p:sldId id="262" r:id="rId8"/>
    <p:sldId id="261" r:id="rId9"/>
    <p:sldId id="263"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7635E2-7621-4804-AB53-068975AF5D3A}">
          <p14:sldIdLst>
            <p14:sldId id="256"/>
            <p14:sldId id="268"/>
            <p14:sldId id="257"/>
            <p14:sldId id="258"/>
            <p14:sldId id="259"/>
            <p14:sldId id="260"/>
            <p14:sldId id="262"/>
          </p14:sldIdLst>
        </p14:section>
        <p14:section name="Untitled Section" id="{3DFE4533-A460-439D-970E-88F592708973}">
          <p14:sldIdLst>
            <p14:sldId id="261"/>
            <p14:sldId id="263"/>
            <p14:sldId id="264"/>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kkula sai charan" initials="js" lastIdx="1" clrIdx="0">
    <p:extLst>
      <p:ext uri="{19B8F6BF-5375-455C-9EA6-DF929625EA0E}">
        <p15:presenceInfo xmlns:p15="http://schemas.microsoft.com/office/powerpoint/2012/main" userId="646acf5359c9c5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72"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29T12:12:00.3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352AD2-4AC4-4EDA-8058-3638586B517B}" type="datetimeFigureOut">
              <a:rPr lang="en-IN" smtClean="0"/>
              <a:t>29-03-2024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260048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52AD2-4AC4-4EDA-8058-3638586B517B}"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192211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352AD2-4AC4-4EDA-8058-3638586B517B}"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2960567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352AD2-4AC4-4EDA-8058-3638586B517B}"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2839113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52AD2-4AC4-4EDA-8058-3638586B517B}"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1075006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352AD2-4AC4-4EDA-8058-3638586B517B}"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2818534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352AD2-4AC4-4EDA-8058-3638586B517B}" type="datetimeFigureOut">
              <a:rPr lang="en-IN" smtClean="0"/>
              <a:t>29-03-2024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3732192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352AD2-4AC4-4EDA-8058-3638586B517B}"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3324179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352AD2-4AC4-4EDA-8058-3638586B517B}"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275339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52AD2-4AC4-4EDA-8058-3638586B517B}"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241205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52AD2-4AC4-4EDA-8058-3638586B517B}"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341817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352AD2-4AC4-4EDA-8058-3638586B517B}"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1398530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52AD2-4AC4-4EDA-8058-3638586B517B}"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395213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352AD2-4AC4-4EDA-8058-3638586B517B}"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34954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52AD2-4AC4-4EDA-8058-3638586B517B}" type="datetimeFigureOut">
              <a:rPr lang="en-IN" smtClean="0"/>
              <a:t>29-03-2024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303276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52AD2-4AC4-4EDA-8058-3638586B517B}"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43836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52AD2-4AC4-4EDA-8058-3638586B517B}"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D66171-235E-4885-A8D3-CA7BEBDA630C}" type="slidenum">
              <a:rPr lang="en-IN" smtClean="0"/>
              <a:t>‹#›</a:t>
            </a:fld>
            <a:endParaRPr lang="en-IN"/>
          </a:p>
        </p:txBody>
      </p:sp>
    </p:spTree>
    <p:extLst>
      <p:ext uri="{BB962C8B-B14F-4D97-AF65-F5344CB8AC3E}">
        <p14:creationId xmlns:p14="http://schemas.microsoft.com/office/powerpoint/2010/main" val="210225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352AD2-4AC4-4EDA-8058-3638586B517B}" type="datetimeFigureOut">
              <a:rPr lang="en-IN" smtClean="0"/>
              <a:t>29-03-2024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8D66171-235E-4885-A8D3-CA7BEBDA630C}" type="slidenum">
              <a:rPr lang="en-IN" smtClean="0"/>
              <a:t>‹#›</a:t>
            </a:fld>
            <a:endParaRPr lang="en-IN"/>
          </a:p>
        </p:txBody>
      </p:sp>
    </p:spTree>
    <p:extLst>
      <p:ext uri="{BB962C8B-B14F-4D97-AF65-F5344CB8AC3E}">
        <p14:creationId xmlns:p14="http://schemas.microsoft.com/office/powerpoint/2010/main" val="16359043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155E2B9-70EE-47B9-F217-904F31800F2E}"/>
              </a:ext>
            </a:extLst>
          </p:cNvPr>
          <p:cNvSpPr>
            <a:spLocks noGrp="1"/>
          </p:cNvSpPr>
          <p:nvPr>
            <p:ph type="ctrTitle"/>
          </p:nvPr>
        </p:nvSpPr>
        <p:spPr>
          <a:xfrm>
            <a:off x="2123440" y="244952"/>
            <a:ext cx="7863840" cy="1452880"/>
          </a:xfrm>
        </p:spPr>
        <p:txBody>
          <a:bodyPr>
            <a:normAutofit/>
          </a:bodyPr>
          <a:lstStyle/>
          <a:p>
            <a:pPr algn="ctr"/>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SIMATS ENGINEERING</a:t>
            </a:r>
            <a:b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br>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SAVEETHA INSTITUTE MEDICAL AND TECHNICAL SCIENCE CHENNAI-602105</a:t>
            </a:r>
          </a:p>
        </p:txBody>
      </p:sp>
      <p:sp>
        <p:nvSpPr>
          <p:cNvPr id="11" name="Subtitle 10">
            <a:extLst>
              <a:ext uri="{FF2B5EF4-FFF2-40B4-BE49-F238E27FC236}">
                <a16:creationId xmlns:a16="http://schemas.microsoft.com/office/drawing/2014/main" id="{9C81F400-E7A0-F80B-81D6-9E198A3148BD}"/>
              </a:ext>
            </a:extLst>
          </p:cNvPr>
          <p:cNvSpPr>
            <a:spLocks noGrp="1"/>
          </p:cNvSpPr>
          <p:nvPr>
            <p:ph type="subTitle" idx="1"/>
          </p:nvPr>
        </p:nvSpPr>
        <p:spPr>
          <a:xfrm>
            <a:off x="1547812" y="2455333"/>
            <a:ext cx="9496108" cy="3660987"/>
          </a:xfrm>
        </p:spPr>
        <p:txBody>
          <a:bodyPr/>
          <a:lstStyle/>
          <a:p>
            <a:pPr algn="ct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leveraging compiler optimization for code clone detection</a:t>
            </a:r>
            <a:r>
              <a:rPr lang="en-IN" sz="2000" b="1" dirty="0">
                <a:solidFill>
                  <a:schemeClr val="bg1">
                    <a:lumMod val="95000"/>
                    <a:lumOff val="5000"/>
                  </a:schemeClr>
                </a:solidFill>
                <a:latin typeface="Times New Roman" panose="02020603050405020304" pitchFamily="18" charset="0"/>
                <a:cs typeface="Times New Roman" panose="02020603050405020304" pitchFamily="18" charset="0"/>
              </a:rPr>
              <a:t>         </a:t>
            </a:r>
          </a:p>
          <a:p>
            <a:pPr algn="ctr"/>
            <a:r>
              <a:rPr lang="en-IN" sz="2000" b="1" dirty="0">
                <a:solidFill>
                  <a:schemeClr val="bg1">
                    <a:lumMod val="95000"/>
                    <a:lumOff val="5000"/>
                  </a:schemeClr>
                </a:solidFill>
                <a:latin typeface="Times New Roman" panose="02020603050405020304" pitchFamily="18" charset="0"/>
                <a:cs typeface="Times New Roman" panose="02020603050405020304" pitchFamily="18" charset="0"/>
              </a:rPr>
              <a:t>   PRESENTED</a:t>
            </a:r>
          </a:p>
          <a:p>
            <a:pPr algn="ctr"/>
            <a:r>
              <a:rPr lang="en-IN" sz="2000" b="1" dirty="0">
                <a:solidFill>
                  <a:schemeClr val="bg1">
                    <a:lumMod val="95000"/>
                    <a:lumOff val="5000"/>
                  </a:schemeClr>
                </a:solidFill>
                <a:latin typeface="Times New Roman" panose="02020603050405020304" pitchFamily="18" charset="0"/>
                <a:cs typeface="Times New Roman" panose="02020603050405020304" pitchFamily="18" charset="0"/>
              </a:rPr>
              <a:t> BY</a:t>
            </a:r>
          </a:p>
          <a:p>
            <a:pPr algn="ctr"/>
            <a:endParaRPr lang="en-IN" sz="20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ctr"/>
            <a:r>
              <a:rPr lang="en-IN" sz="2000" dirty="0">
                <a:solidFill>
                  <a:schemeClr val="bg1">
                    <a:lumMod val="95000"/>
                    <a:lumOff val="5000"/>
                  </a:schemeClr>
                </a:solidFill>
                <a:latin typeface="Times New Roman" panose="02020603050405020304" pitchFamily="18" charset="0"/>
                <a:cs typeface="Times New Roman" panose="02020603050405020304" pitchFamily="18" charset="0"/>
              </a:rPr>
              <a:t>192211673-J.SAICHARAN</a:t>
            </a:r>
          </a:p>
          <a:p>
            <a:pPr algn="ctr"/>
            <a:r>
              <a:rPr lang="en-IN" sz="2000" dirty="0">
                <a:solidFill>
                  <a:schemeClr val="bg1">
                    <a:lumMod val="95000"/>
                    <a:lumOff val="5000"/>
                  </a:schemeClr>
                </a:solidFill>
                <a:latin typeface="Times New Roman" panose="02020603050405020304" pitchFamily="18" charset="0"/>
                <a:cs typeface="Times New Roman" panose="02020603050405020304" pitchFamily="18" charset="0"/>
              </a:rPr>
              <a:t>192210618-M.VISHNU VARDHAN</a:t>
            </a:r>
          </a:p>
          <a:p>
            <a:pPr algn="ctr"/>
            <a:r>
              <a:rPr lang="en-IN" sz="2000" dirty="0">
                <a:solidFill>
                  <a:schemeClr val="bg1">
                    <a:lumMod val="95000"/>
                    <a:lumOff val="5000"/>
                  </a:schemeClr>
                </a:solidFill>
                <a:latin typeface="Times New Roman" panose="02020603050405020304" pitchFamily="18" charset="0"/>
                <a:cs typeface="Times New Roman" panose="02020603050405020304" pitchFamily="18" charset="0"/>
              </a:rPr>
              <a:t>192210537-.D.RAHEEM</a:t>
            </a:r>
          </a:p>
          <a:p>
            <a:endParaRPr lang="en-IN" dirty="0"/>
          </a:p>
        </p:txBody>
      </p:sp>
      <p:pic>
        <p:nvPicPr>
          <p:cNvPr id="7" name="Content Placeholder 6">
            <a:extLst>
              <a:ext uri="{FF2B5EF4-FFF2-40B4-BE49-F238E27FC236}">
                <a16:creationId xmlns:a16="http://schemas.microsoft.com/office/drawing/2014/main" id="{11D200DC-FE68-CD33-446D-4D0835BDC01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92088"/>
            <a:ext cx="1558925" cy="1558925"/>
          </a:xfrm>
        </p:spPr>
      </p:pic>
      <p:pic>
        <p:nvPicPr>
          <p:cNvPr id="9" name="Picture 8">
            <a:extLst>
              <a:ext uri="{FF2B5EF4-FFF2-40B4-BE49-F238E27FC236}">
                <a16:creationId xmlns:a16="http://schemas.microsoft.com/office/drawing/2014/main" id="{DCF5E5C4-AF75-BAA6-A240-D1BDF6BD9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9840" y="244952"/>
            <a:ext cx="1732279" cy="1505902"/>
          </a:xfrm>
          <a:prstGeom prst="rect">
            <a:avLst/>
          </a:prstGeom>
        </p:spPr>
      </p:pic>
    </p:spTree>
    <p:extLst>
      <p:ext uri="{BB962C8B-B14F-4D97-AF65-F5344CB8AC3E}">
        <p14:creationId xmlns:p14="http://schemas.microsoft.com/office/powerpoint/2010/main" val="47370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68E2D-6BAF-29CB-B20B-E9EC96158F51}"/>
              </a:ext>
            </a:extLst>
          </p:cNvPr>
          <p:cNvSpPr>
            <a:spLocks noGrp="1"/>
          </p:cNvSpPr>
          <p:nvPr>
            <p:ph idx="1"/>
          </p:nvPr>
        </p:nvSpPr>
        <p:spPr>
          <a:xfrm>
            <a:off x="684212" y="685800"/>
            <a:ext cx="10258108" cy="5328920"/>
          </a:xfrm>
        </p:spPr>
        <p:txBody>
          <a:bodyPr>
            <a:normAutofit/>
          </a:bodyPr>
          <a:lstStyle/>
          <a:p>
            <a:pPr marL="0" indent="0" algn="ctr">
              <a:buNone/>
            </a:pPr>
            <a:r>
              <a:rPr lang="en-IN" sz="2400" b="1" dirty="0">
                <a:solidFill>
                  <a:srgbClr val="FFFF00"/>
                </a:solidFill>
                <a:latin typeface="Times New Roman" panose="02020603050405020304" pitchFamily="18" charset="0"/>
                <a:cs typeface="Times New Roman" panose="02020603050405020304" pitchFamily="18" charset="0"/>
              </a:rPr>
              <a:t>Description</a:t>
            </a:r>
          </a:p>
          <a:p>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GB" sz="1800" dirty="0">
                <a:solidFill>
                  <a:srgbClr val="0D0D0D"/>
                </a:solidFill>
                <a:effectLst/>
                <a:highlight>
                  <a:srgbClr val="FFFFFF"/>
                </a:highlight>
                <a:latin typeface="Times New Roman" panose="02020603050405020304" pitchFamily="18" charset="0"/>
                <a:ea typeface="Times New Roman" panose="02020603050405020304" pitchFamily="18" charset="0"/>
              </a:rPr>
              <a:t>we seek to evaluate the generalizability of the approach across different programming languages, compiler architectures, and optimization levels.</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GB" sz="1800" dirty="0">
                <a:solidFill>
                  <a:srgbClr val="0D0D0D"/>
                </a:solidFill>
                <a:effectLst/>
                <a:highlight>
                  <a:srgbClr val="FFFFFF"/>
                </a:highlight>
                <a:latin typeface="Times New Roman" panose="02020603050405020304" pitchFamily="18" charset="0"/>
                <a:ea typeface="Times New Roman" panose="02020603050405020304" pitchFamily="18" charset="0"/>
              </a:rPr>
              <a:t>we aim to provide a comprehensive understanding of the potential benefits and limitations of leveraging compiler optimization for code clone detection</a:t>
            </a:r>
          </a:p>
          <a:p>
            <a:r>
              <a:rPr lang="en-GB" sz="1800" dirty="0">
                <a:solidFill>
                  <a:srgbClr val="0D0D0D"/>
                </a:solidFill>
                <a:effectLst/>
                <a:highlight>
                  <a:srgbClr val="FFFFFF"/>
                </a:highlight>
                <a:latin typeface="Times New Roman" panose="02020603050405020304" pitchFamily="18" charset="0"/>
                <a:ea typeface="Times New Roman" panose="02020603050405020304" pitchFamily="18" charset="0"/>
              </a:rPr>
              <a:t>This includes recommendations for selecting appropriate compiler settings, interpreting detection results accurately, and effectively managing detected code clones.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38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DA2FAE-8E5D-5564-BA0C-F14C76E88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160" y="2570848"/>
            <a:ext cx="7062255" cy="3972518"/>
          </a:xfrm>
        </p:spPr>
      </p:pic>
    </p:spTree>
    <p:extLst>
      <p:ext uri="{BB962C8B-B14F-4D97-AF65-F5344CB8AC3E}">
        <p14:creationId xmlns:p14="http://schemas.microsoft.com/office/powerpoint/2010/main" val="317662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3A8C1-F838-253E-8128-E38402E09272}"/>
              </a:ext>
            </a:extLst>
          </p:cNvPr>
          <p:cNvSpPr>
            <a:spLocks noGrp="1"/>
          </p:cNvSpPr>
          <p:nvPr>
            <p:ph idx="1"/>
          </p:nvPr>
        </p:nvSpPr>
        <p:spPr>
          <a:xfrm>
            <a:off x="684212" y="685800"/>
            <a:ext cx="9912668" cy="5176520"/>
          </a:xfrm>
        </p:spPr>
        <p:txBody>
          <a:bodyPr>
            <a:normAutofit/>
          </a:bodyPr>
          <a:lstStyle/>
          <a:p>
            <a:pPr marL="0" indent="0" algn="ctr">
              <a:buNone/>
            </a:pPr>
            <a:r>
              <a:rPr lang="en-IN" sz="2400" b="1" dirty="0">
                <a:solidFill>
                  <a:srgbClr val="FFC000"/>
                </a:solidFill>
                <a:latin typeface="Times New Roman" panose="02020603050405020304" pitchFamily="18" charset="0"/>
                <a:cs typeface="Times New Roman" panose="02020603050405020304" pitchFamily="18" charset="0"/>
              </a:rPr>
              <a:t>Contents</a:t>
            </a: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Description</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Results and Discussion</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Conclusion</a:t>
            </a:r>
          </a:p>
          <a:p>
            <a:pPr marL="0" indent="0">
              <a:buNone/>
            </a:pP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54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A984396-4E37-AA33-DEAC-AF53E38A312D}"/>
              </a:ext>
            </a:extLst>
          </p:cNvPr>
          <p:cNvSpPr>
            <a:spLocks noGrp="1"/>
          </p:cNvSpPr>
          <p:nvPr>
            <p:ph idx="1"/>
          </p:nvPr>
        </p:nvSpPr>
        <p:spPr>
          <a:xfrm>
            <a:off x="684212" y="685800"/>
            <a:ext cx="10918508" cy="5613399"/>
          </a:xfrm>
        </p:spPr>
        <p:txBody>
          <a:bodyPr>
            <a:normAutofit/>
          </a:bodyPr>
          <a:lstStyle/>
          <a:p>
            <a:pPr marL="0" indent="0" algn="ctr">
              <a:buNone/>
            </a:pPr>
            <a:r>
              <a:rPr lang="en-IN" sz="2400" dirty="0">
                <a:solidFill>
                  <a:srgbClr val="FF0000"/>
                </a:solidFill>
                <a:latin typeface="Times New Roman" panose="02020603050405020304" pitchFamily="18" charset="0"/>
                <a:cs typeface="Times New Roman" panose="02020603050405020304" pitchFamily="18" charset="0"/>
              </a:rPr>
              <a:t>ABSTRACT:</a:t>
            </a:r>
          </a:p>
          <a:p>
            <a:endParaRPr lang="en-US"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endParaRPr lang="en-US"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r>
              <a:rPr lang="en-GB" sz="1800" dirty="0">
                <a:effectLst/>
                <a:latin typeface="Times New Roman" panose="02020603050405020304" pitchFamily="18" charset="0"/>
                <a:ea typeface="Times New Roman" panose="02020603050405020304" pitchFamily="18" charset="0"/>
              </a:rPr>
              <a:t>The aim of this research is to explore and demonstrate the efficacy of leveraging compiler optimization techniques for code clone detection</a:t>
            </a:r>
            <a:r>
              <a:rPr lang="en-US" dirty="0">
                <a:effectLst/>
                <a:latin typeface="Times New Roman" panose="02020603050405020304" pitchFamily="18" charset="0"/>
                <a:ea typeface="Calibri" panose="020F0502020204030204" pitchFamily="34" charset="0"/>
              </a:rPr>
              <a:t>. </a:t>
            </a:r>
          </a:p>
          <a:p>
            <a:r>
              <a:rPr lang="en-GB" sz="1800" dirty="0">
                <a:effectLst/>
                <a:latin typeface="Times New Roman" panose="02020603050405020304" pitchFamily="18" charset="0"/>
                <a:ea typeface="Times New Roman" panose="02020603050405020304" pitchFamily="18" charset="0"/>
              </a:rPr>
              <a:t>By utilising aggressive optimization settings during compilation, the study seeks to obfuscate code clones intentionally, transforming them into semantically equivalent but syntactically dissimilar forms.</a:t>
            </a:r>
            <a:r>
              <a:rPr lang="en-US" dirty="0">
                <a:effectLst/>
                <a:latin typeface="Times New Roman" panose="02020603050405020304" pitchFamily="18" charset="0"/>
                <a:ea typeface="Calibri" panose="020F0502020204030204" pitchFamily="34" charset="0"/>
              </a:rPr>
              <a:t>.</a:t>
            </a:r>
          </a:p>
          <a:p>
            <a:r>
              <a:rPr lang="en-GB" dirty="0">
                <a:latin typeface="Times New Roman" panose="02020603050405020304" pitchFamily="18" charset="0"/>
                <a:ea typeface="Times New Roman" panose="02020603050405020304" pitchFamily="18" charset="0"/>
              </a:rPr>
              <a:t>T</a:t>
            </a:r>
            <a:r>
              <a:rPr lang="en-GB" sz="1800" dirty="0">
                <a:effectLst/>
                <a:latin typeface="Times New Roman" panose="02020603050405020304" pitchFamily="18" charset="0"/>
                <a:ea typeface="Times New Roman" panose="02020603050405020304" pitchFamily="18" charset="0"/>
              </a:rPr>
              <a:t>he research aims to evaluate the feasibility of integrating this approach into existing development workflows by assessing its computational overhead during compilation and runtime.</a:t>
            </a:r>
          </a:p>
          <a:p>
            <a:r>
              <a:rPr lang="en-GB" sz="1800" dirty="0">
                <a:effectLst/>
                <a:latin typeface="Times New Roman" panose="02020603050405020304" pitchFamily="18" charset="0"/>
                <a:ea typeface="Times New Roman" panose="02020603050405020304" pitchFamily="18" charset="0"/>
              </a:rPr>
              <a:t>By exploiting compiler optimizations, our method offers a promising avenue for improving code clone detection, enhancing software maintenance and evolution processes while minimising computational costs.</a:t>
            </a:r>
            <a:endParaRPr lang="en-IN" sz="1800" dirty="0">
              <a:effectLst/>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2940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E9D5A-919E-5ED4-E7B7-456E1619251E}"/>
              </a:ext>
            </a:extLst>
          </p:cNvPr>
          <p:cNvSpPr>
            <a:spLocks noGrp="1"/>
          </p:cNvSpPr>
          <p:nvPr>
            <p:ph idx="1"/>
          </p:nvPr>
        </p:nvSpPr>
        <p:spPr>
          <a:xfrm>
            <a:off x="684212" y="111760"/>
            <a:ext cx="11172508" cy="6573520"/>
          </a:xfrm>
        </p:spPr>
        <p:txBody>
          <a:bodyPr>
            <a:normAutofit/>
          </a:bodyPr>
          <a:lstStyle/>
          <a:p>
            <a:pPr marL="0" indent="0" algn="ctr">
              <a:buNone/>
            </a:pPr>
            <a:r>
              <a:rPr lang="en-IN" sz="2000" b="1" dirty="0">
                <a:solidFill>
                  <a:srgbClr val="FF0000"/>
                </a:solidFill>
                <a:latin typeface="Times New Roman" panose="02020603050405020304" pitchFamily="18" charset="0"/>
                <a:cs typeface="Times New Roman" panose="02020603050405020304" pitchFamily="18" charset="0"/>
              </a:rPr>
              <a:t>INTRODUCTION</a:t>
            </a:r>
          </a:p>
          <a:p>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 </a:t>
            </a:r>
            <a:r>
              <a:rPr lang="en-GB" sz="1800" dirty="0">
                <a:solidFill>
                  <a:srgbClr val="0D0D0D"/>
                </a:solidFill>
                <a:effectLst/>
                <a:highlight>
                  <a:srgbClr val="FFFFFF"/>
                </a:highlight>
                <a:latin typeface="Times New Roman" panose="02020603050405020304" pitchFamily="18" charset="0"/>
                <a:ea typeface="Times New Roman" panose="02020603050405020304" pitchFamily="18" charset="0"/>
              </a:rPr>
              <a:t>Code cloning, the duplication of code fragments within a software system, poses significant challenges in software maintenance and evolution.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GB" sz="1800" dirty="0">
                <a:solidFill>
                  <a:srgbClr val="0D0D0D"/>
                </a:solidFill>
                <a:effectLst/>
                <a:highlight>
                  <a:srgbClr val="FFFFFF"/>
                </a:highlight>
                <a:latin typeface="Times New Roman" panose="02020603050405020304" pitchFamily="18" charset="0"/>
                <a:ea typeface="Times New Roman" panose="02020603050405020304" pitchFamily="18" charset="0"/>
              </a:rPr>
              <a:t>Traditional methods for detecting code clones often rely on syntactic or semantic analysis, which can be computationally intensive and prone to false positives.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GB" sz="1800" dirty="0">
                <a:solidFill>
                  <a:srgbClr val="0D0D0D"/>
                </a:solidFill>
                <a:effectLst/>
                <a:highlight>
                  <a:srgbClr val="FFFFFF"/>
                </a:highlight>
                <a:latin typeface="Times New Roman" panose="02020603050405020304" pitchFamily="18" charset="0"/>
                <a:ea typeface="Times New Roman" panose="02020603050405020304" pitchFamily="18" charset="0"/>
              </a:rPr>
              <a:t>This motivates the exploration of alternative approaches to enhance code clone detection. Leveraging compiler optimization techniques presents a promising avenue for improving detection accuracy.</a:t>
            </a:r>
          </a:p>
          <a:p>
            <a:r>
              <a:rPr lang="en-GB" sz="1800" dirty="0">
                <a:solidFill>
                  <a:srgbClr val="0D0D0D"/>
                </a:solidFill>
                <a:effectLst/>
                <a:highlight>
                  <a:srgbClr val="FFFFFF"/>
                </a:highlight>
                <a:latin typeface="Times New Roman" panose="02020603050405020304" pitchFamily="18" charset="0"/>
                <a:ea typeface="Times New Roman" panose="02020603050405020304" pitchFamily="18" charset="0"/>
              </a:rPr>
              <a:t>By intentionally obfuscating code clones during compilation, these techniques transform duplicated code fragments into semantically equivalent but syntactically dissimilar forms. </a:t>
            </a:r>
            <a:endParaRPr lang="en-IN" sz="1800" dirty="0">
              <a:effectLst/>
              <a:latin typeface="Arial" panose="020B0604020202020204" pitchFamily="34" charset="0"/>
              <a:ea typeface="Arial" panose="020B0604020202020204" pitchFamily="34" charset="0"/>
            </a:endParaRPr>
          </a:p>
          <a:p>
            <a:r>
              <a:rPr lang="en-GB" sz="1800" dirty="0">
                <a:solidFill>
                  <a:srgbClr val="0D0D0D"/>
                </a:solidFill>
                <a:effectLst/>
                <a:highlight>
                  <a:srgbClr val="FFFFFF"/>
                </a:highlight>
                <a:latin typeface="Times New Roman" panose="02020603050405020304" pitchFamily="18" charset="0"/>
                <a:ea typeface="Times New Roman" panose="02020603050405020304" pitchFamily="18" charset="0"/>
              </a:rPr>
              <a:t>The introduction of compiler optimization techniques for code clone detection represents a novel contribution to the field of software engineering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33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53C40-276F-403F-C2A3-6B34DC667C0E}"/>
              </a:ext>
            </a:extLst>
          </p:cNvPr>
          <p:cNvSpPr>
            <a:spLocks noGrp="1"/>
          </p:cNvSpPr>
          <p:nvPr>
            <p:ph idx="1"/>
          </p:nvPr>
        </p:nvSpPr>
        <p:spPr/>
        <p:txBody>
          <a:bodyPr/>
          <a:lstStyle/>
          <a:p>
            <a:pPr marL="0" indent="0" algn="ctr">
              <a:lnSpc>
                <a:spcPct val="150000"/>
              </a:lnSpc>
              <a:spcAft>
                <a:spcPts val="100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 name="image5.jpg">
            <a:extLst>
              <a:ext uri="{FF2B5EF4-FFF2-40B4-BE49-F238E27FC236}">
                <a16:creationId xmlns:a16="http://schemas.microsoft.com/office/drawing/2014/main" id="{31E062EB-A331-30D4-0131-08A7A35311D9}"/>
              </a:ext>
            </a:extLst>
          </p:cNvPr>
          <p:cNvPicPr/>
          <p:nvPr/>
        </p:nvPicPr>
        <p:blipFill>
          <a:blip r:embed="rId2"/>
          <a:srcRect/>
          <a:stretch>
            <a:fillRect/>
          </a:stretch>
        </p:blipFill>
        <p:spPr>
          <a:xfrm>
            <a:off x="1065307" y="2603500"/>
            <a:ext cx="4019550" cy="3343275"/>
          </a:xfrm>
          <a:prstGeom prst="rect">
            <a:avLst/>
          </a:prstGeom>
          <a:ln/>
        </p:spPr>
      </p:pic>
      <p:pic>
        <p:nvPicPr>
          <p:cNvPr id="5" name="image4.jpg">
            <a:extLst>
              <a:ext uri="{FF2B5EF4-FFF2-40B4-BE49-F238E27FC236}">
                <a16:creationId xmlns:a16="http://schemas.microsoft.com/office/drawing/2014/main" id="{AD9B5C48-FFAC-FC20-086C-0248704F9D4F}"/>
              </a:ext>
            </a:extLst>
          </p:cNvPr>
          <p:cNvPicPr/>
          <p:nvPr/>
        </p:nvPicPr>
        <p:blipFill>
          <a:blip r:embed="rId3"/>
          <a:srcRect/>
          <a:stretch>
            <a:fillRect/>
          </a:stretch>
        </p:blipFill>
        <p:spPr>
          <a:xfrm>
            <a:off x="5963490" y="2603500"/>
            <a:ext cx="4352925" cy="2867025"/>
          </a:xfrm>
          <a:prstGeom prst="rect">
            <a:avLst/>
          </a:prstGeom>
          <a:ln/>
        </p:spPr>
      </p:pic>
    </p:spTree>
    <p:extLst>
      <p:ext uri="{BB962C8B-B14F-4D97-AF65-F5344CB8AC3E}">
        <p14:creationId xmlns:p14="http://schemas.microsoft.com/office/powerpoint/2010/main" val="392045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362A2-E755-939B-BB65-A4F72F3B39AB}"/>
              </a:ext>
            </a:extLst>
          </p:cNvPr>
          <p:cNvSpPr>
            <a:spLocks noGrp="1"/>
          </p:cNvSpPr>
          <p:nvPr>
            <p:ph idx="1"/>
          </p:nvPr>
        </p:nvSpPr>
        <p:spPr/>
        <p:txBody>
          <a:bodyPr/>
          <a:lstStyle/>
          <a:p>
            <a:pPr marL="0" indent="0" algn="ctr">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image1.jpg">
            <a:extLst>
              <a:ext uri="{FF2B5EF4-FFF2-40B4-BE49-F238E27FC236}">
                <a16:creationId xmlns:a16="http://schemas.microsoft.com/office/drawing/2014/main" id="{2216D458-D5F8-977D-E50D-80C86A7E7958}"/>
              </a:ext>
            </a:extLst>
          </p:cNvPr>
          <p:cNvPicPr/>
          <p:nvPr/>
        </p:nvPicPr>
        <p:blipFill>
          <a:blip r:embed="rId2"/>
          <a:srcRect/>
          <a:stretch>
            <a:fillRect/>
          </a:stretch>
        </p:blipFill>
        <p:spPr>
          <a:xfrm>
            <a:off x="954087" y="2965451"/>
            <a:ext cx="5730875" cy="1797049"/>
          </a:xfrm>
          <a:prstGeom prst="rect">
            <a:avLst/>
          </a:prstGeom>
          <a:ln/>
        </p:spPr>
      </p:pic>
      <p:pic>
        <p:nvPicPr>
          <p:cNvPr id="6" name="image3.jpg">
            <a:extLst>
              <a:ext uri="{FF2B5EF4-FFF2-40B4-BE49-F238E27FC236}">
                <a16:creationId xmlns:a16="http://schemas.microsoft.com/office/drawing/2014/main" id="{0D4008EA-6CB8-98B5-28F4-739B75A86A53}"/>
              </a:ext>
            </a:extLst>
          </p:cNvPr>
          <p:cNvPicPr/>
          <p:nvPr/>
        </p:nvPicPr>
        <p:blipFill>
          <a:blip r:embed="rId3"/>
          <a:srcRect/>
          <a:stretch>
            <a:fillRect/>
          </a:stretch>
        </p:blipFill>
        <p:spPr>
          <a:xfrm>
            <a:off x="6684962" y="2644775"/>
            <a:ext cx="4095750" cy="2438400"/>
          </a:xfrm>
          <a:prstGeom prst="rect">
            <a:avLst/>
          </a:prstGeom>
          <a:ln/>
        </p:spPr>
      </p:pic>
    </p:spTree>
    <p:extLst>
      <p:ext uri="{BB962C8B-B14F-4D97-AF65-F5344CB8AC3E}">
        <p14:creationId xmlns:p14="http://schemas.microsoft.com/office/powerpoint/2010/main" val="154350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5B4B2-2AE7-BF11-EE60-AA969DAB478E}"/>
              </a:ext>
            </a:extLst>
          </p:cNvPr>
          <p:cNvSpPr>
            <a:spLocks noGrp="1"/>
          </p:cNvSpPr>
          <p:nvPr>
            <p:ph idx="1"/>
          </p:nvPr>
        </p:nvSpPr>
        <p:spPr>
          <a:xfrm>
            <a:off x="521652" y="350520"/>
            <a:ext cx="8534400" cy="3615267"/>
          </a:xfrm>
        </p:spPr>
        <p:txBody>
          <a:bodyPr>
            <a:normAutofit/>
          </a:bodyPr>
          <a:lstStyle/>
          <a:p>
            <a:pPr marL="0" indent="0" algn="ctr">
              <a:buNone/>
            </a:pPr>
            <a:r>
              <a:rPr lang="en-IN" sz="2400" b="1" dirty="0">
                <a:solidFill>
                  <a:srgbClr val="FF0000"/>
                </a:solidFill>
                <a:latin typeface="Times New Roman" panose="02020603050405020304" pitchFamily="18" charset="0"/>
                <a:cs typeface="Times New Roman" panose="02020603050405020304" pitchFamily="18" charset="0"/>
              </a:rPr>
              <a:t>RESULTS AND DISCUSSION</a:t>
            </a:r>
          </a:p>
          <a:p>
            <a:endParaRPr lang="en-IN"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7163422-3531-1068-E15D-860CF6DFD409}"/>
              </a:ext>
            </a:extLst>
          </p:cNvPr>
          <p:cNvSpPr txBox="1"/>
          <p:nvPr/>
        </p:nvSpPr>
        <p:spPr>
          <a:xfrm>
            <a:off x="-1609725" y="1617091"/>
            <a:ext cx="10753725" cy="3374257"/>
          </a:xfrm>
          <a:prstGeom prst="rect">
            <a:avLst/>
          </a:prstGeom>
          <a:noFill/>
        </p:spPr>
        <p:txBody>
          <a:bodyPr wrap="square">
            <a:spAutoFit/>
          </a:bodyPr>
          <a:lstStyle/>
          <a:p>
            <a:pPr algn="just">
              <a:lnSpc>
                <a:spcPct val="150000"/>
              </a:lnSpc>
              <a:spcBef>
                <a:spcPts val="1500"/>
              </a:spcBef>
              <a:spcAft>
                <a:spcPts val="1500"/>
              </a:spcAft>
            </a:pPr>
            <a:endParaRPr lang="en-IN" sz="1600" dirty="0">
              <a:effectLst/>
              <a:latin typeface="Arial" panose="020B0604020202020204" pitchFamily="34" charset="0"/>
              <a:ea typeface="Arial" panose="020B0604020202020204" pitchFamily="34" charset="0"/>
            </a:endParaRPr>
          </a:p>
          <a:p>
            <a:pPr marL="2114550" lvl="4" indent="-285750" algn="just">
              <a:lnSpc>
                <a:spcPct val="150000"/>
              </a:lnSpc>
              <a:buFont typeface="Wingdings" panose="05000000000000000000" pitchFamily="2" charset="2"/>
              <a:buChar char="§"/>
            </a:pPr>
            <a:r>
              <a:rPr lang="en-GB" sz="1400" dirty="0">
                <a:solidFill>
                  <a:srgbClr val="0D0D0D"/>
                </a:solidFill>
                <a:effectLst/>
                <a:highlight>
                  <a:srgbClr val="FFFFFF"/>
                </a:highlight>
                <a:latin typeface="Times New Roman" panose="02020603050405020304" pitchFamily="18" charset="0"/>
                <a:ea typeface="Times New Roman" panose="02020603050405020304" pitchFamily="18" charset="0"/>
              </a:rPr>
              <a:t>The integration of compiler optimization techniques substantially improved code clone detection accuracy, yielding a notable increase in clone identification compared to traditional methods</a:t>
            </a:r>
            <a:r>
              <a:rPr lang="en-GB" dirty="0">
                <a:solidFill>
                  <a:srgbClr val="0D0D0D"/>
                </a:solidFill>
                <a:effectLst/>
                <a:highlight>
                  <a:srgbClr val="FFFFFF"/>
                </a:highlight>
                <a:latin typeface="Times New Roman" panose="02020603050405020304" pitchFamily="18" charset="0"/>
                <a:ea typeface="Times New Roman" panose="02020603050405020304" pitchFamily="18" charset="0"/>
              </a:rPr>
              <a:t>. </a:t>
            </a:r>
          </a:p>
          <a:p>
            <a:pPr marL="2114550" lvl="4" indent="-285750" algn="just">
              <a:lnSpc>
                <a:spcPct val="150000"/>
              </a:lnSpc>
              <a:buFont typeface="Wingdings" panose="05000000000000000000" pitchFamily="2" charset="2"/>
              <a:buChar char="§"/>
            </a:pPr>
            <a:r>
              <a:rPr lang="en-GB" sz="1400" dirty="0">
                <a:solidFill>
                  <a:srgbClr val="0D0D0D"/>
                </a:solidFill>
                <a:effectLst/>
                <a:highlight>
                  <a:srgbClr val="FFFFFF"/>
                </a:highlight>
                <a:latin typeface="Times New Roman" panose="02020603050405020304" pitchFamily="18" charset="0"/>
                <a:ea typeface="Times New Roman" panose="02020603050405020304" pitchFamily="18" charset="0"/>
              </a:rPr>
              <a:t>Despite intentional obfuscation during compilation, detected clones retained semantic equivalence, preserving code functionality.</a:t>
            </a:r>
          </a:p>
          <a:p>
            <a:pPr marL="2114550" lvl="4" indent="-285750" algn="just">
              <a:lnSpc>
                <a:spcPct val="150000"/>
              </a:lnSpc>
              <a:buFont typeface="Wingdings" panose="05000000000000000000" pitchFamily="2" charset="2"/>
              <a:buChar char="§"/>
            </a:pPr>
            <a:r>
              <a:rPr lang="en-GB" sz="1400" dirty="0">
                <a:solidFill>
                  <a:srgbClr val="0D0D0D"/>
                </a:solidFill>
                <a:effectLst/>
                <a:highlight>
                  <a:srgbClr val="FFFFFF"/>
                </a:highlight>
                <a:latin typeface="Times New Roman" panose="02020603050405020304" pitchFamily="18" charset="0"/>
                <a:ea typeface="Times New Roman" panose="02020603050405020304" pitchFamily="18" charset="0"/>
              </a:rPr>
              <a:t>In the discussion, it's evident that leveraging compiler optimization techniques holds promise for enhancing code clone detection.</a:t>
            </a:r>
          </a:p>
          <a:p>
            <a:pPr marL="2114550" lvl="4" indent="-285750" algn="just">
              <a:lnSpc>
                <a:spcPct val="150000"/>
              </a:lnSpc>
              <a:buFont typeface="Wingdings" panose="05000000000000000000" pitchFamily="2" charset="2"/>
              <a:buChar char="§"/>
            </a:pPr>
            <a:r>
              <a:rPr lang="en-GB" sz="1400" dirty="0">
                <a:solidFill>
                  <a:srgbClr val="0D0D0D"/>
                </a:solidFill>
                <a:effectLst/>
                <a:highlight>
                  <a:srgbClr val="FFFFFF"/>
                </a:highlight>
                <a:latin typeface="Times New Roman" panose="02020603050405020304" pitchFamily="18" charset="0"/>
                <a:ea typeface="Times New Roman" panose="02020603050405020304" pitchFamily="18" charset="0"/>
              </a:rPr>
              <a:t>While the approach significantly improves accuracy and reduces false positives, challenges such as longer compilation times and potential trade-offs in optimization aggressiveness need consideration</a:t>
            </a:r>
            <a:r>
              <a:rPr lang="en-GB" sz="1800" dirty="0">
                <a:solidFill>
                  <a:srgbClr val="0D0D0D"/>
                </a:solidFill>
                <a:effectLst/>
                <a:highlight>
                  <a:srgbClr val="FFFFFF"/>
                </a:highlight>
                <a:latin typeface="Times New Roman" panose="02020603050405020304" pitchFamily="18" charset="0"/>
                <a:ea typeface="Times New Roman" panose="02020603050405020304" pitchFamily="18" charset="0"/>
              </a:rPr>
              <a:t>.</a:t>
            </a:r>
            <a:r>
              <a:rPr lang="en-GB" sz="1400" dirty="0">
                <a:solidFill>
                  <a:srgbClr val="0D0D0D"/>
                </a:solidFill>
                <a:effectLst/>
                <a:highlight>
                  <a:srgbClr val="FFFFFF"/>
                </a:highlight>
                <a:latin typeface="Times New Roman" panose="02020603050405020304" pitchFamily="18" charset="0"/>
                <a:ea typeface="Times New Roman" panose="02020603050405020304" pitchFamily="18" charset="0"/>
              </a:rPr>
              <a:t>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7504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DC44A-C19B-C95D-0B88-4E8326C9E34A}"/>
              </a:ext>
            </a:extLst>
          </p:cNvPr>
          <p:cNvSpPr>
            <a:spLocks noGrp="1"/>
          </p:cNvSpPr>
          <p:nvPr>
            <p:ph idx="1"/>
          </p:nvPr>
        </p:nvSpPr>
        <p:spPr>
          <a:xfrm>
            <a:off x="1154954" y="2813050"/>
            <a:ext cx="8825659" cy="3416300"/>
          </a:xfrm>
        </p:spPr>
        <p:txBody>
          <a:bodyPr>
            <a:normAutofit/>
          </a:bodyPr>
          <a:lstStyle/>
          <a:p>
            <a:pPr marL="0" indent="0" algn="ctr">
              <a:buNone/>
            </a:pPr>
            <a:endParaRPr lang="en-IN" sz="2400" b="1" dirty="0">
              <a:solidFill>
                <a:srgbClr val="C00000"/>
              </a:solidFill>
              <a:latin typeface="Times New Roman" panose="02020603050405020304" pitchFamily="18" charset="0"/>
              <a:cs typeface="Times New Roman" panose="02020603050405020304" pitchFamily="18" charset="0"/>
            </a:endParaRPr>
          </a:p>
          <a:p>
            <a:pPr marL="0" indent="0" algn="ctr">
              <a:buNone/>
            </a:pPr>
            <a:endParaRPr lang="en-IN" sz="24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5F0B860-3435-11E6-601A-F81563A25C55}"/>
              </a:ext>
            </a:extLst>
          </p:cNvPr>
          <p:cNvSpPr txBox="1"/>
          <p:nvPr/>
        </p:nvSpPr>
        <p:spPr>
          <a:xfrm>
            <a:off x="600075" y="2305199"/>
            <a:ext cx="8648700" cy="3924151"/>
          </a:xfrm>
          <a:prstGeom prst="rect">
            <a:avLst/>
          </a:prstGeom>
          <a:noFill/>
        </p:spPr>
        <p:txBody>
          <a:bodyPr wrap="square">
            <a:spAutoFit/>
          </a:bodyPr>
          <a:lstStyle/>
          <a:p>
            <a:pPr marL="285750" indent="-285750">
              <a:buFont typeface="Wingdings" panose="05000000000000000000" pitchFamily="2" charset="2"/>
              <a:buChar char="q"/>
            </a:pPr>
            <a:r>
              <a:rPr lang="en-GB" sz="1400" dirty="0">
                <a:solidFill>
                  <a:srgbClr val="0D0D0D"/>
                </a:solidFill>
                <a:effectLst/>
                <a:latin typeface="Times New Roman" panose="02020603050405020304" pitchFamily="18" charset="0"/>
                <a:ea typeface="Times New Roman" panose="02020603050405020304" pitchFamily="18" charset="0"/>
              </a:rPr>
              <a:t>Develop a method that leverages compiler optimization settings to enhance code clone detection accuracy, aiming to reduce false positives and improve overall detection rates compared to traditional techniques.</a:t>
            </a:r>
          </a:p>
          <a:p>
            <a:pPr marL="285750" indent="-285750">
              <a:buFont typeface="Wingdings" panose="05000000000000000000" pitchFamily="2" charset="2"/>
              <a:buChar char="q"/>
            </a:pPr>
            <a:endParaRPr lang="en-GB" sz="1400" dirty="0">
              <a:solidFill>
                <a:srgbClr val="0D0D0D"/>
              </a:solidFill>
              <a:latin typeface="Times New Roman" panose="02020603050405020304" pitchFamily="18" charset="0"/>
            </a:endParaRPr>
          </a:p>
          <a:p>
            <a:pPr marL="457200" algn="just">
              <a:lnSpc>
                <a:spcPct val="150000"/>
              </a:lnSpc>
            </a:pPr>
            <a:r>
              <a:rPr lang="en-GB" sz="1400" dirty="0">
                <a:solidFill>
                  <a:srgbClr val="0D0D0D"/>
                </a:solidFill>
                <a:effectLst/>
                <a:latin typeface="Times New Roman" panose="02020603050405020304" pitchFamily="18" charset="0"/>
                <a:ea typeface="Times New Roman" panose="02020603050405020304" pitchFamily="18" charset="0"/>
              </a:rPr>
              <a:t> </a:t>
            </a:r>
            <a:endParaRPr lang="en-IN" sz="1400" dirty="0">
              <a:effectLst/>
              <a:latin typeface="Arial" panose="020B0604020202020204" pitchFamily="34" charset="0"/>
              <a:ea typeface="Arial" panose="020B0604020202020204" pitchFamily="34" charset="0"/>
            </a:endParaRPr>
          </a:p>
          <a:p>
            <a:pPr marL="285750" indent="-285750" algn="just">
              <a:lnSpc>
                <a:spcPct val="150000"/>
              </a:lnSpc>
              <a:buFont typeface="Wingdings" panose="05000000000000000000" pitchFamily="2" charset="2"/>
              <a:buChar char="q"/>
            </a:pPr>
            <a:r>
              <a:rPr lang="en-GB" sz="1400" dirty="0">
                <a:solidFill>
                  <a:srgbClr val="0D0D0D"/>
                </a:solidFill>
                <a:effectLst/>
                <a:latin typeface="Times New Roman" panose="02020603050405020304" pitchFamily="18" charset="0"/>
                <a:ea typeface="Times New Roman" panose="02020603050405020304" pitchFamily="18" charset="0"/>
              </a:rPr>
              <a:t>Provide practical guidelines and best practices for developers and software engineering practitioners on incorporating compiler optimization-based code clone detection into their workflows, including recommendations for selecting appropriate compiler settings and interpreting detection results accurately.</a:t>
            </a:r>
          </a:p>
          <a:p>
            <a:pPr marL="285750" indent="-285750" algn="just">
              <a:lnSpc>
                <a:spcPct val="150000"/>
              </a:lnSpc>
              <a:buFont typeface="Wingdings" panose="05000000000000000000" pitchFamily="2" charset="2"/>
              <a:buChar char="q"/>
            </a:pPr>
            <a:endParaRPr lang="en-GB" sz="1400" dirty="0">
              <a:solidFill>
                <a:srgbClr val="0D0D0D"/>
              </a:solidFill>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GB" sz="1400" dirty="0">
                <a:solidFill>
                  <a:srgbClr val="0D0D0D"/>
                </a:solidFill>
                <a:effectLst/>
                <a:latin typeface="Times New Roman" panose="02020603050405020304" pitchFamily="18" charset="0"/>
                <a:ea typeface="Times New Roman" panose="02020603050405020304" pitchFamily="18" charset="0"/>
              </a:rPr>
              <a:t>Evaluate the generalizability of the approach across different programming languages, compiler architectures, and optimization levels, ensuring its applicability in diverse software development environments.</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 </a:t>
            </a:r>
            <a:endParaRPr lang="en-IN" sz="1400" dirty="0">
              <a:effectLst/>
              <a:latin typeface="Arial" panose="020B0604020202020204" pitchFamily="34" charset="0"/>
              <a:ea typeface="Arial" panose="020B0604020202020204" pitchFamily="34" charset="0"/>
            </a:endParaRPr>
          </a:p>
          <a:p>
            <a:pPr marL="285750" indent="-285750" algn="just">
              <a:lnSpc>
                <a:spcPct val="150000"/>
              </a:lnSpc>
              <a:buFont typeface="Wingdings" panose="05000000000000000000" pitchFamily="2" charset="2"/>
              <a:buChar char="q"/>
            </a:pPr>
            <a:endParaRPr lang="en-IN" sz="1400" dirty="0">
              <a:effectLst/>
              <a:latin typeface="Arial" panose="020B0604020202020204" pitchFamily="34" charset="0"/>
              <a:ea typeface="Arial" panose="020B0604020202020204" pitchFamily="34" charset="0"/>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51012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2A4A1F1-F64A-404C-747A-B92D6BD63E22}"/>
              </a:ext>
            </a:extLst>
          </p:cNvPr>
          <p:cNvSpPr>
            <a:spLocks noGrp="1"/>
          </p:cNvSpPr>
          <p:nvPr>
            <p:ph idx="1"/>
          </p:nvPr>
        </p:nvSpPr>
        <p:spPr/>
        <p:txBody>
          <a:bodyPr/>
          <a:lstStyle/>
          <a:p>
            <a:pPr marL="0" indent="0">
              <a:buNone/>
            </a:pPr>
            <a:r>
              <a:rPr lang="en-US" dirty="0">
                <a:solidFill>
                  <a:schemeClr val="accent4"/>
                </a:solidFill>
              </a:rPr>
              <a:t>CONCLUSION</a:t>
            </a:r>
            <a:r>
              <a:rPr lang="en-US" dirty="0"/>
              <a:t>:</a:t>
            </a:r>
          </a:p>
          <a:p>
            <a:pPr marL="0" indent="0">
              <a:buNone/>
            </a:pPr>
            <a:r>
              <a:rPr lang="en-GB" dirty="0">
                <a:solidFill>
                  <a:srgbClr val="0D0D0D"/>
                </a:solidFill>
                <a:effectLst/>
                <a:highlight>
                  <a:srgbClr val="FFFFFF"/>
                </a:highlight>
                <a:latin typeface="Times New Roman" panose="02020603050405020304" pitchFamily="18" charset="0"/>
                <a:ea typeface="Times New Roman" panose="02020603050405020304" pitchFamily="18" charset="0"/>
              </a:rPr>
              <a:t>In conclusion, our study highlights the effectiveness of leveraging compiler optimization techniques to enhance code clone detection. By intentionally obfuscating code clones during compilation, we achieved improved detection accuracy while minimising false positives. Despite challenges such as longer compilation times and optimization trade-offs, the integration of compiler optimization holds promise for advancing code clone detection methodologies. Further research and optimization are necessary to fully realise the potential of this approach and address scalability and performance concerns in large-scale software systems. Overall, our findings underscore the significance of incorporating compiler optimization into code clone detection workflows to improve software maintenance and evolution processes</a:t>
            </a:r>
            <a:r>
              <a:rPr lang="en-GB" sz="1800" dirty="0">
                <a:solidFill>
                  <a:srgbClr val="0D0D0D"/>
                </a:solidFill>
                <a:effectLst/>
                <a:highlight>
                  <a:srgbClr val="FFFFFF"/>
                </a:highligh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100006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168</TotalTime>
  <Words>629</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Ion Boardroom</vt:lpstr>
      <vt:lpstr>SIMATS ENGINEERING SAVEETHA INSTITUTE MEDICAL AND TECHNICAL SCIENCE CHENNAI-602105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SIMATS ENGINEERING SAVEETHA INSTITUTE MEDICAL AND TECHNICAL SCIENCE CHENNAI-602105</dc:title>
  <dc:creator>Lakshmikanth Reddy</dc:creator>
  <cp:lastModifiedBy>jakkula sai charan</cp:lastModifiedBy>
  <cp:revision>8</cp:revision>
  <dcterms:created xsi:type="dcterms:W3CDTF">2024-03-21T13:02:51Z</dcterms:created>
  <dcterms:modified xsi:type="dcterms:W3CDTF">2024-03-29T06:46:49Z</dcterms:modified>
</cp:coreProperties>
</file>