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6"/>
    <p:sldMasterId id="214748367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Garamond"/>
      <p:regular r:id="rId23"/>
      <p:bold r:id="rId24"/>
      <p:italic r:id="rId25"/>
      <p:boldItalic r:id="rId26"/>
    </p:embeddedFon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aicharan Pagidi"/>
  <p:cmAuthor clrIdx="1" id="1" initials="" lastIdx="2"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3D815B-83E2-48A4-A769-F4534C6DF178}">
  <a:tblStyle styleId="{B53D815B-83E2-48A4-A769-F4534C6DF1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Garamond-bold.fntdata"/><Relationship Id="rId23" Type="http://schemas.openxmlformats.org/officeDocument/2006/relationships/font" Target="fonts/Garamon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Garamond-boldItalic.fntdata"/><Relationship Id="rId25" Type="http://schemas.openxmlformats.org/officeDocument/2006/relationships/font" Target="fonts/Garamond-italic.fntdata"/><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Corbel-italic.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0" Type="http://schemas.openxmlformats.org/officeDocument/2006/relationships/font" Target="fonts/Corbel-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07T03:37:25.604">
    <p:pos x="396" y="151"/>
    <p:text>bro m chedam eda pedama
and also documentation lo kuda risks and customers thing pettali</p:text>
  </p:cm>
  <p:cm authorId="1" idx="1" dt="2023-03-07T03:37:07.009">
    <p:pos x="396" y="151"/>
    <p:text>ha thanu cheyadamu ledha ???</p:text>
  </p:cm>
  <p:cm authorId="1" idx="2" dt="2023-03-07T03:37:25.604">
    <p:pos x="396" y="151"/>
    <p:text>ramya cheystunadi anukunnna simlutanoues ga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687677285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1687677285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6876772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6876772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68767728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68767728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687677285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687677285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687677285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687677285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6876772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6876772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687677285_2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1687677285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687677285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1687677285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687677285_2_1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1687677285_2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687677285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1687677285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687677285_2_1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1687677285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687677285_8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1687677285_8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687677285_8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1687677285_8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687677285_8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1687677285_8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657350" y="3348021"/>
            <a:ext cx="6858000" cy="1231118"/>
          </a:xfrm>
          <a:prstGeom prst="rect">
            <a:avLst/>
          </a:prstGeom>
          <a:noFill/>
          <a:ln>
            <a:noFill/>
          </a:ln>
        </p:spPr>
        <p:txBody>
          <a:bodyPr anchorCtr="0" anchor="t" bIns="34275" lIns="68575" spcFirstLastPara="1" rIns="68575" wrap="square" tIns="34275">
            <a:normAutofit/>
          </a:bodyPr>
          <a:lstStyle>
            <a:lvl1pPr lvl="0" algn="r">
              <a:lnSpc>
                <a:spcPct val="90000"/>
              </a:lnSpc>
              <a:spcBef>
                <a:spcPts val="0"/>
              </a:spcBef>
              <a:spcAft>
                <a:spcPts val="0"/>
              </a:spcAft>
              <a:buClr>
                <a:srgbClr val="E2E2E2"/>
              </a:buClr>
              <a:buSzPts val="7200"/>
              <a:buFont typeface="Corbel"/>
              <a:buNone/>
              <a:defRPr b="0" sz="7200">
                <a:solidFill>
                  <a:srgbClr val="E2E2E2"/>
                </a:solidFill>
                <a:latin typeface="Corbel"/>
                <a:ea typeface="Corbel"/>
                <a:cs typeface="Corbel"/>
                <a:sym typeface="Corbe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657349" y="2770781"/>
            <a:ext cx="6858000" cy="565519"/>
          </a:xfrm>
          <a:prstGeom prst="rect">
            <a:avLst/>
          </a:prstGeom>
          <a:noFill/>
          <a:ln>
            <a:noFill/>
          </a:ln>
        </p:spPr>
        <p:txBody>
          <a:bodyPr anchorCtr="0" anchor="b" bIns="34275" lIns="68575" spcFirstLastPara="1" rIns="68575" wrap="square" tIns="34275">
            <a:normAutofit/>
          </a:bodyPr>
          <a:lstStyle>
            <a:lvl1pPr lvl="0" algn="r">
              <a:lnSpc>
                <a:spcPct val="90000"/>
              </a:lnSpc>
              <a:spcBef>
                <a:spcPts val="800"/>
              </a:spcBef>
              <a:spcAft>
                <a:spcPts val="0"/>
              </a:spcAft>
              <a:buClr>
                <a:schemeClr val="lt2"/>
              </a:buClr>
              <a:buSzPts val="2400"/>
              <a:buNone/>
              <a:defRPr b="0" sz="2400">
                <a:solidFill>
                  <a:schemeClr val="lt2"/>
                </a:solidFill>
                <a:latin typeface="Corbel"/>
                <a:ea typeface="Corbel"/>
                <a:cs typeface="Corbel"/>
                <a:sym typeface="Corbel"/>
              </a:defRPr>
            </a:lvl1pPr>
            <a:lvl2pPr lvl="1" algn="ctr">
              <a:lnSpc>
                <a:spcPct val="90000"/>
              </a:lnSpc>
              <a:spcBef>
                <a:spcPts val="400"/>
              </a:spcBef>
              <a:spcAft>
                <a:spcPts val="0"/>
              </a:spcAft>
              <a:buClr>
                <a:srgbClr val="EDEDED"/>
              </a:buClr>
              <a:buSzPts val="1500"/>
              <a:buNone/>
              <a:defRPr sz="1500"/>
            </a:lvl2pPr>
            <a:lvl3pPr lvl="2" algn="ctr">
              <a:lnSpc>
                <a:spcPct val="90000"/>
              </a:lnSpc>
              <a:spcBef>
                <a:spcPts val="400"/>
              </a:spcBef>
              <a:spcAft>
                <a:spcPts val="0"/>
              </a:spcAft>
              <a:buClr>
                <a:srgbClr val="EDEDED"/>
              </a:buClr>
              <a:buSzPts val="1400"/>
              <a:buNone/>
              <a:defRPr sz="1400"/>
            </a:lvl3pPr>
            <a:lvl4pPr lvl="3" algn="ctr">
              <a:lnSpc>
                <a:spcPct val="90000"/>
              </a:lnSpc>
              <a:spcBef>
                <a:spcPts val="400"/>
              </a:spcBef>
              <a:spcAft>
                <a:spcPts val="0"/>
              </a:spcAft>
              <a:buClr>
                <a:srgbClr val="EDEDED"/>
              </a:buClr>
              <a:buSzPts val="1200"/>
              <a:buNone/>
              <a:defRPr sz="1200"/>
            </a:lvl4pPr>
            <a:lvl5pPr lvl="4" algn="ctr">
              <a:lnSpc>
                <a:spcPct val="90000"/>
              </a:lnSpc>
              <a:spcBef>
                <a:spcPts val="400"/>
              </a:spcBef>
              <a:spcAft>
                <a:spcPts val="0"/>
              </a:spcAft>
              <a:buClr>
                <a:srgbClr val="EDEDED"/>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840000" y="1369219"/>
            <a:ext cx="3768912"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1" name="Google Shape;71;p16"/>
          <p:cNvSpPr txBox="1"/>
          <p:nvPr>
            <p:ph idx="2" type="body"/>
          </p:nvPr>
        </p:nvSpPr>
        <p:spPr>
          <a:xfrm>
            <a:off x="4739880" y="1369219"/>
            <a:ext cx="377547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2" name="Google Shape;7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7"/>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840000" y="1260872"/>
            <a:ext cx="3768912"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78" name="Google Shape;78;p17"/>
          <p:cNvSpPr txBox="1"/>
          <p:nvPr>
            <p:ph idx="2" type="body"/>
          </p:nvPr>
        </p:nvSpPr>
        <p:spPr>
          <a:xfrm>
            <a:off x="840000" y="1878806"/>
            <a:ext cx="3768912"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9" name="Google Shape;79;p17"/>
          <p:cNvSpPr txBox="1"/>
          <p:nvPr>
            <p:ph idx="3" type="body"/>
          </p:nvPr>
        </p:nvSpPr>
        <p:spPr>
          <a:xfrm>
            <a:off x="4739880" y="1260872"/>
            <a:ext cx="377666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0" name="Google Shape;80;p17"/>
          <p:cNvSpPr txBox="1"/>
          <p:nvPr>
            <p:ph idx="4" type="body"/>
          </p:nvPr>
        </p:nvSpPr>
        <p:spPr>
          <a:xfrm>
            <a:off x="4739880" y="1878806"/>
            <a:ext cx="377666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1" name="Google Shape;81;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8"/>
          <p:cNvSpPr txBox="1"/>
          <p:nvPr>
            <p:ph type="ctrTitle"/>
          </p:nvPr>
        </p:nvSpPr>
        <p:spPr>
          <a:xfrm>
            <a:off x="640899" y="3348021"/>
            <a:ext cx="6858000" cy="1231118"/>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E2E2E2"/>
              </a:buClr>
              <a:buSzPts val="7200"/>
              <a:buFont typeface="Corbel"/>
              <a:buNone/>
              <a:defRPr b="0" sz="7200">
                <a:solidFill>
                  <a:srgbClr val="E2E2E2"/>
                </a:solidFill>
                <a:latin typeface="Corbel"/>
                <a:ea typeface="Corbel"/>
                <a:cs typeface="Corbel"/>
                <a:sym typeface="Corbe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8"/>
          <p:cNvSpPr txBox="1"/>
          <p:nvPr>
            <p:ph idx="1" type="subTitle"/>
          </p:nvPr>
        </p:nvSpPr>
        <p:spPr>
          <a:xfrm>
            <a:off x="640899" y="2770256"/>
            <a:ext cx="6858000" cy="565519"/>
          </a:xfrm>
          <a:prstGeom prst="rect">
            <a:avLst/>
          </a:prstGeom>
          <a:noFill/>
          <a:ln>
            <a:noFill/>
          </a:ln>
        </p:spPr>
        <p:txBody>
          <a:bodyPr anchorCtr="0" anchor="b" bIns="34275" lIns="68575" spcFirstLastPara="1" rIns="68575" wrap="square" tIns="34275">
            <a:normAutofit/>
          </a:bodyPr>
          <a:lstStyle>
            <a:lvl1pPr lvl="0" algn="l">
              <a:lnSpc>
                <a:spcPct val="90000"/>
              </a:lnSpc>
              <a:spcBef>
                <a:spcPts val="800"/>
              </a:spcBef>
              <a:spcAft>
                <a:spcPts val="0"/>
              </a:spcAft>
              <a:buClr>
                <a:schemeClr val="lt2"/>
              </a:buClr>
              <a:buSzPts val="2400"/>
              <a:buNone/>
              <a:defRPr b="0" sz="2400">
                <a:solidFill>
                  <a:schemeClr val="lt2"/>
                </a:solidFill>
                <a:latin typeface="Corbel"/>
                <a:ea typeface="Corbel"/>
                <a:cs typeface="Corbel"/>
                <a:sym typeface="Corbel"/>
              </a:defRPr>
            </a:lvl1pPr>
            <a:lvl2pPr lvl="1" algn="ctr">
              <a:lnSpc>
                <a:spcPct val="90000"/>
              </a:lnSpc>
              <a:spcBef>
                <a:spcPts val="400"/>
              </a:spcBef>
              <a:spcAft>
                <a:spcPts val="0"/>
              </a:spcAft>
              <a:buClr>
                <a:srgbClr val="EDEDED"/>
              </a:buClr>
              <a:buSzPts val="1500"/>
              <a:buNone/>
              <a:defRPr sz="1500"/>
            </a:lvl2pPr>
            <a:lvl3pPr lvl="2" algn="ctr">
              <a:lnSpc>
                <a:spcPct val="90000"/>
              </a:lnSpc>
              <a:spcBef>
                <a:spcPts val="400"/>
              </a:spcBef>
              <a:spcAft>
                <a:spcPts val="0"/>
              </a:spcAft>
              <a:buClr>
                <a:srgbClr val="EDEDED"/>
              </a:buClr>
              <a:buSzPts val="1400"/>
              <a:buNone/>
              <a:defRPr sz="1400"/>
            </a:lvl3pPr>
            <a:lvl4pPr lvl="3" algn="ctr">
              <a:lnSpc>
                <a:spcPct val="90000"/>
              </a:lnSpc>
              <a:spcBef>
                <a:spcPts val="400"/>
              </a:spcBef>
              <a:spcAft>
                <a:spcPts val="0"/>
              </a:spcAft>
              <a:buClr>
                <a:srgbClr val="EDEDED"/>
              </a:buClr>
              <a:buSzPts val="1200"/>
              <a:buNone/>
              <a:defRPr sz="1200"/>
            </a:lvl4pPr>
            <a:lvl5pPr lvl="4" algn="ctr">
              <a:lnSpc>
                <a:spcPct val="90000"/>
              </a:lnSpc>
              <a:spcBef>
                <a:spcPts val="400"/>
              </a:spcBef>
              <a:spcAft>
                <a:spcPts val="0"/>
              </a:spcAft>
              <a:buClr>
                <a:srgbClr val="EDEDED"/>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2" name="Google Shape;102;p21"/>
          <p:cNvSpPr txBox="1"/>
          <p:nvPr>
            <p:ph idx="2" type="body"/>
          </p:nvPr>
        </p:nvSpPr>
        <p:spPr>
          <a:xfrm>
            <a:off x="840000" y="1543050"/>
            <a:ext cx="2739019"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840000" y="1543050"/>
            <a:ext cx="2739019"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3" name="Shape 113"/>
        <p:cNvGrpSpPr/>
        <p:nvPr/>
      </p:nvGrpSpPr>
      <p:grpSpPr>
        <a:xfrm>
          <a:off x="0" y="0"/>
          <a:ext cx="0" cy="0"/>
          <a:chOff x="0" y="0"/>
          <a:chExt cx="0" cy="0"/>
        </a:xfrm>
      </p:grpSpPr>
      <p:sp>
        <p:nvSpPr>
          <p:cNvPr id="114" name="Google Shape;114;p23"/>
          <p:cNvSpPr txBox="1"/>
          <p:nvPr>
            <p:ph type="title"/>
          </p:nvPr>
        </p:nvSpPr>
        <p:spPr>
          <a:xfrm>
            <a:off x="629841" y="3275370"/>
            <a:ext cx="7886700" cy="61451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p:nvPr>
            <p:ph idx="2" type="pic"/>
          </p:nvPr>
        </p:nvSpPr>
        <p:spPr>
          <a:xfrm>
            <a:off x="629841" y="740569"/>
            <a:ext cx="7886700" cy="2534801"/>
          </a:xfrm>
          <a:prstGeom prst="rect">
            <a:avLst/>
          </a:prstGeom>
          <a:noFill/>
          <a:ln>
            <a:noFill/>
          </a:ln>
        </p:spPr>
      </p:sp>
      <p:sp>
        <p:nvSpPr>
          <p:cNvPr id="116" name="Google Shape;116;p23"/>
          <p:cNvSpPr txBox="1"/>
          <p:nvPr>
            <p:ph idx="1" type="body"/>
          </p:nvPr>
        </p:nvSpPr>
        <p:spPr>
          <a:xfrm>
            <a:off x="629841" y="3889887"/>
            <a:ext cx="7885509" cy="51185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7" name="Google Shape;117;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0" name="Shape 120"/>
        <p:cNvGrpSpPr/>
        <p:nvPr/>
      </p:nvGrpSpPr>
      <p:grpSpPr>
        <a:xfrm>
          <a:off x="0" y="0"/>
          <a:ext cx="0" cy="0"/>
          <a:chOff x="0" y="0"/>
          <a:chExt cx="0" cy="0"/>
        </a:xfrm>
      </p:grpSpPr>
      <p:sp>
        <p:nvSpPr>
          <p:cNvPr id="121" name="Google Shape;121;p24"/>
          <p:cNvSpPr txBox="1"/>
          <p:nvPr>
            <p:ph type="title"/>
          </p:nvPr>
        </p:nvSpPr>
        <p:spPr>
          <a:xfrm>
            <a:off x="629841" y="273844"/>
            <a:ext cx="7886700" cy="2650758"/>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a:off x="629841" y="3367049"/>
            <a:ext cx="7885509" cy="112637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3" name="Google Shape;123;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6" name="Shape 126"/>
        <p:cNvGrpSpPr/>
        <p:nvPr/>
      </p:nvGrpSpPr>
      <p:grpSpPr>
        <a:xfrm>
          <a:off x="0" y="0"/>
          <a:ext cx="0" cy="0"/>
          <a:chOff x="0" y="0"/>
          <a:chExt cx="0" cy="0"/>
        </a:xfrm>
      </p:grpSpPr>
      <p:sp>
        <p:nvSpPr>
          <p:cNvPr id="127" name="Google Shape;127;p25"/>
          <p:cNvSpPr txBox="1"/>
          <p:nvPr>
            <p:ph type="title"/>
          </p:nvPr>
        </p:nvSpPr>
        <p:spPr>
          <a:xfrm>
            <a:off x="1084659" y="273844"/>
            <a:ext cx="6977064" cy="2244678"/>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3300"/>
              <a:buFont typeface="Corbel"/>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5"/>
          <p:cNvSpPr txBox="1"/>
          <p:nvPr>
            <p:ph idx="1" type="body"/>
          </p:nvPr>
        </p:nvSpPr>
        <p:spPr>
          <a:xfrm>
            <a:off x="1290483" y="2524168"/>
            <a:ext cx="6564224" cy="411726"/>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9" name="Google Shape;129;p25"/>
          <p:cNvSpPr txBox="1"/>
          <p:nvPr>
            <p:ph idx="2" type="body"/>
          </p:nvPr>
        </p:nvSpPr>
        <p:spPr>
          <a:xfrm>
            <a:off x="628650" y="3376297"/>
            <a:ext cx="7884318" cy="1117122"/>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0" name="Google Shape;13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nvSpPr>
        <p:spPr>
          <a:xfrm>
            <a:off x="833283" y="59011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orbel"/>
              <a:buNone/>
            </a:pPr>
            <a:r>
              <a:rPr b="0" i="0" lang="en" sz="6000" u="none" cap="none" strike="noStrike">
                <a:solidFill>
                  <a:schemeClr val="lt1"/>
                </a:solidFill>
                <a:latin typeface="Corbel"/>
                <a:ea typeface="Corbel"/>
                <a:cs typeface="Corbel"/>
                <a:sym typeface="Corbel"/>
              </a:rPr>
              <a:t>“</a:t>
            </a:r>
            <a:endParaRPr sz="1100"/>
          </a:p>
        </p:txBody>
      </p:sp>
      <p:sp>
        <p:nvSpPr>
          <p:cNvPr id="134" name="Google Shape;134;p25"/>
          <p:cNvSpPr txBox="1"/>
          <p:nvPr/>
        </p:nvSpPr>
        <p:spPr>
          <a:xfrm>
            <a:off x="7828359"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orbel"/>
              <a:buNone/>
            </a:pPr>
            <a:r>
              <a:rPr b="0" i="0" lang="en" sz="6000" u="none" cap="none" strike="noStrike">
                <a:solidFill>
                  <a:schemeClr val="lt1"/>
                </a:solidFill>
                <a:latin typeface="Corbel"/>
                <a:ea typeface="Corbel"/>
                <a:cs typeface="Corbel"/>
                <a:sym typeface="Corbel"/>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5" name="Shape 135"/>
        <p:cNvGrpSpPr/>
        <p:nvPr/>
      </p:nvGrpSpPr>
      <p:grpSpPr>
        <a:xfrm>
          <a:off x="0" y="0"/>
          <a:ext cx="0" cy="0"/>
          <a:chOff x="0" y="0"/>
          <a:chExt cx="0" cy="0"/>
        </a:xfrm>
      </p:grpSpPr>
      <p:sp>
        <p:nvSpPr>
          <p:cNvPr id="136" name="Google Shape;136;p26"/>
          <p:cNvSpPr txBox="1"/>
          <p:nvPr>
            <p:ph type="title"/>
          </p:nvPr>
        </p:nvSpPr>
        <p:spPr>
          <a:xfrm>
            <a:off x="629841" y="1745225"/>
            <a:ext cx="7886700" cy="188387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4100"/>
              <a:buFont typeface="Corbe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6"/>
          <p:cNvSpPr txBox="1"/>
          <p:nvPr>
            <p:ph idx="1" type="body"/>
          </p:nvPr>
        </p:nvSpPr>
        <p:spPr>
          <a:xfrm>
            <a:off x="629841" y="3637936"/>
            <a:ext cx="7885509" cy="85548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8" name="Google Shape;138;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7"/>
          <p:cNvSpPr txBox="1"/>
          <p:nvPr>
            <p:ph idx="1" type="body"/>
          </p:nvPr>
        </p:nvSpPr>
        <p:spPr>
          <a:xfrm>
            <a:off x="1002961" y="1414463"/>
            <a:ext cx="2210150"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44" name="Google Shape;144;p27"/>
          <p:cNvSpPr txBox="1"/>
          <p:nvPr>
            <p:ph idx="2" type="body"/>
          </p:nvPr>
        </p:nvSpPr>
        <p:spPr>
          <a:xfrm>
            <a:off x="1017599" y="1928813"/>
            <a:ext cx="2195513"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5" name="Google Shape;145;p27"/>
          <p:cNvSpPr txBox="1"/>
          <p:nvPr>
            <p:ph idx="3" type="body"/>
          </p:nvPr>
        </p:nvSpPr>
        <p:spPr>
          <a:xfrm>
            <a:off x="3440996" y="1414463"/>
            <a:ext cx="2202181"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6" name="Google Shape;146;p27"/>
          <p:cNvSpPr txBox="1"/>
          <p:nvPr>
            <p:ph idx="4" type="body"/>
          </p:nvPr>
        </p:nvSpPr>
        <p:spPr>
          <a:xfrm>
            <a:off x="3433081" y="1928813"/>
            <a:ext cx="2210096"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7" name="Google Shape;147;p27"/>
          <p:cNvSpPr txBox="1"/>
          <p:nvPr>
            <p:ph idx="5" type="body"/>
          </p:nvPr>
        </p:nvSpPr>
        <p:spPr>
          <a:xfrm>
            <a:off x="5871776" y="1414463"/>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8" name="Google Shape;148;p27"/>
          <p:cNvSpPr txBox="1"/>
          <p:nvPr>
            <p:ph idx="6" type="body"/>
          </p:nvPr>
        </p:nvSpPr>
        <p:spPr>
          <a:xfrm>
            <a:off x="5871776" y="1928813"/>
            <a:ext cx="2199085"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9" name="Google Shape;14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52" name="Shape 152"/>
        <p:cNvGrpSpPr/>
        <p:nvPr/>
      </p:nvGrpSpPr>
      <p:grpSpPr>
        <a:xfrm>
          <a:off x="0" y="0"/>
          <a:ext cx="0" cy="0"/>
          <a:chOff x="0" y="0"/>
          <a:chExt cx="0" cy="0"/>
        </a:xfrm>
      </p:grpSpPr>
      <p:sp>
        <p:nvSpPr>
          <p:cNvPr id="153" name="Google Shape;153;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4" name="Google Shape;154;p28"/>
          <p:cNvSpPr txBox="1"/>
          <p:nvPr>
            <p:ph idx="1" type="body"/>
          </p:nvPr>
        </p:nvSpPr>
        <p:spPr>
          <a:xfrm>
            <a:off x="999064" y="3223127"/>
            <a:ext cx="2205038"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5" name="Google Shape;155;p28"/>
          <p:cNvSpPr/>
          <p:nvPr>
            <p:ph idx="2" type="pic"/>
          </p:nvPr>
        </p:nvSpPr>
        <p:spPr>
          <a:xfrm>
            <a:off x="999064" y="1692265"/>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56" name="Google Shape;156;p28"/>
          <p:cNvSpPr txBox="1"/>
          <p:nvPr>
            <p:ph idx="3" type="body"/>
          </p:nvPr>
        </p:nvSpPr>
        <p:spPr>
          <a:xfrm>
            <a:off x="999064" y="3655324"/>
            <a:ext cx="2205038"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7" name="Google Shape;157;p28"/>
          <p:cNvSpPr txBox="1"/>
          <p:nvPr>
            <p:ph idx="4" type="body"/>
          </p:nvPr>
        </p:nvSpPr>
        <p:spPr>
          <a:xfrm>
            <a:off x="3426748" y="3223127"/>
            <a:ext cx="2197894"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8" name="Google Shape;158;p28"/>
          <p:cNvSpPr/>
          <p:nvPr>
            <p:ph idx="5" type="pic"/>
          </p:nvPr>
        </p:nvSpPr>
        <p:spPr>
          <a:xfrm>
            <a:off x="3426747" y="1692265"/>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59" name="Google Shape;159;p28"/>
          <p:cNvSpPr txBox="1"/>
          <p:nvPr>
            <p:ph idx="6" type="body"/>
          </p:nvPr>
        </p:nvSpPr>
        <p:spPr>
          <a:xfrm>
            <a:off x="3425733" y="3655323"/>
            <a:ext cx="2200805"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0" name="Google Shape;160;p28"/>
          <p:cNvSpPr txBox="1"/>
          <p:nvPr>
            <p:ph idx="7" type="body"/>
          </p:nvPr>
        </p:nvSpPr>
        <p:spPr>
          <a:xfrm>
            <a:off x="5853241" y="3223127"/>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1" name="Google Shape;161;p28"/>
          <p:cNvSpPr/>
          <p:nvPr>
            <p:ph idx="8" type="pic"/>
          </p:nvPr>
        </p:nvSpPr>
        <p:spPr>
          <a:xfrm>
            <a:off x="5853241" y="1692265"/>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2" name="Google Shape;162;p28"/>
          <p:cNvSpPr txBox="1"/>
          <p:nvPr>
            <p:ph idx="9" type="body"/>
          </p:nvPr>
        </p:nvSpPr>
        <p:spPr>
          <a:xfrm>
            <a:off x="5853148" y="3655321"/>
            <a:ext cx="2201998"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3" name="Google Shape;163;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8" name="Google Shape;168;p29"/>
          <p:cNvSpPr txBox="1"/>
          <p:nvPr>
            <p:ph idx="1" type="body"/>
          </p:nvPr>
        </p:nvSpPr>
        <p:spPr>
          <a:xfrm rot="5400000">
            <a:off x="3045923" y="-836704"/>
            <a:ext cx="3263504" cy="76753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9" name="Google Shape;169;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30"/>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4" name="Google Shape;174;p30"/>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5" name="Google Shape;175;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1.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EDEDED"/>
              </a:buClr>
              <a:buSzPts val="4100"/>
              <a:buFont typeface="Corbel"/>
              <a:buNone/>
              <a:defRPr b="0" i="0" sz="4100" u="none" cap="none" strike="noStrike">
                <a:solidFill>
                  <a:srgbClr val="EDEDED"/>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EDEDED"/>
              </a:buClr>
              <a:buSzPts val="2100"/>
              <a:buFont typeface="Arial"/>
              <a:buChar char="•"/>
              <a:defRPr b="0" i="0" sz="2100" u="none" cap="none" strike="noStrike">
                <a:solidFill>
                  <a:srgbClr val="EDEDED"/>
                </a:solidFill>
                <a:latin typeface="Corbel"/>
                <a:ea typeface="Corbel"/>
                <a:cs typeface="Corbel"/>
                <a:sym typeface="Corbel"/>
              </a:defRPr>
            </a:lvl1pPr>
            <a:lvl2pPr indent="-342900" lvl="1" marL="914400" marR="0" rtl="0" algn="l">
              <a:lnSpc>
                <a:spcPct val="90000"/>
              </a:lnSpc>
              <a:spcBef>
                <a:spcPts val="4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2pPr>
            <a:lvl3pPr indent="-323850" lvl="2" marL="1371600" marR="0" rtl="0" algn="l">
              <a:lnSpc>
                <a:spcPct val="90000"/>
              </a:lnSpc>
              <a:spcBef>
                <a:spcPts val="400"/>
              </a:spcBef>
              <a:spcAft>
                <a:spcPts val="0"/>
              </a:spcAft>
              <a:buClr>
                <a:srgbClr val="EDEDED"/>
              </a:buClr>
              <a:buSzPts val="1500"/>
              <a:buFont typeface="Arial"/>
              <a:buChar char="•"/>
              <a:defRPr b="0" i="0" sz="1500" u="none" cap="none" strike="noStrike">
                <a:solidFill>
                  <a:srgbClr val="EDEDED"/>
                </a:solidFill>
                <a:latin typeface="Corbel"/>
                <a:ea typeface="Corbel"/>
                <a:cs typeface="Corbel"/>
                <a:sym typeface="Corbel"/>
              </a:defRPr>
            </a:lvl3pPr>
            <a:lvl4pPr indent="-317500" lvl="3" marL="1828800" marR="0" rtl="0" algn="l">
              <a:lnSpc>
                <a:spcPct val="90000"/>
              </a:lnSpc>
              <a:spcBef>
                <a:spcPts val="400"/>
              </a:spcBef>
              <a:spcAft>
                <a:spcPts val="0"/>
              </a:spcAft>
              <a:buClr>
                <a:srgbClr val="EDEDED"/>
              </a:buClr>
              <a:buSzPts val="1400"/>
              <a:buFont typeface="Arial"/>
              <a:buChar char="•"/>
              <a:defRPr b="0" i="0" sz="1400" u="none" cap="none" strike="noStrike">
                <a:solidFill>
                  <a:srgbClr val="EDEDED"/>
                </a:solidFill>
                <a:latin typeface="Corbel"/>
                <a:ea typeface="Corbel"/>
                <a:cs typeface="Corbel"/>
                <a:sym typeface="Corbel"/>
              </a:defRPr>
            </a:lvl4pPr>
            <a:lvl5pPr indent="-317500" lvl="4" marL="2286000" marR="0" rtl="0" algn="l">
              <a:lnSpc>
                <a:spcPct val="90000"/>
              </a:lnSpc>
              <a:spcBef>
                <a:spcPts val="400"/>
              </a:spcBef>
              <a:spcAft>
                <a:spcPts val="0"/>
              </a:spcAft>
              <a:buClr>
                <a:srgbClr val="EDEDED"/>
              </a:buClr>
              <a:buSzPts val="1400"/>
              <a:buFont typeface="Arial"/>
              <a:buChar char="•"/>
              <a:defRPr b="0" i="0" sz="1400" u="none" cap="none" strike="noStrike">
                <a:solidFill>
                  <a:srgbClr val="EDEDED"/>
                </a:solidFill>
                <a:latin typeface="Corbel"/>
                <a:ea typeface="Corbel"/>
                <a:cs typeface="Corbel"/>
                <a:sym typeface="Corbe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EDEDED"/>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EDEDED"/>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EDEDED"/>
                </a:solidFill>
                <a:latin typeface="Corbel"/>
                <a:ea typeface="Corbel"/>
                <a:cs typeface="Corbel"/>
                <a:sym typeface="Corbel"/>
              </a:defRPr>
            </a:lvl1pPr>
            <a:lvl2pPr indent="0" lvl="1" marL="0" marR="0" rtl="0" algn="r">
              <a:spcBef>
                <a:spcPts val="0"/>
              </a:spcBef>
              <a:buNone/>
              <a:defRPr b="0" i="0" sz="900" u="none" cap="none" strike="noStrike">
                <a:solidFill>
                  <a:srgbClr val="EDEDED"/>
                </a:solidFill>
                <a:latin typeface="Corbel"/>
                <a:ea typeface="Corbel"/>
                <a:cs typeface="Corbel"/>
                <a:sym typeface="Corbel"/>
              </a:defRPr>
            </a:lvl2pPr>
            <a:lvl3pPr indent="0" lvl="2" marL="0" marR="0" rtl="0" algn="r">
              <a:spcBef>
                <a:spcPts val="0"/>
              </a:spcBef>
              <a:buNone/>
              <a:defRPr b="0" i="0" sz="900" u="none" cap="none" strike="noStrike">
                <a:solidFill>
                  <a:srgbClr val="EDEDED"/>
                </a:solidFill>
                <a:latin typeface="Corbel"/>
                <a:ea typeface="Corbel"/>
                <a:cs typeface="Corbel"/>
                <a:sym typeface="Corbel"/>
              </a:defRPr>
            </a:lvl3pPr>
            <a:lvl4pPr indent="0" lvl="3" marL="0" marR="0" rtl="0" algn="r">
              <a:spcBef>
                <a:spcPts val="0"/>
              </a:spcBef>
              <a:buNone/>
              <a:defRPr b="0" i="0" sz="900" u="none" cap="none" strike="noStrike">
                <a:solidFill>
                  <a:srgbClr val="EDEDED"/>
                </a:solidFill>
                <a:latin typeface="Corbel"/>
                <a:ea typeface="Corbel"/>
                <a:cs typeface="Corbel"/>
                <a:sym typeface="Corbel"/>
              </a:defRPr>
            </a:lvl4pPr>
            <a:lvl5pPr indent="0" lvl="4" marL="0" marR="0" rtl="0" algn="r">
              <a:spcBef>
                <a:spcPts val="0"/>
              </a:spcBef>
              <a:buNone/>
              <a:defRPr b="0" i="0" sz="900" u="none" cap="none" strike="noStrike">
                <a:solidFill>
                  <a:srgbClr val="EDEDED"/>
                </a:solidFill>
                <a:latin typeface="Corbel"/>
                <a:ea typeface="Corbel"/>
                <a:cs typeface="Corbel"/>
                <a:sym typeface="Corbel"/>
              </a:defRPr>
            </a:lvl5pPr>
            <a:lvl6pPr indent="0" lvl="5" marL="0" marR="0" rtl="0" algn="r">
              <a:spcBef>
                <a:spcPts val="0"/>
              </a:spcBef>
              <a:buNone/>
              <a:defRPr b="0" i="0" sz="900" u="none" cap="none" strike="noStrike">
                <a:solidFill>
                  <a:srgbClr val="EDEDED"/>
                </a:solidFill>
                <a:latin typeface="Corbel"/>
                <a:ea typeface="Corbel"/>
                <a:cs typeface="Corbel"/>
                <a:sym typeface="Corbel"/>
              </a:defRPr>
            </a:lvl6pPr>
            <a:lvl7pPr indent="0" lvl="6" marL="0" marR="0" rtl="0" algn="r">
              <a:spcBef>
                <a:spcPts val="0"/>
              </a:spcBef>
              <a:buNone/>
              <a:defRPr b="0" i="0" sz="900" u="none" cap="none" strike="noStrike">
                <a:solidFill>
                  <a:srgbClr val="EDEDED"/>
                </a:solidFill>
                <a:latin typeface="Corbel"/>
                <a:ea typeface="Corbel"/>
                <a:cs typeface="Corbel"/>
                <a:sym typeface="Corbel"/>
              </a:defRPr>
            </a:lvl7pPr>
            <a:lvl8pPr indent="0" lvl="7" marL="0" marR="0" rtl="0" algn="r">
              <a:spcBef>
                <a:spcPts val="0"/>
              </a:spcBef>
              <a:buNone/>
              <a:defRPr b="0" i="0" sz="900" u="none" cap="none" strike="noStrike">
                <a:solidFill>
                  <a:srgbClr val="EDEDED"/>
                </a:solidFill>
                <a:latin typeface="Corbel"/>
                <a:ea typeface="Corbel"/>
                <a:cs typeface="Corbel"/>
                <a:sym typeface="Corbel"/>
              </a:defRPr>
            </a:lvl8pPr>
            <a:lvl9pPr indent="0" lvl="8" marL="0" marR="0" rtl="0" algn="r">
              <a:spcBef>
                <a:spcPts val="0"/>
              </a:spcBef>
              <a:buNone/>
              <a:defRPr b="0" i="0" sz="9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mailto:version@5.5.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1" name="Shape 181"/>
        <p:cNvGrpSpPr/>
        <p:nvPr/>
      </p:nvGrpSpPr>
      <p:grpSpPr>
        <a:xfrm>
          <a:off x="0" y="0"/>
          <a:ext cx="0" cy="0"/>
          <a:chOff x="0" y="0"/>
          <a:chExt cx="0" cy="0"/>
        </a:xfrm>
      </p:grpSpPr>
      <p:pic>
        <p:nvPicPr>
          <p:cNvPr descr="extreme close up of line chart graphic" id="182" name="Google Shape;182;p31"/>
          <p:cNvPicPr preferRelativeResize="0"/>
          <p:nvPr/>
        </p:nvPicPr>
        <p:blipFill rotWithShape="1">
          <a:blip r:embed="rId3">
            <a:alphaModFix/>
          </a:blip>
          <a:srcRect b="0" l="0" r="0" t="10000"/>
          <a:stretch/>
        </p:blipFill>
        <p:spPr>
          <a:xfrm>
            <a:off x="15" y="0"/>
            <a:ext cx="9143984" cy="5143493"/>
          </a:xfrm>
          <a:prstGeom prst="rect">
            <a:avLst/>
          </a:prstGeom>
          <a:noFill/>
          <a:ln>
            <a:noFill/>
          </a:ln>
        </p:spPr>
      </p:pic>
      <p:sp>
        <p:nvSpPr>
          <p:cNvPr id="183" name="Google Shape;183;p31"/>
          <p:cNvSpPr txBox="1"/>
          <p:nvPr/>
        </p:nvSpPr>
        <p:spPr>
          <a:xfrm>
            <a:off x="4572000" y="1930500"/>
            <a:ext cx="4555500" cy="32130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 sz="1500">
                <a:solidFill>
                  <a:schemeClr val="lt1"/>
                </a:solidFill>
              </a:rPr>
              <a:t>				TEAM-1</a:t>
            </a:r>
            <a:endParaRPr sz="1500">
              <a:solidFill>
                <a:schemeClr val="lt1"/>
              </a:solidFill>
            </a:endParaRPr>
          </a:p>
          <a:p>
            <a:pPr indent="0" lvl="0" marL="0" rtl="0" algn="l">
              <a:lnSpc>
                <a:spcPct val="70000"/>
              </a:lnSpc>
              <a:spcBef>
                <a:spcPts val="0"/>
              </a:spcBef>
              <a:spcAft>
                <a:spcPts val="0"/>
              </a:spcAft>
              <a:buClr>
                <a:schemeClr val="lt1"/>
              </a:buClr>
              <a:buSzPts val="1100"/>
              <a:buFont typeface="Arial"/>
              <a:buNone/>
            </a:pPr>
            <a:r>
              <a:t/>
            </a:r>
            <a:endParaRPr sz="1500">
              <a:solidFill>
                <a:schemeClr val="lt1"/>
              </a:solidFill>
            </a:endParaRPr>
          </a:p>
          <a:p>
            <a:pPr indent="0" lvl="0" marL="114300" rtl="0" algn="ctr">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SAICHARAN PAGIDIMUNTHALA - 1002006773</a:t>
            </a:r>
            <a:endParaRPr sz="1800">
              <a:solidFill>
                <a:srgbClr val="FFFFFF"/>
              </a:solidFill>
              <a:latin typeface="Calibri"/>
              <a:ea typeface="Calibri"/>
              <a:cs typeface="Calibri"/>
              <a:sym typeface="Calibri"/>
            </a:endParaRPr>
          </a:p>
          <a:p>
            <a:pPr indent="0" lvl="0" marL="114300" rtl="0" algn="l">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RAMYA MADDINENI - 1001965818</a:t>
            </a:r>
            <a:endParaRPr sz="1800">
              <a:solidFill>
                <a:srgbClr val="FFFFFF"/>
              </a:solidFill>
              <a:latin typeface="Calibri"/>
              <a:ea typeface="Calibri"/>
              <a:cs typeface="Calibri"/>
              <a:sym typeface="Calibri"/>
            </a:endParaRPr>
          </a:p>
          <a:p>
            <a:pPr indent="0" lvl="0" marL="114300" rtl="0" algn="l">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BHARGAV SUNKARI - 1002028016</a:t>
            </a:r>
            <a:endParaRPr sz="1800">
              <a:solidFill>
                <a:srgbClr val="FFFFFF"/>
              </a:solidFill>
              <a:latin typeface="Calibri"/>
              <a:ea typeface="Calibri"/>
              <a:cs typeface="Calibri"/>
              <a:sym typeface="Calibri"/>
            </a:endParaRPr>
          </a:p>
          <a:p>
            <a:pPr indent="0" lvl="0" marL="114300" rtl="0" algn="l">
              <a:lnSpc>
                <a:spcPct val="200000"/>
              </a:lnSpc>
              <a:spcBef>
                <a:spcPts val="400"/>
              </a:spcBef>
              <a:spcAft>
                <a:spcPts val="0"/>
              </a:spcAft>
              <a:buClr>
                <a:schemeClr val="dk1"/>
              </a:buClr>
              <a:buSzPts val="1100"/>
              <a:buFont typeface="Arial"/>
              <a:buNone/>
            </a:pPr>
            <a:r>
              <a:rPr lang="en" sz="1800">
                <a:solidFill>
                  <a:srgbClr val="FFFFFF"/>
                </a:solidFill>
                <a:latin typeface="Calibri"/>
                <a:ea typeface="Calibri"/>
                <a:cs typeface="Calibri"/>
                <a:sym typeface="Calibri"/>
              </a:rPr>
              <a:t>DILEEP KUMAR NAIDU RAVI - 1002023397</a:t>
            </a:r>
            <a:endParaRPr sz="1800">
              <a:solidFill>
                <a:srgbClr val="FFFFFF"/>
              </a:solidFill>
              <a:latin typeface="Calibri"/>
              <a:ea typeface="Calibri"/>
              <a:cs typeface="Calibri"/>
              <a:sym typeface="Calibri"/>
            </a:endParaRPr>
          </a:p>
          <a:p>
            <a:pPr indent="0" lvl="0" marL="0" rtl="0" algn="l">
              <a:lnSpc>
                <a:spcPct val="70000"/>
              </a:lnSpc>
              <a:spcBef>
                <a:spcPts val="1200"/>
              </a:spcBef>
              <a:spcAft>
                <a:spcPts val="0"/>
              </a:spcAft>
              <a:buClr>
                <a:schemeClr val="lt1"/>
              </a:buClr>
              <a:buSzPts val="800"/>
              <a:buFont typeface="Arial"/>
              <a:buNone/>
            </a:pPr>
            <a:r>
              <a:t/>
            </a:r>
            <a:endParaRPr sz="1200">
              <a:solidFill>
                <a:schemeClr val="lt1"/>
              </a:solidFill>
            </a:endParaRPr>
          </a:p>
        </p:txBody>
      </p:sp>
      <p:sp>
        <p:nvSpPr>
          <p:cNvPr id="184" name="Google Shape;184;p31"/>
          <p:cNvSpPr txBox="1"/>
          <p:nvPr/>
        </p:nvSpPr>
        <p:spPr>
          <a:xfrm>
            <a:off x="25" y="685900"/>
            <a:ext cx="4478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rgbClr val="FFFFFF"/>
                </a:solidFill>
                <a:latin typeface="Calibri"/>
                <a:ea typeface="Calibri"/>
                <a:cs typeface="Calibri"/>
                <a:sym typeface="Calibri"/>
              </a:rPr>
              <a:t>Iteration 1- Truffle </a:t>
            </a:r>
            <a:endParaRPr>
              <a:latin typeface="Corbel"/>
              <a:ea typeface="Corbel"/>
              <a:cs typeface="Corbel"/>
              <a:sym typeface="Corbel"/>
            </a:endParaRPr>
          </a:p>
        </p:txBody>
      </p:sp>
      <p:sp>
        <p:nvSpPr>
          <p:cNvPr id="185" name="Google Shape;185;p3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Node Dependency Error: </a:t>
            </a:r>
            <a:endParaRPr/>
          </a:p>
        </p:txBody>
      </p:sp>
      <p:sp>
        <p:nvSpPr>
          <p:cNvPr id="262" name="Google Shape;262;p4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63" name="Google Shape;263;p40"/>
          <p:cNvPicPr preferRelativeResize="0"/>
          <p:nvPr/>
        </p:nvPicPr>
        <p:blipFill>
          <a:blip r:embed="rId3">
            <a:alphaModFix/>
          </a:blip>
          <a:stretch>
            <a:fillRect/>
          </a:stretch>
        </p:blipFill>
        <p:spPr>
          <a:xfrm>
            <a:off x="628650" y="1155794"/>
            <a:ext cx="5343141" cy="3570657"/>
          </a:xfrm>
          <a:prstGeom prst="rect">
            <a:avLst/>
          </a:prstGeom>
          <a:noFill/>
          <a:ln>
            <a:noFill/>
          </a:ln>
        </p:spPr>
      </p:pic>
      <p:sp>
        <p:nvSpPr>
          <p:cNvPr id="264" name="Google Shape;264;p40"/>
          <p:cNvSpPr txBox="1"/>
          <p:nvPr/>
        </p:nvSpPr>
        <p:spPr>
          <a:xfrm>
            <a:off x="6176275" y="1155800"/>
            <a:ext cx="2877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 sz="1800">
                <a:solidFill>
                  <a:schemeClr val="lt1"/>
                </a:solidFill>
              </a:rPr>
              <a:t>This issue does not reproduce when running truffle from the local dev environment (either via cli.js or the webpack bundle)[3]</a:t>
            </a:r>
            <a:endParaRPr sz="1800">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628650" y="24036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Customers</a:t>
            </a:r>
            <a:r>
              <a:rPr lang="en"/>
              <a:t> and Users</a:t>
            </a:r>
            <a:endParaRPr/>
          </a:p>
        </p:txBody>
      </p:sp>
      <p:sp>
        <p:nvSpPr>
          <p:cNvPr id="270" name="Google Shape;270;p41"/>
          <p:cNvSpPr txBox="1"/>
          <p:nvPr>
            <p:ph idx="1" type="body"/>
          </p:nvPr>
        </p:nvSpPr>
        <p:spPr>
          <a:xfrm>
            <a:off x="839850" y="1234569"/>
            <a:ext cx="7675500" cy="3263400"/>
          </a:xfrm>
          <a:prstGeom prst="rect">
            <a:avLst/>
          </a:prstGeom>
        </p:spPr>
        <p:txBody>
          <a:bodyPr anchorCtr="0" anchor="t" bIns="34275" lIns="68575" spcFirstLastPara="1" rIns="68575" wrap="square" tIns="34275">
            <a:normAutofit fontScale="25000" lnSpcReduction="20000"/>
          </a:bodyPr>
          <a:lstStyle/>
          <a:p>
            <a:pPr indent="0" lvl="0" marL="0" rtl="0" algn="l">
              <a:lnSpc>
                <a:spcPct val="150000"/>
              </a:lnSpc>
              <a:spcBef>
                <a:spcPts val="800"/>
              </a:spcBef>
              <a:spcAft>
                <a:spcPts val="0"/>
              </a:spcAft>
              <a:buNone/>
            </a:pPr>
            <a:r>
              <a:rPr lang="en" sz="5660"/>
              <a:t>●</a:t>
            </a:r>
            <a:r>
              <a:rPr lang="en" sz="5600"/>
              <a:t>As these are primarily used for building the </a:t>
            </a:r>
            <a:r>
              <a:rPr lang="en" sz="5600"/>
              <a:t>Decentralized</a:t>
            </a:r>
            <a:r>
              <a:rPr lang="en" sz="5600"/>
              <a:t> applications.</a:t>
            </a:r>
            <a:endParaRPr sz="5600"/>
          </a:p>
          <a:p>
            <a:pPr indent="-317500" lvl="0" marL="457200" rtl="0" algn="l">
              <a:lnSpc>
                <a:spcPct val="150000"/>
              </a:lnSpc>
              <a:spcBef>
                <a:spcPts val="800"/>
              </a:spcBef>
              <a:spcAft>
                <a:spcPts val="0"/>
              </a:spcAft>
              <a:buSzPct val="100000"/>
              <a:buAutoNum type="arabicPeriod"/>
            </a:pPr>
            <a:r>
              <a:rPr lang="en" sz="5600"/>
              <a:t>The Customers and the users are primarily the Developers who build smart contracts and   Decentralised apps who deploy their </a:t>
            </a:r>
            <a:r>
              <a:rPr lang="en" sz="5600"/>
              <a:t>contracts</a:t>
            </a:r>
            <a:r>
              <a:rPr lang="en" sz="5600"/>
              <a:t> on the Ethereum </a:t>
            </a:r>
            <a:r>
              <a:rPr lang="en" sz="5600"/>
              <a:t>blockchain</a:t>
            </a:r>
            <a:r>
              <a:rPr lang="en" sz="5600"/>
              <a:t> </a:t>
            </a:r>
            <a:r>
              <a:rPr lang="en" sz="5600"/>
              <a:t>technology</a:t>
            </a:r>
            <a:r>
              <a:rPr lang="en" sz="5600"/>
              <a:t>.</a:t>
            </a:r>
            <a:endParaRPr sz="5600"/>
          </a:p>
          <a:p>
            <a:pPr indent="-317500" lvl="0" marL="457200" rtl="0" algn="l">
              <a:lnSpc>
                <a:spcPct val="150000"/>
              </a:lnSpc>
              <a:spcBef>
                <a:spcPts val="0"/>
              </a:spcBef>
              <a:spcAft>
                <a:spcPts val="0"/>
              </a:spcAft>
              <a:buSzPct val="100000"/>
              <a:buAutoNum type="arabicPeriod"/>
            </a:pPr>
            <a:r>
              <a:rPr lang="en" sz="5600"/>
              <a:t>Also many organisations started </a:t>
            </a:r>
            <a:r>
              <a:rPr lang="en" sz="5600"/>
              <a:t>using</a:t>
            </a:r>
            <a:r>
              <a:rPr lang="en" sz="5600"/>
              <a:t> these </a:t>
            </a:r>
            <a:r>
              <a:rPr lang="en" sz="5600"/>
              <a:t>blockchain</a:t>
            </a:r>
            <a:r>
              <a:rPr lang="en" sz="5600"/>
              <a:t> technologies </a:t>
            </a:r>
            <a:br>
              <a:rPr lang="en" sz="5600"/>
            </a:br>
            <a:r>
              <a:rPr lang="en" sz="5600"/>
              <a:t>Organisation such as the Financial institutes such as banks for cross border money transfer services etc.</a:t>
            </a:r>
            <a:endParaRPr sz="5600"/>
          </a:p>
          <a:p>
            <a:pPr indent="-317500" lvl="0" marL="457200" rtl="0" algn="l">
              <a:lnSpc>
                <a:spcPct val="150000"/>
              </a:lnSpc>
              <a:spcBef>
                <a:spcPts val="0"/>
              </a:spcBef>
              <a:spcAft>
                <a:spcPts val="0"/>
              </a:spcAft>
              <a:buSzPct val="100000"/>
              <a:buAutoNum type="arabicPeriod"/>
            </a:pPr>
            <a:r>
              <a:rPr lang="en" sz="5600"/>
              <a:t>Health</a:t>
            </a:r>
            <a:r>
              <a:rPr lang="en" sz="5600"/>
              <a:t> care industry also using these services as it provide more security to the patient data and also for medicinal drug supply etc.</a:t>
            </a:r>
            <a:endParaRPr sz="5600"/>
          </a:p>
          <a:p>
            <a:pPr indent="-317500" lvl="0" marL="457200" rtl="0" algn="l">
              <a:lnSpc>
                <a:spcPct val="150000"/>
              </a:lnSpc>
              <a:spcBef>
                <a:spcPts val="0"/>
              </a:spcBef>
              <a:spcAft>
                <a:spcPts val="0"/>
              </a:spcAft>
              <a:buSzPct val="100000"/>
              <a:buAutoNum type="arabicPeriod"/>
            </a:pPr>
            <a:r>
              <a:rPr lang="en" sz="5600"/>
              <a:t>Additionally Governments across the world are using these technologies however it might be difficult to tell which </a:t>
            </a:r>
            <a:r>
              <a:rPr lang="en" sz="5600"/>
              <a:t>technology</a:t>
            </a:r>
            <a:r>
              <a:rPr lang="en" sz="5600"/>
              <a:t> they are specifically using but Governments like Dubai, India, China, Estonia etc. </a:t>
            </a:r>
            <a:endParaRPr sz="5600"/>
          </a:p>
          <a:p>
            <a:pPr indent="-317500" lvl="0" marL="457200" rtl="0" algn="l">
              <a:lnSpc>
                <a:spcPct val="150000"/>
              </a:lnSpc>
              <a:spcBef>
                <a:spcPts val="0"/>
              </a:spcBef>
              <a:spcAft>
                <a:spcPts val="0"/>
              </a:spcAft>
              <a:buSzPct val="100000"/>
              <a:buAutoNum type="arabicPeriod"/>
            </a:pPr>
            <a:r>
              <a:rPr lang="en" sz="5600"/>
              <a:t>After the modifications that are to be done users that use typescript to deploy the contracts on the local environment can use this tool .</a:t>
            </a:r>
            <a:endParaRPr sz="5600"/>
          </a:p>
          <a:p>
            <a:pPr indent="0" lvl="0" marL="0" rtl="0" algn="l">
              <a:lnSpc>
                <a:spcPct val="150000"/>
              </a:lnSpc>
              <a:spcBef>
                <a:spcPts val="800"/>
              </a:spcBef>
              <a:spcAft>
                <a:spcPts val="0"/>
              </a:spcAft>
              <a:buClr>
                <a:schemeClr val="dk1"/>
              </a:buClr>
              <a:buSzPct val="52380"/>
              <a:buFont typeface="Arial"/>
              <a:buNone/>
            </a:pPr>
            <a:r>
              <a:t/>
            </a:r>
            <a:endParaRPr/>
          </a:p>
          <a:p>
            <a:pPr indent="0" lvl="0" marL="0" rtl="0" algn="l">
              <a:lnSpc>
                <a:spcPct val="150000"/>
              </a:lnSpc>
              <a:spcBef>
                <a:spcPts val="800"/>
              </a:spcBef>
              <a:spcAft>
                <a:spcPts val="0"/>
              </a:spcAft>
              <a:buNone/>
            </a:pPr>
            <a:r>
              <a:t/>
            </a:r>
            <a:endParaRPr/>
          </a:p>
        </p:txBody>
      </p:sp>
      <p:sp>
        <p:nvSpPr>
          <p:cNvPr id="271" name="Google Shape;271;p4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Risk Factors and Mitigation Plans</a:t>
            </a:r>
            <a:endParaRPr/>
          </a:p>
        </p:txBody>
      </p:sp>
      <p:sp>
        <p:nvSpPr>
          <p:cNvPr id="277" name="Google Shape;277;p42"/>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278" name="Google Shape;278;p42"/>
          <p:cNvGraphicFramePr/>
          <p:nvPr/>
        </p:nvGraphicFramePr>
        <p:xfrm>
          <a:off x="1345400" y="1615050"/>
          <a:ext cx="3000000" cy="3000000"/>
        </p:xfrm>
        <a:graphic>
          <a:graphicData uri="http://schemas.openxmlformats.org/drawingml/2006/table">
            <a:tbl>
              <a:tblPr>
                <a:noFill/>
                <a:tableStyleId>{B53D815B-83E2-48A4-A769-F4534C6DF178}</a:tableStyleId>
              </a:tblPr>
              <a:tblGrid>
                <a:gridCol w="3226600"/>
                <a:gridCol w="3226600"/>
              </a:tblGrid>
              <a:tr h="378300">
                <a:tc>
                  <a:txBody>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lt1"/>
                          </a:solidFill>
                          <a:latin typeface="Calibri"/>
                          <a:ea typeface="Calibri"/>
                          <a:cs typeface="Calibri"/>
                          <a:sym typeface="Calibri"/>
                        </a:rPr>
                        <a:t>Risk</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b="1" lang="en">
                          <a:solidFill>
                            <a:schemeClr val="lt1"/>
                          </a:solidFill>
                        </a:rPr>
                        <a:t>            Mitigation Plan</a:t>
                      </a:r>
                      <a:endParaRPr b="1">
                        <a:solidFill>
                          <a:schemeClr val="lt1"/>
                        </a:solidFill>
                      </a:endParaRPr>
                    </a:p>
                  </a:txBody>
                  <a:tcPr marT="91425" marB="91425" marR="91425" marL="91425"/>
                </a:tc>
              </a:tr>
              <a:tr h="681625">
                <a:tc>
                  <a:txBody>
                    <a:bodyPr/>
                    <a:lstStyle/>
                    <a:p>
                      <a:pPr indent="0" lvl="0" marL="0" rtl="0" algn="l">
                        <a:spcBef>
                          <a:spcPts val="0"/>
                        </a:spcBef>
                        <a:spcAft>
                          <a:spcPts val="0"/>
                        </a:spcAft>
                        <a:buNone/>
                      </a:pPr>
                      <a:r>
                        <a:rPr lang="en">
                          <a:solidFill>
                            <a:schemeClr val="lt1"/>
                          </a:solidFill>
                        </a:rPr>
                        <a:t>Analyzing Dependency issue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Considering a solution to solve the typescript error</a:t>
                      </a:r>
                      <a:endParaRPr>
                        <a:solidFill>
                          <a:schemeClr val="lt1"/>
                        </a:solidFill>
                      </a:endParaRPr>
                    </a:p>
                  </a:txBody>
                  <a:tcPr marT="91425" marB="91425" marR="91425" marL="91425"/>
                </a:tc>
              </a:tr>
              <a:tr h="681625">
                <a:tc>
                  <a:txBody>
                    <a:bodyPr/>
                    <a:lstStyle/>
                    <a:p>
                      <a:pPr indent="0" lvl="0" marL="0" rtl="0" algn="l">
                        <a:spcBef>
                          <a:spcPts val="0"/>
                        </a:spcBef>
                        <a:spcAft>
                          <a:spcPts val="0"/>
                        </a:spcAft>
                        <a:buNone/>
                      </a:pPr>
                      <a:r>
                        <a:rPr lang="en">
                          <a:solidFill>
                            <a:schemeClr val="lt1"/>
                          </a:solidFill>
                        </a:rPr>
                        <a:t>Adapt Typescript programming language syntax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Daily Spending Some time for Typescript language.</a:t>
                      </a:r>
                      <a:endParaRPr>
                        <a:solidFill>
                          <a:schemeClr val="lt1"/>
                        </a:solidFill>
                      </a:endParaRPr>
                    </a:p>
                  </a:txBody>
                  <a:tcPr marT="91425" marB="91425" marR="91425" marL="91425"/>
                </a:tc>
              </a:tr>
              <a:tr h="655475">
                <a:tc>
                  <a:txBody>
                    <a:bodyPr/>
                    <a:lstStyle/>
                    <a:p>
                      <a:pPr indent="0" lvl="0" marL="0" rtl="0" algn="l">
                        <a:spcBef>
                          <a:spcPts val="0"/>
                        </a:spcBef>
                        <a:spcAft>
                          <a:spcPts val="0"/>
                        </a:spcAft>
                        <a:buNone/>
                      </a:pPr>
                      <a:r>
                        <a:rPr lang="en">
                          <a:solidFill>
                            <a:schemeClr val="lt1"/>
                          </a:solidFill>
                        </a:rPr>
                        <a:t>Some bugs and defects may go </a:t>
                      </a:r>
                      <a:r>
                        <a:rPr lang="en">
                          <a:solidFill>
                            <a:schemeClr val="lt1"/>
                          </a:solidFill>
                        </a:rPr>
                        <a:t>unnoticed</a:t>
                      </a:r>
                      <a:r>
                        <a:rPr lang="en">
                          <a:solidFill>
                            <a:schemeClr val="lt1"/>
                          </a:solidFill>
                        </a:rPr>
                        <a:t> until and unless deployed on the live Ethereum Network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Must use built-in </a:t>
                      </a:r>
                      <a:r>
                        <a:rPr lang="en">
                          <a:solidFill>
                            <a:schemeClr val="lt1"/>
                          </a:solidFill>
                        </a:rPr>
                        <a:t>tools</a:t>
                      </a:r>
                      <a:r>
                        <a:rPr lang="en">
                          <a:solidFill>
                            <a:schemeClr val="lt1"/>
                          </a:solidFill>
                        </a:rPr>
                        <a:t> for testing the smart contract and also use the code Reviews and formal </a:t>
                      </a:r>
                      <a:r>
                        <a:rPr lang="en">
                          <a:solidFill>
                            <a:schemeClr val="lt1"/>
                          </a:solidFill>
                        </a:rPr>
                        <a:t>verifications</a:t>
                      </a: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References</a:t>
            </a:r>
            <a:endParaRPr/>
          </a:p>
        </p:txBody>
      </p:sp>
      <p:sp>
        <p:nvSpPr>
          <p:cNvPr id="284" name="Google Shape;284;p43"/>
          <p:cNvSpPr txBox="1"/>
          <p:nvPr>
            <p:ph idx="1" type="body"/>
          </p:nvPr>
        </p:nvSpPr>
        <p:spPr>
          <a:xfrm>
            <a:off x="840000" y="1369219"/>
            <a:ext cx="7675500" cy="32634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en"/>
              <a:t>●	https://github.com/trufflesuite/truffle#install [1]</a:t>
            </a:r>
            <a:endParaRPr/>
          </a:p>
          <a:p>
            <a:pPr indent="0" lvl="0" marL="0" rtl="0" algn="l">
              <a:lnSpc>
                <a:spcPct val="150000"/>
              </a:lnSpc>
              <a:spcBef>
                <a:spcPts val="800"/>
              </a:spcBef>
              <a:spcAft>
                <a:spcPts val="0"/>
              </a:spcAft>
              <a:buClr>
                <a:schemeClr val="dk1"/>
              </a:buClr>
              <a:buSzPts val="1100"/>
              <a:buFont typeface="Arial"/>
              <a:buNone/>
            </a:pPr>
            <a:r>
              <a:rPr lang="en"/>
              <a:t>●	https://github.com/trufflesuite/ganache#command-line-use [2]</a:t>
            </a:r>
            <a:endParaRPr/>
          </a:p>
          <a:p>
            <a:pPr indent="0" lvl="0" marL="0" rtl="0" algn="l">
              <a:lnSpc>
                <a:spcPct val="150000"/>
              </a:lnSpc>
              <a:spcBef>
                <a:spcPts val="800"/>
              </a:spcBef>
              <a:spcAft>
                <a:spcPts val="0"/>
              </a:spcAft>
              <a:buClr>
                <a:schemeClr val="dk1"/>
              </a:buClr>
              <a:buSzPts val="1100"/>
              <a:buFont typeface="Arial"/>
              <a:buNone/>
            </a:pPr>
            <a:r>
              <a:rPr lang="en"/>
              <a:t>●	https://github.com/trufflesuite/truffle/issues/5381 [3], [4] and [5]</a:t>
            </a:r>
            <a:endParaRPr/>
          </a:p>
          <a:p>
            <a:pPr indent="0" lvl="0" marL="0" rtl="0" algn="l">
              <a:lnSpc>
                <a:spcPct val="150000"/>
              </a:lnSpc>
              <a:spcBef>
                <a:spcPts val="800"/>
              </a:spcBef>
              <a:spcAft>
                <a:spcPts val="0"/>
              </a:spcAft>
              <a:buClr>
                <a:schemeClr val="dk1"/>
              </a:buClr>
              <a:buSzPts val="1100"/>
              <a:buFont typeface="Arial"/>
              <a:buNone/>
            </a:pPr>
            <a:r>
              <a:t/>
            </a:r>
            <a:endParaRPr/>
          </a:p>
          <a:p>
            <a:pPr indent="0" lvl="0" marL="0" rtl="0" algn="l">
              <a:lnSpc>
                <a:spcPct val="150000"/>
              </a:lnSpc>
              <a:spcBef>
                <a:spcPts val="800"/>
              </a:spcBef>
              <a:spcAft>
                <a:spcPts val="0"/>
              </a:spcAft>
              <a:buNone/>
            </a:pPr>
            <a:r>
              <a:t/>
            </a:r>
            <a:endParaRPr/>
          </a:p>
        </p:txBody>
      </p:sp>
      <p:sp>
        <p:nvSpPr>
          <p:cNvPr id="285" name="Google Shape;285;p4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ctrTitle"/>
          </p:nvPr>
        </p:nvSpPr>
        <p:spPr>
          <a:xfrm>
            <a:off x="2034900" y="1956150"/>
            <a:ext cx="5074200" cy="1231200"/>
          </a:xfrm>
          <a:prstGeom prst="rect">
            <a:avLst/>
          </a:prstGeom>
        </p:spPr>
        <p:txBody>
          <a:bodyPr anchorCtr="0" anchor="t" bIns="34275" lIns="68575" spcFirstLastPara="1" rIns="68575" wrap="square" tIns="34275">
            <a:normAutofit/>
          </a:bodyPr>
          <a:lstStyle/>
          <a:p>
            <a:pPr indent="0" lvl="0" marL="0" rtl="0" algn="r">
              <a:spcBef>
                <a:spcPts val="0"/>
              </a:spcBef>
              <a:spcAft>
                <a:spcPts val="0"/>
              </a:spcAft>
              <a:buNone/>
            </a:pPr>
            <a:r>
              <a:rPr lang="en">
                <a:solidFill>
                  <a:schemeClr val="lt1"/>
                </a:solidFill>
              </a:rPr>
              <a:t>THANK YOU</a:t>
            </a:r>
            <a:endParaRPr>
              <a:solidFill>
                <a:schemeClr val="lt1"/>
              </a:solidFill>
            </a:endParaRPr>
          </a:p>
        </p:txBody>
      </p:sp>
      <p:sp>
        <p:nvSpPr>
          <p:cNvPr id="291" name="Google Shape;291;p44"/>
          <p:cNvSpPr txBox="1"/>
          <p:nvPr>
            <p:ph idx="1" type="subTitle"/>
          </p:nvPr>
        </p:nvSpPr>
        <p:spPr>
          <a:xfrm>
            <a:off x="3056550" y="3187350"/>
            <a:ext cx="3030900" cy="10920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n" sz="3300">
                <a:solidFill>
                  <a:schemeClr val="lt1"/>
                </a:solidFill>
              </a:rPr>
              <a:t>Any </a:t>
            </a:r>
            <a:r>
              <a:rPr lang="en" sz="3300">
                <a:solidFill>
                  <a:schemeClr val="lt1"/>
                </a:solidFill>
              </a:rPr>
              <a:t>Questions?</a:t>
            </a:r>
            <a:endParaRPr sz="3300">
              <a:solidFill>
                <a:schemeClr val="lt1"/>
              </a:solidFill>
            </a:endParaRPr>
          </a:p>
        </p:txBody>
      </p:sp>
      <p:sp>
        <p:nvSpPr>
          <p:cNvPr id="292" name="Google Shape;292;p4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ctrTitle"/>
          </p:nvPr>
        </p:nvSpPr>
        <p:spPr>
          <a:xfrm>
            <a:off x="298000" y="1449825"/>
            <a:ext cx="8766300" cy="1924200"/>
          </a:xfrm>
          <a:prstGeom prst="rect">
            <a:avLst/>
          </a:prstGeom>
        </p:spPr>
        <p:txBody>
          <a:bodyPr anchorCtr="0" anchor="t" bIns="34275" lIns="68575" spcFirstLastPara="1" rIns="68575" wrap="square" tIns="34275">
            <a:noAutofit/>
          </a:bodyPr>
          <a:lstStyle/>
          <a:p>
            <a:pPr indent="-222250" lvl="0" marL="177800" rtl="0" algn="just">
              <a:spcBef>
                <a:spcPts val="0"/>
              </a:spcBef>
              <a:spcAft>
                <a:spcPts val="0"/>
              </a:spcAft>
              <a:buClr>
                <a:schemeClr val="lt1"/>
              </a:buClr>
              <a:buSzPts val="2900"/>
              <a:buFont typeface="Garamond"/>
              <a:buChar char="❏"/>
            </a:pPr>
            <a:r>
              <a:rPr lang="en" sz="2900">
                <a:solidFill>
                  <a:schemeClr val="lt1"/>
                </a:solidFill>
                <a:latin typeface="Garamond"/>
                <a:ea typeface="Garamond"/>
                <a:cs typeface="Garamond"/>
                <a:sym typeface="Garamond"/>
              </a:rPr>
              <a:t>We have gone through various tools and extensions while doing the research we found these which can be used in this project the various personal blockchain Ethereum like Ganache, Embark, Remix and tools like Lerna, Yarn Workspaces and Bolt.</a:t>
            </a:r>
            <a:endParaRPr sz="3000">
              <a:solidFill>
                <a:schemeClr val="lt1"/>
              </a:solidFill>
              <a:latin typeface="Garamond"/>
              <a:ea typeface="Garamond"/>
              <a:cs typeface="Garamond"/>
              <a:sym typeface="Garamond"/>
            </a:endParaRPr>
          </a:p>
        </p:txBody>
      </p:sp>
      <p:sp>
        <p:nvSpPr>
          <p:cNvPr id="191" name="Google Shape;191;p32"/>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575E"/>
        </a:solidFill>
      </p:bgPr>
    </p:bg>
    <p:spTree>
      <p:nvGrpSpPr>
        <p:cNvPr id="195" name="Shape 195"/>
        <p:cNvGrpSpPr/>
        <p:nvPr/>
      </p:nvGrpSpPr>
      <p:grpSpPr>
        <a:xfrm>
          <a:off x="0" y="0"/>
          <a:ext cx="0" cy="0"/>
          <a:chOff x="0" y="0"/>
          <a:chExt cx="0" cy="0"/>
        </a:xfrm>
      </p:grpSpPr>
      <p:sp>
        <p:nvSpPr>
          <p:cNvPr id="196" name="Google Shape;196;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Tools That We are Using </a:t>
            </a:r>
            <a:endParaRPr/>
          </a:p>
        </p:txBody>
      </p:sp>
      <p:grpSp>
        <p:nvGrpSpPr>
          <p:cNvPr id="197" name="Google Shape;197;p33"/>
          <p:cNvGrpSpPr/>
          <p:nvPr/>
        </p:nvGrpSpPr>
        <p:grpSpPr>
          <a:xfrm>
            <a:off x="862105" y="1819720"/>
            <a:ext cx="7631720" cy="2362501"/>
            <a:chOff x="28699" y="600668"/>
            <a:chExt cx="10175626" cy="3150001"/>
          </a:xfrm>
        </p:grpSpPr>
        <p:sp>
          <p:nvSpPr>
            <p:cNvPr id="198" name="Google Shape;198;p33"/>
            <p:cNvSpPr/>
            <p:nvPr/>
          </p:nvSpPr>
          <p:spPr>
            <a:xfrm>
              <a:off x="621012" y="600668"/>
              <a:ext cx="1852875" cy="1852875"/>
            </a:xfrm>
            <a:prstGeom prst="round2DiagRect">
              <a:avLst>
                <a:gd fmla="val 29727" name="adj1"/>
                <a:gd fmla="val 0" name="adj2"/>
              </a:avLst>
            </a:prstGeom>
            <a:solidFill>
              <a:srgbClr val="20575E"/>
            </a:solidFill>
            <a:ln cap="flat" cmpd="sng" w="9525">
              <a:solidFill>
                <a:srgbClr val="20575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9" name="Google Shape;199;p33"/>
            <p:cNvSpPr/>
            <p:nvPr/>
          </p:nvSpPr>
          <p:spPr>
            <a:xfrm>
              <a:off x="1050694" y="899921"/>
              <a:ext cx="1063125" cy="1137150"/>
            </a:xfrm>
            <a:prstGeom prst="rect">
              <a:avLst/>
            </a:prstGeom>
            <a:blipFill rotWithShape="1">
              <a:blip r:embed="rId3">
                <a:alphaModFix/>
              </a:blip>
              <a:stretch>
                <a:fillRect b="0" l="-999" r="-999"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 name="Google Shape;200;p33"/>
            <p:cNvSpPr/>
            <p:nvPr/>
          </p:nvSpPr>
          <p:spPr>
            <a:xfrm>
              <a:off x="28699" y="3030669"/>
              <a:ext cx="30375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1" name="Google Shape;201;p33"/>
            <p:cNvSpPr txBox="1"/>
            <p:nvPr/>
          </p:nvSpPr>
          <p:spPr>
            <a:xfrm>
              <a:off x="28699" y="3030669"/>
              <a:ext cx="303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3000"/>
                <a:buFont typeface="Corbel"/>
                <a:buNone/>
              </a:pPr>
              <a:r>
                <a:rPr b="0" i="0" lang="en" sz="3000" u="none" cap="none" strike="noStrike">
                  <a:solidFill>
                    <a:schemeClr val="lt1"/>
                  </a:solidFill>
                  <a:latin typeface="Corbel"/>
                  <a:ea typeface="Corbel"/>
                  <a:cs typeface="Corbel"/>
                  <a:sym typeface="Corbel"/>
                </a:rPr>
                <a:t>TRUFFLE</a:t>
              </a:r>
              <a:endParaRPr sz="1100"/>
            </a:p>
          </p:txBody>
        </p:sp>
        <p:sp>
          <p:nvSpPr>
            <p:cNvPr id="202" name="Google Shape;202;p33"/>
            <p:cNvSpPr/>
            <p:nvPr/>
          </p:nvSpPr>
          <p:spPr>
            <a:xfrm>
              <a:off x="4190075" y="600668"/>
              <a:ext cx="1852875" cy="1852875"/>
            </a:xfrm>
            <a:prstGeom prst="round2DiagRect">
              <a:avLst>
                <a:gd fmla="val 29727" name="adj1"/>
                <a:gd fmla="val 0" name="adj2"/>
              </a:avLst>
            </a:prstGeom>
            <a:solidFill>
              <a:srgbClr val="20575E"/>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3" name="Google Shape;203;p33"/>
            <p:cNvSpPr/>
            <p:nvPr/>
          </p:nvSpPr>
          <p:spPr>
            <a:xfrm>
              <a:off x="4655977" y="988973"/>
              <a:ext cx="1063125" cy="926981"/>
            </a:xfrm>
            <a:prstGeom prst="rect">
              <a:avLst/>
            </a:prstGeom>
            <a:blipFill rotWithShape="1">
              <a:blip r:embed="rId4">
                <a:alphaModFix/>
              </a:blip>
              <a:stretch>
                <a:fillRect b="-23980" l="0" r="0" t="15475"/>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33"/>
            <p:cNvSpPr/>
            <p:nvPr/>
          </p:nvSpPr>
          <p:spPr>
            <a:xfrm>
              <a:off x="3597762" y="3030669"/>
              <a:ext cx="30375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5" name="Google Shape;205;p33"/>
            <p:cNvSpPr txBox="1"/>
            <p:nvPr/>
          </p:nvSpPr>
          <p:spPr>
            <a:xfrm>
              <a:off x="3597762" y="3030669"/>
              <a:ext cx="303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3000"/>
                <a:buFont typeface="Corbel"/>
                <a:buNone/>
              </a:pPr>
              <a:r>
                <a:rPr b="0" i="0" lang="en" sz="3000" u="none" cap="none" strike="noStrike">
                  <a:solidFill>
                    <a:schemeClr val="lt1"/>
                  </a:solidFill>
                  <a:latin typeface="Corbel"/>
                  <a:ea typeface="Corbel"/>
                  <a:cs typeface="Corbel"/>
                  <a:sym typeface="Corbel"/>
                </a:rPr>
                <a:t>GANACHE</a:t>
              </a:r>
              <a:endParaRPr sz="1100"/>
            </a:p>
          </p:txBody>
        </p:sp>
        <p:sp>
          <p:nvSpPr>
            <p:cNvPr id="206" name="Google Shape;206;p33"/>
            <p:cNvSpPr/>
            <p:nvPr/>
          </p:nvSpPr>
          <p:spPr>
            <a:xfrm>
              <a:off x="7759137" y="600668"/>
              <a:ext cx="1852875" cy="1852875"/>
            </a:xfrm>
            <a:prstGeom prst="round2DiagRect">
              <a:avLst>
                <a:gd fmla="val 29727" name="adj1"/>
                <a:gd fmla="val 0" name="adj2"/>
              </a:avLst>
            </a:prstGeom>
            <a:solidFill>
              <a:srgbClr val="20575E"/>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7" name="Google Shape;207;p33"/>
            <p:cNvSpPr/>
            <p:nvPr/>
          </p:nvSpPr>
          <p:spPr>
            <a:xfrm>
              <a:off x="8154012" y="995543"/>
              <a:ext cx="1063125" cy="1063125"/>
            </a:xfrm>
            <a:prstGeom prst="rect">
              <a:avLst/>
            </a:prstGeom>
            <a:blipFill rotWithShape="1">
              <a:blip r:embed="rId5">
                <a:alphaModFix/>
              </a:blip>
              <a:stretch>
                <a:fillRect b="0" l="-38998" r="-38997"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33"/>
            <p:cNvSpPr/>
            <p:nvPr/>
          </p:nvSpPr>
          <p:spPr>
            <a:xfrm>
              <a:off x="7166825" y="3030669"/>
              <a:ext cx="30375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9" name="Google Shape;209;p33"/>
            <p:cNvSpPr txBox="1"/>
            <p:nvPr/>
          </p:nvSpPr>
          <p:spPr>
            <a:xfrm>
              <a:off x="7166825" y="3030669"/>
              <a:ext cx="303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3000"/>
                <a:buFont typeface="Corbel"/>
                <a:buNone/>
              </a:pPr>
              <a:r>
                <a:rPr b="0" i="0" lang="en" sz="3000" u="none" cap="none" strike="noStrike">
                  <a:solidFill>
                    <a:schemeClr val="lt1"/>
                  </a:solidFill>
                  <a:latin typeface="Corbel"/>
                  <a:ea typeface="Corbel"/>
                  <a:cs typeface="Corbel"/>
                  <a:sym typeface="Corbel"/>
                </a:rPr>
                <a:t>LERNA</a:t>
              </a:r>
              <a:endParaRPr b="0" i="0" sz="3000" u="none" cap="none" strike="noStrike">
                <a:solidFill>
                  <a:schemeClr val="lt1"/>
                </a:solidFill>
                <a:latin typeface="Corbel"/>
                <a:ea typeface="Corbel"/>
                <a:cs typeface="Corbel"/>
                <a:sym typeface="Corbel"/>
              </a:endParaRPr>
            </a:p>
          </p:txBody>
        </p:sp>
      </p:grpSp>
      <p:sp>
        <p:nvSpPr>
          <p:cNvPr id="210" name="Google Shape;210;p3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Planning for Remaining Iterations:</a:t>
            </a:r>
            <a:endParaRPr/>
          </a:p>
        </p:txBody>
      </p:sp>
      <p:sp>
        <p:nvSpPr>
          <p:cNvPr id="216" name="Google Shape;216;p34"/>
          <p:cNvSpPr txBox="1"/>
          <p:nvPr>
            <p:ph idx="1" type="body"/>
          </p:nvPr>
        </p:nvSpPr>
        <p:spPr>
          <a:xfrm>
            <a:off x="587625" y="1369225"/>
            <a:ext cx="7927800" cy="3263400"/>
          </a:xfrm>
          <a:prstGeom prst="rect">
            <a:avLst/>
          </a:prstGeom>
          <a:noFill/>
          <a:ln>
            <a:noFill/>
          </a:ln>
        </p:spPr>
        <p:txBody>
          <a:bodyPr anchorCtr="0" anchor="t" bIns="34275" lIns="68575" spcFirstLastPara="1" rIns="68575" wrap="square" tIns="34275">
            <a:normAutofit/>
          </a:bodyPr>
          <a:lstStyle/>
          <a:p>
            <a:pPr indent="-152400" lvl="0" marL="177800" rtl="0" algn="l">
              <a:lnSpc>
                <a:spcPct val="200000"/>
              </a:lnSpc>
              <a:spcBef>
                <a:spcPts val="0"/>
              </a:spcBef>
              <a:spcAft>
                <a:spcPts val="0"/>
              </a:spcAft>
              <a:buClr>
                <a:srgbClr val="EDEDED"/>
              </a:buClr>
              <a:buSzPts val="1800"/>
              <a:buChar char="•"/>
            </a:pPr>
            <a:r>
              <a:rPr lang="en" sz="1800"/>
              <a:t>Iteration 1 : Reproduce all the issues, explore the packages and find the issue.</a:t>
            </a:r>
            <a:endParaRPr sz="1800"/>
          </a:p>
          <a:p>
            <a:pPr indent="-152400" lvl="0" marL="177800" rtl="0" algn="l">
              <a:lnSpc>
                <a:spcPct val="200000"/>
              </a:lnSpc>
              <a:spcBef>
                <a:spcPts val="800"/>
              </a:spcBef>
              <a:spcAft>
                <a:spcPts val="0"/>
              </a:spcAft>
              <a:buClr>
                <a:srgbClr val="EDEDED"/>
              </a:buClr>
              <a:buSzPts val="1800"/>
              <a:buChar char="•"/>
            </a:pPr>
            <a:r>
              <a:rPr lang="en" sz="1800"/>
              <a:t>Iteration2 : Bootstrap truffle source code and integrate ts-node locally.</a:t>
            </a:r>
            <a:endParaRPr sz="1800"/>
          </a:p>
          <a:p>
            <a:pPr indent="-152400" lvl="0" marL="177800" rtl="0" algn="l">
              <a:lnSpc>
                <a:spcPct val="200000"/>
              </a:lnSpc>
              <a:spcBef>
                <a:spcPts val="800"/>
              </a:spcBef>
              <a:spcAft>
                <a:spcPts val="0"/>
              </a:spcAft>
              <a:buClr>
                <a:srgbClr val="EDEDED"/>
              </a:buClr>
              <a:buSzPts val="1800"/>
              <a:buChar char="•"/>
            </a:pPr>
            <a:r>
              <a:rPr lang="en" sz="1800"/>
              <a:t>Iteration 3 : Add a Flag to unbox typescript added boxes.</a:t>
            </a:r>
            <a:endParaRPr sz="1800"/>
          </a:p>
        </p:txBody>
      </p:sp>
      <p:sp>
        <p:nvSpPr>
          <p:cNvPr id="217" name="Google Shape;217;p3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Installation Of Truffle.</a:t>
            </a:r>
            <a:endParaRPr/>
          </a:p>
        </p:txBody>
      </p:sp>
      <p:pic>
        <p:nvPicPr>
          <p:cNvPr id="223" name="Google Shape;223;p35"/>
          <p:cNvPicPr preferRelativeResize="0"/>
          <p:nvPr>
            <p:ph idx="1" type="body"/>
          </p:nvPr>
        </p:nvPicPr>
        <p:blipFill rotWithShape="1">
          <a:blip r:embed="rId3">
            <a:alphaModFix/>
          </a:blip>
          <a:srcRect b="0" l="0" r="0" t="0"/>
          <a:stretch/>
        </p:blipFill>
        <p:spPr>
          <a:xfrm>
            <a:off x="140338" y="1268016"/>
            <a:ext cx="4758233" cy="3190598"/>
          </a:xfrm>
          <a:prstGeom prst="rect">
            <a:avLst/>
          </a:prstGeom>
          <a:noFill/>
          <a:ln>
            <a:noFill/>
          </a:ln>
        </p:spPr>
      </p:pic>
      <p:sp>
        <p:nvSpPr>
          <p:cNvPr id="224" name="Google Shape;224;p35"/>
          <p:cNvSpPr txBox="1"/>
          <p:nvPr>
            <p:ph idx="2" type="body"/>
          </p:nvPr>
        </p:nvSpPr>
        <p:spPr>
          <a:xfrm>
            <a:off x="5117480" y="1268044"/>
            <a:ext cx="3775500" cy="3263400"/>
          </a:xfrm>
          <a:prstGeom prst="rect">
            <a:avLst/>
          </a:prstGeom>
          <a:noFill/>
          <a:ln>
            <a:noFill/>
          </a:ln>
        </p:spPr>
        <p:txBody>
          <a:bodyPr anchorCtr="0" anchor="t" bIns="34275" lIns="68575" spcFirstLastPara="1" rIns="68575" wrap="square" tIns="34275">
            <a:noAutofit/>
          </a:bodyPr>
          <a:lstStyle/>
          <a:p>
            <a:pPr indent="-184150" lvl="0" marL="177800" rtl="0" algn="l">
              <a:lnSpc>
                <a:spcPct val="90000"/>
              </a:lnSpc>
              <a:spcBef>
                <a:spcPts val="0"/>
              </a:spcBef>
              <a:spcAft>
                <a:spcPts val="0"/>
              </a:spcAft>
              <a:buClr>
                <a:srgbClr val="EDEDED"/>
              </a:buClr>
              <a:buSzPts val="1700"/>
              <a:buChar char="•"/>
            </a:pPr>
            <a:r>
              <a:rPr lang="en" sz="1700"/>
              <a:t>We First install the package manager that is NPM and Node.</a:t>
            </a:r>
            <a:endParaRPr sz="1700"/>
          </a:p>
          <a:p>
            <a:pPr indent="-184150" lvl="0" marL="177800" rtl="0" algn="l">
              <a:lnSpc>
                <a:spcPct val="90000"/>
              </a:lnSpc>
              <a:spcBef>
                <a:spcPts val="800"/>
              </a:spcBef>
              <a:spcAft>
                <a:spcPts val="0"/>
              </a:spcAft>
              <a:buClr>
                <a:srgbClr val="EDEDED"/>
              </a:buClr>
              <a:buSzPts val="1700"/>
              <a:buChar char="•"/>
            </a:pPr>
            <a:r>
              <a:rPr lang="en" sz="1700"/>
              <a:t>NPM – It is the default package manager for the the JavaScript which is primarly used for node.js projects.</a:t>
            </a:r>
            <a:endParaRPr sz="1700"/>
          </a:p>
          <a:p>
            <a:pPr indent="-184150" lvl="0" marL="177800" rtl="0" algn="l">
              <a:lnSpc>
                <a:spcPct val="90000"/>
              </a:lnSpc>
              <a:spcBef>
                <a:spcPts val="800"/>
              </a:spcBef>
              <a:spcAft>
                <a:spcPts val="0"/>
              </a:spcAft>
              <a:buClr>
                <a:srgbClr val="EDEDED"/>
              </a:buClr>
              <a:buSzPts val="1700"/>
              <a:buChar char="•"/>
            </a:pPr>
            <a:r>
              <a:rPr lang="en" sz="1700"/>
              <a:t>The Node and Npm are some of the most powerful tools for allowing developers to build complex projects.</a:t>
            </a:r>
            <a:endParaRPr sz="1700"/>
          </a:p>
          <a:p>
            <a:pPr indent="-184150" lvl="0" marL="177800" rtl="0" algn="l">
              <a:lnSpc>
                <a:spcPct val="90000"/>
              </a:lnSpc>
              <a:spcBef>
                <a:spcPts val="800"/>
              </a:spcBef>
              <a:spcAft>
                <a:spcPts val="0"/>
              </a:spcAft>
              <a:buClr>
                <a:srgbClr val="EDEDED"/>
              </a:buClr>
              <a:buSzPts val="1700"/>
              <a:buChar char="•"/>
            </a:pPr>
            <a:r>
              <a:rPr lang="en" sz="1700"/>
              <a:t>Then we install truffle with the command $npm install –g truffle .</a:t>
            </a:r>
            <a:endParaRPr sz="1700"/>
          </a:p>
          <a:p>
            <a:pPr indent="-184150" lvl="0" marL="177800" rtl="0" algn="l">
              <a:lnSpc>
                <a:spcPct val="90000"/>
              </a:lnSpc>
              <a:spcBef>
                <a:spcPts val="800"/>
              </a:spcBef>
              <a:spcAft>
                <a:spcPts val="0"/>
              </a:spcAft>
              <a:buClr>
                <a:srgbClr val="EDEDED"/>
              </a:buClr>
              <a:buSzPts val="1700"/>
              <a:buChar char="•"/>
            </a:pPr>
            <a:r>
              <a:rPr lang="en" sz="1700"/>
              <a:t>For this project to fix the issue that is there we are going to use the truffle </a:t>
            </a:r>
            <a:r>
              <a:rPr lang="en" sz="1700" u="sng">
                <a:solidFill>
                  <a:schemeClr val="hlink"/>
                </a:solidFill>
                <a:hlinkClick r:id="rId4"/>
              </a:rPr>
              <a:t>version@5.5.24</a:t>
            </a:r>
            <a:r>
              <a:rPr lang="en" sz="1700"/>
              <a:t>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
              <a:t>Installing Ganache</a:t>
            </a:r>
            <a:endParaRPr/>
          </a:p>
        </p:txBody>
      </p:sp>
      <p:pic>
        <p:nvPicPr>
          <p:cNvPr id="230" name="Google Shape;230;p36"/>
          <p:cNvPicPr preferRelativeResize="0"/>
          <p:nvPr>
            <p:ph idx="2" type="body"/>
          </p:nvPr>
        </p:nvPicPr>
        <p:blipFill rotWithShape="1">
          <a:blip r:embed="rId3">
            <a:alphaModFix/>
          </a:blip>
          <a:srcRect b="0" l="0" r="0" t="0"/>
          <a:stretch/>
        </p:blipFill>
        <p:spPr>
          <a:xfrm>
            <a:off x="892375" y="1575725"/>
            <a:ext cx="3447000" cy="2376600"/>
          </a:xfrm>
          <a:prstGeom prst="rect">
            <a:avLst/>
          </a:prstGeom>
          <a:noFill/>
          <a:ln>
            <a:noFill/>
          </a:ln>
        </p:spPr>
      </p:pic>
      <p:sp>
        <p:nvSpPr>
          <p:cNvPr id="231" name="Google Shape;231;p36"/>
          <p:cNvSpPr txBox="1"/>
          <p:nvPr>
            <p:ph idx="4" type="body"/>
          </p:nvPr>
        </p:nvSpPr>
        <p:spPr>
          <a:xfrm>
            <a:off x="4943975" y="1206826"/>
            <a:ext cx="3776700" cy="3880200"/>
          </a:xfrm>
          <a:prstGeom prst="rect">
            <a:avLst/>
          </a:prstGeom>
          <a:noFill/>
          <a:ln>
            <a:noFill/>
          </a:ln>
        </p:spPr>
        <p:txBody>
          <a:bodyPr anchorCtr="0" anchor="t" bIns="34275" lIns="68575" spcFirstLastPara="1" rIns="68575" wrap="square" tIns="34275">
            <a:noAutofit/>
          </a:bodyPr>
          <a:lstStyle/>
          <a:p>
            <a:pPr indent="-180657" lvl="0" marL="177800" rtl="0" algn="l">
              <a:lnSpc>
                <a:spcPct val="95000"/>
              </a:lnSpc>
              <a:spcBef>
                <a:spcPts val="0"/>
              </a:spcBef>
              <a:spcAft>
                <a:spcPts val="0"/>
              </a:spcAft>
              <a:buClr>
                <a:srgbClr val="EDEDED"/>
              </a:buClr>
              <a:buSzPts val="1645"/>
              <a:buChar char="•"/>
            </a:pPr>
            <a:r>
              <a:rPr lang="en" sz="1645"/>
              <a:t>Ganache is one of the personal blockchain Ethereum development platform which frequently used with the Truffle framework.</a:t>
            </a:r>
            <a:endParaRPr sz="1645"/>
          </a:p>
          <a:p>
            <a:pPr indent="-180657" lvl="0" marL="177800" rtl="0" algn="l">
              <a:lnSpc>
                <a:spcPct val="95000"/>
              </a:lnSpc>
              <a:spcBef>
                <a:spcPts val="800"/>
              </a:spcBef>
              <a:spcAft>
                <a:spcPts val="0"/>
              </a:spcAft>
              <a:buClr>
                <a:srgbClr val="EDEDED"/>
              </a:buClr>
              <a:buSzPts val="1645"/>
              <a:buChar char="•"/>
            </a:pPr>
            <a:r>
              <a:rPr lang="en" sz="1645"/>
              <a:t>It simulates different network conditions such as slow transaction which are used to generate custom block chain events for testing purposed.</a:t>
            </a:r>
            <a:endParaRPr sz="1645"/>
          </a:p>
          <a:p>
            <a:pPr indent="-180657" lvl="0" marL="177800" rtl="0" algn="l">
              <a:lnSpc>
                <a:spcPct val="95000"/>
              </a:lnSpc>
              <a:spcBef>
                <a:spcPts val="800"/>
              </a:spcBef>
              <a:spcAft>
                <a:spcPts val="0"/>
              </a:spcAft>
              <a:buClr>
                <a:srgbClr val="EDEDED"/>
              </a:buClr>
              <a:buSzPts val="1645"/>
              <a:buChar char="•"/>
            </a:pPr>
            <a:r>
              <a:rPr lang="en" sz="1645"/>
              <a:t>To use the Ganache with the truffle the developer can configure them by running the truffle project on ganache running in their machine.</a:t>
            </a:r>
            <a:endParaRPr sz="1645"/>
          </a:p>
          <a:p>
            <a:pPr indent="-180657" lvl="0" marL="177800" rtl="0" algn="l">
              <a:lnSpc>
                <a:spcPct val="95000"/>
              </a:lnSpc>
              <a:spcBef>
                <a:spcPts val="800"/>
              </a:spcBef>
              <a:spcAft>
                <a:spcPts val="0"/>
              </a:spcAft>
              <a:buClr>
                <a:srgbClr val="EDEDED"/>
              </a:buClr>
              <a:buSzPts val="1645"/>
              <a:buChar char="•"/>
            </a:pPr>
            <a:r>
              <a:rPr lang="en" sz="1645"/>
              <a:t>To install Ganache on our machine we can use the command </a:t>
            </a:r>
            <a:r>
              <a:rPr i="1" lang="en" sz="1645">
                <a:solidFill>
                  <a:srgbClr val="00FFFF"/>
                </a:solidFill>
              </a:rPr>
              <a:t>$</a:t>
            </a:r>
            <a:r>
              <a:rPr i="1" lang="en" sz="1645">
                <a:solidFill>
                  <a:srgbClr val="FFFF00"/>
                </a:solidFill>
              </a:rPr>
              <a:t> npm install –g ganache.</a:t>
            </a:r>
            <a:endParaRPr i="1" sz="1645">
              <a:solidFill>
                <a:srgbClr val="FFFF00"/>
              </a:solidFill>
            </a:endParaRPr>
          </a:p>
          <a:p>
            <a:pPr indent="-76200" lvl="0" marL="177800" rtl="0" algn="l">
              <a:lnSpc>
                <a:spcPct val="70000"/>
              </a:lnSpc>
              <a:spcBef>
                <a:spcPts val="800"/>
              </a:spcBef>
              <a:spcAft>
                <a:spcPts val="0"/>
              </a:spcAft>
              <a:buClr>
                <a:srgbClr val="EDEDED"/>
              </a:buClr>
              <a:buSzPts val="1275"/>
              <a:buNone/>
            </a:pPr>
            <a:r>
              <a:t/>
            </a:r>
            <a:endParaRPr sz="1275">
              <a:solidFill>
                <a:srgbClr val="FFFF00"/>
              </a:solidFill>
            </a:endParaRPr>
          </a:p>
        </p:txBody>
      </p:sp>
      <p:sp>
        <p:nvSpPr>
          <p:cNvPr id="232" name="Google Shape;232;p3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Reproducing The Issue</a:t>
            </a:r>
            <a:endParaRPr/>
          </a:p>
        </p:txBody>
      </p:sp>
      <p:sp>
        <p:nvSpPr>
          <p:cNvPr id="238" name="Google Shape;238;p37"/>
          <p:cNvSpPr txBox="1"/>
          <p:nvPr>
            <p:ph idx="4" type="body"/>
          </p:nvPr>
        </p:nvSpPr>
        <p:spPr>
          <a:xfrm>
            <a:off x="5158275" y="1206826"/>
            <a:ext cx="3776700" cy="3880200"/>
          </a:xfrm>
          <a:prstGeom prst="rect">
            <a:avLst/>
          </a:prstGeom>
          <a:noFill/>
          <a:ln>
            <a:noFill/>
          </a:ln>
        </p:spPr>
        <p:txBody>
          <a:bodyPr anchorCtr="0" anchor="t" bIns="34275" lIns="68575" spcFirstLastPara="1" rIns="68575" wrap="square" tIns="34275">
            <a:noAutofit/>
          </a:bodyPr>
          <a:lstStyle/>
          <a:p>
            <a:pPr indent="-180657" lvl="0" marL="177800" rtl="0" algn="l">
              <a:lnSpc>
                <a:spcPct val="115000"/>
              </a:lnSpc>
              <a:spcBef>
                <a:spcPts val="800"/>
              </a:spcBef>
              <a:spcAft>
                <a:spcPts val="0"/>
              </a:spcAft>
              <a:buSzPts val="1645"/>
              <a:buChar char="•"/>
            </a:pPr>
            <a:r>
              <a:rPr lang="en" sz="1645"/>
              <a:t>I have reproduced the issue by following the steps as mentioned in the issue. </a:t>
            </a:r>
            <a:endParaRPr sz="1645"/>
          </a:p>
          <a:p>
            <a:pPr indent="-180657" lvl="0" marL="177800" rtl="0" algn="l">
              <a:lnSpc>
                <a:spcPct val="115000"/>
              </a:lnSpc>
              <a:spcBef>
                <a:spcPts val="800"/>
              </a:spcBef>
              <a:spcAft>
                <a:spcPts val="0"/>
              </a:spcAft>
              <a:buSzPts val="1645"/>
              <a:buChar char="•"/>
            </a:pPr>
            <a:r>
              <a:rPr lang="en" sz="1645"/>
              <a:t>With the truffle installed, unbox any templates. we unboxed Metacoin by running: [3]</a:t>
            </a:r>
            <a:endParaRPr sz="1645"/>
          </a:p>
          <a:p>
            <a:pPr indent="-180657" lvl="0" marL="177800" rtl="0" algn="l">
              <a:lnSpc>
                <a:spcPct val="115000"/>
              </a:lnSpc>
              <a:spcBef>
                <a:spcPts val="800"/>
              </a:spcBef>
              <a:spcAft>
                <a:spcPts val="0"/>
              </a:spcAft>
              <a:buSzPts val="1645"/>
              <a:buChar char="•"/>
            </a:pPr>
            <a:r>
              <a:rPr lang="en" sz="1645">
                <a:solidFill>
                  <a:srgbClr val="00FFFF"/>
                </a:solidFill>
              </a:rPr>
              <a:t>$ </a:t>
            </a:r>
            <a:r>
              <a:rPr i="1" lang="en" sz="1645">
                <a:solidFill>
                  <a:srgbClr val="FFFF00"/>
                </a:solidFill>
              </a:rPr>
              <a:t>truffle unbox MetaCoin MetaCoin</a:t>
            </a:r>
            <a:endParaRPr i="1" sz="1645">
              <a:solidFill>
                <a:srgbClr val="FFFF00"/>
              </a:solidFill>
            </a:endParaRPr>
          </a:p>
          <a:p>
            <a:pPr indent="-193357" lvl="0" marL="177800" rtl="0" algn="l">
              <a:lnSpc>
                <a:spcPct val="115000"/>
              </a:lnSpc>
              <a:spcBef>
                <a:spcPts val="0"/>
              </a:spcBef>
              <a:spcAft>
                <a:spcPts val="0"/>
              </a:spcAft>
              <a:buSzPts val="1645"/>
              <a:buChar char="•"/>
            </a:pPr>
            <a:r>
              <a:rPr lang="en" sz="1645"/>
              <a:t>Change the working directory to MetaCoin and run the below commands to add typescript modules: [4]</a:t>
            </a:r>
            <a:endParaRPr sz="1645"/>
          </a:p>
          <a:p>
            <a:pPr indent="-193357" lvl="0" marL="177800" rtl="0" algn="l">
              <a:lnSpc>
                <a:spcPct val="115000"/>
              </a:lnSpc>
              <a:spcBef>
                <a:spcPts val="0"/>
              </a:spcBef>
              <a:spcAft>
                <a:spcPts val="0"/>
              </a:spcAft>
              <a:buSzPts val="1645"/>
              <a:buChar char="•"/>
            </a:pPr>
            <a:r>
              <a:rPr lang="en" sz="1645">
                <a:solidFill>
                  <a:srgbClr val="00FFFF"/>
                </a:solidFill>
              </a:rPr>
              <a:t>$</a:t>
            </a:r>
            <a:r>
              <a:rPr lang="en" sz="1645">
                <a:solidFill>
                  <a:srgbClr val="00FFFF"/>
                </a:solidFill>
              </a:rPr>
              <a:t> </a:t>
            </a:r>
            <a:r>
              <a:rPr lang="en" sz="1645">
                <a:solidFill>
                  <a:srgbClr val="FFFF00"/>
                </a:solidFill>
              </a:rPr>
              <a:t>npm i -D typescript</a:t>
            </a:r>
            <a:endParaRPr sz="1645">
              <a:solidFill>
                <a:srgbClr val="FFFF00"/>
              </a:solidFill>
            </a:endParaRPr>
          </a:p>
          <a:p>
            <a:pPr indent="-193357" lvl="0" marL="177800" rtl="0" algn="l">
              <a:lnSpc>
                <a:spcPct val="115000"/>
              </a:lnSpc>
              <a:spcBef>
                <a:spcPts val="0"/>
              </a:spcBef>
              <a:spcAft>
                <a:spcPts val="0"/>
              </a:spcAft>
              <a:buSzPts val="1645"/>
              <a:buChar char="•"/>
            </a:pPr>
            <a:r>
              <a:rPr lang="en" sz="1645">
                <a:solidFill>
                  <a:srgbClr val="00FFFF"/>
                </a:solidFill>
              </a:rPr>
              <a:t>$ </a:t>
            </a:r>
            <a:r>
              <a:rPr lang="en" sz="1645">
                <a:solidFill>
                  <a:srgbClr val="FFFF00"/>
                </a:solidFill>
              </a:rPr>
              <a:t>npm i -D ts-node</a:t>
            </a:r>
            <a:endParaRPr sz="1645">
              <a:solidFill>
                <a:srgbClr val="FFFF00"/>
              </a:solidFill>
            </a:endParaRPr>
          </a:p>
          <a:p>
            <a:pPr indent="0" lvl="0" marL="177800" rtl="0" algn="l">
              <a:lnSpc>
                <a:spcPct val="95000"/>
              </a:lnSpc>
              <a:spcBef>
                <a:spcPts val="800"/>
              </a:spcBef>
              <a:spcAft>
                <a:spcPts val="0"/>
              </a:spcAft>
              <a:buNone/>
            </a:pPr>
            <a:r>
              <a:t/>
            </a:r>
            <a:endParaRPr sz="1645">
              <a:solidFill>
                <a:srgbClr val="FFFF00"/>
              </a:solidFill>
            </a:endParaRPr>
          </a:p>
          <a:p>
            <a:pPr indent="0" lvl="0" marL="177800" rtl="0" algn="l">
              <a:lnSpc>
                <a:spcPct val="95000"/>
              </a:lnSpc>
              <a:spcBef>
                <a:spcPts val="800"/>
              </a:spcBef>
              <a:spcAft>
                <a:spcPts val="0"/>
              </a:spcAft>
              <a:buNone/>
            </a:pPr>
            <a:r>
              <a:t/>
            </a:r>
            <a:endParaRPr sz="1645"/>
          </a:p>
          <a:p>
            <a:pPr indent="-76200" lvl="0" marL="177800" rtl="0" algn="l">
              <a:lnSpc>
                <a:spcPct val="70000"/>
              </a:lnSpc>
              <a:spcBef>
                <a:spcPts val="800"/>
              </a:spcBef>
              <a:spcAft>
                <a:spcPts val="0"/>
              </a:spcAft>
              <a:buClr>
                <a:srgbClr val="EDEDED"/>
              </a:buClr>
              <a:buSzPts val="1275"/>
              <a:buNone/>
            </a:pPr>
            <a:r>
              <a:t/>
            </a:r>
            <a:endParaRPr sz="1275"/>
          </a:p>
        </p:txBody>
      </p:sp>
      <p:sp>
        <p:nvSpPr>
          <p:cNvPr id="239" name="Google Shape;239;p3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0" name="Google Shape;240;p37"/>
          <p:cNvPicPr preferRelativeResize="0"/>
          <p:nvPr/>
        </p:nvPicPr>
        <p:blipFill>
          <a:blip r:embed="rId3">
            <a:alphaModFix/>
          </a:blip>
          <a:stretch>
            <a:fillRect/>
          </a:stretch>
        </p:blipFill>
        <p:spPr>
          <a:xfrm>
            <a:off x="304800" y="1206819"/>
            <a:ext cx="4435076" cy="30044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Reproducing The Issue( Cont..)</a:t>
            </a:r>
            <a:endParaRPr/>
          </a:p>
        </p:txBody>
      </p:sp>
      <p:sp>
        <p:nvSpPr>
          <p:cNvPr id="246" name="Google Shape;246;p38"/>
          <p:cNvSpPr txBox="1"/>
          <p:nvPr>
            <p:ph idx="4" type="body"/>
          </p:nvPr>
        </p:nvSpPr>
        <p:spPr>
          <a:xfrm>
            <a:off x="5158275" y="1206826"/>
            <a:ext cx="3776700" cy="3880200"/>
          </a:xfrm>
          <a:prstGeom prst="rect">
            <a:avLst/>
          </a:prstGeom>
          <a:noFill/>
          <a:ln>
            <a:noFill/>
          </a:ln>
        </p:spPr>
        <p:txBody>
          <a:bodyPr anchorCtr="0" anchor="t" bIns="34275" lIns="68575" spcFirstLastPara="1" rIns="68575" wrap="square" tIns="34275">
            <a:noAutofit/>
          </a:bodyPr>
          <a:lstStyle/>
          <a:p>
            <a:pPr indent="-333057" lvl="0" marL="457200" rtl="0" algn="l">
              <a:lnSpc>
                <a:spcPct val="150000"/>
              </a:lnSpc>
              <a:spcBef>
                <a:spcPts val="800"/>
              </a:spcBef>
              <a:spcAft>
                <a:spcPts val="0"/>
              </a:spcAft>
              <a:buSzPts val="1645"/>
              <a:buChar char="•"/>
            </a:pPr>
            <a:r>
              <a:rPr lang="en" sz="1645"/>
              <a:t>Configure truffle-config.js to connect to my local node by running the below command in a separate terminal: [5]</a:t>
            </a:r>
            <a:endParaRPr sz="1645"/>
          </a:p>
          <a:p>
            <a:pPr indent="-333057" lvl="0" marL="457200" rtl="0" algn="l">
              <a:lnSpc>
                <a:spcPct val="150000"/>
              </a:lnSpc>
              <a:spcBef>
                <a:spcPts val="0"/>
              </a:spcBef>
              <a:spcAft>
                <a:spcPts val="0"/>
              </a:spcAft>
              <a:buSzPts val="1645"/>
              <a:buChar char="•"/>
            </a:pPr>
            <a:r>
              <a:rPr lang="en" sz="1645"/>
              <a:t>$ ganache</a:t>
            </a:r>
            <a:endParaRPr sz="1645"/>
          </a:p>
          <a:p>
            <a:pPr indent="-333057" lvl="0" marL="457200" rtl="0" algn="l">
              <a:lnSpc>
                <a:spcPct val="150000"/>
              </a:lnSpc>
              <a:spcBef>
                <a:spcPts val="0"/>
              </a:spcBef>
              <a:spcAft>
                <a:spcPts val="0"/>
              </a:spcAft>
              <a:buSzPts val="1645"/>
              <a:buChar char="•"/>
            </a:pPr>
            <a:r>
              <a:rPr lang="en" sz="1645"/>
              <a:t>Rename 1_deploy_contracts.js to 1_deploy_contracts.ts and run:</a:t>
            </a:r>
            <a:endParaRPr sz="1645"/>
          </a:p>
          <a:p>
            <a:pPr indent="-333057" lvl="0" marL="457200" rtl="0" algn="l">
              <a:lnSpc>
                <a:spcPct val="150000"/>
              </a:lnSpc>
              <a:spcBef>
                <a:spcPts val="0"/>
              </a:spcBef>
              <a:spcAft>
                <a:spcPts val="0"/>
              </a:spcAft>
              <a:buSzPts val="1645"/>
              <a:buChar char="•"/>
            </a:pPr>
            <a:r>
              <a:rPr lang="en" sz="1645"/>
              <a:t>$ truffle migrate --reset</a:t>
            </a:r>
            <a:endParaRPr sz="1645"/>
          </a:p>
          <a:p>
            <a:pPr indent="0" lvl="0" marL="177800" rtl="0" algn="l">
              <a:lnSpc>
                <a:spcPct val="95000"/>
              </a:lnSpc>
              <a:spcBef>
                <a:spcPts val="800"/>
              </a:spcBef>
              <a:spcAft>
                <a:spcPts val="0"/>
              </a:spcAft>
              <a:buClr>
                <a:schemeClr val="dk1"/>
              </a:buClr>
              <a:buSzPts val="1100"/>
              <a:buFont typeface="Arial"/>
              <a:buNone/>
            </a:pPr>
            <a:r>
              <a:t/>
            </a:r>
            <a:endParaRPr sz="1645"/>
          </a:p>
          <a:p>
            <a:pPr indent="0" lvl="0" marL="177800" rtl="0" algn="l">
              <a:lnSpc>
                <a:spcPct val="95000"/>
              </a:lnSpc>
              <a:spcBef>
                <a:spcPts val="800"/>
              </a:spcBef>
              <a:spcAft>
                <a:spcPts val="0"/>
              </a:spcAft>
              <a:buNone/>
            </a:pPr>
            <a:r>
              <a:t/>
            </a:r>
            <a:endParaRPr sz="1645"/>
          </a:p>
          <a:p>
            <a:pPr indent="0" lvl="0" marL="177800" rtl="0" algn="l">
              <a:lnSpc>
                <a:spcPct val="95000"/>
              </a:lnSpc>
              <a:spcBef>
                <a:spcPts val="800"/>
              </a:spcBef>
              <a:spcAft>
                <a:spcPts val="0"/>
              </a:spcAft>
              <a:buNone/>
            </a:pPr>
            <a:r>
              <a:t/>
            </a:r>
            <a:endParaRPr sz="1645"/>
          </a:p>
          <a:p>
            <a:pPr indent="-76200" lvl="0" marL="177800" rtl="0" algn="l">
              <a:lnSpc>
                <a:spcPct val="70000"/>
              </a:lnSpc>
              <a:spcBef>
                <a:spcPts val="800"/>
              </a:spcBef>
              <a:spcAft>
                <a:spcPts val="0"/>
              </a:spcAft>
              <a:buClr>
                <a:srgbClr val="EDEDED"/>
              </a:buClr>
              <a:buSzPts val="1275"/>
              <a:buNone/>
            </a:pPr>
            <a:r>
              <a:t/>
            </a:r>
            <a:endParaRPr sz="1275"/>
          </a:p>
        </p:txBody>
      </p:sp>
      <p:sp>
        <p:nvSpPr>
          <p:cNvPr id="247" name="Google Shape;247;p38"/>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8" name="Google Shape;248;p38"/>
          <p:cNvPicPr preferRelativeResize="0"/>
          <p:nvPr/>
        </p:nvPicPr>
        <p:blipFill>
          <a:blip r:embed="rId3">
            <a:alphaModFix/>
          </a:blip>
          <a:stretch>
            <a:fillRect/>
          </a:stretch>
        </p:blipFill>
        <p:spPr>
          <a:xfrm>
            <a:off x="356475" y="1206819"/>
            <a:ext cx="4853474" cy="34838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628641" y="212619"/>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Finding The Issue</a:t>
            </a:r>
            <a:endParaRPr/>
          </a:p>
        </p:txBody>
      </p:sp>
      <p:sp>
        <p:nvSpPr>
          <p:cNvPr id="254" name="Google Shape;254;p39"/>
          <p:cNvSpPr txBox="1"/>
          <p:nvPr>
            <p:ph idx="4" type="body"/>
          </p:nvPr>
        </p:nvSpPr>
        <p:spPr>
          <a:xfrm>
            <a:off x="5290950" y="1206826"/>
            <a:ext cx="3776700" cy="3880200"/>
          </a:xfrm>
          <a:prstGeom prst="rect">
            <a:avLst/>
          </a:prstGeom>
          <a:noFill/>
          <a:ln>
            <a:noFill/>
          </a:ln>
        </p:spPr>
        <p:txBody>
          <a:bodyPr anchorCtr="0" anchor="t" bIns="34275" lIns="68575" spcFirstLastPara="1" rIns="68575" wrap="square" tIns="34275">
            <a:noAutofit/>
          </a:bodyPr>
          <a:lstStyle/>
          <a:p>
            <a:pPr indent="-180657" lvl="0" marL="177800" rtl="0" algn="l">
              <a:lnSpc>
                <a:spcPct val="95000"/>
              </a:lnSpc>
              <a:spcBef>
                <a:spcPts val="800"/>
              </a:spcBef>
              <a:spcAft>
                <a:spcPts val="0"/>
              </a:spcAft>
              <a:buSzPts val="1645"/>
              <a:buChar char="•"/>
            </a:pPr>
            <a:r>
              <a:rPr lang="en" sz="1645"/>
              <a:t>@truffle/require is responsible for importing modules</a:t>
            </a:r>
            <a:endParaRPr sz="1645"/>
          </a:p>
          <a:p>
            <a:pPr indent="-180657" lvl="0" marL="177800" rtl="0" algn="l">
              <a:lnSpc>
                <a:spcPct val="95000"/>
              </a:lnSpc>
              <a:spcBef>
                <a:spcPts val="800"/>
              </a:spcBef>
              <a:spcAft>
                <a:spcPts val="0"/>
              </a:spcAft>
              <a:buSzPts val="1645"/>
              <a:buChar char="•"/>
            </a:pPr>
            <a:r>
              <a:rPr lang="en" sz="1645"/>
              <a:t>its supported typescript in default but fails to do so when the project couldn’t check for its (ts-node) </a:t>
            </a:r>
            <a:r>
              <a:rPr b="1" lang="en" sz="1645"/>
              <a:t>peer dependencies</a:t>
            </a:r>
            <a:r>
              <a:rPr lang="en" sz="1645"/>
              <a:t>.</a:t>
            </a:r>
            <a:endParaRPr sz="1645"/>
          </a:p>
          <a:p>
            <a:pPr indent="0" lvl="0" marL="177800" rtl="0" algn="l">
              <a:lnSpc>
                <a:spcPct val="95000"/>
              </a:lnSpc>
              <a:spcBef>
                <a:spcPts val="800"/>
              </a:spcBef>
              <a:spcAft>
                <a:spcPts val="0"/>
              </a:spcAft>
              <a:buNone/>
            </a:pPr>
            <a:r>
              <a:t/>
            </a:r>
            <a:endParaRPr sz="1645"/>
          </a:p>
          <a:p>
            <a:pPr indent="0" lvl="0" marL="177800" rtl="0" algn="l">
              <a:lnSpc>
                <a:spcPct val="95000"/>
              </a:lnSpc>
              <a:spcBef>
                <a:spcPts val="800"/>
              </a:spcBef>
              <a:spcAft>
                <a:spcPts val="0"/>
              </a:spcAft>
              <a:buNone/>
            </a:pPr>
            <a:r>
              <a:t/>
            </a:r>
            <a:endParaRPr sz="1645"/>
          </a:p>
          <a:p>
            <a:pPr indent="-76200" lvl="0" marL="177800" rtl="0" algn="l">
              <a:lnSpc>
                <a:spcPct val="70000"/>
              </a:lnSpc>
              <a:spcBef>
                <a:spcPts val="800"/>
              </a:spcBef>
              <a:spcAft>
                <a:spcPts val="0"/>
              </a:spcAft>
              <a:buClr>
                <a:srgbClr val="EDEDED"/>
              </a:buClr>
              <a:buSzPts val="1275"/>
              <a:buNone/>
            </a:pPr>
            <a:r>
              <a:t/>
            </a:r>
            <a:endParaRPr sz="1275"/>
          </a:p>
        </p:txBody>
      </p:sp>
      <p:sp>
        <p:nvSpPr>
          <p:cNvPr id="255" name="Google Shape;255;p3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56" name="Google Shape;256;p39"/>
          <p:cNvPicPr preferRelativeResize="0"/>
          <p:nvPr/>
        </p:nvPicPr>
        <p:blipFill>
          <a:blip r:embed="rId3">
            <a:alphaModFix/>
          </a:blip>
          <a:stretch>
            <a:fillRect/>
          </a:stretch>
        </p:blipFill>
        <p:spPr>
          <a:xfrm>
            <a:off x="304800" y="1206819"/>
            <a:ext cx="4986151" cy="28955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