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5"/>
    <p:sldMasterId id="2147483677" r:id="rId6"/>
    <p:sldMasterId id="2147483678" r:id="rId7"/>
    <p:sldMasterId id="214748367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5F4A14-D72D-4A0A-ADC3-3637AE0C2421}">
  <a:tblStyle styleId="{8B5F4A14-D72D-4A0A-ADC3-3637AE0C24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5CECB"/>
          </a:solidFill>
        </a:fill>
      </a:tcStyle>
    </a:band1H>
    <a:band2H>
      <a:tcTxStyle/>
    </a:band2H>
    <a:band1V>
      <a:tcTxStyle/>
      <a:tcStyle>
        <a:fill>
          <a:solidFill>
            <a:srgbClr val="E5CECB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10E06B8E-AC8D-4928-9540-0055C0B9F6C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8"/>
          </a:solidFill>
        </a:fill>
      </a:tcStyle>
    </a:wholeTbl>
    <a:band1H>
      <a:tcTxStyle/>
      <a:tcStyle>
        <a:fill>
          <a:solidFill>
            <a:srgbClr val="DAE9CE"/>
          </a:solidFill>
        </a:fill>
      </a:tcStyle>
    </a:band1H>
    <a:band2H>
      <a:tcTxStyle/>
    </a:band2H>
    <a:band1V>
      <a:tcTxStyle/>
      <a:tcStyle>
        <a:fill>
          <a:solidFill>
            <a:srgbClr val="DAE9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760cd29f_7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9760cd29f_7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9760cd29f_7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9760cd29f_7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9760cd29f_0_6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39760cd29f_0_65:notes"/>
          <p:cNvSpPr/>
          <p:nvPr>
            <p:ph idx="2" type="sldImg"/>
          </p:nvPr>
        </p:nvSpPr>
        <p:spPr>
          <a:xfrm>
            <a:off x="288817" y="685794"/>
            <a:ext cx="628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60cd29f_2_118:notes"/>
          <p:cNvSpPr txBox="1"/>
          <p:nvPr>
            <p:ph idx="1" type="body"/>
          </p:nvPr>
        </p:nvSpPr>
        <p:spPr>
          <a:xfrm>
            <a:off x="685790" y="4343382"/>
            <a:ext cx="5486386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39760cd29f_2_118:notes"/>
          <p:cNvSpPr/>
          <p:nvPr>
            <p:ph idx="2" type="sldImg"/>
          </p:nvPr>
        </p:nvSpPr>
        <p:spPr>
          <a:xfrm>
            <a:off x="288817" y="685794"/>
            <a:ext cx="628103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9760cd29f_0_8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39760cd29f_0_82:notes"/>
          <p:cNvSpPr/>
          <p:nvPr>
            <p:ph idx="2" type="sldImg"/>
          </p:nvPr>
        </p:nvSpPr>
        <p:spPr>
          <a:xfrm>
            <a:off x="288817" y="685794"/>
            <a:ext cx="628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9760cd29f_7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39760cd29f_7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39760cd29f_7_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760cd29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39760cd29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39760cd29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9760cd29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39760cd29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39760cd29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9760cd29f_7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39760cd29f_7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9760cd29f_1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39760cd29f_1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39760cd29f_7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39760cd29f_7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760cd29f_2_49:notes"/>
          <p:cNvSpPr txBox="1"/>
          <p:nvPr>
            <p:ph idx="1" type="body"/>
          </p:nvPr>
        </p:nvSpPr>
        <p:spPr>
          <a:xfrm>
            <a:off x="685790" y="4343382"/>
            <a:ext cx="5486386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39760cd29f_2_49:notes"/>
          <p:cNvSpPr/>
          <p:nvPr>
            <p:ph idx="2" type="sldImg"/>
          </p:nvPr>
        </p:nvSpPr>
        <p:spPr>
          <a:xfrm>
            <a:off x="288817" y="685794"/>
            <a:ext cx="628103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9760cd29f_7_2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39760cd29f_7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760cd29f_7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39760cd29f_7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9760cd29f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9760cd29f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760cd29f_2_63:notes"/>
          <p:cNvSpPr txBox="1"/>
          <p:nvPr>
            <p:ph idx="1" type="body"/>
          </p:nvPr>
        </p:nvSpPr>
        <p:spPr>
          <a:xfrm>
            <a:off x="685790" y="4343382"/>
            <a:ext cx="5486386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39760cd29f_2_63:notes"/>
          <p:cNvSpPr/>
          <p:nvPr>
            <p:ph idx="2" type="sldImg"/>
          </p:nvPr>
        </p:nvSpPr>
        <p:spPr>
          <a:xfrm>
            <a:off x="288817" y="685794"/>
            <a:ext cx="628103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760cd29f_2_151:notes"/>
          <p:cNvSpPr txBox="1"/>
          <p:nvPr>
            <p:ph idx="1" type="body"/>
          </p:nvPr>
        </p:nvSpPr>
        <p:spPr>
          <a:xfrm>
            <a:off x="685790" y="4343382"/>
            <a:ext cx="5486386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9760cd29f_2_151:notes"/>
          <p:cNvSpPr/>
          <p:nvPr>
            <p:ph idx="2" type="sldImg"/>
          </p:nvPr>
        </p:nvSpPr>
        <p:spPr>
          <a:xfrm>
            <a:off x="288817" y="685794"/>
            <a:ext cx="628103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9760cd29f_2_137:notes"/>
          <p:cNvSpPr txBox="1"/>
          <p:nvPr>
            <p:ph idx="1" type="body"/>
          </p:nvPr>
        </p:nvSpPr>
        <p:spPr>
          <a:xfrm>
            <a:off x="685790" y="4343382"/>
            <a:ext cx="5486386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39760cd29f_2_137:notes"/>
          <p:cNvSpPr/>
          <p:nvPr>
            <p:ph idx="2" type="sldImg"/>
          </p:nvPr>
        </p:nvSpPr>
        <p:spPr>
          <a:xfrm>
            <a:off x="288817" y="685794"/>
            <a:ext cx="628103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9760cd29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39760cd29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9760cd29f_7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39760cd29f_7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63383" y="925880"/>
            <a:ext cx="8017233" cy="67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3469" y="1853617"/>
            <a:ext cx="8117061" cy="2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63383" y="925880"/>
            <a:ext cx="8017233" cy="67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217412" y="699667"/>
            <a:ext cx="2926587" cy="1300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9" name="Google Shape;69;p16"/>
          <p:cNvSpPr/>
          <p:nvPr/>
        </p:nvSpPr>
        <p:spPr>
          <a:xfrm>
            <a:off x="6244601" y="699667"/>
            <a:ext cx="2899398" cy="11925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0" name="Google Shape;70;p16"/>
          <p:cNvSpPr/>
          <p:nvPr/>
        </p:nvSpPr>
        <p:spPr>
          <a:xfrm>
            <a:off x="6247199" y="699667"/>
            <a:ext cx="2896800" cy="1171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6"/>
          <p:cNvSpPr/>
          <p:nvPr/>
        </p:nvSpPr>
        <p:spPr>
          <a:xfrm>
            <a:off x="0" y="3338894"/>
            <a:ext cx="2164657" cy="11049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2" name="Google Shape;72;p16"/>
          <p:cNvSpPr/>
          <p:nvPr/>
        </p:nvSpPr>
        <p:spPr>
          <a:xfrm>
            <a:off x="345" y="3256281"/>
            <a:ext cx="2173870" cy="11875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3" name="Google Shape;73;p16"/>
          <p:cNvSpPr/>
          <p:nvPr/>
        </p:nvSpPr>
        <p:spPr>
          <a:xfrm>
            <a:off x="1662118" y="1996846"/>
            <a:ext cx="5232400" cy="117291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63383" y="925880"/>
            <a:ext cx="8017233" cy="67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8421"/>
              </a:lnSpc>
              <a:spcBef>
                <a:spcPts val="0"/>
              </a:spcBef>
              <a:buNone/>
              <a:defRPr b="0" i="0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2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0" name="Google Shape;150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3383" y="925880"/>
            <a:ext cx="8017233" cy="67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3469" y="1853617"/>
            <a:ext cx="8117061" cy="2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30565" y="4220839"/>
            <a:ext cx="185304" cy="10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8421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icharan1248/cse6324_team1_project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rytic/slither" TargetMode="External"/><Relationship Id="rId4" Type="http://schemas.openxmlformats.org/officeDocument/2006/relationships/hyperlink" Target="https://github.com/crytic/slither/wiki/Contract-Flattening" TargetMode="External"/><Relationship Id="rId11" Type="http://schemas.openxmlformats.org/officeDocument/2006/relationships/hyperlink" Target="https://github.com/crytic/slither/blob/master/slither/core/compilation_unit.py" TargetMode="External"/><Relationship Id="rId10" Type="http://schemas.openxmlformats.org/officeDocument/2006/relationships/hyperlink" Target="https://github.com/crytic/slither/blob/master/slither/tools/flattening/flattening.py" TargetMode="External"/><Relationship Id="rId12" Type="http://schemas.openxmlformats.org/officeDocument/2006/relationships/hyperlink" Target="https://remix-ide.readthedocs.io/en/latest/static_analysis.html" TargetMode="External"/><Relationship Id="rId9" Type="http://schemas.openxmlformats.org/officeDocument/2006/relationships/hyperlink" Target="https://github.com/crytic/slither#how-to-install" TargetMode="External"/><Relationship Id="rId5" Type="http://schemas.openxmlformats.org/officeDocument/2006/relationships/hyperlink" Target="https://docs.soliditylang.org/en/v0.8.17/installing-solidity.html" TargetMode="External"/><Relationship Id="rId6" Type="http://schemas.openxmlformats.org/officeDocument/2006/relationships/hyperlink" Target="https://github.com/crytic/solc-select" TargetMode="External"/><Relationship Id="rId7" Type="http://schemas.openxmlformats.org/officeDocument/2006/relationships/hyperlink" Target="https://www.npmjs.com/package/solc" TargetMode="External"/><Relationship Id="rId8" Type="http://schemas.openxmlformats.org/officeDocument/2006/relationships/hyperlink" Target="https://github.com/crytic/solc-select#quicksta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>
            <p:ph type="ctrTitle"/>
          </p:nvPr>
        </p:nvSpPr>
        <p:spPr>
          <a:xfrm>
            <a:off x="233674" y="411480"/>
            <a:ext cx="3347665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lang="en" sz="3800">
                <a:latin typeface="Calibri"/>
                <a:ea typeface="Calibri"/>
                <a:cs typeface="Calibri"/>
                <a:sym typeface="Calibri"/>
              </a:rPr>
              <a:t>Advance Software Engineering CSE 6324 -004 </a:t>
            </a:r>
            <a:br>
              <a:rPr b="1" lang="en" sz="3800"/>
            </a:br>
            <a:r>
              <a:rPr b="1" lang="en" sz="3800"/>
              <a:t>Final Iteration</a:t>
            </a:r>
            <a:br>
              <a:rPr b="1" lang="en" sz="3800">
                <a:latin typeface="Calibri"/>
                <a:ea typeface="Calibri"/>
                <a:cs typeface="Calibri"/>
                <a:sym typeface="Calibri"/>
              </a:rPr>
            </a:b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3"/>
          <p:cNvSpPr/>
          <p:nvPr/>
        </p:nvSpPr>
        <p:spPr>
          <a:xfrm rot="5400000">
            <a:off x="1907987" y="2444036"/>
            <a:ext cx="3360420" cy="1371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3"/>
          <p:cNvSpPr txBox="1"/>
          <p:nvPr>
            <p:ph idx="1" type="subTitle"/>
          </p:nvPr>
        </p:nvSpPr>
        <p:spPr>
          <a:xfrm>
            <a:off x="3844814" y="414068"/>
            <a:ext cx="4668251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1016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" sz="3300"/>
              <a:t>Team 1:</a:t>
            </a:r>
            <a:endParaRPr sz="3300"/>
          </a:p>
          <a:p>
            <a:pPr indent="-63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/>
              <a:t>SAICHARAN PAGIDIMUNTHALA - 1002006773</a:t>
            </a:r>
            <a:endParaRPr/>
          </a:p>
          <a:p>
            <a:pPr indent="-63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/>
              <a:t>RAMYA MADDINENI - 1001965818</a:t>
            </a:r>
            <a:endParaRPr/>
          </a:p>
          <a:p>
            <a:pPr indent="-63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/>
              <a:t>BHARGAV SUNKARI - 1002028016</a:t>
            </a:r>
            <a:endParaRPr/>
          </a:p>
          <a:p>
            <a:pPr indent="-63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/>
              <a:t>DILEEP KUMAR NAIDU RAVI - 1002023397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" sz="1700"/>
              <a:t>GitHub Repository:</a:t>
            </a:r>
            <a:endParaRPr b="1" sz="1700"/>
          </a:p>
          <a:p>
            <a:pPr indent="-63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https://github.com/saicharan1248/cse6324_team1_project.git</a:t>
            </a:r>
            <a:endParaRPr sz="1700"/>
          </a:p>
          <a:p>
            <a:pPr indent="1016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85" name="Google Shape;185;p33"/>
          <p:cNvSpPr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482459" y="1930317"/>
            <a:ext cx="2441321" cy="13716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473198" y="2105400"/>
            <a:ext cx="49491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" sz="4500"/>
              <a:t>Implementation</a:t>
            </a:r>
            <a:endParaRPr b="1" sz="4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b="1" sz="4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Code And Tests: Issue Worked upon</a:t>
            </a:r>
            <a:endParaRPr b="1" sz="4500"/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43"/>
          <p:cNvGrpSpPr/>
          <p:nvPr/>
        </p:nvGrpSpPr>
        <p:grpSpPr>
          <a:xfrm>
            <a:off x="6217474" y="699705"/>
            <a:ext cx="2926726" cy="1301033"/>
            <a:chOff x="6839153" y="1057275"/>
            <a:chExt cx="3219366" cy="1965900"/>
          </a:xfrm>
        </p:grpSpPr>
        <p:sp>
          <p:nvSpPr>
            <p:cNvPr id="299" name="Google Shape;299;p43"/>
            <p:cNvSpPr/>
            <p:nvPr/>
          </p:nvSpPr>
          <p:spPr>
            <a:xfrm>
              <a:off x="6839153" y="1057275"/>
              <a:ext cx="3219300" cy="1965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6869061" y="1057275"/>
              <a:ext cx="3189300" cy="1802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6871919" y="1057275"/>
              <a:ext cx="3186600" cy="177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02" name="Google Shape;302;p43"/>
          <p:cNvGrpSpPr/>
          <p:nvPr/>
        </p:nvGrpSpPr>
        <p:grpSpPr>
          <a:xfrm>
            <a:off x="0" y="3256454"/>
            <a:ext cx="2174276" cy="1187691"/>
            <a:chOff x="0" y="4920602"/>
            <a:chExt cx="2391680" cy="1794638"/>
          </a:xfrm>
        </p:grpSpPr>
        <p:sp>
          <p:nvSpPr>
            <p:cNvPr id="303" name="Google Shape;303;p43"/>
            <p:cNvSpPr/>
            <p:nvPr/>
          </p:nvSpPr>
          <p:spPr>
            <a:xfrm>
              <a:off x="0" y="5045440"/>
              <a:ext cx="2381100" cy="1669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380" y="4920602"/>
              <a:ext cx="2391300" cy="1794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pic>
        <p:nvPicPr>
          <p:cNvPr id="305" name="Google Shape;30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150" y="177825"/>
            <a:ext cx="7776100" cy="45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4"/>
          <p:cNvGrpSpPr/>
          <p:nvPr/>
        </p:nvGrpSpPr>
        <p:grpSpPr>
          <a:xfrm>
            <a:off x="6217412" y="699667"/>
            <a:ext cx="2926587" cy="1300998"/>
            <a:chOff x="6839153" y="1057275"/>
            <a:chExt cx="3219246" cy="1965952"/>
          </a:xfrm>
        </p:grpSpPr>
        <p:sp>
          <p:nvSpPr>
            <p:cNvPr id="312" name="Google Shape;312;p44"/>
            <p:cNvSpPr/>
            <p:nvPr/>
          </p:nvSpPr>
          <p:spPr>
            <a:xfrm>
              <a:off x="6839153" y="1057275"/>
              <a:ext cx="3219246" cy="1965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6869061" y="1057275"/>
              <a:ext cx="3189338" cy="18020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6871919" y="1057275"/>
              <a:ext cx="3186480" cy="1769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15" name="Google Shape;315;p44"/>
          <p:cNvGrpSpPr/>
          <p:nvPr/>
        </p:nvGrpSpPr>
        <p:grpSpPr>
          <a:xfrm>
            <a:off x="0" y="3256281"/>
            <a:ext cx="2174205" cy="1187551"/>
            <a:chOff x="0" y="4920602"/>
            <a:chExt cx="2391625" cy="1794521"/>
          </a:xfrm>
        </p:grpSpPr>
        <p:sp>
          <p:nvSpPr>
            <p:cNvPr id="316" name="Google Shape;316;p44"/>
            <p:cNvSpPr/>
            <p:nvPr/>
          </p:nvSpPr>
          <p:spPr>
            <a:xfrm>
              <a:off x="0" y="5045440"/>
              <a:ext cx="2381122" cy="166968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380" y="4920602"/>
              <a:ext cx="2391245" cy="179452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pic>
        <p:nvPicPr>
          <p:cNvPr id="318" name="Google Shape;318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600" y="127950"/>
            <a:ext cx="7730300" cy="45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5"/>
          <p:cNvGrpSpPr/>
          <p:nvPr/>
        </p:nvGrpSpPr>
        <p:grpSpPr>
          <a:xfrm>
            <a:off x="6217474" y="699705"/>
            <a:ext cx="2926726" cy="1301033"/>
            <a:chOff x="6839153" y="1057275"/>
            <a:chExt cx="3219366" cy="1965900"/>
          </a:xfrm>
        </p:grpSpPr>
        <p:sp>
          <p:nvSpPr>
            <p:cNvPr id="325" name="Google Shape;325;p45"/>
            <p:cNvSpPr/>
            <p:nvPr/>
          </p:nvSpPr>
          <p:spPr>
            <a:xfrm>
              <a:off x="6839153" y="1057275"/>
              <a:ext cx="3219300" cy="1965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6869061" y="1057275"/>
              <a:ext cx="3189300" cy="1802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6871919" y="1057275"/>
              <a:ext cx="3186600" cy="177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28" name="Google Shape;328;p45"/>
          <p:cNvGrpSpPr/>
          <p:nvPr/>
        </p:nvGrpSpPr>
        <p:grpSpPr>
          <a:xfrm>
            <a:off x="0" y="3256454"/>
            <a:ext cx="2174276" cy="1187691"/>
            <a:chOff x="0" y="4920602"/>
            <a:chExt cx="2391680" cy="1794638"/>
          </a:xfrm>
        </p:grpSpPr>
        <p:sp>
          <p:nvSpPr>
            <p:cNvPr id="329" name="Google Shape;329;p45"/>
            <p:cNvSpPr/>
            <p:nvPr/>
          </p:nvSpPr>
          <p:spPr>
            <a:xfrm>
              <a:off x="0" y="5045440"/>
              <a:ext cx="2381100" cy="1669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380" y="4920602"/>
              <a:ext cx="2391300" cy="1794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pic>
        <p:nvPicPr>
          <p:cNvPr id="331" name="Google Shape;33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325" y="86025"/>
            <a:ext cx="7605475" cy="46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294975" y="264700"/>
            <a:ext cx="8733300" cy="569400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 flipH="1" rot="-571">
            <a:off x="294975" y="197500"/>
            <a:ext cx="72288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Flattening Smart Contract Issue in Contract</a:t>
            </a:r>
            <a:endParaRPr sz="1100"/>
          </a:p>
        </p:txBody>
      </p:sp>
      <p:sp>
        <p:nvSpPr>
          <p:cNvPr id="340" name="Google Shape;340;p46"/>
          <p:cNvSpPr txBox="1"/>
          <p:nvPr/>
        </p:nvSpPr>
        <p:spPr>
          <a:xfrm>
            <a:off x="2857499" y="655134"/>
            <a:ext cx="135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74" y="969400"/>
            <a:ext cx="7726800" cy="40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/>
          <p:nvPr/>
        </p:nvSpPr>
        <p:spPr>
          <a:xfrm>
            <a:off x="294975" y="264700"/>
            <a:ext cx="8688900" cy="569400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 flipH="1" rot="-516">
            <a:off x="294974" y="265139"/>
            <a:ext cx="5994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OverUnderFlow </a:t>
            </a: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Contract </a:t>
            </a:r>
            <a:endParaRPr sz="1100"/>
          </a:p>
        </p:txBody>
      </p:sp>
      <p:sp>
        <p:nvSpPr>
          <p:cNvPr id="350" name="Google Shape;350;p47"/>
          <p:cNvSpPr txBox="1"/>
          <p:nvPr/>
        </p:nvSpPr>
        <p:spPr>
          <a:xfrm>
            <a:off x="2857499" y="655134"/>
            <a:ext cx="13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7"/>
          <p:cNvPicPr preferRelativeResize="0"/>
          <p:nvPr/>
        </p:nvPicPr>
        <p:blipFill rotWithShape="1">
          <a:blip r:embed="rId3">
            <a:alphaModFix/>
          </a:blip>
          <a:srcRect b="0" l="3323" r="3314" t="0"/>
          <a:stretch/>
        </p:blipFill>
        <p:spPr>
          <a:xfrm>
            <a:off x="294975" y="1076550"/>
            <a:ext cx="7970024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/>
          <p:nvPr/>
        </p:nvSpPr>
        <p:spPr>
          <a:xfrm>
            <a:off x="294975" y="264700"/>
            <a:ext cx="8688900" cy="569400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 flipH="1" rot="-480">
            <a:off x="295100" y="264900"/>
            <a:ext cx="860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Flattening Smart Contract After Issue Resolved</a:t>
            </a:r>
            <a:endParaRPr sz="1100"/>
          </a:p>
        </p:txBody>
      </p:sp>
      <p:sp>
        <p:nvSpPr>
          <p:cNvPr id="360" name="Google Shape;360;p48"/>
          <p:cNvSpPr txBox="1"/>
          <p:nvPr/>
        </p:nvSpPr>
        <p:spPr>
          <a:xfrm>
            <a:off x="2857499" y="655134"/>
            <a:ext cx="13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75" y="939825"/>
            <a:ext cx="7516501" cy="38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9"/>
          <p:cNvSpPr txBox="1"/>
          <p:nvPr>
            <p:ph type="title"/>
          </p:nvPr>
        </p:nvSpPr>
        <p:spPr>
          <a:xfrm>
            <a:off x="90701" y="273850"/>
            <a:ext cx="4746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</a:t>
            </a:r>
            <a:r>
              <a:rPr b="1" lang="en"/>
              <a:t>Risks &amp; Mitigation Plan</a:t>
            </a:r>
            <a:r>
              <a:rPr lang="en"/>
              <a:t> </a:t>
            </a:r>
            <a:endParaRPr/>
          </a:p>
        </p:txBody>
      </p:sp>
      <p:sp>
        <p:nvSpPr>
          <p:cNvPr id="369" name="Google Shape;369;p49"/>
          <p:cNvSpPr/>
          <p:nvPr/>
        </p:nvSpPr>
        <p:spPr>
          <a:xfrm>
            <a:off x="7648993" y="1"/>
            <a:ext cx="866357" cy="468770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/>
          <p:nvPr/>
        </p:nvSpPr>
        <p:spPr>
          <a:xfrm>
            <a:off x="5106139" y="2567969"/>
            <a:ext cx="405617" cy="40561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5062202" y="1"/>
            <a:ext cx="1550211" cy="121640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49"/>
          <p:cNvCxnSpPr/>
          <p:nvPr/>
        </p:nvCxnSpPr>
        <p:spPr>
          <a:xfrm>
            <a:off x="9104059" y="770930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49"/>
          <p:cNvSpPr/>
          <p:nvPr/>
        </p:nvSpPr>
        <p:spPr>
          <a:xfrm rot="-1136562">
            <a:off x="5592435" y="3875012"/>
            <a:ext cx="1376794" cy="1518589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5107145" y="4525346"/>
            <a:ext cx="1493298" cy="618154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9"/>
          <p:cNvSpPr/>
          <p:nvPr/>
        </p:nvSpPr>
        <p:spPr>
          <a:xfrm>
            <a:off x="8138772" y="4139397"/>
            <a:ext cx="1005229" cy="1004104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8300689" y="4139890"/>
            <a:ext cx="7387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p49"/>
          <p:cNvGraphicFramePr/>
          <p:nvPr/>
        </p:nvGraphicFramePr>
        <p:xfrm>
          <a:off x="326949" y="1443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{10E06B8E-AC8D-4928-9540-0055C0B9F6CB}</a:tableStyleId>
              </a:tblPr>
              <a:tblGrid>
                <a:gridCol w="4094200"/>
                <a:gridCol w="4094200"/>
              </a:tblGrid>
              <a:tr h="23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Risk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Mitigation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848450">
                <a:tc>
                  <a:txBody>
                    <a:bodyPr/>
                    <a:lstStyle/>
                    <a:p>
                      <a:pPr indent="-330200" lvl="0" marL="457200" marR="774700" rtl="0" algn="l">
                        <a:lnSpc>
                          <a:spcPct val="10260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Slither file modification in local proved to be very  difficult because of editing the existing code.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needed a strong local machine setup for the quicker analysis.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77102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The modified termination may lead towards having the false positives/negatives.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the false positives/negatives validate the tool’s output so that we can be sure about the accuracy of the results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7489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Technical issue -</a:t>
                      </a:r>
                      <a:endParaRPr sz="1600"/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○"/>
                      </a:pPr>
                      <a:r>
                        <a:rPr lang="en" sz="1600"/>
                        <a:t>Inexperience in static analysis and solidity </a:t>
                      </a:r>
                      <a:endParaRPr sz="16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 as moving forward.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78" name="Google Shape;378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0"/>
          <p:cNvSpPr txBox="1"/>
          <p:nvPr>
            <p:ph type="title"/>
          </p:nvPr>
        </p:nvSpPr>
        <p:spPr>
          <a:xfrm>
            <a:off x="141925" y="299647"/>
            <a:ext cx="4044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</a:t>
            </a:r>
            <a:r>
              <a:rPr b="1" lang="en"/>
              <a:t>Users and Customers</a:t>
            </a:r>
            <a:endParaRPr b="1" sz="1100"/>
          </a:p>
        </p:txBody>
      </p:sp>
      <p:sp>
        <p:nvSpPr>
          <p:cNvPr id="385" name="Google Shape;385;p50"/>
          <p:cNvSpPr/>
          <p:nvPr/>
        </p:nvSpPr>
        <p:spPr>
          <a:xfrm>
            <a:off x="7648993" y="1"/>
            <a:ext cx="866357" cy="468770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0"/>
          <p:cNvSpPr/>
          <p:nvPr/>
        </p:nvSpPr>
        <p:spPr>
          <a:xfrm>
            <a:off x="5106139" y="2567969"/>
            <a:ext cx="405617" cy="40561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ne in a crowd" id="387" name="Google Shape;387;p50"/>
          <p:cNvPicPr preferRelativeResize="0"/>
          <p:nvPr/>
        </p:nvPicPr>
        <p:blipFill rotWithShape="1">
          <a:blip r:embed="rId3">
            <a:alphaModFix/>
          </a:blip>
          <a:srcRect b="4" l="16025" r="8750" t="0"/>
          <a:stretch/>
        </p:blipFill>
        <p:spPr>
          <a:xfrm>
            <a:off x="5915388" y="916643"/>
            <a:ext cx="2835788" cy="2827230"/>
          </a:xfrm>
          <a:custGeom>
            <a:rect b="b" l="l" r="r" t="t"/>
            <a:pathLst>
              <a:path extrusionOk="0" h="5712488" w="4114800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88" name="Google Shape;388;p50"/>
          <p:cNvSpPr/>
          <p:nvPr/>
        </p:nvSpPr>
        <p:spPr>
          <a:xfrm>
            <a:off x="5062202" y="1"/>
            <a:ext cx="1550211" cy="121640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50"/>
          <p:cNvCxnSpPr/>
          <p:nvPr/>
        </p:nvCxnSpPr>
        <p:spPr>
          <a:xfrm>
            <a:off x="9104059" y="770930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50"/>
          <p:cNvSpPr/>
          <p:nvPr/>
        </p:nvSpPr>
        <p:spPr>
          <a:xfrm rot="-1136562">
            <a:off x="5592435" y="3875012"/>
            <a:ext cx="1376794" cy="1518589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0"/>
          <p:cNvSpPr/>
          <p:nvPr/>
        </p:nvSpPr>
        <p:spPr>
          <a:xfrm>
            <a:off x="5107145" y="4525346"/>
            <a:ext cx="1493298" cy="618154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/>
          <p:nvPr/>
        </p:nvSpPr>
        <p:spPr>
          <a:xfrm>
            <a:off x="8138772" y="4139397"/>
            <a:ext cx="1005229" cy="1004104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p50"/>
          <p:cNvGraphicFramePr/>
          <p:nvPr/>
        </p:nvGraphicFramePr>
        <p:xfrm>
          <a:off x="412894" y="1370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{8B5F4A14-D72D-4A0A-ADC3-3637AE0C2421}</a:tableStyleId>
              </a:tblPr>
              <a:tblGrid>
                <a:gridCol w="2570750"/>
                <a:gridCol w="2672350"/>
              </a:tblGrid>
              <a:tr h="4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Customer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87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Aishwarya Kalmangi 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Because of this issue many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</a:t>
                      </a:r>
                      <a:r>
                        <a:rPr lang="en"/>
                        <a:t>mart 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contracts</a:t>
                      </a:r>
                      <a:r>
                        <a:rPr lang="en"/>
                        <a:t> can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 tested </a:t>
                      </a:r>
                      <a:r>
                        <a:rPr lang="en"/>
                        <a:t>for excepted </a:t>
                      </a:r>
                      <a:r>
                        <a:rPr lang="en"/>
                        <a:t>erros.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98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Sai Nikhil Kanchukatla (CSE 6324-Team8)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method to implement</a:t>
                      </a:r>
                      <a:r>
                        <a:rPr lang="en"/>
                        <a:t>, Modifications are done well. It can be useful for code analysis.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98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Sai Dinesh Reddy Palavalli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625" marB="47625" marR="47625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Looking forward for the Professor/TA  evaluation on the suggested solution. 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630936" y="411480"/>
            <a:ext cx="2700645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" sz="4100"/>
              <a:t>References:</a:t>
            </a:r>
            <a:endParaRPr b="1" sz="4100"/>
          </a:p>
        </p:txBody>
      </p:sp>
      <p:sp>
        <p:nvSpPr>
          <p:cNvPr id="401" name="Google Shape;401;p51"/>
          <p:cNvSpPr/>
          <p:nvPr/>
        </p:nvSpPr>
        <p:spPr>
          <a:xfrm rot="5400000">
            <a:off x="1907987" y="2444036"/>
            <a:ext cx="3360420" cy="1371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3844814" y="414068"/>
            <a:ext cx="4668251" cy="407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Slither, the Solidity source analyzer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Contract Flattening in Slither flat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Solc compiler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Solc select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Installing Solidity compiler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Installing solc-select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Install Slither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Tools: slither-flat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[8]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Compilation Unit</a:t>
            </a:r>
            <a:r>
              <a:rPr lang="en" sz="1400" u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[9]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Calibri"/>
              <a:buAutoNum type="arabicPeriod"/>
            </a:pPr>
            <a:r>
              <a:rPr lang="e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RemixIDE - Static analysis</a:t>
            </a:r>
            <a:r>
              <a:rPr lang="en" sz="1800" u="sng" strike="noStrik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endParaRPr sz="1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403" name="Google Shape;403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903080" y="1111971"/>
            <a:ext cx="163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Contents:</a:t>
            </a:r>
            <a:endParaRPr sz="3000"/>
          </a:p>
        </p:txBody>
      </p:sp>
      <p:grpSp>
        <p:nvGrpSpPr>
          <p:cNvPr id="191" name="Google Shape;191;p34"/>
          <p:cNvGrpSpPr/>
          <p:nvPr/>
        </p:nvGrpSpPr>
        <p:grpSpPr>
          <a:xfrm>
            <a:off x="6217412" y="699667"/>
            <a:ext cx="2926587" cy="1300998"/>
            <a:chOff x="6839153" y="1057275"/>
            <a:chExt cx="3219246" cy="1965952"/>
          </a:xfrm>
        </p:grpSpPr>
        <p:sp>
          <p:nvSpPr>
            <p:cNvPr id="192" name="Google Shape;192;p34"/>
            <p:cNvSpPr/>
            <p:nvPr/>
          </p:nvSpPr>
          <p:spPr>
            <a:xfrm>
              <a:off x="6839153" y="1057275"/>
              <a:ext cx="3219246" cy="1965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6869061" y="1057275"/>
              <a:ext cx="3189338" cy="18020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6871919" y="1057275"/>
              <a:ext cx="3186480" cy="1769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195" name="Google Shape;195;p34"/>
          <p:cNvSpPr txBox="1"/>
          <p:nvPr/>
        </p:nvSpPr>
        <p:spPr>
          <a:xfrm>
            <a:off x="903073" y="1820225"/>
            <a:ext cx="36012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00">
            <a:spAutoFit/>
          </a:bodyPr>
          <a:lstStyle/>
          <a:p>
            <a:pPr indent="-19685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6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Issue Resolved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6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Users and Customers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6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oogle Shape;196;p34"/>
          <p:cNvGrpSpPr/>
          <p:nvPr/>
        </p:nvGrpSpPr>
        <p:grpSpPr>
          <a:xfrm>
            <a:off x="0" y="3256281"/>
            <a:ext cx="2174215" cy="1187551"/>
            <a:chOff x="0" y="4920602"/>
            <a:chExt cx="2391637" cy="1794521"/>
          </a:xfrm>
        </p:grpSpPr>
        <p:sp>
          <p:nvSpPr>
            <p:cNvPr id="197" name="Google Shape;197;p34"/>
            <p:cNvSpPr/>
            <p:nvPr/>
          </p:nvSpPr>
          <p:spPr>
            <a:xfrm>
              <a:off x="0" y="5045440"/>
              <a:ext cx="2381123" cy="166968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380" y="4920602"/>
              <a:ext cx="2391257" cy="179452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199" name="Google Shape;199;p34"/>
          <p:cNvSpPr/>
          <p:nvPr/>
        </p:nvSpPr>
        <p:spPr>
          <a:xfrm>
            <a:off x="5352715" y="2813931"/>
            <a:ext cx="3555099" cy="145569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od human figure" id="409" name="Google Shape;409;p52"/>
          <p:cNvPicPr preferRelativeResize="0"/>
          <p:nvPr/>
        </p:nvPicPr>
        <p:blipFill rotWithShape="1">
          <a:blip r:embed="rId3">
            <a:alphaModFix amt="50000"/>
          </a:blip>
          <a:srcRect b="15602" l="0" r="-2" t="0"/>
          <a:stretch/>
        </p:blipFill>
        <p:spPr>
          <a:xfrm>
            <a:off x="15" y="1"/>
            <a:ext cx="9143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2"/>
          <p:cNvSpPr txBox="1"/>
          <p:nvPr>
            <p:ph type="title"/>
          </p:nvPr>
        </p:nvSpPr>
        <p:spPr>
          <a:xfrm>
            <a:off x="1143000" y="841772"/>
            <a:ext cx="6858000" cy="21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b="1" lang="en" sz="4500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1143000" y="3119553"/>
            <a:ext cx="6858000" cy="8237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/>
          </a:p>
        </p:txBody>
      </p:sp>
      <p:sp>
        <p:nvSpPr>
          <p:cNvPr id="412" name="Google Shape;412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1" y="0"/>
            <a:ext cx="3125453" cy="51435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515125" y="865175"/>
            <a:ext cx="25290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Introduction</a:t>
            </a:r>
            <a:r>
              <a:rPr b="1" lang="en">
                <a:solidFill>
                  <a:srgbClr val="FFFFFF"/>
                </a:solidFill>
              </a:rPr>
              <a:t>:</a:t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 flipH="1" rot="10800000">
            <a:off x="5662802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25450" y="192475"/>
            <a:ext cx="57054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8432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Flattening </a:t>
            </a:r>
            <a:r>
              <a:rPr lang="en"/>
              <a:t>is accomplished by substituting the actual source code of the imported contracts for the import statements in the contract. </a:t>
            </a:r>
            <a:endParaRPr/>
          </a:p>
          <a:p>
            <a:pPr indent="-158432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Flattening, which is often done before deployment, offers a single contract file including all of the necessary code, which helps to simplify interaction with smart contracts.</a:t>
            </a:r>
            <a:endParaRPr sz="1400"/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7156173" y="4767263"/>
            <a:ext cx="1359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151350" y="119613"/>
            <a:ext cx="80172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Errors And Flattening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513475" y="702625"/>
            <a:ext cx="3304800" cy="41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Custom Errors : The Custom Errors are introduced to the Solidity with the version 0.8.4 they allow    developers to define the </a:t>
            </a:r>
            <a:r>
              <a:rPr lang="en"/>
              <a:t>custom</a:t>
            </a:r>
            <a:r>
              <a:rPr lang="en"/>
              <a:t> error and use them in smart contracts, It provides more efficient way of handling the </a:t>
            </a:r>
            <a:r>
              <a:rPr lang="en"/>
              <a:t>errors when compared to the revert and require.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Custom errors are defined with the error keyword and then by a name and an list of optional parameters.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Flattening is often used when the tools require a single solidity file as input, like the static analysis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425" y="702618"/>
            <a:ext cx="4453551" cy="229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7"/>
          <p:cNvGrpSpPr/>
          <p:nvPr/>
        </p:nvGrpSpPr>
        <p:grpSpPr>
          <a:xfrm>
            <a:off x="5271712" y="699667"/>
            <a:ext cx="3872288" cy="1721401"/>
            <a:chOff x="5798883" y="1057275"/>
            <a:chExt cx="4259517" cy="2601228"/>
          </a:xfrm>
        </p:grpSpPr>
        <p:sp>
          <p:nvSpPr>
            <p:cNvPr id="224" name="Google Shape;224;p37"/>
            <p:cNvSpPr/>
            <p:nvPr/>
          </p:nvSpPr>
          <p:spPr>
            <a:xfrm>
              <a:off x="5798883" y="1057275"/>
              <a:ext cx="4259516" cy="26012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5838444" y="1057275"/>
              <a:ext cx="4219956" cy="2384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5842241" y="1057275"/>
              <a:ext cx="4216158" cy="23419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27" name="Google Shape;227;p37"/>
          <p:cNvGrpSpPr/>
          <p:nvPr/>
        </p:nvGrpSpPr>
        <p:grpSpPr>
          <a:xfrm>
            <a:off x="0" y="2963394"/>
            <a:ext cx="2356565" cy="1480438"/>
            <a:chOff x="0" y="4478018"/>
            <a:chExt cx="2592222" cy="2237106"/>
          </a:xfrm>
        </p:grpSpPr>
        <p:sp>
          <p:nvSpPr>
            <p:cNvPr id="228" name="Google Shape;228;p37"/>
            <p:cNvSpPr/>
            <p:nvPr/>
          </p:nvSpPr>
          <p:spPr>
            <a:xfrm>
              <a:off x="0" y="4478018"/>
              <a:ext cx="2592222" cy="223704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0" y="4711427"/>
              <a:ext cx="2568299" cy="20036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0" y="4681588"/>
              <a:ext cx="2577947" cy="20334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377" y="4711484"/>
              <a:ext cx="2567905" cy="200357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32" name="Google Shape;232;p37"/>
          <p:cNvSpPr txBox="1"/>
          <p:nvPr>
            <p:ph type="title"/>
          </p:nvPr>
        </p:nvSpPr>
        <p:spPr>
          <a:xfrm>
            <a:off x="314899" y="392825"/>
            <a:ext cx="4902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00">
            <a:spAutoFit/>
          </a:bodyPr>
          <a:lstStyle/>
          <a:p>
            <a:pPr indent="0" lvl="0" marL="12700" rtl="0" algn="l">
              <a:lnSpc>
                <a:spcPct val="116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Plan: Final Iteration</a:t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r>
              <a:rPr b="0" lang="en" sz="1900">
                <a:latin typeface="Times New Roman"/>
                <a:ea typeface="Times New Roman"/>
                <a:cs typeface="Times New Roman"/>
                <a:sym typeface="Times New Roman"/>
              </a:rPr>
              <a:t>: [2]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237450" y="1580350"/>
            <a:ext cx="80931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950">
            <a:spAutoFit/>
          </a:bodyPr>
          <a:lstStyle/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Install Python v3.6+ &amp; solc compiler.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Install Slither.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Load the solidity contract.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Set up the solc compiler version.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Add error_top_level to compilation unit.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Update flattening.py and compliation_unit to read the custom errors from top level.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4782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Analyze the solidity contract.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sz="19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https://github.com/crytic/slither/issues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95797" y="350081"/>
            <a:ext cx="2566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grpSp>
        <p:nvGrpSpPr>
          <p:cNvPr id="240" name="Google Shape;240;p38"/>
          <p:cNvGrpSpPr/>
          <p:nvPr/>
        </p:nvGrpSpPr>
        <p:grpSpPr>
          <a:xfrm>
            <a:off x="6217412" y="699667"/>
            <a:ext cx="2926587" cy="1300998"/>
            <a:chOff x="6839153" y="1057275"/>
            <a:chExt cx="3219246" cy="1965952"/>
          </a:xfrm>
        </p:grpSpPr>
        <p:sp>
          <p:nvSpPr>
            <p:cNvPr id="241" name="Google Shape;241;p38"/>
            <p:cNvSpPr/>
            <p:nvPr/>
          </p:nvSpPr>
          <p:spPr>
            <a:xfrm>
              <a:off x="6839153" y="1057275"/>
              <a:ext cx="3219246" cy="1965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6869061" y="1057275"/>
              <a:ext cx="3189338" cy="18020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6871919" y="1057275"/>
              <a:ext cx="3186480" cy="1769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44" name="Google Shape;244;p38"/>
          <p:cNvSpPr txBox="1"/>
          <p:nvPr/>
        </p:nvSpPr>
        <p:spPr>
          <a:xfrm>
            <a:off x="295794" y="1068267"/>
            <a:ext cx="53190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75">
            <a:spAutoFit/>
          </a:bodyPr>
          <a:lstStyle/>
          <a:p>
            <a:pPr indent="-158750" lvl="0" marL="165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Programming Language: Solidity v0.8.16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651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Tools: Visual Studio Code v1.77.3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651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Repository: GitHub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651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Compiler: SolC v0.8.16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651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Python v3.11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Pull request raised for the issue #1410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206104" y="109025"/>
            <a:ext cx="8762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00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242424"/>
                </a:solidFill>
              </a:rPr>
              <a:t>What kind of customers/users use Slither and how is it useful for them?</a:t>
            </a:r>
            <a:r>
              <a:rPr b="0" lang="en" sz="2400">
                <a:solidFill>
                  <a:srgbClr val="242424"/>
                </a:solidFill>
              </a:rPr>
              <a:t> [3]</a:t>
            </a:r>
            <a:endParaRPr sz="2400"/>
          </a:p>
        </p:txBody>
      </p:sp>
      <p:grpSp>
        <p:nvGrpSpPr>
          <p:cNvPr id="251" name="Google Shape;251;p39"/>
          <p:cNvGrpSpPr/>
          <p:nvPr/>
        </p:nvGrpSpPr>
        <p:grpSpPr>
          <a:xfrm>
            <a:off x="6217412" y="699667"/>
            <a:ext cx="2926587" cy="1300998"/>
            <a:chOff x="6839153" y="1057275"/>
            <a:chExt cx="3219246" cy="1965952"/>
          </a:xfrm>
        </p:grpSpPr>
        <p:sp>
          <p:nvSpPr>
            <p:cNvPr id="252" name="Google Shape;252;p39"/>
            <p:cNvSpPr/>
            <p:nvPr/>
          </p:nvSpPr>
          <p:spPr>
            <a:xfrm>
              <a:off x="6839153" y="1057275"/>
              <a:ext cx="3219246" cy="19659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6869061" y="1057275"/>
              <a:ext cx="3189338" cy="18020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6871919" y="1057275"/>
              <a:ext cx="3186480" cy="1769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55" name="Google Shape;255;p39"/>
          <p:cNvSpPr txBox="1"/>
          <p:nvPr/>
        </p:nvSpPr>
        <p:spPr>
          <a:xfrm>
            <a:off x="206100" y="858425"/>
            <a:ext cx="87171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75">
            <a:spAutoFit/>
          </a:bodyPr>
          <a:lstStyle/>
          <a:p>
            <a:pPr indent="-342900" lvl="0" marL="4572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Developers, security auditors, and blockchain researchers frequently use Slither to examine Solidity smart contracts.</a:t>
            </a:r>
            <a:endParaRPr sz="18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 error problem has just been resolved by Slither, ensuring that the tool correctly recognizes and handles custom errors in contracts, making it simpler to investigate them.</a:t>
            </a:r>
            <a:endParaRPr sz="18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they must find and assess potential contract </a:t>
            </a:r>
            <a:r>
              <a:rPr b="1"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vulnerabilities</a:t>
            </a: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security auditors in particular can gain from this update.</a:t>
            </a:r>
            <a:endParaRPr sz="18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 Slither's logging level modification, the flattening </a:t>
            </a: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</a:t>
            </a: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is now simpler to read and comprehend.</a:t>
            </a:r>
            <a:endParaRPr sz="18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changes improve Slither's </a:t>
            </a:r>
            <a:r>
              <a:rPr b="1"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r>
              <a:rPr lang="en" sz="18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making it more advantageous for Solidity smart contract users across a variety of industries.</a:t>
            </a:r>
            <a:endParaRPr sz="18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2099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7886065" y="739229"/>
            <a:ext cx="1037082" cy="5958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57" name="Google Shape;257;p39"/>
          <p:cNvGrpSpPr/>
          <p:nvPr/>
        </p:nvGrpSpPr>
        <p:grpSpPr>
          <a:xfrm>
            <a:off x="0" y="3256454"/>
            <a:ext cx="2174276" cy="1187691"/>
            <a:chOff x="0" y="4920602"/>
            <a:chExt cx="2391680" cy="1794638"/>
          </a:xfrm>
        </p:grpSpPr>
        <p:sp>
          <p:nvSpPr>
            <p:cNvPr id="258" name="Google Shape;258;p39"/>
            <p:cNvSpPr/>
            <p:nvPr/>
          </p:nvSpPr>
          <p:spPr>
            <a:xfrm>
              <a:off x="0" y="5045440"/>
              <a:ext cx="2381100" cy="1669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380" y="4920602"/>
              <a:ext cx="2391300" cy="17946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330565" y="4220839"/>
            <a:ext cx="1854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 txBox="1"/>
          <p:nvPr>
            <p:ph type="title"/>
          </p:nvPr>
        </p:nvSpPr>
        <p:spPr>
          <a:xfrm>
            <a:off x="63525" y="66350"/>
            <a:ext cx="3876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0000"/>
              <a:buFont typeface="Calibri"/>
              <a:buNone/>
            </a:pPr>
            <a:r>
              <a:rPr lang="en"/>
              <a:t> </a:t>
            </a:r>
            <a:r>
              <a:rPr b="1" lang="en"/>
              <a:t>Competitors for Slither</a:t>
            </a:r>
            <a:endParaRPr b="1" sz="1100"/>
          </a:p>
        </p:txBody>
      </p:sp>
      <p:sp>
        <p:nvSpPr>
          <p:cNvPr id="267" name="Google Shape;267;p40"/>
          <p:cNvSpPr/>
          <p:nvPr/>
        </p:nvSpPr>
        <p:spPr>
          <a:xfrm>
            <a:off x="7648993" y="1"/>
            <a:ext cx="866357" cy="468770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5106139" y="2567969"/>
            <a:ext cx="405600" cy="405600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5062202" y="1"/>
            <a:ext cx="1550211" cy="121640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40"/>
          <p:cNvCxnSpPr/>
          <p:nvPr/>
        </p:nvCxnSpPr>
        <p:spPr>
          <a:xfrm>
            <a:off x="9104059" y="770930"/>
            <a:ext cx="0" cy="1198200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40"/>
          <p:cNvSpPr/>
          <p:nvPr/>
        </p:nvSpPr>
        <p:spPr>
          <a:xfrm rot="-1131454">
            <a:off x="5591774" y="3876250"/>
            <a:ext cx="1377291" cy="1519137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5107145" y="4525346"/>
            <a:ext cx="1493298" cy="618154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8138772" y="4139397"/>
            <a:ext cx="1005229" cy="1004104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40"/>
          <p:cNvGraphicFramePr/>
          <p:nvPr/>
        </p:nvGraphicFramePr>
        <p:xfrm>
          <a:off x="299832" y="1245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{8B5F4A14-D72D-4A0A-ADC3-3637AE0C2421}</a:tableStyleId>
              </a:tblPr>
              <a:tblGrid>
                <a:gridCol w="3603400"/>
                <a:gridCol w="3745775"/>
              </a:tblGrid>
              <a:tr h="4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Competitors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/>
                        <a:t>Why they better than Slither Flat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50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Truffle’s Built-in Flattener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625" marB="47625" marR="47625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/>
                        <a:t>The Truffle suite has a built-in flattener tool that can flatten Solidity smart contracts.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The flattener is easy to use and is included with the Truffle suite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156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Solidity Flattener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625" marB="47625" marR="47625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/>
                        <a:t>The tool is available as an NPM package and can be installed via the command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It supports custom error messages and can flatten contracts with multiple inheritance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835819" y="0"/>
            <a:ext cx="7472363" cy="51435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841248" y="0"/>
            <a:ext cx="7461504" cy="51435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1"/>
          <p:cNvSpPr txBox="1"/>
          <p:nvPr>
            <p:ph type="ctrTitle"/>
          </p:nvPr>
        </p:nvSpPr>
        <p:spPr>
          <a:xfrm>
            <a:off x="1143002" y="1499711"/>
            <a:ext cx="6858000" cy="207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" sz="5400"/>
              <a:t>DEMO</a:t>
            </a:r>
            <a:endParaRPr b="1" sz="5400"/>
          </a:p>
        </p:txBody>
      </p:sp>
      <p:sp>
        <p:nvSpPr>
          <p:cNvPr id="284" name="Google Shape;284;p41"/>
          <p:cNvSpPr/>
          <p:nvPr/>
        </p:nvSpPr>
        <p:spPr>
          <a:xfrm>
            <a:off x="2788920" y="4143590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