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58" r:id="rId4"/>
    <p:sldId id="259" r:id="rId5"/>
    <p:sldId id="264" r:id="rId6"/>
    <p:sldId id="265" r:id="rId7"/>
    <p:sldId id="262" r:id="rId8"/>
    <p:sldId id="266"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8086FE-29C9-2A45-46BA-6C5AB3E5F796}" v="795" dt="2022-09-13T04:16:50.086"/>
    <p1510:client id="{2663C05F-41D4-4A5E-AAC1-88F8C058D954}" v="303" dt="2022-09-13T04:32:48.739"/>
    <p1510:client id="{3E585542-EC35-4195-8A12-91003F434BDF}" v="210" dt="2022-09-13T04:34:15.371"/>
    <p1510:client id="{AF3E2C99-B13C-441B-8198-81EE739B93BE}" v="281" dt="2022-09-13T03:52:32.8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ya rayala" userId="3d8a07349c702796" providerId="LiveId" clId="{C914A275-F77E-4086-AB0A-1088B54447CC}"/>
    <pc:docChg chg="modSld">
      <pc:chgData name="kavya rayala" userId="3d8a07349c702796" providerId="LiveId" clId="{C914A275-F77E-4086-AB0A-1088B54447CC}" dt="2022-09-13T04:35:31.850" v="0" actId="1076"/>
      <pc:docMkLst>
        <pc:docMk/>
      </pc:docMkLst>
      <pc:sldChg chg="modSp mod">
        <pc:chgData name="kavya rayala" userId="3d8a07349c702796" providerId="LiveId" clId="{C914A275-F77E-4086-AB0A-1088B54447CC}" dt="2022-09-13T04:35:31.850" v="0" actId="1076"/>
        <pc:sldMkLst>
          <pc:docMk/>
          <pc:sldMk cId="109857222" sldId="256"/>
        </pc:sldMkLst>
        <pc:picChg chg="mod">
          <ac:chgData name="kavya rayala" userId="3d8a07349c702796" providerId="LiveId" clId="{C914A275-F77E-4086-AB0A-1088B54447CC}" dt="2022-09-13T04:35:31.850" v="0" actId="1076"/>
          <ac:picMkLst>
            <pc:docMk/>
            <pc:sldMk cId="109857222" sldId="256"/>
            <ac:picMk id="4" creationId="{12F21CEF-951C-B479-D903-D9019500907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9/12/2022</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37140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9/12/2022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21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9/12/2022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1689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9/12/2022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45633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9/12/2022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86419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9/12/2022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47595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9/12/2022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8449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9/12/2022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37434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9/12/2022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146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9/12/2022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044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9/12/2022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0306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9/12/2022</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378533575"/>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793" r:id="rId6"/>
    <p:sldLayoutId id="2147483789" r:id="rId7"/>
    <p:sldLayoutId id="2147483790" r:id="rId8"/>
    <p:sldLayoutId id="2147483791" r:id="rId9"/>
    <p:sldLayoutId id="2147483792" r:id="rId10"/>
    <p:sldLayoutId id="2147483794"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akin9.org/echidna-ethereum-smart-contract-fuzzer/" TargetMode="External"/><Relationship Id="rId2" Type="http://schemas.openxmlformats.org/officeDocument/2006/relationships/hyperlink" Target="https://blog.trailofbits.com/2018/03/09/echidna-a-smart-fuzzer-for-ethereum/" TargetMode="External"/><Relationship Id="rId1" Type="http://schemas.openxmlformats.org/officeDocument/2006/relationships/slideLayout" Target="../slideLayouts/slideLayout2.xml"/><Relationship Id="rId4" Type="http://schemas.openxmlformats.org/officeDocument/2006/relationships/hyperlink" Target="https://github.com/crytic/echidn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8" name="Rectangle 17">
            <a:extLst>
              <a:ext uri="{FF2B5EF4-FFF2-40B4-BE49-F238E27FC236}">
                <a16:creationId xmlns:a16="http://schemas.microsoft.com/office/drawing/2014/main" id="{43CA1578-CEEB-41BB-8068-C0DA02C3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rrows pointing towards different directions">
            <a:extLst>
              <a:ext uri="{FF2B5EF4-FFF2-40B4-BE49-F238E27FC236}">
                <a16:creationId xmlns:a16="http://schemas.microsoft.com/office/drawing/2014/main" id="{12F21CEF-951C-B479-D903-D90195009071}"/>
              </a:ext>
            </a:extLst>
          </p:cNvPr>
          <p:cNvPicPr>
            <a:picLocks noChangeAspect="1"/>
          </p:cNvPicPr>
          <p:nvPr/>
        </p:nvPicPr>
        <p:blipFill rotWithShape="1">
          <a:blip r:embed="rId2">
            <a:alphaModFix amt="70000"/>
          </a:blip>
          <a:srcRect l="5" r="1" b="1"/>
          <a:stretch/>
        </p:blipFill>
        <p:spPr>
          <a:xfrm>
            <a:off x="-10255" y="-28488"/>
            <a:ext cx="12188932" cy="6856614"/>
          </a:xfrm>
          <a:prstGeom prst="rect">
            <a:avLst/>
          </a:prstGeom>
        </p:spPr>
      </p:pic>
      <p:grpSp>
        <p:nvGrpSpPr>
          <p:cNvPr id="20" name="Top Left">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25493" y="145598"/>
            <a:ext cx="5104732" cy="4853749"/>
            <a:chOff x="3538537" y="995362"/>
            <a:chExt cx="5104732" cy="4853749"/>
          </a:xfrm>
          <a:noFill/>
        </p:grpSpPr>
        <p:sp>
          <p:nvSpPr>
            <p:cNvPr id="21" name="Freeform: Shape 20">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48071" y="1004887"/>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bg2">
                  <a:alpha val="2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22792" y="1004887"/>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bg2">
                  <a:alpha val="2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99586" y="1004887"/>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bg2">
                  <a:alpha val="2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72372" y="1004887"/>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bg2">
                  <a:alpha val="2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53707" y="1004887"/>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bg2">
                  <a:alpha val="25000"/>
                </a:schemeClr>
              </a:solidFill>
              <a:prstDash val="lgDash"/>
              <a:round/>
            </a:ln>
          </p:spPr>
          <p:txBody>
            <a:bodyPr rtlCol="0" anchor="ctr"/>
            <a:lstStyle/>
            <a:p>
              <a:endParaRPr lang="en-US"/>
            </a:p>
          </p:txBody>
        </p:sp>
        <p:grpSp>
          <p:nvGrpSpPr>
            <p:cNvPr id="26" name="Graphic 3">
              <a:extLst>
                <a:ext uri="{FF2B5EF4-FFF2-40B4-BE49-F238E27FC236}">
                  <a16:creationId xmlns:a16="http://schemas.microsoft.com/office/drawing/2014/main" id="{7DF11618-754F-4C58-94AD-F7AA3530D6A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538537" y="995362"/>
              <a:ext cx="3521990" cy="2074884"/>
              <a:chOff x="3538537" y="995362"/>
              <a:chExt cx="3521990" cy="2074884"/>
            </a:xfrm>
            <a:noFill/>
          </p:grpSpPr>
          <p:sp>
            <p:nvSpPr>
              <p:cNvPr id="39" name="Freeform: Shape 38">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537" y="995362"/>
                <a:ext cx="9525" cy="9525"/>
              </a:xfrm>
              <a:custGeom>
                <a:avLst/>
                <a:gdLst/>
                <a:ahLst/>
                <a:cxnLst/>
                <a:rect l="l" t="t" r="r" b="b"/>
                <a:pathLst>
                  <a:path w="9525" h="9525"/>
                </a:pathLst>
              </a:custGeom>
              <a:noFill/>
              <a:ln w="9525" cap="rnd">
                <a:solidFill>
                  <a:schemeClr val="bg2">
                    <a:alpha val="2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23749" y="1004791"/>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bg2">
                    <a:alpha val="2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27427" y="1016602"/>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031727" y="1004887"/>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bg2">
                    <a:alpha val="2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2354" y="1198466"/>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bg2">
                  <a:alpha val="2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50030" y="1304029"/>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bg2">
                  <a:alpha val="2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6972" y="1445833"/>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bg2">
                  <a:alpha val="2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4816" y="1004887"/>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bg2">
                  <a:alpha val="2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5128" y="1004887"/>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bg2">
                  <a:alpha val="2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7625" y="1004887"/>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bg2">
                  <a:alpha val="2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40696" y="1004887"/>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98062" y="1004887"/>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bg2">
                  <a:alpha val="2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84276" y="1004887"/>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bg2">
                  <a:alpha val="2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65548" y="2182176"/>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bg2">
                  <a:alpha val="2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0193" y="2492025"/>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bg2">
                  <a:alpha val="2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58181" y="2783204"/>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bg2">
                  <a:alpha val="25000"/>
                </a:schemeClr>
              </a:solidFill>
              <a:prstDash val="lgDash"/>
              <a:round/>
            </a:ln>
          </p:spPr>
          <p:txBody>
            <a:bodyPr rtlCol="0" anchor="ctr"/>
            <a:lstStyle/>
            <a:p>
              <a:endParaRPr lang="en-US"/>
            </a:p>
          </p:txBody>
        </p:sp>
      </p:grpSp>
      <p:grpSp>
        <p:nvGrpSpPr>
          <p:cNvPr id="46" name="Bottom Right">
            <a:extLst>
              <a:ext uri="{FF2B5EF4-FFF2-40B4-BE49-F238E27FC236}">
                <a16:creationId xmlns:a16="http://schemas.microsoft.com/office/drawing/2014/main" id="{A5761FD8-9CFD-4F5A-AB69-F179306BC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47" name="Graphic 157">
              <a:extLst>
                <a:ext uri="{FF2B5EF4-FFF2-40B4-BE49-F238E27FC236}">
                  <a16:creationId xmlns:a16="http://schemas.microsoft.com/office/drawing/2014/main" id="{853A7FDC-72AB-4F06-8A0A-EE5BE087D7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9" name="Freeform: Shape 48">
                <a:extLst>
                  <a:ext uri="{FF2B5EF4-FFF2-40B4-BE49-F238E27FC236}">
                    <a16:creationId xmlns:a16="http://schemas.microsoft.com/office/drawing/2014/main" id="{4F1A41BD-2192-490D-9C88-AB9D24292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C2F4F134-CBCA-4B59-8D8A-AEF12063F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6399BC90-16E2-4AAD-9BB1-6FECCA22B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393E4470-E7B4-49CF-9EEF-4F40E31F3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E25ED4C5-C452-433A-9E42-979F52F8B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40B2D17D-9313-4262-BB14-4030DE291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33B17B98-027F-4155-A5F5-FED5D0F73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48" name="Freeform: Shape 47">
              <a:extLst>
                <a:ext uri="{FF2B5EF4-FFF2-40B4-BE49-F238E27FC236}">
                  <a16:creationId xmlns:a16="http://schemas.microsoft.com/office/drawing/2014/main" id="{01EB1739-4A5E-4811-8CCC-6E261D2921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1368670" y="552642"/>
            <a:ext cx="8943315" cy="1411264"/>
          </a:xfrm>
        </p:spPr>
        <p:txBody>
          <a:bodyPr>
            <a:normAutofit/>
          </a:bodyPr>
          <a:lstStyle/>
          <a:p>
            <a:pPr algn="l"/>
            <a:r>
              <a:rPr lang="en-US" sz="5400">
                <a:solidFill>
                  <a:srgbClr val="FFFFFF"/>
                </a:solidFill>
              </a:rPr>
              <a:t>Inception Presentation</a:t>
            </a:r>
          </a:p>
        </p:txBody>
      </p:sp>
      <p:sp>
        <p:nvSpPr>
          <p:cNvPr id="3" name="Subtitle 2"/>
          <p:cNvSpPr>
            <a:spLocks noGrp="1"/>
          </p:cNvSpPr>
          <p:nvPr>
            <p:ph type="subTitle" idx="1"/>
          </p:nvPr>
        </p:nvSpPr>
        <p:spPr>
          <a:xfrm>
            <a:off x="1555931" y="2222269"/>
            <a:ext cx="7583133" cy="2017677"/>
          </a:xfrm>
        </p:spPr>
        <p:txBody>
          <a:bodyPr vert="horz" lIns="91440" tIns="45720" rIns="91440" bIns="45720" rtlCol="0" anchor="t">
            <a:normAutofit fontScale="25000" lnSpcReduction="20000"/>
          </a:bodyPr>
          <a:lstStyle/>
          <a:p>
            <a:pPr algn="l"/>
            <a:r>
              <a:rPr lang="en-US" sz="8800" dirty="0">
                <a:solidFill>
                  <a:srgbClr val="FFFFFF"/>
                </a:solidFill>
              </a:rPr>
              <a:t>Oluwadamilola Ajayi,</a:t>
            </a:r>
            <a:r>
              <a:rPr lang="en-US" sz="8800">
                <a:solidFill>
                  <a:srgbClr val="FFFFFF"/>
                </a:solidFill>
              </a:rPr>
              <a:t> 1001987642</a:t>
            </a:r>
            <a:br>
              <a:rPr lang="en-US" sz="8800" dirty="0"/>
            </a:br>
            <a:r>
              <a:rPr lang="en-US" sz="8800" dirty="0">
                <a:solidFill>
                  <a:srgbClr val="FFFFFF"/>
                </a:solidFill>
              </a:rPr>
              <a:t>Chandra Sujith Reddy </a:t>
            </a:r>
            <a:r>
              <a:rPr lang="en-US" sz="8800">
                <a:solidFill>
                  <a:srgbClr val="FFFFFF"/>
                </a:solidFill>
              </a:rPr>
              <a:t>Aramalla,1001916647</a:t>
            </a:r>
            <a:endParaRPr lang="en-US" sz="8800">
              <a:solidFill>
                <a:srgbClr val="FFFFFF"/>
              </a:solidFill>
              <a:cs typeface="Segoe UI"/>
            </a:endParaRPr>
          </a:p>
          <a:p>
            <a:pPr algn="l"/>
            <a:r>
              <a:rPr lang="en-US" sz="8800" dirty="0">
                <a:solidFill>
                  <a:srgbClr val="FFFFFF"/>
                </a:solidFill>
                <a:cs typeface="Segoe UI"/>
              </a:rPr>
              <a:t>Saikiran Kolli,</a:t>
            </a:r>
            <a:r>
              <a:rPr lang="en-US" sz="8800">
                <a:solidFill>
                  <a:srgbClr val="FFFFFF"/>
                </a:solidFill>
                <a:cs typeface="Segoe UI"/>
              </a:rPr>
              <a:t>1001960017</a:t>
            </a:r>
            <a:endParaRPr lang="en-US" sz="8800" dirty="0">
              <a:solidFill>
                <a:srgbClr val="FFFFFF"/>
              </a:solidFill>
              <a:cs typeface="Segoe UI"/>
            </a:endParaRPr>
          </a:p>
          <a:p>
            <a:pPr algn="l"/>
            <a:r>
              <a:rPr lang="en-US" sz="8800" dirty="0">
                <a:solidFill>
                  <a:srgbClr val="FFFFFF"/>
                </a:solidFill>
                <a:cs typeface="Segoe UI"/>
              </a:rPr>
              <a:t>Kavya Rayala</a:t>
            </a:r>
            <a:r>
              <a:rPr lang="en-US" sz="8800">
                <a:solidFill>
                  <a:srgbClr val="FFFFFF"/>
                </a:solidFill>
                <a:cs typeface="Segoe UI"/>
              </a:rPr>
              <a:t>,1001967276</a:t>
            </a:r>
            <a:endParaRPr lang="en-US" sz="8800" dirty="0">
              <a:solidFill>
                <a:srgbClr val="FFFFFF"/>
              </a:solidFill>
              <a:cs typeface="Segoe UI"/>
            </a:endParaRPr>
          </a:p>
          <a:p>
            <a:pPr algn="l"/>
            <a:endParaRPr lang="en-US" sz="8800">
              <a:solidFill>
                <a:srgbClr val="FFFFFF"/>
              </a:solidFill>
              <a:cs typeface="Segoe UI"/>
            </a:endParaRPr>
          </a:p>
          <a:p>
            <a:pPr algn="l"/>
            <a:endParaRPr lang="en-US" sz="1200">
              <a:solidFill>
                <a:srgbClr val="FFFFFF"/>
              </a:solidFill>
              <a:cs typeface="Segoe UI"/>
            </a:endParaRPr>
          </a:p>
          <a:p>
            <a:pPr algn="l"/>
            <a:br>
              <a:rPr lang="en-US" dirty="0"/>
            </a:br>
            <a:endParaRPr lang="en-US" sz="1200">
              <a:cs typeface="Segoe UI"/>
            </a:endParaRPr>
          </a:p>
        </p:txBody>
      </p:sp>
      <p:grpSp>
        <p:nvGrpSpPr>
          <p:cNvPr id="57" name="Cross">
            <a:extLst>
              <a:ext uri="{FF2B5EF4-FFF2-40B4-BE49-F238E27FC236}">
                <a16:creationId xmlns:a16="http://schemas.microsoft.com/office/drawing/2014/main" id="{361195DA-BFB4-4917-BAFD-7D3D669EFA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37795" y="4013703"/>
            <a:ext cx="118872" cy="118872"/>
            <a:chOff x="1175347" y="3733800"/>
            <a:chExt cx="118872" cy="118872"/>
          </a:xfrm>
        </p:grpSpPr>
        <p:cxnSp>
          <p:nvCxnSpPr>
            <p:cNvPr id="58" name="Straight Connector 57">
              <a:extLst>
                <a:ext uri="{FF2B5EF4-FFF2-40B4-BE49-F238E27FC236}">
                  <a16:creationId xmlns:a16="http://schemas.microsoft.com/office/drawing/2014/main" id="{ABA6C567-3C4A-4D67-9D01-9CC2623D40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9180C785-A181-4425-9C06-6670254CB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5" name="TextBox 4">
            <a:extLst>
              <a:ext uri="{FF2B5EF4-FFF2-40B4-BE49-F238E27FC236}">
                <a16:creationId xmlns:a16="http://schemas.microsoft.com/office/drawing/2014/main" id="{2588C70C-72B6-C6A9-392E-76112C7D6B7A}"/>
              </a:ext>
            </a:extLst>
          </p:cNvPr>
          <p:cNvSpPr txBox="1"/>
          <p:nvPr/>
        </p:nvSpPr>
        <p:spPr>
          <a:xfrm>
            <a:off x="2297723" y="5061439"/>
            <a:ext cx="79658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Segoe UI"/>
              </a:rPr>
              <a:t>GitHub : https://github.com/saikiran-ksk/Advanced-SE</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DDCF-D9BB-41EF-08AD-ED11F42DF6E2}"/>
              </a:ext>
            </a:extLst>
          </p:cNvPr>
          <p:cNvSpPr>
            <a:spLocks noGrp="1"/>
          </p:cNvSpPr>
          <p:nvPr>
            <p:ph type="title"/>
          </p:nvPr>
        </p:nvSpPr>
        <p:spPr>
          <a:xfrm>
            <a:off x="-263769" y="2064972"/>
            <a:ext cx="10515600" cy="1325563"/>
          </a:xfrm>
        </p:spPr>
        <p:txBody>
          <a:bodyPr/>
          <a:lstStyle/>
          <a:p>
            <a:r>
              <a:rPr lang="en-US"/>
              <a:t>                            </a:t>
            </a:r>
            <a:r>
              <a:rPr lang="en-US" sz="6000"/>
              <a:t>Questions</a:t>
            </a:r>
            <a:r>
              <a:rPr lang="en-US"/>
              <a:t>?</a:t>
            </a:r>
          </a:p>
        </p:txBody>
      </p:sp>
    </p:spTree>
    <p:extLst>
      <p:ext uri="{BB962C8B-B14F-4D97-AF65-F5344CB8AC3E}">
        <p14:creationId xmlns:p14="http://schemas.microsoft.com/office/powerpoint/2010/main" val="422385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9044-4BBA-739A-07EB-9A82E6A25EF3}"/>
              </a:ext>
            </a:extLst>
          </p:cNvPr>
          <p:cNvSpPr>
            <a:spLocks noGrp="1"/>
          </p:cNvSpPr>
          <p:nvPr>
            <p:ph type="title"/>
          </p:nvPr>
        </p:nvSpPr>
        <p:spPr/>
        <p:txBody>
          <a:bodyPr/>
          <a:lstStyle/>
          <a:p>
            <a:r>
              <a:rPr lang="en-US"/>
              <a:t>Echidna Introduction</a:t>
            </a:r>
          </a:p>
        </p:txBody>
      </p:sp>
      <p:sp>
        <p:nvSpPr>
          <p:cNvPr id="3" name="Content Placeholder 2">
            <a:extLst>
              <a:ext uri="{FF2B5EF4-FFF2-40B4-BE49-F238E27FC236}">
                <a16:creationId xmlns:a16="http://schemas.microsoft.com/office/drawing/2014/main" id="{C0A33C8E-ECA0-041D-60FE-1E58D9815650}"/>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Echidna is a Haskell program designed for fuzzing/property-based testing of Ethereum smarts contracts. It uses sophisticated grammar-based fuzzing campaigns based on a contract ABI to falsify user-defined predicates or Solidity assertions.</a:t>
            </a:r>
          </a:p>
          <a:p>
            <a:pPr marL="0" indent="0">
              <a:buNone/>
            </a:pPr>
            <a:r>
              <a:rPr lang="en-US" dirty="0">
                <a:ea typeface="+mn-lt"/>
                <a:cs typeface="+mn-lt"/>
              </a:rPr>
              <a:t> It is designed with modularity in mind, so it can be easily extended to include new mutations or test specific contracts in specific cases[2] </a:t>
            </a:r>
            <a:endParaRPr lang="en-US" dirty="0">
              <a:cs typeface="Segoe UI"/>
            </a:endParaRPr>
          </a:p>
        </p:txBody>
      </p:sp>
    </p:spTree>
    <p:extLst>
      <p:ext uri="{BB962C8B-B14F-4D97-AF65-F5344CB8AC3E}">
        <p14:creationId xmlns:p14="http://schemas.microsoft.com/office/powerpoint/2010/main" val="2075412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531C-776C-F160-58C4-264987FDCEAA}"/>
              </a:ext>
            </a:extLst>
          </p:cNvPr>
          <p:cNvSpPr>
            <a:spLocks noGrp="1"/>
          </p:cNvSpPr>
          <p:nvPr>
            <p:ph type="title"/>
          </p:nvPr>
        </p:nvSpPr>
        <p:spPr/>
        <p:txBody>
          <a:bodyPr/>
          <a:lstStyle/>
          <a:p>
            <a:r>
              <a:rPr lang="en-US"/>
              <a:t>Features of Echidna</a:t>
            </a:r>
          </a:p>
        </p:txBody>
      </p:sp>
      <p:sp>
        <p:nvSpPr>
          <p:cNvPr id="3" name="Content Placeholder 2">
            <a:extLst>
              <a:ext uri="{FF2B5EF4-FFF2-40B4-BE49-F238E27FC236}">
                <a16:creationId xmlns:a16="http://schemas.microsoft.com/office/drawing/2014/main" id="{2D694F2A-2118-073E-653B-9D5658FB7A3B}"/>
              </a:ext>
            </a:extLst>
          </p:cNvPr>
          <p:cNvSpPr>
            <a:spLocks noGrp="1"/>
          </p:cNvSpPr>
          <p:nvPr>
            <p:ph idx="1"/>
          </p:nvPr>
        </p:nvSpPr>
        <p:spPr/>
        <p:txBody>
          <a:bodyPr vert="horz" lIns="91440" tIns="45720" rIns="91440" bIns="45720" rtlCol="0" anchor="t">
            <a:normAutofit/>
          </a:bodyPr>
          <a:lstStyle/>
          <a:p>
            <a:r>
              <a:rPr lang="en-US">
                <a:ea typeface="+mn-lt"/>
                <a:cs typeface="+mn-lt"/>
              </a:rPr>
              <a:t>It’s the first-ever </a:t>
            </a:r>
            <a:r>
              <a:rPr lang="en-US" err="1">
                <a:ea typeface="+mn-lt"/>
                <a:cs typeface="+mn-lt"/>
              </a:rPr>
              <a:t>fuzzer</a:t>
            </a:r>
            <a:r>
              <a:rPr lang="en-US">
                <a:ea typeface="+mn-lt"/>
                <a:cs typeface="+mn-lt"/>
              </a:rPr>
              <a:t> to target smart contracts, and has powerful features like abstract state-machine modeling and automatic minimal test case generation.[3]</a:t>
            </a:r>
          </a:p>
          <a:p>
            <a:r>
              <a:rPr lang="en-US">
                <a:ea typeface="+mn-lt"/>
                <a:cs typeface="+mn-lt"/>
              </a:rPr>
              <a:t>Echidna has echidna-test executable which makes it capable of finding bugs within no time.[3]</a:t>
            </a:r>
          </a:p>
          <a:p>
            <a:r>
              <a:rPr lang="en-US">
                <a:ea typeface="+mn-lt"/>
                <a:cs typeface="+mn-lt"/>
              </a:rPr>
              <a:t>Generates inputs tailored to your actual code.[2]</a:t>
            </a:r>
            <a:endParaRPr lang="en-US">
              <a:cs typeface="Segoe UI"/>
            </a:endParaRPr>
          </a:p>
          <a:p>
            <a:r>
              <a:rPr lang="en-US">
                <a:ea typeface="+mn-lt"/>
                <a:cs typeface="+mn-lt"/>
              </a:rPr>
              <a:t>Optional corpus collection, mutation and coverage guidance to find deeper bugs.[2]</a:t>
            </a:r>
            <a:endParaRPr lang="en-US"/>
          </a:p>
          <a:p>
            <a:endParaRPr lang="en-US"/>
          </a:p>
          <a:p>
            <a:endParaRPr lang="en-US">
              <a:cs typeface="Segoe UI"/>
            </a:endParaRPr>
          </a:p>
          <a:p>
            <a:endParaRPr lang="en-US">
              <a:cs typeface="Segoe UI"/>
            </a:endParaRPr>
          </a:p>
        </p:txBody>
      </p:sp>
    </p:spTree>
    <p:extLst>
      <p:ext uri="{BB962C8B-B14F-4D97-AF65-F5344CB8AC3E}">
        <p14:creationId xmlns:p14="http://schemas.microsoft.com/office/powerpoint/2010/main" val="3753794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042D-40AD-C5D5-430C-4116C28423A8}"/>
              </a:ext>
            </a:extLst>
          </p:cNvPr>
          <p:cNvSpPr>
            <a:spLocks noGrp="1"/>
          </p:cNvSpPr>
          <p:nvPr>
            <p:ph type="title"/>
          </p:nvPr>
        </p:nvSpPr>
        <p:spPr/>
        <p:txBody>
          <a:bodyPr/>
          <a:lstStyle/>
          <a:p>
            <a:r>
              <a:rPr lang="en-US">
                <a:ea typeface="+mj-lt"/>
                <a:cs typeface="+mj-lt"/>
              </a:rPr>
              <a:t>Features of Echidna</a:t>
            </a:r>
          </a:p>
          <a:p>
            <a:endParaRPr lang="en-US">
              <a:ea typeface="+mj-lt"/>
              <a:cs typeface="+mj-lt"/>
            </a:endParaRPr>
          </a:p>
        </p:txBody>
      </p:sp>
      <p:sp>
        <p:nvSpPr>
          <p:cNvPr id="3" name="Content Placeholder 2">
            <a:extLst>
              <a:ext uri="{FF2B5EF4-FFF2-40B4-BE49-F238E27FC236}">
                <a16:creationId xmlns:a16="http://schemas.microsoft.com/office/drawing/2014/main" id="{70CA7CF7-ADB8-5388-74DD-66653D7ED512}"/>
              </a:ext>
            </a:extLst>
          </p:cNvPr>
          <p:cNvSpPr>
            <a:spLocks noGrp="1"/>
          </p:cNvSpPr>
          <p:nvPr>
            <p:ph idx="1"/>
          </p:nvPr>
        </p:nvSpPr>
        <p:spPr/>
        <p:txBody>
          <a:bodyPr vert="horz" lIns="91440" tIns="45720" rIns="91440" bIns="45720" rtlCol="0" anchor="t">
            <a:normAutofit/>
          </a:bodyPr>
          <a:lstStyle/>
          <a:p>
            <a:r>
              <a:rPr lang="en-US">
                <a:ea typeface="+mn-lt"/>
                <a:cs typeface="+mn-lt"/>
              </a:rPr>
              <a:t>Powered by Slither to extract useful information before the fuzzing campaign.[2]</a:t>
            </a:r>
          </a:p>
          <a:p>
            <a:r>
              <a:rPr lang="en-US">
                <a:ea typeface="+mn-lt"/>
                <a:cs typeface="+mn-lt"/>
              </a:rPr>
              <a:t>Source code integration to identify which lines are covered after the fuzzing campaign.[2]</a:t>
            </a:r>
          </a:p>
          <a:p>
            <a:r>
              <a:rPr lang="en-US">
                <a:ea typeface="+mn-lt"/>
                <a:cs typeface="+mn-lt"/>
              </a:rPr>
              <a:t>Automatic testcase minimization for quick solution.[2]</a:t>
            </a:r>
            <a:endParaRPr lang="en-US"/>
          </a:p>
        </p:txBody>
      </p:sp>
    </p:spTree>
    <p:extLst>
      <p:ext uri="{BB962C8B-B14F-4D97-AF65-F5344CB8AC3E}">
        <p14:creationId xmlns:p14="http://schemas.microsoft.com/office/powerpoint/2010/main" val="68601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BE96-FC5E-A5D5-13FC-9630ED9A9210}"/>
              </a:ext>
            </a:extLst>
          </p:cNvPr>
          <p:cNvSpPr>
            <a:spLocks noGrp="1"/>
          </p:cNvSpPr>
          <p:nvPr>
            <p:ph type="title"/>
          </p:nvPr>
        </p:nvSpPr>
        <p:spPr/>
        <p:txBody>
          <a:bodyPr/>
          <a:lstStyle/>
          <a:p>
            <a:r>
              <a:rPr lang="en-US"/>
              <a:t>Using Echidna</a:t>
            </a:r>
          </a:p>
        </p:txBody>
      </p:sp>
      <p:sp>
        <p:nvSpPr>
          <p:cNvPr id="3" name="Content Placeholder 2">
            <a:extLst>
              <a:ext uri="{FF2B5EF4-FFF2-40B4-BE49-F238E27FC236}">
                <a16:creationId xmlns:a16="http://schemas.microsoft.com/office/drawing/2014/main" id="{54FC16A9-2AE8-9E95-AB35-4DC0250EC9A5}"/>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The core Echidna functionality is an executable called echidna-test. echidna-test takes a contract and a list of invariants (properties that should always remain true) as input. For each invariant, it generates random sequences of calls to the contract and checks if the invariant holds. If it can find some way to falsify the invariant, it prints the call sequence that does so. If it can't, you have some assurance the contract is safe.[2]</a:t>
            </a:r>
            <a:endParaRPr lang="en-US">
              <a:cs typeface="Segoe UI"/>
            </a:endParaRPr>
          </a:p>
        </p:txBody>
      </p:sp>
    </p:spTree>
    <p:extLst>
      <p:ext uri="{BB962C8B-B14F-4D97-AF65-F5344CB8AC3E}">
        <p14:creationId xmlns:p14="http://schemas.microsoft.com/office/powerpoint/2010/main" val="13109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66ED-C6CA-FD7E-D70B-61A9E46C43B2}"/>
              </a:ext>
            </a:extLst>
          </p:cNvPr>
          <p:cNvSpPr>
            <a:spLocks noGrp="1"/>
          </p:cNvSpPr>
          <p:nvPr>
            <p:ph type="title"/>
          </p:nvPr>
        </p:nvSpPr>
        <p:spPr/>
        <p:txBody>
          <a:bodyPr/>
          <a:lstStyle/>
          <a:p>
            <a:r>
              <a:rPr lang="en-US"/>
              <a:t>Writing invariants</a:t>
            </a:r>
          </a:p>
        </p:txBody>
      </p:sp>
      <p:sp>
        <p:nvSpPr>
          <p:cNvPr id="3" name="Content Placeholder 2">
            <a:extLst>
              <a:ext uri="{FF2B5EF4-FFF2-40B4-BE49-F238E27FC236}">
                <a16:creationId xmlns:a16="http://schemas.microsoft.com/office/drawing/2014/main" id="{209CB67C-BC46-1DB2-F5A1-06FF748B42A8}"/>
              </a:ext>
            </a:extLst>
          </p:cNvPr>
          <p:cNvSpPr>
            <a:spLocks noGrp="1"/>
          </p:cNvSpPr>
          <p:nvPr>
            <p:ph idx="1"/>
          </p:nvPr>
        </p:nvSpPr>
        <p:spPr/>
        <p:txBody>
          <a:bodyPr vert="horz" lIns="91440" tIns="45720" rIns="91440" bIns="45720" rtlCol="0" anchor="t">
            <a:normAutofit/>
          </a:bodyPr>
          <a:lstStyle/>
          <a:p>
            <a:pPr marL="0" indent="0">
              <a:buNone/>
            </a:pPr>
            <a:r>
              <a:rPr lang="en-US">
                <a:cs typeface="Segoe UI"/>
              </a:rPr>
              <a:t>I</a:t>
            </a:r>
            <a:r>
              <a:rPr lang="en-US">
                <a:ea typeface="+mn-lt"/>
                <a:cs typeface="+mn-lt"/>
              </a:rPr>
              <a:t>nvariants are expressed as Solidity functions with names that begin with echidna_, have no arguments, and return a </a:t>
            </a:r>
            <a:r>
              <a:rPr lang="en-US" err="1">
                <a:ea typeface="+mn-lt"/>
                <a:cs typeface="+mn-lt"/>
              </a:rPr>
              <a:t>boolean</a:t>
            </a:r>
            <a:r>
              <a:rPr lang="en-US">
                <a:ea typeface="+mn-lt"/>
                <a:cs typeface="+mn-lt"/>
              </a:rPr>
              <a:t>.[3]</a:t>
            </a:r>
            <a:endParaRPr lang="en-US" i="1">
              <a:ea typeface="+mn-lt"/>
              <a:cs typeface="+mn-lt"/>
            </a:endParaRPr>
          </a:p>
          <a:p>
            <a:pPr marL="0" indent="0">
              <a:buNone/>
            </a:pPr>
            <a:r>
              <a:rPr lang="en-US">
                <a:ea typeface="+mn-lt"/>
                <a:cs typeface="+mn-lt"/>
              </a:rPr>
              <a:t> For example, if you have some balance variable that should never go below 25, you can write an extra function in your contract like this one:</a:t>
            </a:r>
            <a:endParaRPr lang="en-US" i="1">
              <a:ea typeface="+mn-lt"/>
              <a:cs typeface="+mn-lt"/>
            </a:endParaRPr>
          </a:p>
          <a:p>
            <a:pPr marL="0" indent="0">
              <a:buNone/>
            </a:pPr>
            <a:r>
              <a:rPr lang="en-US">
                <a:ea typeface="+mn-lt"/>
                <a:cs typeface="+mn-lt"/>
              </a:rPr>
              <a:t>function echidna_check_balance() public returns (bool) {
    return(balance &gt;= 25);[2]
}</a:t>
            </a:r>
            <a:endParaRPr lang="en-US"/>
          </a:p>
        </p:txBody>
      </p:sp>
    </p:spTree>
    <p:extLst>
      <p:ext uri="{BB962C8B-B14F-4D97-AF65-F5344CB8AC3E}">
        <p14:creationId xmlns:p14="http://schemas.microsoft.com/office/powerpoint/2010/main" val="312543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D20D-75E3-1F8A-964C-8824B40DA2F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2082B0AF-BBA3-24F7-C97E-F5D08853FF29}"/>
              </a:ext>
            </a:extLst>
          </p:cNvPr>
          <p:cNvSpPr>
            <a:spLocks noGrp="1"/>
          </p:cNvSpPr>
          <p:nvPr>
            <p:ph idx="1"/>
          </p:nvPr>
        </p:nvSpPr>
        <p:spPr/>
        <p:txBody>
          <a:bodyPr vert="horz" lIns="91440" tIns="45720" rIns="91440" bIns="45720" rtlCol="0" anchor="t">
            <a:normAutofit/>
          </a:bodyPr>
          <a:lstStyle/>
          <a:p>
            <a:r>
              <a:rPr lang="en-US" sz="1800" dirty="0">
                <a:cs typeface="Segoe UI"/>
              </a:rPr>
              <a:t>The debug information can be insufficient, when Echidna finds a property failure, It will be nice to have additional information on what Echidna is doing.</a:t>
            </a:r>
          </a:p>
          <a:p>
            <a:r>
              <a:rPr lang="en-US" sz="1800" dirty="0">
                <a:cs typeface="Segoe UI"/>
              </a:rPr>
              <a:t>The other limitation is Echidna works on </a:t>
            </a:r>
            <a:r>
              <a:rPr lang="en-US" sz="1800" dirty="0" err="1">
                <a:cs typeface="Segoe UI"/>
              </a:rPr>
              <a:t>vyper</a:t>
            </a:r>
            <a:r>
              <a:rPr lang="en-US" sz="1800" dirty="0">
                <a:cs typeface="Segoe UI"/>
              </a:rPr>
              <a:t> contracts running the .</a:t>
            </a:r>
            <a:r>
              <a:rPr lang="en-US" sz="1800" dirty="0" err="1">
                <a:cs typeface="Segoe UI"/>
              </a:rPr>
              <a:t>vy</a:t>
            </a:r>
            <a:r>
              <a:rPr lang="en-US" sz="1800" dirty="0">
                <a:cs typeface="Segoe UI"/>
              </a:rPr>
              <a:t> files directly, but properties should be hardcoded in the contract.</a:t>
            </a:r>
          </a:p>
          <a:p>
            <a:r>
              <a:rPr lang="en-US" sz="1800" dirty="0">
                <a:cs typeface="Segoe UI"/>
              </a:rPr>
              <a:t>Solidity generally allows to define libraries. If libraries contain only internal functions, Echidna will work fine. If there are any external functions, this tool only support linking libraries when </a:t>
            </a:r>
            <a:r>
              <a:rPr lang="en-US" sz="1800" dirty="0" err="1">
                <a:cs typeface="Segoe UI"/>
              </a:rPr>
              <a:t>solc</a:t>
            </a:r>
            <a:r>
              <a:rPr lang="en-US" sz="1800" dirty="0">
                <a:cs typeface="Segoe UI"/>
              </a:rPr>
              <a:t> is directly using </a:t>
            </a:r>
            <a:r>
              <a:rPr lang="en-US" sz="1800" dirty="0" err="1">
                <a:cs typeface="Segoe UI"/>
              </a:rPr>
              <a:t>solcLibs</a:t>
            </a:r>
            <a:r>
              <a:rPr lang="en-US" sz="1800" dirty="0">
                <a:cs typeface="Segoe UI"/>
              </a:rPr>
              <a:t> argument. In any other cases the result would be unexpected.</a:t>
            </a:r>
          </a:p>
          <a:p>
            <a:r>
              <a:rPr lang="en-US" sz="1800" dirty="0">
                <a:cs typeface="Segoe UI"/>
              </a:rPr>
              <a:t>If at all the contract isn't  properly linked, Echidna will crash.</a:t>
            </a:r>
          </a:p>
          <a:p>
            <a:r>
              <a:rPr lang="en-US" sz="1800" dirty="0">
                <a:cs typeface="Segoe UI"/>
              </a:rPr>
              <a:t>Echidna will not detect the assertion failure in the internal transaction. This limitation is important as it can give confidence in the codebase, while assertions fail.</a:t>
            </a:r>
          </a:p>
          <a:p>
            <a:endParaRPr lang="en-US" sz="1800" dirty="0">
              <a:cs typeface="Segoe UI"/>
            </a:endParaRPr>
          </a:p>
        </p:txBody>
      </p:sp>
    </p:spTree>
    <p:extLst>
      <p:ext uri="{BB962C8B-B14F-4D97-AF65-F5344CB8AC3E}">
        <p14:creationId xmlns:p14="http://schemas.microsoft.com/office/powerpoint/2010/main" val="105343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F4C5B-B60D-14E4-24A4-C822D02DD7D2}"/>
              </a:ext>
            </a:extLst>
          </p:cNvPr>
          <p:cNvSpPr>
            <a:spLocks noGrp="1"/>
          </p:cNvSpPr>
          <p:nvPr>
            <p:ph type="title"/>
          </p:nvPr>
        </p:nvSpPr>
        <p:spPr/>
        <p:txBody>
          <a:bodyPr/>
          <a:lstStyle/>
          <a:p>
            <a:r>
              <a:rPr lang="en-US"/>
              <a:t>Project Enhancement</a:t>
            </a:r>
          </a:p>
        </p:txBody>
      </p:sp>
      <p:sp>
        <p:nvSpPr>
          <p:cNvPr id="3" name="Content Placeholder 2">
            <a:extLst>
              <a:ext uri="{FF2B5EF4-FFF2-40B4-BE49-F238E27FC236}">
                <a16:creationId xmlns:a16="http://schemas.microsoft.com/office/drawing/2014/main" id="{AEF08E1F-8465-CEC5-8FF8-0A3C03AE7B9D}"/>
              </a:ext>
            </a:extLst>
          </p:cNvPr>
          <p:cNvSpPr>
            <a:spLocks noGrp="1"/>
          </p:cNvSpPr>
          <p:nvPr>
            <p:ph idx="1"/>
          </p:nvPr>
        </p:nvSpPr>
        <p:spPr/>
        <p:txBody>
          <a:bodyPr vert="horz" lIns="91440" tIns="45720" rIns="91440" bIns="45720" rtlCol="0" anchor="t">
            <a:normAutofit/>
          </a:bodyPr>
          <a:lstStyle/>
          <a:p>
            <a:r>
              <a:rPr lang="en-US">
                <a:cs typeface="Segoe UI"/>
              </a:rPr>
              <a:t>Make Echidna work with all contract type</a:t>
            </a:r>
          </a:p>
          <a:p>
            <a:r>
              <a:rPr lang="en-US">
                <a:cs typeface="Segoe UI"/>
              </a:rPr>
              <a:t>Make </a:t>
            </a:r>
            <a:r>
              <a:rPr lang="en-US">
                <a:ea typeface="+mn-lt"/>
                <a:cs typeface="+mn-lt"/>
              </a:rPr>
              <a:t>Echidna work approrpiately when contracts are not properly linked</a:t>
            </a:r>
          </a:p>
          <a:p>
            <a:r>
              <a:rPr lang="en-US">
                <a:cs typeface="Segoe UI"/>
              </a:rPr>
              <a:t>Give additional information on debug logs in Echidna</a:t>
            </a:r>
          </a:p>
          <a:p>
            <a:endParaRPr lang="en-US">
              <a:cs typeface="Segoe UI"/>
            </a:endParaRPr>
          </a:p>
          <a:p>
            <a:endParaRPr lang="en-US">
              <a:cs typeface="Segoe UI"/>
            </a:endParaRPr>
          </a:p>
          <a:p>
            <a:endParaRPr lang="en-US">
              <a:cs typeface="Segoe UI"/>
            </a:endParaRPr>
          </a:p>
        </p:txBody>
      </p:sp>
    </p:spTree>
    <p:extLst>
      <p:ext uri="{BB962C8B-B14F-4D97-AF65-F5344CB8AC3E}">
        <p14:creationId xmlns:p14="http://schemas.microsoft.com/office/powerpoint/2010/main" val="1206529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CD74-88B3-3170-3415-52BBCD0AA0C3}"/>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B56CBD18-8613-59E6-B72D-CF131E7C5CA8}"/>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https://blog.trailofbits.com/2018/03/09/echidna-a-smart-fuzzer-for-ethereum/ [1]</a:t>
            </a:r>
            <a:endParaRPr lang="en-US">
              <a:ea typeface="+mn-lt"/>
              <a:cs typeface="+mn-lt"/>
            </a:endParaRPr>
          </a:p>
          <a:p>
            <a:r>
              <a:rPr lang="en-US">
                <a:ea typeface="+mn-lt"/>
                <a:cs typeface="+mn-lt"/>
                <a:hlinkClick r:id="rId3"/>
              </a:rPr>
              <a:t>https://hakin9.org/echidna-ethereum-smart-contract-fuzzer/</a:t>
            </a:r>
            <a:r>
              <a:rPr lang="en-US">
                <a:ea typeface="+mn-lt"/>
                <a:cs typeface="+mn-lt"/>
              </a:rPr>
              <a:t> [2]</a:t>
            </a:r>
          </a:p>
          <a:p>
            <a:r>
              <a:rPr lang="en-US">
                <a:ea typeface="+mn-lt"/>
                <a:cs typeface="+mn-lt"/>
                <a:hlinkClick r:id="rId4"/>
              </a:rPr>
              <a:t>https://github.com/crytic/echidna</a:t>
            </a:r>
            <a:r>
              <a:rPr lang="en-US">
                <a:ea typeface="+mn-lt"/>
                <a:cs typeface="+mn-lt"/>
              </a:rPr>
              <a:t> [3]</a:t>
            </a:r>
          </a:p>
        </p:txBody>
      </p:sp>
    </p:spTree>
    <p:extLst>
      <p:ext uri="{BB962C8B-B14F-4D97-AF65-F5344CB8AC3E}">
        <p14:creationId xmlns:p14="http://schemas.microsoft.com/office/powerpoint/2010/main" val="2397617145"/>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596</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AvenirNext LT Pro Medium</vt:lpstr>
      <vt:lpstr>Rockwell</vt:lpstr>
      <vt:lpstr>Segoe UI</vt:lpstr>
      <vt:lpstr>ExploreVTI</vt:lpstr>
      <vt:lpstr>Inception Presentation</vt:lpstr>
      <vt:lpstr>Echidna Introduction</vt:lpstr>
      <vt:lpstr>Features of Echidna</vt:lpstr>
      <vt:lpstr>Features of Echidna </vt:lpstr>
      <vt:lpstr>Using Echidna</vt:lpstr>
      <vt:lpstr>Writing invariants</vt:lpstr>
      <vt:lpstr>Limitations:</vt:lpstr>
      <vt:lpstr>Project Enhancement</vt:lpstr>
      <vt:lpstr>References</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kavya rayala</cp:lastModifiedBy>
  <cp:revision>626</cp:revision>
  <dcterms:created xsi:type="dcterms:W3CDTF">2022-09-13T02:27:28Z</dcterms:created>
  <dcterms:modified xsi:type="dcterms:W3CDTF">2022-09-13T04:35:38Z</dcterms:modified>
</cp:coreProperties>
</file>