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vswMG+wkHNh9M2Gj/nIIthBwp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BBEF18-F596-49B1-BF10-B01B3931146A}">
  <a:tblStyle styleId="{FFBBEF18-F596-49B1-BF10-B01B393114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0"/>
            <a:ext cx="3038648"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135" y="0"/>
            <a:ext cx="3038648"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648"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 name="Google Shape;76;p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ae6154b134_0_1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ae6154b134_0_14: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g1ae6154b134_0_14: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ae6154b134_0_2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ae6154b134_0_20: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g1ae6154b134_0_20: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ae6154b134_0_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ae6154b134_0_3: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g1ae6154b134_0_3: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ae2f93a620_0_15: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ae2f93a620_0_15: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5" name="Google Shape;165;g1ae2f93a620_0_15: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ae5872aa50_0_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ae5872aa50_0_0: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g1ae5872aa50_0_0: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ae6154b134_0_31: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ae6154b134_0_31: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g1ae6154b134_0_31: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ae2f93a620_0_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ae2f93a620_0_9: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g1ae2f93a620_0_9: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 name="Google Shape;200;p1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ac49d8417c_2_13: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ac49d8417c_2_13: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8" name="Google Shape;208;g1ac49d8417c_2_13: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ae6154b134_0_41: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ae6154b134_0_41: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7" name="Google Shape;217;g1ae6154b134_0_41: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 name="Google Shape;83;p2: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ac49d8417c_2_22: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ac49d8417c_2_22: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5" name="Google Shape;225;g1ac49d8417c_2_22: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ac49d8417c_2_5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ac49d8417c_2_57: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3" name="Google Shape;233;g1ac49d8417c_2_57: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ac49d8417c_2_3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ac49d8417c_2_30: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1" name="Google Shape;241;g1ac49d8417c_2_30: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ac49d8417c_2_37: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ac49d8417c_2_37: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 name="Google Shape;249;g1ac49d8417c_2_37: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ac49d8417c_2_44: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ac49d8417c_2_44: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7" name="Google Shape;257;g1ac49d8417c_2_44: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6: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0" name="Google Shape;270;p1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6" name="Google Shape;276;p1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ac49d8417c_0_15: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2" name="Google Shape;282;g1ac49d8417c_0_15: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9: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8" name="Google Shape;288;p1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1" name="Google Shape;91;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ac49d8417c_2_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ac49d8417c_2_0: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 name="Google Shape;111;g1ac49d8417c_2_0: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8: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8" name="Google Shape;118;p8: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ac49d8417c_2_6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ac49d8417c_2_65: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g1ac49d8417c_2_65: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ae2f93a620_0_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ae2f93a620_0_2: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g1ae2f93a620_0_2: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66FF"/>
              </a:buClr>
              <a:buSzPts val="4400"/>
              <a:buFont typeface="Calibri"/>
              <a:buNone/>
              <a:defRPr>
                <a:solidFill>
                  <a:srgbClr val="0066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2"/>
          <p:cNvSpPr txBox="1">
            <a:spLocks noGrp="1"/>
          </p:cNvSpPr>
          <p:nvPr>
            <p:ph type="body" idx="1"/>
          </p:nvPr>
        </p:nvSpPr>
        <p:spPr>
          <a:xfrm>
            <a:off x="838200" y="1295400"/>
            <a:ext cx="10515600" cy="488156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Char char="•"/>
              <a:defRPr>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Char char="•"/>
              <a:defRPr>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Char char="•"/>
              <a:defRPr>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Char char="•"/>
              <a:defRPr>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2"/>
          <p:cNvSpPr/>
          <p:nvPr/>
        </p:nvSpPr>
        <p:spPr>
          <a:xfrm>
            <a:off x="0" y="838201"/>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838200" y="118443"/>
            <a:ext cx="10515600" cy="930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7"/>
          <p:cNvSpPr txBox="1">
            <a:spLocks noGrp="1"/>
          </p:cNvSpPr>
          <p:nvPr>
            <p:ph type="title"/>
          </p:nvPr>
        </p:nvSpPr>
        <p:spPr>
          <a:xfrm>
            <a:off x="838200" y="118443"/>
            <a:ext cx="10515600" cy="930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66FF"/>
              </a:buClr>
              <a:buSzPts val="4400"/>
              <a:buFont typeface="Calibri"/>
              <a:buNone/>
              <a:defRPr>
                <a:solidFill>
                  <a:srgbClr val="0066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9"/>
          <p:cNvSpPr>
            <a:spLocks noGrp="1"/>
          </p:cNvSpPr>
          <p:nvPr>
            <p:ph type="pic" idx="2"/>
          </p:nvPr>
        </p:nvSpPr>
        <p:spPr>
          <a:xfrm>
            <a:off x="5183188" y="987425"/>
            <a:ext cx="6172200" cy="4873625"/>
          </a:xfrm>
          <a:prstGeom prst="rect">
            <a:avLst/>
          </a:prstGeom>
          <a:noFill/>
          <a:ln>
            <a:noFill/>
          </a:ln>
        </p:spPr>
      </p:sp>
      <p:sp>
        <p:nvSpPr>
          <p:cNvPr id="70" name="Google Shape;70;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118443"/>
            <a:ext cx="10515600" cy="93027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295400"/>
            <a:ext cx="10515600" cy="48815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0" descr="C:\Users\CSE-OFFICE\AppData\Local\Microsoft\Windows\Temporary Internet Files\Content.Word\pesu-brand-identity.png"/>
          <p:cNvPicPr preferRelativeResize="0"/>
          <p:nvPr/>
        </p:nvPicPr>
        <p:blipFill rotWithShape="1">
          <a:blip r:embed="rId11">
            <a:alphaModFix/>
          </a:blip>
          <a:srcRect/>
          <a:stretch/>
        </p:blipFill>
        <p:spPr>
          <a:xfrm>
            <a:off x="11125200" y="228600"/>
            <a:ext cx="609600" cy="102493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p:nvPr/>
        </p:nvSpPr>
        <p:spPr>
          <a:xfrm>
            <a:off x="2133600" y="914400"/>
            <a:ext cx="7924800" cy="2431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chemeClr val="dk1"/>
                </a:solidFill>
                <a:latin typeface="Trebuchet MS"/>
                <a:ea typeface="Trebuchet MS"/>
                <a:cs typeface="Trebuchet MS"/>
                <a:sym typeface="Trebuchet MS"/>
              </a:rPr>
              <a:t>UE19CS390B – Capstone Project Phase – 2</a:t>
            </a:r>
            <a:endParaRPr/>
          </a:p>
          <a:p>
            <a:pPr marL="0" marR="0" lvl="0" indent="0" algn="ctr" rtl="0">
              <a:spcBef>
                <a:spcPts val="0"/>
              </a:spcBef>
              <a:spcAft>
                <a:spcPts val="0"/>
              </a:spcAft>
              <a:buNone/>
            </a:pPr>
            <a:endParaRPr sz="2800" b="0" i="0" u="none" strike="noStrike" cap="none">
              <a:solidFill>
                <a:schemeClr val="dk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0000"/>
                </a:solidFill>
                <a:latin typeface="Trebuchet MS"/>
                <a:ea typeface="Trebuchet MS"/>
                <a:cs typeface="Trebuchet MS"/>
                <a:sym typeface="Trebuchet MS"/>
              </a:rPr>
              <a:t>SEMESTER - VII </a:t>
            </a:r>
            <a:endParaRPr/>
          </a:p>
          <a:p>
            <a:pPr marL="0" marR="0" lvl="0" indent="0" algn="ctr" rtl="0">
              <a:spcBef>
                <a:spcPts val="0"/>
              </a:spcBef>
              <a:spcAft>
                <a:spcPts val="0"/>
              </a:spcAft>
              <a:buNone/>
            </a:pPr>
            <a:endParaRPr sz="3200" b="1" i="0" u="none" strike="noStrike" cap="none">
              <a:solidFill>
                <a:srgbClr val="FF0000"/>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0000"/>
                </a:solidFill>
                <a:latin typeface="Trebuchet MS"/>
                <a:ea typeface="Trebuchet MS"/>
                <a:cs typeface="Trebuchet MS"/>
                <a:sym typeface="Trebuchet MS"/>
              </a:rPr>
              <a:t>END SEMESTER ASSESSMENT </a:t>
            </a:r>
            <a:endParaRPr/>
          </a:p>
        </p:txBody>
      </p:sp>
      <p:sp>
        <p:nvSpPr>
          <p:cNvPr id="79" name="Google Shape;79;p1"/>
          <p:cNvSpPr txBox="1"/>
          <p:nvPr/>
        </p:nvSpPr>
        <p:spPr>
          <a:xfrm>
            <a:off x="1004050" y="3478325"/>
            <a:ext cx="8458200" cy="3173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dirty="0">
                <a:solidFill>
                  <a:srgbClr val="0033CC"/>
                </a:solidFill>
                <a:latin typeface="Trebuchet MS"/>
                <a:ea typeface="Trebuchet MS"/>
                <a:cs typeface="Trebuchet MS"/>
                <a:sym typeface="Trebuchet MS"/>
              </a:rPr>
              <a:t>Project Title   : </a:t>
            </a:r>
            <a:r>
              <a:rPr lang="en-US" sz="2400" dirty="0">
                <a:solidFill>
                  <a:schemeClr val="dk1"/>
                </a:solidFill>
                <a:latin typeface="Calibri"/>
                <a:ea typeface="Calibri"/>
                <a:cs typeface="Calibri"/>
                <a:sym typeface="Calibri"/>
              </a:rPr>
              <a:t>Automated MCQ Generation</a:t>
            </a:r>
            <a:endParaRPr sz="24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0033CC"/>
                </a:solidFill>
                <a:latin typeface="Trebuchet MS"/>
                <a:ea typeface="Trebuchet MS"/>
                <a:cs typeface="Trebuchet MS"/>
                <a:sym typeface="Trebuchet MS"/>
              </a:rPr>
              <a:t>Project ID   	: </a:t>
            </a:r>
            <a:r>
              <a:rPr lang="en-US" sz="2400" dirty="0">
                <a:solidFill>
                  <a:schemeClr val="dk1"/>
                </a:solidFill>
                <a:latin typeface="Calibri"/>
                <a:ea typeface="Calibri"/>
                <a:cs typeface="Calibri"/>
                <a:sym typeface="Calibri"/>
              </a:rPr>
              <a:t>PW22_DS_02</a:t>
            </a:r>
            <a:endParaRPr sz="24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0033CC"/>
                </a:solidFill>
                <a:latin typeface="Trebuchet MS"/>
                <a:ea typeface="Trebuchet MS"/>
                <a:cs typeface="Trebuchet MS"/>
                <a:sym typeface="Trebuchet MS"/>
              </a:rPr>
              <a:t>Project Guide : </a:t>
            </a:r>
            <a:r>
              <a:rPr lang="en-US" sz="2400" dirty="0">
                <a:solidFill>
                  <a:schemeClr val="dk1"/>
                </a:solidFill>
                <a:latin typeface="Calibri"/>
                <a:ea typeface="Calibri"/>
                <a:cs typeface="Calibri"/>
                <a:sym typeface="Calibri"/>
              </a:rPr>
              <a:t>Prof. Dinesh Singh</a:t>
            </a:r>
            <a:endParaRPr sz="24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0033CC"/>
                </a:solidFill>
                <a:latin typeface="Trebuchet MS"/>
                <a:ea typeface="Trebuchet MS"/>
                <a:cs typeface="Trebuchet MS"/>
                <a:sym typeface="Trebuchet MS"/>
              </a:rPr>
              <a:t>Project Team  : </a:t>
            </a:r>
            <a:r>
              <a:rPr lang="en-US" sz="2400" dirty="0">
                <a:solidFill>
                  <a:schemeClr val="dk1"/>
                </a:solidFill>
                <a:latin typeface="Calibri"/>
                <a:ea typeface="Calibri"/>
                <a:cs typeface="Calibri"/>
                <a:sym typeface="Calibri"/>
              </a:rPr>
              <a:t>Saicharan-PES1UG19CS329</a:t>
            </a:r>
            <a:endParaRPr sz="24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dk1"/>
                </a:solidFill>
                <a:latin typeface="Calibri"/>
                <a:ea typeface="Calibri"/>
                <a:cs typeface="Calibri"/>
                <a:sym typeface="Calibri"/>
              </a:rPr>
              <a:t>	                   Abhishek M Bhayya-PES1UG19CS022</a:t>
            </a:r>
            <a:endParaRPr sz="24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dk1"/>
                </a:solidFill>
                <a:latin typeface="Calibri"/>
                <a:ea typeface="Calibri"/>
                <a:cs typeface="Calibri"/>
                <a:sym typeface="Calibri"/>
              </a:rPr>
              <a:t>  	            	     Kundansai-PES1UG19CS049</a:t>
            </a:r>
            <a:endParaRPr sz="24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dk1"/>
                </a:solidFill>
                <a:latin typeface="Calibri"/>
                <a:ea typeface="Calibri"/>
                <a:cs typeface="Calibri"/>
                <a:sym typeface="Calibri"/>
              </a:rPr>
              <a:t>	       	     Rashi-PES1UG20CS827</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ae6154b134_0_14"/>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ct val="100000"/>
              <a:buFont typeface="Calibri"/>
              <a:buNone/>
            </a:pPr>
            <a:r>
              <a:rPr lang="en-US" sz="4000" b="1"/>
              <a:t>Modules and Implementation Details</a:t>
            </a:r>
            <a:endParaRPr/>
          </a:p>
          <a:p>
            <a:pPr marL="0" lvl="0" indent="0" algn="l" rtl="0">
              <a:spcBef>
                <a:spcPts val="0"/>
              </a:spcBef>
              <a:spcAft>
                <a:spcPts val="0"/>
              </a:spcAft>
              <a:buNone/>
            </a:pPr>
            <a:endParaRPr/>
          </a:p>
        </p:txBody>
      </p:sp>
      <p:pic>
        <p:nvPicPr>
          <p:cNvPr id="144" name="Google Shape;144;g1ae6154b134_0_14"/>
          <p:cNvPicPr preferRelativeResize="0"/>
          <p:nvPr/>
        </p:nvPicPr>
        <p:blipFill>
          <a:blip r:embed="rId3">
            <a:alphaModFix/>
          </a:blip>
          <a:stretch>
            <a:fillRect/>
          </a:stretch>
        </p:blipFill>
        <p:spPr>
          <a:xfrm>
            <a:off x="1846700" y="1940875"/>
            <a:ext cx="5540199" cy="4241225"/>
          </a:xfrm>
          <a:prstGeom prst="rect">
            <a:avLst/>
          </a:prstGeom>
          <a:noFill/>
          <a:ln>
            <a:noFill/>
          </a:ln>
        </p:spPr>
      </p:pic>
      <p:sp>
        <p:nvSpPr>
          <p:cNvPr id="145" name="Google Shape;145;g1ae6154b134_0_14"/>
          <p:cNvSpPr txBox="1"/>
          <p:nvPr/>
        </p:nvSpPr>
        <p:spPr>
          <a:xfrm>
            <a:off x="412375" y="1216950"/>
            <a:ext cx="10632300" cy="461700"/>
          </a:xfrm>
          <a:prstGeom prst="rect">
            <a:avLst/>
          </a:prstGeom>
          <a:noFill/>
          <a:ln>
            <a:noFill/>
          </a:ln>
        </p:spPr>
        <p:txBody>
          <a:bodyPr spcFirstLastPara="1" wrap="square" lIns="91425" tIns="91425" rIns="91425" bIns="91425" anchor="t" anchorCtr="0">
            <a:spAutoFit/>
          </a:bodyPr>
          <a:lstStyle/>
          <a:p>
            <a:pPr marL="457200" lvl="0" indent="457200" algn="l" rtl="0">
              <a:spcBef>
                <a:spcPts val="0"/>
              </a:spcBef>
              <a:spcAft>
                <a:spcPts val="0"/>
              </a:spcAft>
              <a:buNone/>
            </a:pPr>
            <a:r>
              <a:rPr lang="en-US" sz="1800">
                <a:latin typeface="Times New Roman"/>
                <a:ea typeface="Times New Roman"/>
                <a:cs typeface="Times New Roman"/>
                <a:sym typeface="Times New Roman"/>
              </a:rPr>
              <a:t>(3)Sense2Vec</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ae6154b134_0_20"/>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ct val="100000"/>
              <a:buFont typeface="Calibri"/>
              <a:buNone/>
            </a:pPr>
            <a:r>
              <a:rPr lang="en-US" sz="4000" b="1"/>
              <a:t>Modules and Implementation Details</a:t>
            </a:r>
            <a:endParaRPr/>
          </a:p>
          <a:p>
            <a:pPr marL="0" lvl="0" indent="0" algn="l" rtl="0">
              <a:spcBef>
                <a:spcPts val="0"/>
              </a:spcBef>
              <a:spcAft>
                <a:spcPts val="0"/>
              </a:spcAft>
              <a:buNone/>
            </a:pPr>
            <a:endParaRPr/>
          </a:p>
        </p:txBody>
      </p:sp>
      <p:pic>
        <p:nvPicPr>
          <p:cNvPr id="152" name="Google Shape;152;g1ae6154b134_0_20"/>
          <p:cNvPicPr preferRelativeResize="0"/>
          <p:nvPr/>
        </p:nvPicPr>
        <p:blipFill>
          <a:blip r:embed="rId3">
            <a:alphaModFix/>
          </a:blip>
          <a:stretch>
            <a:fillRect/>
          </a:stretch>
        </p:blipFill>
        <p:spPr>
          <a:xfrm>
            <a:off x="1523975" y="1680875"/>
            <a:ext cx="6866950" cy="4903912"/>
          </a:xfrm>
          <a:prstGeom prst="rect">
            <a:avLst/>
          </a:prstGeom>
          <a:noFill/>
          <a:ln>
            <a:noFill/>
          </a:ln>
        </p:spPr>
      </p:pic>
      <p:sp>
        <p:nvSpPr>
          <p:cNvPr id="153" name="Google Shape;153;g1ae6154b134_0_20"/>
          <p:cNvSpPr txBox="1"/>
          <p:nvPr/>
        </p:nvSpPr>
        <p:spPr>
          <a:xfrm>
            <a:off x="125500" y="1174375"/>
            <a:ext cx="8453700" cy="461700"/>
          </a:xfrm>
          <a:prstGeom prst="rect">
            <a:avLst/>
          </a:prstGeom>
          <a:noFill/>
          <a:ln>
            <a:noFill/>
          </a:ln>
        </p:spPr>
        <p:txBody>
          <a:bodyPr spcFirstLastPara="1" wrap="square" lIns="91425" tIns="91425" rIns="91425" bIns="91425" anchor="t" anchorCtr="0">
            <a:spAutoFit/>
          </a:bodyPr>
          <a:lstStyle/>
          <a:p>
            <a:pPr marL="457200" lvl="0" indent="457200" algn="l" rtl="0">
              <a:spcBef>
                <a:spcPts val="0"/>
              </a:spcBef>
              <a:spcAft>
                <a:spcPts val="0"/>
              </a:spcAft>
              <a:buNone/>
            </a:pPr>
            <a:r>
              <a:rPr lang="en-US" sz="1800">
                <a:latin typeface="Times New Roman"/>
                <a:ea typeface="Times New Roman"/>
                <a:cs typeface="Times New Roman"/>
                <a:sym typeface="Times New Roman"/>
              </a:rPr>
              <a:t>(4) Sentence Transformers</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ae6154b134_0_3"/>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ct val="100000"/>
              <a:buFont typeface="Calibri"/>
              <a:buNone/>
            </a:pPr>
            <a:r>
              <a:rPr lang="en-US" sz="4000" b="1"/>
              <a:t>Modules and Implementation Details</a:t>
            </a:r>
            <a:endParaRPr/>
          </a:p>
          <a:p>
            <a:pPr marL="0" lvl="0" indent="0" algn="l" rtl="0">
              <a:spcBef>
                <a:spcPts val="0"/>
              </a:spcBef>
              <a:spcAft>
                <a:spcPts val="0"/>
              </a:spcAft>
              <a:buNone/>
            </a:pPr>
            <a:endParaRPr/>
          </a:p>
        </p:txBody>
      </p:sp>
      <p:pic>
        <p:nvPicPr>
          <p:cNvPr id="160" name="Google Shape;160;g1ae6154b134_0_3"/>
          <p:cNvPicPr preferRelativeResize="0"/>
          <p:nvPr/>
        </p:nvPicPr>
        <p:blipFill>
          <a:blip r:embed="rId3">
            <a:alphaModFix/>
          </a:blip>
          <a:stretch>
            <a:fillRect/>
          </a:stretch>
        </p:blipFill>
        <p:spPr>
          <a:xfrm>
            <a:off x="2402525" y="1707775"/>
            <a:ext cx="5387800" cy="5025275"/>
          </a:xfrm>
          <a:prstGeom prst="rect">
            <a:avLst/>
          </a:prstGeom>
          <a:noFill/>
          <a:ln>
            <a:noFill/>
          </a:ln>
        </p:spPr>
      </p:pic>
      <p:sp>
        <p:nvSpPr>
          <p:cNvPr id="161" name="Google Shape;161;g1ae6154b134_0_3"/>
          <p:cNvSpPr txBox="1"/>
          <p:nvPr/>
        </p:nvSpPr>
        <p:spPr>
          <a:xfrm>
            <a:off x="322750" y="1042138"/>
            <a:ext cx="6920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Times New Roman"/>
                <a:ea typeface="Times New Roman"/>
                <a:cs typeface="Times New Roman"/>
                <a:sym typeface="Times New Roman"/>
              </a:rPr>
              <a:t>MCQ Generation</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ae2f93a620_0_15"/>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Modules and Implementation Details</a:t>
            </a:r>
            <a:endParaRPr/>
          </a:p>
        </p:txBody>
      </p:sp>
      <p:sp>
        <p:nvSpPr>
          <p:cNvPr id="168" name="Google Shape;168;g1ae2f93a620_0_15"/>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900">
                <a:latin typeface="Times New Roman"/>
                <a:ea typeface="Times New Roman"/>
                <a:cs typeface="Times New Roman"/>
                <a:sym typeface="Times New Roman"/>
              </a:rPr>
              <a:t>FILL IN THE BLANKS</a:t>
            </a:r>
            <a:endParaRPr sz="1900">
              <a:latin typeface="Times New Roman"/>
              <a:ea typeface="Times New Roman"/>
              <a:cs typeface="Times New Roman"/>
              <a:sym typeface="Times New Roman"/>
            </a:endParaRPr>
          </a:p>
          <a:p>
            <a:pPr marL="0" lvl="0" indent="457200" algn="l" rtl="0">
              <a:spcBef>
                <a:spcPts val="1000"/>
              </a:spcBef>
              <a:spcAft>
                <a:spcPts val="0"/>
              </a:spcAft>
              <a:buNone/>
            </a:pPr>
            <a:r>
              <a:rPr lang="en-US" sz="1600">
                <a:latin typeface="Times New Roman"/>
                <a:ea typeface="Times New Roman"/>
                <a:cs typeface="Times New Roman"/>
                <a:sym typeface="Times New Roman"/>
              </a:rPr>
              <a:t>First given a context we store all the sentences in an array and discard any sentence greater than 20.then we find all the keywords from the text which are combination of nuns words and adjective using multipartite rank library.we then go back to our context and for all the keywords we find the corresponding sentences and store it in a dictionary which are sorted according to their length.we get the first sentence and replace the keywords with a blank thus getting the fill in the blanks.</a:t>
            </a:r>
            <a:endParaRPr sz="1600">
              <a:latin typeface="Times New Roman"/>
              <a:ea typeface="Times New Roman"/>
              <a:cs typeface="Times New Roman"/>
              <a:sym typeface="Times New Roman"/>
            </a:endParaRPr>
          </a:p>
        </p:txBody>
      </p:sp>
      <p:pic>
        <p:nvPicPr>
          <p:cNvPr id="169" name="Google Shape;169;g1ae2f93a620_0_15"/>
          <p:cNvPicPr preferRelativeResize="0"/>
          <p:nvPr/>
        </p:nvPicPr>
        <p:blipFill>
          <a:blip r:embed="rId3">
            <a:alphaModFix/>
          </a:blip>
          <a:stretch>
            <a:fillRect/>
          </a:stretch>
        </p:blipFill>
        <p:spPr>
          <a:xfrm>
            <a:off x="1364048" y="2942675"/>
            <a:ext cx="9088799" cy="377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ae5872aa50_0_0"/>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Modules and Implementation Details</a:t>
            </a:r>
            <a:endParaRPr/>
          </a:p>
        </p:txBody>
      </p:sp>
      <p:sp>
        <p:nvSpPr>
          <p:cNvPr id="176" name="Google Shape;176;g1ae5872aa50_0_0"/>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000" dirty="0">
                <a:latin typeface="Times New Roman"/>
                <a:ea typeface="Times New Roman"/>
                <a:cs typeface="Times New Roman"/>
                <a:sym typeface="Times New Roman"/>
              </a:rPr>
              <a:t>Match the Following</a:t>
            </a:r>
            <a:endParaRPr sz="2000" dirty="0">
              <a:latin typeface="Times New Roman"/>
              <a:ea typeface="Times New Roman"/>
              <a:cs typeface="Times New Roman"/>
              <a:sym typeface="Times New Roman"/>
            </a:endParaRPr>
          </a:p>
          <a:p>
            <a:pPr marL="0" lvl="0" indent="0" algn="l" rtl="0">
              <a:spcBef>
                <a:spcPts val="1000"/>
              </a:spcBef>
              <a:spcAft>
                <a:spcPts val="0"/>
              </a:spcAft>
              <a:buNone/>
            </a:pPr>
            <a:r>
              <a:rPr lang="en-US" sz="1600" dirty="0">
                <a:latin typeface="Times New Roman"/>
                <a:ea typeface="Times New Roman"/>
                <a:cs typeface="Times New Roman"/>
                <a:sym typeface="Times New Roman"/>
              </a:rPr>
              <a:t>Given an input text, key words are extracted using the built-in </a:t>
            </a:r>
            <a:r>
              <a:rPr lang="en-US" sz="1600" dirty="0" err="1">
                <a:latin typeface="Times New Roman"/>
                <a:ea typeface="Times New Roman"/>
                <a:cs typeface="Times New Roman"/>
                <a:sym typeface="Times New Roman"/>
              </a:rPr>
              <a:t>Yake</a:t>
            </a:r>
            <a:r>
              <a:rPr lang="en-US" sz="1600" dirty="0">
                <a:latin typeface="Times New Roman"/>
                <a:ea typeface="Times New Roman"/>
                <a:cs typeface="Times New Roman"/>
                <a:sym typeface="Times New Roman"/>
              </a:rPr>
              <a:t> algorithm from the Python keyword extraction module because keywords for just one-word </a:t>
            </a:r>
            <a:r>
              <a:rPr lang="en-US" sz="1600" dirty="0" err="1">
                <a:latin typeface="Times New Roman"/>
                <a:ea typeface="Times New Roman"/>
                <a:cs typeface="Times New Roman"/>
                <a:sym typeface="Times New Roman"/>
              </a:rPr>
              <a:t>Yake</a:t>
            </a:r>
            <a:r>
              <a:rPr lang="en-US" sz="1600" dirty="0">
                <a:latin typeface="Times New Roman"/>
                <a:ea typeface="Times New Roman"/>
                <a:cs typeface="Times New Roman"/>
                <a:sym typeface="Times New Roman"/>
              </a:rPr>
              <a:t> gives us better results. After that, we will divide the content into sentences in order to extract all the sentences from the story that contain our keywords. By doing this, we will be able to determine what each keyword means and build our Bert base model.</a:t>
            </a:r>
            <a:endParaRPr sz="1600" dirty="0">
              <a:latin typeface="Times New Roman"/>
              <a:ea typeface="Times New Roman"/>
              <a:cs typeface="Times New Roman"/>
              <a:sym typeface="Times New Roman"/>
            </a:endParaRPr>
          </a:p>
          <a:p>
            <a:pPr marL="0" lvl="0" indent="0" algn="l" rtl="0">
              <a:spcBef>
                <a:spcPts val="1000"/>
              </a:spcBef>
              <a:spcAft>
                <a:spcPts val="0"/>
              </a:spcAft>
              <a:buNone/>
            </a:pPr>
            <a:r>
              <a:rPr lang="en-US" sz="1600" dirty="0">
                <a:latin typeface="Times New Roman"/>
                <a:ea typeface="Times New Roman"/>
                <a:cs typeface="Times New Roman"/>
                <a:sym typeface="Times New Roman"/>
              </a:rPr>
              <a:t>We are going to take the last output vector's hidden state and map it to only one value, adding the special token TGT to help with disambiguation, and switching our model to evaluation mode because we are doing inference rather than training. Create feature records adds the tokens CLS and SEP, uses the Truncate Sequence pair function to pair sequences of different lengths (128), then passes the tokenized sentences and receives the score after </a:t>
            </a:r>
            <a:r>
              <a:rPr lang="en-US" sz="1600" dirty="0" err="1">
                <a:latin typeface="Times New Roman"/>
                <a:ea typeface="Times New Roman"/>
                <a:cs typeface="Times New Roman"/>
                <a:sym typeface="Times New Roman"/>
              </a:rPr>
              <a:t>randomising</a:t>
            </a:r>
            <a:r>
              <a:rPr lang="en-US" sz="1600" dirty="0">
                <a:latin typeface="Times New Roman"/>
                <a:ea typeface="Times New Roman"/>
                <a:cs typeface="Times New Roman"/>
                <a:sym typeface="Times New Roman"/>
              </a:rPr>
              <a:t> the sentences and key words using the Shuffle in Random Module.</a:t>
            </a:r>
            <a:endParaRPr sz="1600" dirty="0">
              <a:latin typeface="Times New Roman"/>
              <a:ea typeface="Times New Roman"/>
              <a:cs typeface="Times New Roman"/>
              <a:sym typeface="Times New Roman"/>
            </a:endParaRPr>
          </a:p>
          <a:p>
            <a:pPr marL="0" lvl="0" indent="0" algn="l" rtl="0">
              <a:spcBef>
                <a:spcPts val="1000"/>
              </a:spcBef>
              <a:spcAft>
                <a:spcPts val="0"/>
              </a:spcAft>
              <a:buNone/>
            </a:pPr>
            <a:endParaRPr sz="259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ae6154b134_0_31"/>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Modules and Implementation Details</a:t>
            </a:r>
            <a:endParaRPr/>
          </a:p>
        </p:txBody>
      </p:sp>
      <p:pic>
        <p:nvPicPr>
          <p:cNvPr id="183" name="Google Shape;183;g1ae6154b134_0_31"/>
          <p:cNvPicPr preferRelativeResize="0"/>
          <p:nvPr/>
        </p:nvPicPr>
        <p:blipFill>
          <a:blip r:embed="rId3">
            <a:alphaModFix/>
          </a:blip>
          <a:stretch>
            <a:fillRect/>
          </a:stretch>
        </p:blipFill>
        <p:spPr>
          <a:xfrm>
            <a:off x="1883150" y="981063"/>
            <a:ext cx="7296150" cy="587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ae2f93a620_0_9"/>
          <p:cNvSpPr txBox="1">
            <a:spLocks noGrp="1"/>
          </p:cNvSpPr>
          <p:nvPr>
            <p:ph type="title"/>
          </p:nvPr>
        </p:nvSpPr>
        <p:spPr>
          <a:xfrm>
            <a:off x="838200" y="21515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ct val="100000"/>
              <a:buFont typeface="Calibri"/>
              <a:buNone/>
            </a:pPr>
            <a:r>
              <a:rPr lang="en-US" sz="4000" b="1"/>
              <a:t>Modules and Implementation Details</a:t>
            </a:r>
            <a:endParaRPr/>
          </a:p>
          <a:p>
            <a:pPr marL="0" lvl="0" indent="0" algn="l" rtl="0">
              <a:spcBef>
                <a:spcPts val="0"/>
              </a:spcBef>
              <a:spcAft>
                <a:spcPts val="0"/>
              </a:spcAft>
              <a:buNone/>
            </a:pPr>
            <a:endParaRPr/>
          </a:p>
        </p:txBody>
      </p:sp>
      <p:sp>
        <p:nvSpPr>
          <p:cNvPr id="190" name="Google Shape;190;g1ae2f93a620_0_9"/>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000" dirty="0">
                <a:latin typeface="Times New Roman"/>
                <a:ea typeface="Times New Roman"/>
                <a:cs typeface="Times New Roman"/>
                <a:sym typeface="Times New Roman"/>
              </a:rPr>
              <a:t>True or false</a:t>
            </a:r>
            <a:endParaRPr sz="2000" dirty="0">
              <a:latin typeface="Times New Roman"/>
              <a:ea typeface="Times New Roman"/>
              <a:cs typeface="Times New Roman"/>
              <a:sym typeface="Times New Roman"/>
            </a:endParaRPr>
          </a:p>
          <a:p>
            <a:pPr marL="0" lvl="0" indent="457200" algn="l" rtl="0">
              <a:spcBef>
                <a:spcPts val="1000"/>
              </a:spcBef>
              <a:spcAft>
                <a:spcPts val="0"/>
              </a:spcAft>
              <a:buNone/>
            </a:pPr>
            <a:r>
              <a:rPr lang="en-US" sz="1600" dirty="0">
                <a:latin typeface="Times New Roman"/>
                <a:ea typeface="Times New Roman"/>
                <a:cs typeface="Times New Roman"/>
                <a:sym typeface="Times New Roman"/>
              </a:rPr>
              <a:t>Using the Allen NLP Constituency Parser, we first transform the given text into a tree object with all of its characteristics. Then we attempt to spit the noun or verb phrase that ends that tree. However, there is an issue. After separating the final noun phrase and verb phrase, we select the larger of the two and eliminate it from the original sentence. String matching cannot be used since there is no exact correspondence between the final sentence and the starting sentence. To autocomplete the text with a false option, we feed the altered sentence to an </a:t>
            </a:r>
            <a:r>
              <a:rPr lang="en-US" sz="1600" dirty="0" err="1">
                <a:latin typeface="Times New Roman"/>
                <a:ea typeface="Times New Roman"/>
                <a:cs typeface="Times New Roman"/>
                <a:sym typeface="Times New Roman"/>
              </a:rPr>
              <a:t>openAI</a:t>
            </a:r>
            <a:r>
              <a:rPr lang="en-US" sz="1600" dirty="0">
                <a:latin typeface="Times New Roman"/>
                <a:ea typeface="Times New Roman"/>
                <a:cs typeface="Times New Roman"/>
                <a:sym typeface="Times New Roman"/>
              </a:rPr>
              <a:t> GPT-2 model.</a:t>
            </a:r>
            <a:endParaRPr sz="1600" dirty="0">
              <a:latin typeface="Times New Roman"/>
              <a:ea typeface="Times New Roman"/>
              <a:cs typeface="Times New Roman"/>
              <a:sym typeface="Times New Roman"/>
            </a:endParaRPr>
          </a:p>
        </p:txBody>
      </p:sp>
      <p:pic>
        <p:nvPicPr>
          <p:cNvPr id="3" name="Google Shape;197;g1ae6154b134_0_54">
            <a:extLst>
              <a:ext uri="{FF2B5EF4-FFF2-40B4-BE49-F238E27FC236}">
                <a16:creationId xmlns:a16="http://schemas.microsoft.com/office/drawing/2014/main" id="{25A1F04A-7C9B-9E54-4620-EDE1C1A3DA12}"/>
              </a:ext>
            </a:extLst>
          </p:cNvPr>
          <p:cNvPicPr preferRelativeResize="0"/>
          <p:nvPr/>
        </p:nvPicPr>
        <p:blipFill>
          <a:blip r:embed="rId3">
            <a:alphaModFix/>
          </a:blip>
          <a:stretch>
            <a:fillRect/>
          </a:stretch>
        </p:blipFill>
        <p:spPr>
          <a:xfrm>
            <a:off x="1466250" y="3140015"/>
            <a:ext cx="6582195" cy="29914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Results and Discussion</a:t>
            </a:r>
            <a:endParaRPr/>
          </a:p>
        </p:txBody>
      </p:sp>
      <p:sp>
        <p:nvSpPr>
          <p:cNvPr id="203" name="Google Shape;203;p12"/>
          <p:cNvSpPr txBox="1"/>
          <p:nvPr/>
        </p:nvSpPr>
        <p:spPr>
          <a:xfrm>
            <a:off x="196125" y="988350"/>
            <a:ext cx="10515600" cy="8088600"/>
          </a:xfrm>
          <a:prstGeom prst="rect">
            <a:avLst/>
          </a:prstGeom>
          <a:noFill/>
          <a:ln>
            <a:noFill/>
          </a:ln>
        </p:spPr>
        <p:txBody>
          <a:bodyPr spcFirstLastPara="1" wrap="square" lIns="91425" tIns="91425" rIns="91425" bIns="91425" anchor="t" anchorCtr="0">
            <a:spAutoFit/>
          </a:bodyPr>
          <a:lstStyle/>
          <a:p>
            <a:pPr marL="457200" lvl="0" indent="-330200" algn="l" rtl="0">
              <a:spcBef>
                <a:spcPts val="1020"/>
              </a:spcBef>
              <a:spcAft>
                <a:spcPts val="0"/>
              </a:spcAft>
              <a:buClr>
                <a:srgbClr val="1F3863"/>
              </a:buClr>
              <a:buSzPts val="1600"/>
              <a:buFont typeface="Times New Roman"/>
              <a:buChar char="❏"/>
            </a:pPr>
            <a:r>
              <a:rPr lang="en-US" sz="1600">
                <a:solidFill>
                  <a:srgbClr val="1F3863"/>
                </a:solidFill>
                <a:latin typeface="Times New Roman"/>
                <a:ea typeface="Times New Roman"/>
                <a:cs typeface="Times New Roman"/>
                <a:sym typeface="Times New Roman"/>
              </a:rPr>
              <a:t>MCQ Generation</a:t>
            </a:r>
            <a:endParaRPr sz="1600">
              <a:solidFill>
                <a:srgbClr val="1F3863"/>
              </a:solidFill>
              <a:latin typeface="Times New Roman"/>
              <a:ea typeface="Times New Roman"/>
              <a:cs typeface="Times New Roman"/>
              <a:sym typeface="Times New Roman"/>
            </a:endParaRPr>
          </a:p>
          <a:p>
            <a:pPr marL="914400" lvl="1" indent="-330200" algn="l" rtl="0">
              <a:spcBef>
                <a:spcPts val="0"/>
              </a:spcBef>
              <a:spcAft>
                <a:spcPts val="0"/>
              </a:spcAft>
              <a:buClr>
                <a:srgbClr val="1F3863"/>
              </a:buClr>
              <a:buSzPts val="1600"/>
              <a:buFont typeface="Times New Roman"/>
              <a:buChar char="❏"/>
            </a:pPr>
            <a:r>
              <a:rPr lang="en-US" sz="1600">
                <a:solidFill>
                  <a:srgbClr val="1F3863"/>
                </a:solidFill>
                <a:latin typeface="Times New Roman"/>
                <a:ea typeface="Times New Roman"/>
                <a:cs typeface="Times New Roman"/>
                <a:sym typeface="Times New Roman"/>
              </a:rPr>
              <a:t>Distractors generation</a:t>
            </a:r>
            <a:endParaRPr sz="1600">
              <a:solidFill>
                <a:srgbClr val="1F3863"/>
              </a:solidFill>
              <a:latin typeface="Times New Roman"/>
              <a:ea typeface="Times New Roman"/>
              <a:cs typeface="Times New Roman"/>
              <a:sym typeface="Times New Roman"/>
            </a:endParaRPr>
          </a:p>
          <a:p>
            <a:pPr marL="1371600" lvl="2" indent="-330200" algn="l" rtl="0">
              <a:spcBef>
                <a:spcPts val="0"/>
              </a:spcBef>
              <a:spcAft>
                <a:spcPts val="0"/>
              </a:spcAft>
              <a:buClr>
                <a:srgbClr val="1F3863"/>
              </a:buClr>
              <a:buSzPts val="1600"/>
              <a:buFont typeface="Times New Roman"/>
              <a:buChar char="❏"/>
            </a:pPr>
            <a:r>
              <a:rPr lang="en-US" sz="1600">
                <a:solidFill>
                  <a:srgbClr val="1F3863"/>
                </a:solidFill>
                <a:latin typeface="Times New Roman"/>
                <a:ea typeface="Times New Roman"/>
                <a:cs typeface="Times New Roman"/>
                <a:sym typeface="Times New Roman"/>
              </a:rPr>
              <a:t>Wordnet</a:t>
            </a: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r>
              <a:rPr lang="en-US" sz="1600">
                <a:solidFill>
                  <a:srgbClr val="1F3863"/>
                </a:solidFill>
                <a:latin typeface="Times New Roman"/>
                <a:ea typeface="Times New Roman"/>
                <a:cs typeface="Times New Roman"/>
                <a:sym typeface="Times New Roman"/>
              </a:rPr>
              <a:t>		  </a:t>
            </a: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p:txBody>
      </p:sp>
      <p:pic>
        <p:nvPicPr>
          <p:cNvPr id="204" name="Google Shape;204;p12"/>
          <p:cNvPicPr preferRelativeResize="0"/>
          <p:nvPr/>
        </p:nvPicPr>
        <p:blipFill>
          <a:blip r:embed="rId3">
            <a:alphaModFix/>
          </a:blip>
          <a:stretch>
            <a:fillRect/>
          </a:stretch>
        </p:blipFill>
        <p:spPr>
          <a:xfrm>
            <a:off x="1083638" y="2333078"/>
            <a:ext cx="8830225" cy="348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ac49d8417c_2_13"/>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ts val="4000"/>
              <a:buFont typeface="Calibri"/>
              <a:buNone/>
            </a:pPr>
            <a:r>
              <a:rPr lang="en-US" sz="4000" b="1"/>
              <a:t>Results and Discussion</a:t>
            </a:r>
            <a:endParaRPr/>
          </a:p>
        </p:txBody>
      </p:sp>
      <p:sp>
        <p:nvSpPr>
          <p:cNvPr id="211" name="Google Shape;211;g1ac49d8417c_2_13"/>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1371600" lvl="0" indent="-330200" algn="l" rtl="0">
              <a:spcBef>
                <a:spcPts val="1000"/>
              </a:spcBef>
              <a:spcAft>
                <a:spcPts val="0"/>
              </a:spcAft>
              <a:buSzPts val="1600"/>
              <a:buFont typeface="Times New Roman"/>
              <a:buChar char="❏"/>
            </a:pPr>
            <a:r>
              <a:rPr lang="en-US" sz="1600">
                <a:latin typeface="Times New Roman"/>
                <a:ea typeface="Times New Roman"/>
                <a:cs typeface="Times New Roman"/>
                <a:sym typeface="Times New Roman"/>
              </a:rPr>
              <a:t>ConceptNet</a:t>
            </a:r>
            <a:endParaRPr sz="1600">
              <a:latin typeface="Times New Roman"/>
              <a:ea typeface="Times New Roman"/>
              <a:cs typeface="Times New Roman"/>
              <a:sym typeface="Times New Roman"/>
            </a:endParaRPr>
          </a:p>
          <a:p>
            <a:pPr marL="1371600" lvl="0" indent="0" algn="l" rtl="0">
              <a:spcBef>
                <a:spcPts val="1000"/>
              </a:spcBef>
              <a:spcAft>
                <a:spcPts val="0"/>
              </a:spcAft>
              <a:buNone/>
            </a:pP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latin typeface="Times New Roman"/>
              <a:ea typeface="Times New Roman"/>
              <a:cs typeface="Times New Roman"/>
              <a:sym typeface="Times New Roman"/>
            </a:endParaRPr>
          </a:p>
          <a:p>
            <a:pPr marL="1371600" lvl="0" indent="-330200" algn="l" rtl="0">
              <a:spcBef>
                <a:spcPts val="1000"/>
              </a:spcBef>
              <a:spcAft>
                <a:spcPts val="0"/>
              </a:spcAft>
              <a:buSzPts val="1600"/>
              <a:buFont typeface="Times New Roman"/>
              <a:buChar char="❏"/>
            </a:pPr>
            <a:r>
              <a:rPr lang="en-US" sz="1600">
                <a:latin typeface="Times New Roman"/>
                <a:ea typeface="Times New Roman"/>
                <a:cs typeface="Times New Roman"/>
                <a:sym typeface="Times New Roman"/>
              </a:rPr>
              <a:t>Sen2Vec</a:t>
            </a:r>
            <a:endParaRPr sz="1600">
              <a:latin typeface="Times New Roman"/>
              <a:ea typeface="Times New Roman"/>
              <a:cs typeface="Times New Roman"/>
              <a:sym typeface="Times New Roman"/>
            </a:endParaRPr>
          </a:p>
          <a:p>
            <a:pPr marL="0" lvl="0" indent="0" algn="l" rtl="0">
              <a:spcBef>
                <a:spcPts val="1000"/>
              </a:spcBef>
              <a:spcAft>
                <a:spcPts val="0"/>
              </a:spcAft>
              <a:buNone/>
            </a:pPr>
            <a:endParaRPr sz="1200">
              <a:latin typeface="Times New Roman"/>
              <a:ea typeface="Times New Roman"/>
              <a:cs typeface="Times New Roman"/>
              <a:sym typeface="Times New Roman"/>
            </a:endParaRPr>
          </a:p>
          <a:p>
            <a:pPr marL="0" lvl="0" indent="0" algn="l" rtl="0">
              <a:spcBef>
                <a:spcPts val="100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pic>
        <p:nvPicPr>
          <p:cNvPr id="212" name="Google Shape;212;g1ac49d8417c_2_13"/>
          <p:cNvPicPr preferRelativeResize="0"/>
          <p:nvPr/>
        </p:nvPicPr>
        <p:blipFill>
          <a:blip r:embed="rId3">
            <a:alphaModFix/>
          </a:blip>
          <a:stretch>
            <a:fillRect/>
          </a:stretch>
        </p:blipFill>
        <p:spPr>
          <a:xfrm>
            <a:off x="-62775" y="1748856"/>
            <a:ext cx="12192000" cy="1758039"/>
          </a:xfrm>
          <a:prstGeom prst="rect">
            <a:avLst/>
          </a:prstGeom>
          <a:noFill/>
          <a:ln>
            <a:noFill/>
          </a:ln>
        </p:spPr>
      </p:pic>
      <p:pic>
        <p:nvPicPr>
          <p:cNvPr id="213" name="Google Shape;213;g1ac49d8417c_2_13"/>
          <p:cNvPicPr preferRelativeResize="0"/>
          <p:nvPr/>
        </p:nvPicPr>
        <p:blipFill>
          <a:blip r:embed="rId4">
            <a:alphaModFix/>
          </a:blip>
          <a:stretch>
            <a:fillRect/>
          </a:stretch>
        </p:blipFill>
        <p:spPr>
          <a:xfrm>
            <a:off x="0" y="4550191"/>
            <a:ext cx="12192000" cy="16268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ae6154b134_0_41"/>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ts val="4000"/>
              <a:buFont typeface="Calibri"/>
              <a:buNone/>
            </a:pPr>
            <a:r>
              <a:rPr lang="en-US" sz="4000" b="1"/>
              <a:t>Results and Discussion</a:t>
            </a:r>
            <a:endParaRPr/>
          </a:p>
        </p:txBody>
      </p:sp>
      <p:sp>
        <p:nvSpPr>
          <p:cNvPr id="220" name="Google Shape;220;g1ae6154b134_0_41"/>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1371600" lvl="0" indent="-330200" algn="l" rtl="0">
              <a:spcBef>
                <a:spcPts val="1000"/>
              </a:spcBef>
              <a:spcAft>
                <a:spcPts val="0"/>
              </a:spcAft>
              <a:buSzPts val="1600"/>
              <a:buFont typeface="Times New Roman"/>
              <a:buChar char="❏"/>
            </a:pPr>
            <a:r>
              <a:rPr lang="en-US" sz="1600">
                <a:latin typeface="Times New Roman"/>
                <a:ea typeface="Times New Roman"/>
                <a:cs typeface="Times New Roman"/>
                <a:sym typeface="Times New Roman"/>
              </a:rPr>
              <a:t>Sentence transformers</a:t>
            </a:r>
            <a:endParaRPr sz="1200">
              <a:latin typeface="Times New Roman"/>
              <a:ea typeface="Times New Roman"/>
              <a:cs typeface="Times New Roman"/>
              <a:sym typeface="Times New Roman"/>
            </a:endParaRPr>
          </a:p>
        </p:txBody>
      </p:sp>
      <p:pic>
        <p:nvPicPr>
          <p:cNvPr id="221" name="Google Shape;221;g1ae6154b134_0_41"/>
          <p:cNvPicPr preferRelativeResize="0"/>
          <p:nvPr/>
        </p:nvPicPr>
        <p:blipFill>
          <a:blip r:embed="rId3">
            <a:alphaModFix/>
          </a:blip>
          <a:stretch>
            <a:fillRect/>
          </a:stretch>
        </p:blipFill>
        <p:spPr>
          <a:xfrm>
            <a:off x="2436175" y="1846725"/>
            <a:ext cx="4038600" cy="259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
          <p:cNvSpPr txBox="1"/>
          <p:nvPr/>
        </p:nvSpPr>
        <p:spPr>
          <a:xfrm>
            <a:off x="1638300" y="2514600"/>
            <a:ext cx="8915400" cy="4572000"/>
          </a:xfrm>
          <a:prstGeom prst="rect">
            <a:avLst/>
          </a:prstGeom>
          <a:noFill/>
          <a:ln>
            <a:noFill/>
          </a:ln>
        </p:spPr>
        <p:txBody>
          <a:bodyPr spcFirstLastPara="1" wrap="square" lIns="91425" tIns="45700" rIns="91425" bIns="45700" anchor="t" anchorCtr="0">
            <a:noAutofit/>
          </a:bodyPr>
          <a:lstStyle/>
          <a:p>
            <a:pPr marL="685791" marR="0" lvl="0" indent="-190500" algn="just" rtl="0">
              <a:spcBef>
                <a:spcPts val="0"/>
              </a:spcBef>
              <a:spcAft>
                <a:spcPts val="0"/>
              </a:spcAft>
              <a:buClr>
                <a:schemeClr val="dk1"/>
              </a:buClr>
              <a:buSzPts val="2400"/>
              <a:buFont typeface="Noto Sans Symbols"/>
              <a:buNone/>
            </a:pPr>
            <a:endParaRPr sz="2400">
              <a:solidFill>
                <a:srgbClr val="0033CC"/>
              </a:solidFill>
              <a:latin typeface="Trebuchet MS"/>
              <a:ea typeface="Trebuchet MS"/>
              <a:cs typeface="Trebuchet MS"/>
              <a:sym typeface="Trebuchet MS"/>
            </a:endParaRPr>
          </a:p>
        </p:txBody>
      </p:sp>
      <p:sp>
        <p:nvSpPr>
          <p:cNvPr id="86" name="Google Shape;86;p2"/>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Outline</a:t>
            </a:r>
            <a:endParaRPr b="1"/>
          </a:p>
        </p:txBody>
      </p:sp>
      <p:sp>
        <p:nvSpPr>
          <p:cNvPr id="87" name="Google Shape;87;p2"/>
          <p:cNvSpPr txBox="1">
            <a:spLocks noGrp="1"/>
          </p:cNvSpPr>
          <p:nvPr>
            <p:ph type="body" idx="1"/>
          </p:nvPr>
        </p:nvSpPr>
        <p:spPr>
          <a:xfrm>
            <a:off x="838200" y="1295400"/>
            <a:ext cx="10515600" cy="4881563"/>
          </a:xfrm>
          <a:prstGeom prst="rect">
            <a:avLst/>
          </a:prstGeom>
          <a:noFill/>
          <a:ln>
            <a:noFill/>
          </a:ln>
        </p:spPr>
        <p:txBody>
          <a:bodyPr spcFirstLastPara="1" wrap="square" lIns="91425" tIns="45700" rIns="91425" bIns="45700" anchor="t" anchorCtr="0">
            <a:noAutofit/>
          </a:bodyPr>
          <a:lstStyle/>
          <a:p>
            <a:pPr marL="685791" lvl="0" indent="-342900" algn="just" rtl="0">
              <a:lnSpc>
                <a:spcPct val="90000"/>
              </a:lnSpc>
              <a:spcBef>
                <a:spcPts val="0"/>
              </a:spcBef>
              <a:spcAft>
                <a:spcPts val="0"/>
              </a:spcAft>
              <a:buClr>
                <a:schemeClr val="dk1"/>
              </a:buClr>
              <a:buSzPts val="3000"/>
              <a:buFont typeface="Noto Sans Symbols"/>
              <a:buChar char="▪"/>
            </a:pPr>
            <a:r>
              <a:rPr lang="en-US" sz="3000"/>
              <a:t>Abstract</a:t>
            </a:r>
            <a:endParaRPr/>
          </a:p>
          <a:p>
            <a:pPr marL="685791" lvl="0" indent="-342900" algn="just" rtl="0">
              <a:lnSpc>
                <a:spcPct val="90000"/>
              </a:lnSpc>
              <a:spcBef>
                <a:spcPts val="0"/>
              </a:spcBef>
              <a:spcAft>
                <a:spcPts val="0"/>
              </a:spcAft>
              <a:buClr>
                <a:schemeClr val="dk1"/>
              </a:buClr>
              <a:buSzPts val="3000"/>
              <a:buFont typeface="Noto Sans Symbols"/>
              <a:buChar char="▪"/>
            </a:pPr>
            <a:r>
              <a:rPr lang="en-US" sz="3000"/>
              <a:t>Team Roles and Responsibilities.</a:t>
            </a:r>
            <a:endParaRPr/>
          </a:p>
          <a:p>
            <a:pPr marL="685791" lvl="0" indent="-342900" algn="just" rtl="0">
              <a:lnSpc>
                <a:spcPct val="90000"/>
              </a:lnSpc>
              <a:spcBef>
                <a:spcPts val="0"/>
              </a:spcBef>
              <a:spcAft>
                <a:spcPts val="0"/>
              </a:spcAft>
              <a:buClr>
                <a:schemeClr val="dk1"/>
              </a:buClr>
              <a:buSzPts val="3000"/>
              <a:buFont typeface="Noto Sans Symbols"/>
              <a:buChar char="▪"/>
            </a:pPr>
            <a:r>
              <a:rPr lang="en-US" sz="3000"/>
              <a:t>Summary of Methodology / Approach (Capstone Phase - 1)</a:t>
            </a:r>
            <a:endParaRPr/>
          </a:p>
          <a:p>
            <a:pPr marL="685791" lvl="0" indent="-342900" algn="just" rtl="0">
              <a:lnSpc>
                <a:spcPct val="90000"/>
              </a:lnSpc>
              <a:spcBef>
                <a:spcPts val="0"/>
              </a:spcBef>
              <a:spcAft>
                <a:spcPts val="0"/>
              </a:spcAft>
              <a:buClr>
                <a:schemeClr val="dk1"/>
              </a:buClr>
              <a:buSzPts val="3000"/>
              <a:buFont typeface="Noto Sans Symbols"/>
              <a:buChar char="▪"/>
            </a:pPr>
            <a:r>
              <a:rPr lang="en-US" sz="3000"/>
              <a:t>Modules and Implementation Details</a:t>
            </a:r>
            <a:endParaRPr/>
          </a:p>
          <a:p>
            <a:pPr marL="685791" lvl="0" indent="-342900" algn="just" rtl="0">
              <a:lnSpc>
                <a:spcPct val="90000"/>
              </a:lnSpc>
              <a:spcBef>
                <a:spcPts val="0"/>
              </a:spcBef>
              <a:spcAft>
                <a:spcPts val="0"/>
              </a:spcAft>
              <a:buClr>
                <a:schemeClr val="dk1"/>
              </a:buClr>
              <a:buSzPts val="3000"/>
              <a:buFont typeface="Noto Sans Symbols"/>
              <a:buChar char="▪"/>
            </a:pPr>
            <a:r>
              <a:rPr lang="en-US" sz="3000"/>
              <a:t>Results and Discussion</a:t>
            </a:r>
            <a:endParaRPr/>
          </a:p>
          <a:p>
            <a:pPr marL="685791" lvl="0" indent="-342900" algn="just" rtl="0">
              <a:lnSpc>
                <a:spcPct val="90000"/>
              </a:lnSpc>
              <a:spcBef>
                <a:spcPts val="0"/>
              </a:spcBef>
              <a:spcAft>
                <a:spcPts val="0"/>
              </a:spcAft>
              <a:buClr>
                <a:schemeClr val="dk1"/>
              </a:buClr>
              <a:buSzPts val="3000"/>
              <a:buFont typeface="Noto Sans Symbols"/>
              <a:buChar char="▪"/>
            </a:pPr>
            <a:r>
              <a:rPr lang="en-US" sz="3000"/>
              <a:t>Conclusion and Future Work</a:t>
            </a:r>
            <a:endParaRPr/>
          </a:p>
          <a:p>
            <a:pPr marL="685791" lvl="0" indent="-342900" algn="just" rtl="0">
              <a:lnSpc>
                <a:spcPct val="90000"/>
              </a:lnSpc>
              <a:spcBef>
                <a:spcPts val="0"/>
              </a:spcBef>
              <a:spcAft>
                <a:spcPts val="0"/>
              </a:spcAft>
              <a:buClr>
                <a:schemeClr val="dk1"/>
              </a:buClr>
              <a:buSzPts val="3000"/>
              <a:buFont typeface="Noto Sans Symbols"/>
              <a:buChar char="▪"/>
            </a:pPr>
            <a:r>
              <a:rPr lang="en-US" sz="3000"/>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ac49d8417c_2_22"/>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Results and Discussion</a:t>
            </a:r>
            <a:endParaRPr/>
          </a:p>
        </p:txBody>
      </p:sp>
      <p:sp>
        <p:nvSpPr>
          <p:cNvPr id="228" name="Google Shape;228;g1ac49d8417c_2_22"/>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914400" marR="84455" lvl="0" indent="-330200" algn="l" rtl="0">
              <a:lnSpc>
                <a:spcPct val="150000"/>
              </a:lnSpc>
              <a:spcBef>
                <a:spcPts val="45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Question Generation</a:t>
            </a:r>
            <a:endParaRPr sz="1600">
              <a:solidFill>
                <a:srgbClr val="000000"/>
              </a:solidFill>
              <a:latin typeface="Times New Roman"/>
              <a:ea typeface="Times New Roman"/>
              <a:cs typeface="Times New Roman"/>
              <a:sym typeface="Times New Roman"/>
            </a:endParaRPr>
          </a:p>
          <a:p>
            <a:pPr marL="914400" lvl="0" indent="0" algn="l" rtl="0">
              <a:spcBef>
                <a:spcPts val="1000"/>
              </a:spcBef>
              <a:spcAft>
                <a:spcPts val="0"/>
              </a:spcAft>
              <a:buNone/>
            </a:pPr>
            <a:endParaRPr/>
          </a:p>
        </p:txBody>
      </p:sp>
      <p:pic>
        <p:nvPicPr>
          <p:cNvPr id="229" name="Google Shape;229;g1ac49d8417c_2_22"/>
          <p:cNvPicPr preferRelativeResize="0"/>
          <p:nvPr/>
        </p:nvPicPr>
        <p:blipFill>
          <a:blip r:embed="rId3">
            <a:alphaModFix/>
          </a:blip>
          <a:stretch>
            <a:fillRect/>
          </a:stretch>
        </p:blipFill>
        <p:spPr>
          <a:xfrm>
            <a:off x="1049725" y="1842250"/>
            <a:ext cx="9214874" cy="4781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ac49d8417c_2_57"/>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Results and Discussion</a:t>
            </a:r>
            <a:endParaRPr/>
          </a:p>
        </p:txBody>
      </p:sp>
      <p:sp>
        <p:nvSpPr>
          <p:cNvPr id="236" name="Google Shape;236;g1ac49d8417c_2_57"/>
          <p:cNvSpPr txBox="1">
            <a:spLocks noGrp="1"/>
          </p:cNvSpPr>
          <p:nvPr>
            <p:ph type="body" idx="1"/>
          </p:nvPr>
        </p:nvSpPr>
        <p:spPr>
          <a:xfrm>
            <a:off x="806025" y="988200"/>
            <a:ext cx="10515600" cy="4881600"/>
          </a:xfrm>
          <a:prstGeom prst="rect">
            <a:avLst/>
          </a:prstGeom>
        </p:spPr>
        <p:txBody>
          <a:bodyPr spcFirstLastPara="1" wrap="square" lIns="91425" tIns="45700" rIns="91425" bIns="45700" anchor="t" anchorCtr="0">
            <a:normAutofit/>
          </a:bodyPr>
          <a:lstStyle/>
          <a:p>
            <a:pPr marL="914400" lvl="0" indent="-330200" algn="l" rtl="0">
              <a:spcBef>
                <a:spcPts val="1000"/>
              </a:spcBef>
              <a:spcAft>
                <a:spcPts val="0"/>
              </a:spcAft>
              <a:buSzPts val="1600"/>
              <a:buFont typeface="Times New Roman"/>
              <a:buChar char="❏"/>
            </a:pPr>
            <a:r>
              <a:rPr lang="en-US" sz="1600" dirty="0">
                <a:latin typeface="Times New Roman"/>
                <a:ea typeface="Times New Roman"/>
                <a:cs typeface="Times New Roman"/>
                <a:sym typeface="Times New Roman"/>
              </a:rPr>
              <a:t>MCQ generation</a:t>
            </a:r>
            <a:endParaRPr sz="1600" dirty="0">
              <a:latin typeface="Times New Roman"/>
              <a:ea typeface="Times New Roman"/>
              <a:cs typeface="Times New Roman"/>
              <a:sym typeface="Times New Roman"/>
            </a:endParaRPr>
          </a:p>
          <a:p>
            <a:pPr marL="457200" lvl="0" indent="0" algn="l" rtl="0">
              <a:spcBef>
                <a:spcPts val="1000"/>
              </a:spcBef>
              <a:spcAft>
                <a:spcPts val="0"/>
              </a:spcAft>
              <a:buNone/>
            </a:pPr>
            <a:endParaRPr sz="1600" dirty="0">
              <a:latin typeface="Times New Roman"/>
              <a:ea typeface="Times New Roman"/>
              <a:cs typeface="Times New Roman"/>
              <a:sym typeface="Times New Roman"/>
            </a:endParaRPr>
          </a:p>
          <a:p>
            <a:pPr marL="457200" lvl="0" indent="0" algn="l" rtl="0">
              <a:spcBef>
                <a:spcPts val="1000"/>
              </a:spcBef>
              <a:spcAft>
                <a:spcPts val="0"/>
              </a:spcAft>
              <a:buNone/>
            </a:pPr>
            <a:endParaRPr sz="1600" dirty="0">
              <a:latin typeface="Times New Roman"/>
              <a:ea typeface="Times New Roman"/>
              <a:cs typeface="Times New Roman"/>
              <a:sym typeface="Times New Roman"/>
            </a:endParaRPr>
          </a:p>
        </p:txBody>
      </p:sp>
      <p:pic>
        <p:nvPicPr>
          <p:cNvPr id="237" name="Google Shape;237;g1ac49d8417c_2_57"/>
          <p:cNvPicPr preferRelativeResize="0"/>
          <p:nvPr/>
        </p:nvPicPr>
        <p:blipFill>
          <a:blip r:embed="rId3">
            <a:alphaModFix/>
          </a:blip>
          <a:stretch>
            <a:fillRect/>
          </a:stretch>
        </p:blipFill>
        <p:spPr>
          <a:xfrm>
            <a:off x="1272975" y="1612300"/>
            <a:ext cx="9581700" cy="4940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1ac49d8417c_2_30"/>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Results and Discussion</a:t>
            </a:r>
            <a:endParaRPr/>
          </a:p>
        </p:txBody>
      </p:sp>
      <p:sp>
        <p:nvSpPr>
          <p:cNvPr id="244" name="Google Shape;244;g1ac49d8417c_2_30"/>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914400" lvl="0" indent="-330200" algn="l" rtl="0">
              <a:lnSpc>
                <a:spcPct val="100000"/>
              </a:lnSpc>
              <a:spcBef>
                <a:spcPts val="1020"/>
              </a:spcBef>
              <a:spcAft>
                <a:spcPts val="0"/>
              </a:spcAft>
              <a:buClr>
                <a:srgbClr val="1F3863"/>
              </a:buClr>
              <a:buSzPts val="1600"/>
              <a:buFont typeface="Times New Roman"/>
              <a:buChar char="❏"/>
            </a:pPr>
            <a:r>
              <a:rPr lang="en-US" sz="1600">
                <a:solidFill>
                  <a:srgbClr val="1F3863"/>
                </a:solidFill>
                <a:latin typeface="Times New Roman"/>
                <a:ea typeface="Times New Roman"/>
                <a:cs typeface="Times New Roman"/>
                <a:sym typeface="Times New Roman"/>
              </a:rPr>
              <a:t>True or False Questions</a:t>
            </a: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p:txBody>
      </p:sp>
      <p:pic>
        <p:nvPicPr>
          <p:cNvPr id="245" name="Google Shape;245;g1ac49d8417c_2_30"/>
          <p:cNvPicPr preferRelativeResize="0"/>
          <p:nvPr/>
        </p:nvPicPr>
        <p:blipFill>
          <a:blip r:embed="rId3">
            <a:alphaModFix/>
          </a:blip>
          <a:stretch>
            <a:fillRect/>
          </a:stretch>
        </p:blipFill>
        <p:spPr>
          <a:xfrm>
            <a:off x="1571338" y="1751188"/>
            <a:ext cx="7991475" cy="4467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ac49d8417c_2_37"/>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Results and Discussion</a:t>
            </a:r>
            <a:endParaRPr/>
          </a:p>
        </p:txBody>
      </p:sp>
      <p:sp>
        <p:nvSpPr>
          <p:cNvPr id="252" name="Google Shape;252;g1ac49d8417c_2_37"/>
          <p:cNvSpPr txBox="1">
            <a:spLocks noGrp="1"/>
          </p:cNvSpPr>
          <p:nvPr>
            <p:ph type="body" idx="1"/>
          </p:nvPr>
        </p:nvSpPr>
        <p:spPr>
          <a:xfrm>
            <a:off x="569250" y="1134050"/>
            <a:ext cx="10515600" cy="4881600"/>
          </a:xfrm>
          <a:prstGeom prst="rect">
            <a:avLst/>
          </a:prstGeom>
        </p:spPr>
        <p:txBody>
          <a:bodyPr spcFirstLastPara="1" wrap="square" lIns="91425" tIns="45700" rIns="91425" bIns="45700" anchor="t" anchorCtr="0">
            <a:normAutofit/>
          </a:bodyPr>
          <a:lstStyle/>
          <a:p>
            <a:pPr marL="914400" lvl="0" indent="-330200" algn="l" rtl="0">
              <a:lnSpc>
                <a:spcPct val="100000"/>
              </a:lnSpc>
              <a:spcBef>
                <a:spcPts val="1020"/>
              </a:spcBef>
              <a:spcAft>
                <a:spcPts val="0"/>
              </a:spcAft>
              <a:buClr>
                <a:srgbClr val="1F3863"/>
              </a:buClr>
              <a:buSzPts val="1600"/>
              <a:buFont typeface="Times New Roman"/>
              <a:buChar char="❏"/>
            </a:pPr>
            <a:r>
              <a:rPr lang="en-US" sz="1600">
                <a:solidFill>
                  <a:srgbClr val="1F3863"/>
                </a:solidFill>
                <a:latin typeface="Times New Roman"/>
                <a:ea typeface="Times New Roman"/>
                <a:cs typeface="Times New Roman"/>
                <a:sym typeface="Times New Roman"/>
              </a:rPr>
              <a:t>Fill in the Blanks</a:t>
            </a:r>
            <a:endParaRPr sz="1600">
              <a:solidFill>
                <a:srgbClr val="1F3863"/>
              </a:solidFill>
              <a:latin typeface="Times New Roman"/>
              <a:ea typeface="Times New Roman"/>
              <a:cs typeface="Times New Roman"/>
              <a:sym typeface="Times New Roman"/>
            </a:endParaRPr>
          </a:p>
          <a:p>
            <a:pPr marL="45720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p:txBody>
      </p:sp>
      <p:pic>
        <p:nvPicPr>
          <p:cNvPr id="253" name="Google Shape;253;g1ac49d8417c_2_37"/>
          <p:cNvPicPr preferRelativeResize="0"/>
          <p:nvPr/>
        </p:nvPicPr>
        <p:blipFill>
          <a:blip r:embed="rId3">
            <a:alphaModFix/>
          </a:blip>
          <a:stretch>
            <a:fillRect/>
          </a:stretch>
        </p:blipFill>
        <p:spPr>
          <a:xfrm>
            <a:off x="1431975" y="1555950"/>
            <a:ext cx="8790149" cy="5186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ac49d8417c_2_44"/>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Results and Discussion</a:t>
            </a:r>
            <a:endParaRPr/>
          </a:p>
        </p:txBody>
      </p:sp>
      <p:sp>
        <p:nvSpPr>
          <p:cNvPr id="260" name="Google Shape;260;g1ac49d8417c_2_44"/>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914400" lvl="0" indent="-330200" algn="l" rtl="0">
              <a:lnSpc>
                <a:spcPct val="100000"/>
              </a:lnSpc>
              <a:spcBef>
                <a:spcPts val="1020"/>
              </a:spcBef>
              <a:spcAft>
                <a:spcPts val="0"/>
              </a:spcAft>
              <a:buClr>
                <a:srgbClr val="1F3863"/>
              </a:buClr>
              <a:buSzPts val="1600"/>
              <a:buFont typeface="Times New Roman"/>
              <a:buChar char="❏"/>
            </a:pPr>
            <a:r>
              <a:rPr lang="en-US" sz="1600">
                <a:solidFill>
                  <a:srgbClr val="1F3863"/>
                </a:solidFill>
                <a:latin typeface="Times New Roman"/>
                <a:ea typeface="Times New Roman"/>
                <a:cs typeface="Times New Roman"/>
                <a:sym typeface="Times New Roman"/>
              </a:rPr>
              <a:t>Match the Following</a:t>
            </a: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p:txBody>
      </p:sp>
      <p:pic>
        <p:nvPicPr>
          <p:cNvPr id="261" name="Google Shape;261;g1ac49d8417c_2_44"/>
          <p:cNvPicPr preferRelativeResize="0"/>
          <p:nvPr/>
        </p:nvPicPr>
        <p:blipFill>
          <a:blip r:embed="rId3">
            <a:alphaModFix/>
          </a:blip>
          <a:stretch>
            <a:fillRect/>
          </a:stretch>
        </p:blipFill>
        <p:spPr>
          <a:xfrm>
            <a:off x="340675" y="1893675"/>
            <a:ext cx="11600325" cy="3352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6"/>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Conclusion and Future work</a:t>
            </a:r>
            <a:endParaRPr/>
          </a:p>
        </p:txBody>
      </p:sp>
      <p:sp>
        <p:nvSpPr>
          <p:cNvPr id="273" name="Google Shape;273;p16"/>
          <p:cNvSpPr txBox="1"/>
          <p:nvPr/>
        </p:nvSpPr>
        <p:spPr>
          <a:xfrm>
            <a:off x="838200" y="1297769"/>
            <a:ext cx="10515600" cy="2906700"/>
          </a:xfrm>
          <a:prstGeom prst="rect">
            <a:avLst/>
          </a:prstGeom>
          <a:noFill/>
          <a:ln>
            <a:noFill/>
          </a:ln>
        </p:spPr>
        <p:txBody>
          <a:bodyPr spcFirstLastPara="1" wrap="square" lIns="106675" tIns="106675" rIns="106675" bIns="106675" anchor="t" anchorCtr="0">
            <a:noAutofit/>
          </a:bodyPr>
          <a:lstStyle/>
          <a:p>
            <a:pPr marL="0" marR="0" lvl="0" indent="45720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The Extensive Literature Survey was the initial stage in figuring out the project's scope. The</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concepts can be made more specific in order to more effectively incorporate them. During this time, we</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looked at some publications that were related to our problem. Extensive literature searches on each of these</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modules were done in order to understand the models that are accessible and the implementation</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components. A few applications of already-used methods were also tested. We looked into a number of</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study articles and blogs to gain understanding about that. After reading, we received a synopsis of the</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SzPts val="1100"/>
              <a:buNone/>
            </a:pPr>
            <a:r>
              <a:rPr lang="en-US" sz="1600">
                <a:solidFill>
                  <a:schemeClr val="dk1"/>
                </a:solidFill>
                <a:latin typeface="Times New Roman"/>
                <a:ea typeface="Times New Roman"/>
                <a:cs typeface="Times New Roman"/>
                <a:sym typeface="Times New Roman"/>
              </a:rPr>
              <a:t>model we intend to construct.</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We come to the conclusion that creating a variety of questions not only acts as an assessment tool</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but also influences student learning. The maximum number of Multiple-Choice Questions(MCQs) we can</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produce from a text is 4, which is an area that needs improvement.</a:t>
            </a:r>
            <a:endParaRPr sz="1600">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7"/>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References</a:t>
            </a:r>
            <a:endParaRPr b="1"/>
          </a:p>
        </p:txBody>
      </p:sp>
      <p:sp>
        <p:nvSpPr>
          <p:cNvPr id="279" name="Google Shape;279;p17"/>
          <p:cNvSpPr txBox="1"/>
          <p:nvPr/>
        </p:nvSpPr>
        <p:spPr>
          <a:xfrm>
            <a:off x="887500" y="1057850"/>
            <a:ext cx="8857200" cy="4787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
              </a:spcBef>
              <a:spcAft>
                <a:spcPts val="0"/>
              </a:spcAft>
              <a:buNone/>
            </a:pPr>
            <a:r>
              <a:rPr lang="en-US" sz="1200">
                <a:solidFill>
                  <a:schemeClr val="dk1"/>
                </a:solidFill>
                <a:latin typeface="Times New Roman"/>
                <a:ea typeface="Times New Roman"/>
                <a:cs typeface="Times New Roman"/>
                <a:sym typeface="Times New Roman"/>
              </a:rPr>
              <a:t>[1] Ahmed Emad, Fady Bassel, Mark Refaat, Mohamed Abdelhamed , Nada Shorim , Ashraf AbdelRaouf , “Automatic Video summarization with Timestamps using natural language processing text fusion”, Misr International University, Cairo,Egyptahmed1703326,fady1710742,mark1711712,mohamed1701989,nada.ayman,</a:t>
            </a:r>
            <a:r>
              <a:rPr lang="en-US" sz="1200">
                <a:solidFill>
                  <a:srgbClr val="1155CC"/>
                </a:solidFill>
                <a:latin typeface="Times New Roman"/>
                <a:ea typeface="Times New Roman"/>
                <a:cs typeface="Times New Roman"/>
                <a:sym typeface="Times New Roman"/>
              </a:rPr>
              <a:t>ashraf.raouff@miuegypt.edu</a:t>
            </a:r>
            <a:r>
              <a:rPr lang="en-US" sz="1200">
                <a:solidFill>
                  <a:schemeClr val="dk1"/>
                </a:solidFill>
                <a:latin typeface="Times New Roman"/>
                <a:ea typeface="Times New Roman"/>
                <a:cs typeface="Times New Roman"/>
                <a:sym typeface="Times New Roman"/>
              </a:rPr>
              <a:t>.egg,2021</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[2] Chi Zhang, Shagan Sah, Thang Nguyen, Dheeraj Peri, Alexander Louiy , Carl Salvaggio , Raymond Ptucha , “Semantic Sentence Embeddings for Paraphrasing and Text Summarization” Rochester Institute of Technology, Rochester, NY 14623, USA , Kodak Alaris Imaging Science R&amp;D, Rochester, NY 14615, USA,2017</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[3] Pritam Kumar Mehta, Prachi Jain, Chetan Makwana, M Raut, “Automated MCQ Generator using NLP”, Datta Meghe College of Engineering, Navi Mumbai, India,Dept. of Computer Engineering, Datta Meghe College of Engineering, Navi Mumbai, India ,2021</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[4] Zygmunt Pizlo, Arnon Amir, Dulce B. Ponceleon, Edward J.Delp, “Automated Video Program Summarization using Speech transcripts”, Article in IEEE Transactions on Multimedia, September 2006</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[5] Marco Furini, Vittorio Ghini, “An audio-video summarization scheme based on audio and video analysis”, Conference Paper · February 2006</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US" sz="1200">
                <a:solidFill>
                  <a:schemeClr val="dk1"/>
                </a:solidFill>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ac49d8417c_0_15"/>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References</a:t>
            </a:r>
            <a:endParaRPr b="1"/>
          </a:p>
        </p:txBody>
      </p:sp>
      <p:sp>
        <p:nvSpPr>
          <p:cNvPr id="285" name="Google Shape;285;g1ac49d8417c_0_15"/>
          <p:cNvSpPr txBox="1"/>
          <p:nvPr/>
        </p:nvSpPr>
        <p:spPr>
          <a:xfrm>
            <a:off x="887500" y="1057850"/>
            <a:ext cx="8857200" cy="3783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
              </a:spcBef>
              <a:spcAft>
                <a:spcPts val="0"/>
              </a:spcAft>
              <a:buNone/>
            </a:pPr>
            <a:r>
              <a:rPr lang="en-US" sz="1200">
                <a:solidFill>
                  <a:schemeClr val="dk1"/>
                </a:solidFill>
                <a:latin typeface="Times New Roman"/>
                <a:ea typeface="Times New Roman"/>
                <a:cs typeface="Times New Roman"/>
                <a:sym typeface="Times New Roman"/>
              </a:rPr>
              <a:t>[6] Pravin Khandare, Sanket Gaikwad, Aditya Kukade, Rohit Panicker, Swaraj Thamke, “AUDIO DATA SUMMARIZATION SYSTEM USING NATURAL LANGUAGE PROCESSING”, Assistant Professor, Dept. of Computer Engineering, Vishwakarma Institute of Technology, Pune, Maharashtra, 2,3,4,5UG Student, Vishwakarma Institute of Technology, Pune, Maharashtra (India)</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[7] Dr. S. Muthusundari, Vishwa A, Srinivasa kiruthik K S, Sukesh Raj R, “Automatic MCQ Generator”, Associate Professor, Computer Science &amp; Engineering Department R.M.D Engineering College Kavaraipettai, Chennai, India 2Zoho Corporation, Chennai</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[8]Edison Marrese-Taylor, Ai Nakajima, Yutaka Matsuo,“Learning to Automatically Generate Fill-In-The-Blank Quizzes”,Graduate School of Engineering The University of Tokyo</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[9]Regina Kasakowskij , Thomas Kasakowskij, Niels Seidel,”Generation of Multiple True False Questions”</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9"/>
          <p:cNvSpPr/>
          <p:nvPr/>
        </p:nvSpPr>
        <p:spPr>
          <a:xfrm>
            <a:off x="3865501" y="2971800"/>
            <a:ext cx="3164392"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Abstract</a:t>
            </a:r>
            <a:endParaRPr b="1"/>
          </a:p>
        </p:txBody>
      </p:sp>
      <p:sp>
        <p:nvSpPr>
          <p:cNvPr id="94" name="Google Shape;94;p3"/>
          <p:cNvSpPr txBox="1"/>
          <p:nvPr/>
        </p:nvSpPr>
        <p:spPr>
          <a:xfrm>
            <a:off x="439275" y="1228175"/>
            <a:ext cx="10650000" cy="3324600"/>
          </a:xfrm>
          <a:prstGeom prst="rect">
            <a:avLst/>
          </a:prstGeom>
          <a:noFill/>
          <a:ln>
            <a:noFill/>
          </a:ln>
        </p:spPr>
        <p:txBody>
          <a:bodyPr spcFirstLastPara="1" wrap="square" lIns="91425" tIns="91425" rIns="91425" bIns="91425" anchor="t" anchorCtr="0">
            <a:spAutoFit/>
          </a:bodyPr>
          <a:lstStyle/>
          <a:p>
            <a:pPr marL="0" lvl="0" indent="457200" algn="just" rtl="0">
              <a:lnSpc>
                <a:spcPct val="150000"/>
              </a:lnSpc>
              <a:spcBef>
                <a:spcPts val="1200"/>
              </a:spcBef>
              <a:spcAft>
                <a:spcPts val="0"/>
              </a:spcAft>
              <a:buNone/>
            </a:pPr>
            <a:r>
              <a:rPr lang="en-US" sz="1200">
                <a:solidFill>
                  <a:srgbClr val="000009"/>
                </a:solidFill>
                <a:latin typeface="Times New Roman"/>
                <a:ea typeface="Times New Roman"/>
                <a:cs typeface="Times New Roman"/>
                <a:sym typeface="Times New Roman"/>
              </a:rPr>
              <a:t>The most important thing in learning is assessment and the question is crucial for assessment. Online tests are becoming more common at universities, colleges and other educational institutions. The assessment pattern is largely evolving towards objective assessment, i.e., MCQ’s, Fill in the blanks, Match the following and True or False based. Even though MCQ’s have many advantages like electronic evaluation and less testing time, exam question preparation by hand is a difficult undertaking for educators, when the time is limited. To address this issue in the development of objective assessment, this study offers an automated exam question generator.</a:t>
            </a:r>
            <a:endParaRPr sz="1200">
              <a:solidFill>
                <a:srgbClr val="000009"/>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US" sz="1200">
                <a:solidFill>
                  <a:srgbClr val="000009"/>
                </a:solidFill>
                <a:latin typeface="Times New Roman"/>
                <a:ea typeface="Times New Roman"/>
                <a:cs typeface="Times New Roman"/>
                <a:sym typeface="Times New Roman"/>
              </a:rPr>
              <a:t>        	Following the reading of an instructive line from the book, which is a true sentence, several fake phrases are created, not only by replacing the true statement’s core terminology with an antonym but also by negating it. The True and False statements are randomly rearranged to create the test questions.</a:t>
            </a:r>
            <a:endParaRPr sz="1200">
              <a:solidFill>
                <a:srgbClr val="000009"/>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US" sz="1200">
                <a:solidFill>
                  <a:srgbClr val="000009"/>
                </a:solidFill>
                <a:latin typeface="Times New Roman"/>
                <a:ea typeface="Times New Roman"/>
                <a:cs typeface="Times New Roman"/>
                <a:sym typeface="Times New Roman"/>
              </a:rPr>
              <a:t>        	In order to perform well in examinations, students must be able to recall and apply key ideas from their course material. Practice and self-evaluation through questions are essential to accomplishing this. Therefore, we introduce an automated system for Gap-Fill Question generators.</a:t>
            </a:r>
            <a:endParaRPr sz="1200">
              <a:solidFill>
                <a:srgbClr val="000009"/>
              </a:solidFill>
              <a:latin typeface="Times New Roman"/>
              <a:ea typeface="Times New Roman"/>
              <a:cs typeface="Times New Roman"/>
              <a:sym typeface="Times New Roman"/>
            </a:endParaRPr>
          </a:p>
          <a:p>
            <a:pPr marL="0" lvl="0" indent="457200" algn="just" rtl="0">
              <a:lnSpc>
                <a:spcPct val="150000"/>
              </a:lnSpc>
              <a:spcBef>
                <a:spcPts val="1200"/>
              </a:spcBef>
              <a:spcAft>
                <a:spcPts val="1200"/>
              </a:spcAft>
              <a:buNone/>
            </a:pPr>
            <a:r>
              <a:rPr lang="en-US" sz="1200">
                <a:solidFill>
                  <a:srgbClr val="000009"/>
                </a:solidFill>
                <a:latin typeface="Times New Roman"/>
                <a:ea typeface="Times New Roman"/>
                <a:cs typeface="Times New Roman"/>
                <a:sym typeface="Times New Roman"/>
              </a:rPr>
              <a:t>An automated MCQ Generation system is both cost- and time-effective is becoming increasingly necessary. Distractors are created using Wordnet and Sense2Vec in order to generate options for queries.  </a:t>
            </a:r>
            <a:endParaRPr sz="1200">
              <a:solidFill>
                <a:srgbClr val="000009"/>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Team Roles and Responsibilities</a:t>
            </a:r>
            <a:endParaRPr sz="4000" b="1"/>
          </a:p>
        </p:txBody>
      </p:sp>
      <p:graphicFrame>
        <p:nvGraphicFramePr>
          <p:cNvPr id="100" name="Google Shape;100;p4"/>
          <p:cNvGraphicFramePr/>
          <p:nvPr/>
        </p:nvGraphicFramePr>
        <p:xfrm>
          <a:off x="952500" y="2476500"/>
          <a:ext cx="10287000" cy="1981050"/>
        </p:xfrm>
        <a:graphic>
          <a:graphicData uri="http://schemas.openxmlformats.org/drawingml/2006/table">
            <a:tbl>
              <a:tblPr>
                <a:noFill/>
                <a:tableStyleId>{FFBBEF18-F596-49B1-BF10-B01B3931146A}</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Work roles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Name</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MCQ Generation, True or False Questions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Saicharan Polishetty</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Fill in the Blanks, </a:t>
                      </a:r>
                      <a:r>
                        <a:rPr lang="en-US">
                          <a:solidFill>
                            <a:schemeClr val="dk1"/>
                          </a:solidFill>
                          <a:latin typeface="Times New Roman"/>
                          <a:ea typeface="Times New Roman"/>
                          <a:cs typeface="Times New Roman"/>
                          <a:sym typeface="Times New Roman"/>
                        </a:rPr>
                        <a:t>True or False Questions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Abhishek M Bhayya</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Match the Following, True or False Questions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Amadaguru Kundansai</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Generation of Distractors and Keyword Extraction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Rashi</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Summary of Methodology / Approach</a:t>
            </a:r>
            <a:endParaRPr/>
          </a:p>
        </p:txBody>
      </p:sp>
      <p:sp>
        <p:nvSpPr>
          <p:cNvPr id="107" name="Google Shape;107;p6"/>
          <p:cNvSpPr txBox="1">
            <a:spLocks noGrp="1"/>
          </p:cNvSpPr>
          <p:nvPr>
            <p:ph type="body" idx="1"/>
          </p:nvPr>
        </p:nvSpPr>
        <p:spPr>
          <a:xfrm>
            <a:off x="605100" y="995075"/>
            <a:ext cx="8839200" cy="5257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None/>
            </a:pPr>
            <a:r>
              <a:rPr lang="en-US" sz="1200">
                <a:latin typeface="Times New Roman"/>
                <a:ea typeface="Times New Roman"/>
                <a:cs typeface="Times New Roman"/>
                <a:sym typeface="Times New Roman"/>
              </a:rPr>
              <a:t>The methodologies general framework is to produce pertinent questions from literature to assess the user’s comprehension. We created a variety of questions using middle school literature as the input, including Multiple Choice Questions, False from True assertions, Match the Following and Fill in the Blanks.</a:t>
            </a:r>
            <a:endParaRPr sz="12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b="1">
                <a:solidFill>
                  <a:srgbClr val="1F3863"/>
                </a:solidFill>
                <a:latin typeface="Times New Roman"/>
                <a:ea typeface="Times New Roman"/>
                <a:cs typeface="Times New Roman"/>
                <a:sym typeface="Times New Roman"/>
              </a:rPr>
              <a:t>MCQ Generation</a:t>
            </a:r>
            <a:endParaRPr sz="1200" b="1">
              <a:solidFill>
                <a:srgbClr val="1F3863"/>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There are two main steps that must be used in order to construct a MCQ question.</a:t>
            </a:r>
            <a:endParaRPr sz="1200">
              <a:latin typeface="Times New Roman"/>
              <a:ea typeface="Times New Roman"/>
              <a:cs typeface="Times New Roman"/>
              <a:sym typeface="Times New Roman"/>
            </a:endParaRPr>
          </a:p>
          <a:p>
            <a:pPr marL="457200" lvl="0" indent="-228600" algn="just" rtl="0">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  	Creation of Distractors (WordNet,ConceptNet,Sense2Vec,Sentence Transformers)</a:t>
            </a:r>
            <a:endParaRPr sz="1200">
              <a:latin typeface="Times New Roman"/>
              <a:ea typeface="Times New Roman"/>
              <a:cs typeface="Times New Roman"/>
              <a:sym typeface="Times New Roman"/>
            </a:endParaRPr>
          </a:p>
          <a:p>
            <a:pPr marL="457200" lvl="0" indent="-228600" algn="just" rtl="0">
              <a:lnSpc>
                <a:spcPct val="115000"/>
              </a:lnSpc>
              <a:spcBef>
                <a:spcPts val="1200"/>
              </a:spcBef>
              <a:spcAft>
                <a:spcPts val="0"/>
              </a:spcAft>
              <a:buNone/>
            </a:pPr>
            <a:r>
              <a:rPr lang="en-US" sz="1200">
                <a:latin typeface="Times New Roman"/>
                <a:ea typeface="Times New Roman"/>
                <a:cs typeface="Times New Roman"/>
                <a:sym typeface="Times New Roman"/>
              </a:rPr>
              <a:t>●  	Creation of Questions (T5)</a:t>
            </a:r>
            <a:endParaRPr sz="12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200" b="1">
                <a:latin typeface="Times New Roman"/>
                <a:ea typeface="Times New Roman"/>
                <a:cs typeface="Times New Roman"/>
                <a:sym typeface="Times New Roman"/>
              </a:rPr>
              <a:t> </a:t>
            </a:r>
            <a:r>
              <a:rPr lang="en-US" sz="1200" b="1">
                <a:solidFill>
                  <a:srgbClr val="1F3863"/>
                </a:solidFill>
                <a:latin typeface="Times New Roman"/>
                <a:ea typeface="Times New Roman"/>
                <a:cs typeface="Times New Roman"/>
                <a:sym typeface="Times New Roman"/>
              </a:rPr>
              <a:t>MATCH THE FOLLOWING</a:t>
            </a:r>
            <a:endParaRPr sz="1200">
              <a:latin typeface="Times New Roman"/>
              <a:ea typeface="Times New Roman"/>
              <a:cs typeface="Times New Roman"/>
              <a:sym typeface="Times New Roman"/>
            </a:endParaRPr>
          </a:p>
          <a:p>
            <a:pPr marL="0" lvl="0" indent="457200" algn="just" rtl="0">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We’ll utilize the Python Keyword Extraction package to extract the keywords from the context. Therefore, once the keywords have been extracted, those keywords can be used to replace the words on the left of the following match, and their meanings are provided on the right side.</a:t>
            </a:r>
            <a:endParaRPr sz="1200">
              <a:latin typeface="Times New Roman"/>
              <a:ea typeface="Times New Roman"/>
              <a:cs typeface="Times New Roman"/>
              <a:sym typeface="Times New Roman"/>
            </a:endParaRPr>
          </a:p>
          <a:p>
            <a:pPr marL="0" lvl="0" indent="457200" algn="just" rtl="0">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We’ve taken the keywords from a piece of material, but the task here is to take the sense of the word. We won’t be able to discern the precise meaning of the word being used in our context without knowing the context’s specifics. The term for this issue is Word Sense Disambiguation (WSD) </a:t>
            </a:r>
            <a:endParaRPr sz="12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200">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endParaRPr sz="12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ac49d8417c_2_0"/>
          <p:cNvSpPr txBox="1">
            <a:spLocks noGrp="1"/>
          </p:cNvSpPr>
          <p:nvPr>
            <p:ph type="title"/>
          </p:nvPr>
        </p:nvSpPr>
        <p:spPr>
          <a:xfrm>
            <a:off x="838200" y="322726"/>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ct val="100000"/>
              <a:buFont typeface="Calibri"/>
              <a:buNone/>
            </a:pPr>
            <a:r>
              <a:rPr lang="en-US" sz="4000" b="1"/>
              <a:t>Summary of Methodology / Approach</a:t>
            </a:r>
            <a:endParaRPr/>
          </a:p>
          <a:p>
            <a:pPr marL="0" lvl="0" indent="0" algn="l" rtl="0">
              <a:spcBef>
                <a:spcPts val="0"/>
              </a:spcBef>
              <a:spcAft>
                <a:spcPts val="0"/>
              </a:spcAft>
              <a:buNone/>
            </a:pPr>
            <a:endParaRPr/>
          </a:p>
        </p:txBody>
      </p:sp>
      <p:sp>
        <p:nvSpPr>
          <p:cNvPr id="114" name="Google Shape;114;g1ac49d8417c_2_0"/>
          <p:cNvSpPr txBox="1">
            <a:spLocks noGrp="1"/>
          </p:cNvSpPr>
          <p:nvPr>
            <p:ph type="body" idx="1"/>
          </p:nvPr>
        </p:nvSpPr>
        <p:spPr>
          <a:xfrm>
            <a:off x="649950" y="1080225"/>
            <a:ext cx="10515600" cy="4881600"/>
          </a:xfrm>
          <a:prstGeom prst="rect">
            <a:avLst/>
          </a:prstGeom>
        </p:spPr>
        <p:txBody>
          <a:bodyPr spcFirstLastPara="1" wrap="square" lIns="91425" tIns="45700" rIns="91425" bIns="45700" anchor="t" anchorCtr="0">
            <a:noAutofit/>
          </a:bodyPr>
          <a:lstStyle/>
          <a:p>
            <a:pPr marL="0" lvl="0" indent="0" algn="just" rtl="0">
              <a:lnSpc>
                <a:spcPct val="115000"/>
              </a:lnSpc>
              <a:spcBef>
                <a:spcPts val="700"/>
              </a:spcBef>
              <a:spcAft>
                <a:spcPts val="0"/>
              </a:spcAft>
              <a:buClr>
                <a:schemeClr val="dk1"/>
              </a:buClr>
              <a:buSzPts val="1100"/>
              <a:buFont typeface="Arial"/>
              <a:buNone/>
            </a:pPr>
            <a:r>
              <a:rPr lang="en-US" sz="1200" b="1">
                <a:solidFill>
                  <a:srgbClr val="1F3863"/>
                </a:solidFill>
                <a:latin typeface="Times New Roman"/>
                <a:ea typeface="Times New Roman"/>
                <a:cs typeface="Times New Roman"/>
                <a:sym typeface="Times New Roman"/>
              </a:rPr>
              <a:t>Fill in the Blanks</a:t>
            </a:r>
            <a:endParaRPr sz="1200" b="1">
              <a:solidFill>
                <a:srgbClr val="1F3863"/>
              </a:solidFill>
              <a:latin typeface="Times New Roman"/>
              <a:ea typeface="Times New Roman"/>
              <a:cs typeface="Times New Roman"/>
              <a:sym typeface="Times New Roman"/>
            </a:endParaRPr>
          </a:p>
          <a:p>
            <a:pPr marL="457200" lvl="0" indent="-228600" algn="just" rtl="0">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   	Utilize the Python Keyword Extraction package to extract keyphrases(unsupervised keyphrase extraction with multipartite graph algorithm).</a:t>
            </a:r>
            <a:endParaRPr sz="1200">
              <a:latin typeface="Times New Roman"/>
              <a:ea typeface="Times New Roman"/>
              <a:cs typeface="Times New Roman"/>
              <a:sym typeface="Times New Roman"/>
            </a:endParaRPr>
          </a:p>
          <a:p>
            <a:pPr marL="457200" lvl="0" indent="-228600" algn="just" rtl="0">
              <a:lnSpc>
                <a:spcPct val="115000"/>
              </a:lnSpc>
              <a:spcBef>
                <a:spcPts val="700"/>
              </a:spcBef>
              <a:spcAft>
                <a:spcPts val="0"/>
              </a:spcAft>
              <a:buClr>
                <a:schemeClr val="dk1"/>
              </a:buClr>
              <a:buSzPts val="1100"/>
              <a:buFont typeface="Arial"/>
              <a:buNone/>
            </a:pPr>
            <a:r>
              <a:rPr lang="en-US" sz="1200">
                <a:latin typeface="Times New Roman"/>
                <a:ea typeface="Times New Roman"/>
                <a:cs typeface="Times New Roman"/>
                <a:sym typeface="Times New Roman"/>
              </a:rPr>
              <a:t>●   	Return to our content and collect every sentence containing a specific key phrase.</a:t>
            </a:r>
            <a:endParaRPr sz="1200">
              <a:latin typeface="Times New Roman"/>
              <a:ea typeface="Times New Roman"/>
              <a:cs typeface="Times New Roman"/>
              <a:sym typeface="Times New Roman"/>
            </a:endParaRPr>
          </a:p>
          <a:p>
            <a:pPr marL="457200" lvl="0" indent="-228600" algn="just" rtl="0">
              <a:lnSpc>
                <a:spcPct val="115000"/>
              </a:lnSpc>
              <a:spcBef>
                <a:spcPts val="700"/>
              </a:spcBef>
              <a:spcAft>
                <a:spcPts val="0"/>
              </a:spcAft>
              <a:buClr>
                <a:schemeClr val="dk1"/>
              </a:buClr>
              <a:buSzPts val="1100"/>
              <a:buFont typeface="Arial"/>
              <a:buNone/>
            </a:pPr>
            <a:r>
              <a:rPr lang="en-US" sz="1200">
                <a:latin typeface="Times New Roman"/>
                <a:ea typeface="Times New Roman"/>
                <a:cs typeface="Times New Roman"/>
                <a:sym typeface="Times New Roman"/>
              </a:rPr>
              <a:t>●   	We choose any sentence from the list of sentences, just change our keyword to “blank”, and then instruct the reader to fill in the blanks.</a:t>
            </a:r>
            <a:endParaRPr sz="1200">
              <a:latin typeface="Times New Roman"/>
              <a:ea typeface="Times New Roman"/>
              <a:cs typeface="Times New Roman"/>
              <a:sym typeface="Times New Roman"/>
            </a:endParaRPr>
          </a:p>
          <a:p>
            <a:pPr marL="0" lvl="0" indent="0" algn="just" rtl="0">
              <a:lnSpc>
                <a:spcPct val="115000"/>
              </a:lnSpc>
              <a:spcBef>
                <a:spcPts val="700"/>
              </a:spcBef>
              <a:spcAft>
                <a:spcPts val="0"/>
              </a:spcAft>
              <a:buClr>
                <a:schemeClr val="dk1"/>
              </a:buClr>
              <a:buSzPts val="1100"/>
              <a:buFont typeface="Arial"/>
              <a:buNone/>
            </a:pPr>
            <a:r>
              <a:rPr lang="en-US" sz="1200">
                <a:latin typeface="Times New Roman"/>
                <a:ea typeface="Times New Roman"/>
                <a:cs typeface="Times New Roman"/>
                <a:sym typeface="Times New Roman"/>
              </a:rPr>
              <a:t>      Our objective is to identify the top-ranking nodes among all the nodes with associated edges and use them as the top 10 keywords or key phrases in the article.</a:t>
            </a:r>
            <a:endParaRPr sz="1200">
              <a:latin typeface="Times New Roman"/>
              <a:ea typeface="Times New Roman"/>
              <a:cs typeface="Times New Roman"/>
              <a:sym typeface="Times New Roman"/>
            </a:endParaRPr>
          </a:p>
          <a:p>
            <a:pPr marL="457200" lvl="0" indent="-228600" algn="just" rtl="0">
              <a:lnSpc>
                <a:spcPct val="115000"/>
              </a:lnSpc>
              <a:spcBef>
                <a:spcPts val="1200"/>
              </a:spcBef>
              <a:spcAft>
                <a:spcPts val="0"/>
              </a:spcAft>
              <a:buClr>
                <a:schemeClr val="dk1"/>
              </a:buClr>
              <a:buSzPts val="1100"/>
              <a:buFont typeface="Arial"/>
              <a:buNone/>
            </a:pPr>
            <a:endParaRPr sz="12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200" b="1">
                <a:solidFill>
                  <a:srgbClr val="1F3863"/>
                </a:solidFill>
                <a:latin typeface="Times New Roman"/>
                <a:ea typeface="Times New Roman"/>
                <a:cs typeface="Times New Roman"/>
                <a:sym typeface="Times New Roman"/>
              </a:rPr>
              <a:t>Generate False statements from True statements</a:t>
            </a:r>
            <a:endParaRPr sz="1200" b="1">
              <a:solidFill>
                <a:srgbClr val="1F3863"/>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Using Constituency Parsing and OpenAI GPT2, we will create True or False questions based on the input text.</a:t>
            </a:r>
            <a:endParaRPr sz="12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Using Natural Language Processing techniques, we will change the verb or noun phrase in a valid statement to create a false one. </a:t>
            </a:r>
            <a:endParaRPr sz="1200">
              <a:latin typeface="Times New Roman"/>
              <a:ea typeface="Times New Roman"/>
              <a:cs typeface="Times New Roman"/>
              <a:sym typeface="Times New Roman"/>
            </a:endParaRPr>
          </a:p>
          <a:p>
            <a:pPr marL="457200" lvl="0" indent="-228600" algn="just" rtl="0">
              <a:lnSpc>
                <a:spcPct val="115000"/>
              </a:lnSpc>
              <a:spcBef>
                <a:spcPts val="700"/>
              </a:spcBef>
              <a:spcAft>
                <a:spcPts val="0"/>
              </a:spcAft>
              <a:buClr>
                <a:schemeClr val="dk1"/>
              </a:buClr>
              <a:buSzPts val="1100"/>
              <a:buFont typeface="Arial"/>
              <a:buNone/>
            </a:pPr>
            <a:r>
              <a:rPr lang="en-US" sz="1200">
                <a:latin typeface="Times New Roman"/>
                <a:ea typeface="Times New Roman"/>
                <a:cs typeface="Times New Roman"/>
                <a:sym typeface="Times New Roman"/>
              </a:rPr>
              <a:t>●   	Finding a noun phrase is the first step in using constituency parsing techniques to comprehend the sentence and identify the final noun or verb phrase.</a:t>
            </a:r>
            <a:endParaRPr sz="1200">
              <a:latin typeface="Times New Roman"/>
              <a:ea typeface="Times New Roman"/>
              <a:cs typeface="Times New Roman"/>
              <a:sym typeface="Times New Roman"/>
            </a:endParaRPr>
          </a:p>
          <a:p>
            <a:pPr marL="457200" lvl="0" indent="-228600" algn="just" rtl="0">
              <a:lnSpc>
                <a:spcPct val="115000"/>
              </a:lnSpc>
              <a:spcBef>
                <a:spcPts val="700"/>
              </a:spcBef>
              <a:spcAft>
                <a:spcPts val="0"/>
              </a:spcAft>
              <a:buClr>
                <a:schemeClr val="dk1"/>
              </a:buClr>
              <a:buSzPts val="1100"/>
              <a:buFont typeface="Arial"/>
              <a:buNone/>
            </a:pPr>
            <a:r>
              <a:rPr lang="en-US" sz="1200">
                <a:latin typeface="Times New Roman"/>
                <a:ea typeface="Times New Roman"/>
                <a:cs typeface="Times New Roman"/>
                <a:sym typeface="Times New Roman"/>
              </a:rPr>
              <a:t>●   	Split out the final word or verb to finish the sentence.</a:t>
            </a:r>
            <a:endParaRPr sz="1200">
              <a:latin typeface="Times New Roman"/>
              <a:ea typeface="Times New Roman"/>
              <a:cs typeface="Times New Roman"/>
              <a:sym typeface="Times New Roman"/>
            </a:endParaRPr>
          </a:p>
          <a:p>
            <a:pPr marL="457200" lvl="0" indent="-228600" algn="just" rtl="0">
              <a:lnSpc>
                <a:spcPct val="115000"/>
              </a:lnSpc>
              <a:spcBef>
                <a:spcPts val="700"/>
              </a:spcBef>
              <a:spcAft>
                <a:spcPts val="0"/>
              </a:spcAft>
              <a:buClr>
                <a:schemeClr val="dk1"/>
              </a:buClr>
              <a:buSzPts val="1100"/>
              <a:buFont typeface="Arial"/>
              <a:buNone/>
            </a:pPr>
            <a:r>
              <a:rPr lang="en-US" sz="1200">
                <a:latin typeface="Times New Roman"/>
                <a:ea typeface="Times New Roman"/>
                <a:cs typeface="Times New Roman"/>
                <a:sym typeface="Times New Roman"/>
              </a:rPr>
              <a:t>●   	Give the incomplete sentence to the OpenAI GPT-2 to finish it.</a:t>
            </a:r>
            <a:endParaRPr sz="1200">
              <a:latin typeface="Times New Roman"/>
              <a:ea typeface="Times New Roman"/>
              <a:cs typeface="Times New Roman"/>
              <a:sym typeface="Times New Roman"/>
            </a:endParaRPr>
          </a:p>
          <a:p>
            <a:pPr marL="0" lvl="0" indent="0" algn="just" rtl="0">
              <a:lnSpc>
                <a:spcPct val="115000"/>
              </a:lnSpc>
              <a:spcBef>
                <a:spcPts val="700"/>
              </a:spcBef>
              <a:spcAft>
                <a:spcPts val="1200"/>
              </a:spcAft>
              <a:buClr>
                <a:schemeClr val="dk1"/>
              </a:buClr>
              <a:buSzPts val="1100"/>
              <a:buFont typeface="Arial"/>
              <a:buNone/>
            </a:pPr>
            <a:r>
              <a:rPr lang="en-US" sz="1200" b="1">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Modules and Implementation Details</a:t>
            </a:r>
            <a:endParaRPr/>
          </a:p>
        </p:txBody>
      </p:sp>
      <p:sp>
        <p:nvSpPr>
          <p:cNvPr id="121" name="Google Shape;121;p8"/>
          <p:cNvSpPr txBox="1">
            <a:spLocks noGrp="1"/>
          </p:cNvSpPr>
          <p:nvPr>
            <p:ph type="body" idx="1"/>
          </p:nvPr>
        </p:nvSpPr>
        <p:spPr>
          <a:xfrm>
            <a:off x="838200" y="1044400"/>
            <a:ext cx="8763000" cy="48816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r>
              <a:rPr lang="en-US" sz="2000">
                <a:latin typeface="Times New Roman"/>
                <a:ea typeface="Times New Roman"/>
                <a:cs typeface="Times New Roman"/>
                <a:sym typeface="Times New Roman"/>
              </a:rPr>
              <a:t>Distractor Generation</a:t>
            </a:r>
            <a:endParaRPr sz="2000">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US">
                <a:latin typeface="Times New Roman"/>
                <a:ea typeface="Times New Roman"/>
                <a:cs typeface="Times New Roman"/>
                <a:sym typeface="Times New Roman"/>
              </a:rPr>
              <a:t>	</a:t>
            </a:r>
            <a:r>
              <a:rPr lang="en-US" sz="1800">
                <a:latin typeface="Times New Roman"/>
                <a:ea typeface="Times New Roman"/>
                <a:cs typeface="Times New Roman"/>
                <a:sym typeface="Times New Roman"/>
              </a:rPr>
              <a:t>(1) WordNet</a:t>
            </a:r>
            <a:endParaRPr sz="1800">
              <a:latin typeface="Times New Roman"/>
              <a:ea typeface="Times New Roman"/>
              <a:cs typeface="Times New Roman"/>
              <a:sym typeface="Times New Roman"/>
            </a:endParaRPr>
          </a:p>
          <a:p>
            <a:pPr marL="0" lvl="0" indent="457200" algn="just" rtl="0">
              <a:lnSpc>
                <a:spcPct val="10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This lexical database covers the connections between words' meanings. It collects associations between words and marks their semantic relationships.</a:t>
            </a:r>
            <a:endParaRPr sz="1600">
              <a:latin typeface="Times New Roman"/>
              <a:ea typeface="Times New Roman"/>
              <a:cs typeface="Times New Roman"/>
              <a:sym typeface="Times New Roman"/>
            </a:endParaRPr>
          </a:p>
          <a:p>
            <a:pPr marL="0" lvl="0" indent="0" algn="just" rtl="0">
              <a:lnSpc>
                <a:spcPct val="90000"/>
              </a:lnSpc>
              <a:spcBef>
                <a:spcPts val="1200"/>
              </a:spcBef>
              <a:spcAft>
                <a:spcPts val="0"/>
              </a:spcAft>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122" name="Google Shape;122;p8"/>
          <p:cNvPicPr preferRelativeResize="0"/>
          <p:nvPr/>
        </p:nvPicPr>
        <p:blipFill>
          <a:blip r:embed="rId3">
            <a:alphaModFix/>
          </a:blip>
          <a:stretch>
            <a:fillRect/>
          </a:stretch>
        </p:blipFill>
        <p:spPr>
          <a:xfrm>
            <a:off x="2068725" y="2785675"/>
            <a:ext cx="6301950" cy="331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ac49d8417c_2_65"/>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ts val="4000"/>
              <a:buFont typeface="Calibri"/>
              <a:buNone/>
            </a:pPr>
            <a:r>
              <a:rPr lang="en-US" sz="4000" b="1"/>
              <a:t>Modules and Implementation Details</a:t>
            </a:r>
            <a:endParaRPr/>
          </a:p>
        </p:txBody>
      </p:sp>
      <p:sp>
        <p:nvSpPr>
          <p:cNvPr id="129" name="Google Shape;129;g1ac49d8417c_2_65"/>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lnSpcReduction="10000"/>
          </a:bodyPr>
          <a:lstStyle/>
          <a:p>
            <a:pPr marL="0" lvl="0" indent="457200" algn="l" rtl="0">
              <a:lnSpc>
                <a:spcPct val="115000"/>
              </a:lnSpc>
              <a:spcBef>
                <a:spcPts val="1000"/>
              </a:spcBef>
              <a:spcAft>
                <a:spcPts val="0"/>
              </a:spcAft>
              <a:buNone/>
            </a:pPr>
            <a:r>
              <a:rPr lang="en-US" sz="1600">
                <a:latin typeface="Times New Roman"/>
                <a:ea typeface="Times New Roman"/>
                <a:cs typeface="Times New Roman"/>
                <a:sym typeface="Times New Roman"/>
              </a:rPr>
              <a:t>So, given a word that is our best guess, we produce all of its synsets (senses), select the first sense from the list, and provide it to the function. First, all the hypernyms for the word are generated in the function. Then, the first hypernym is selected, and then all the hyponyms are generated for the word. We perform the lemma.</a:t>
            </a: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p>
          <a:p>
            <a:pPr marL="0" lvl="0" indent="0" algn="l" rtl="0">
              <a:spcBef>
                <a:spcPts val="1000"/>
              </a:spcBef>
              <a:spcAft>
                <a:spcPts val="0"/>
              </a:spcAft>
              <a:buNone/>
            </a:pPr>
            <a:endParaRPr sz="1600"/>
          </a:p>
          <a:p>
            <a:pPr marL="0" lvl="0" indent="0" algn="l" rtl="0">
              <a:spcBef>
                <a:spcPts val="1000"/>
              </a:spcBef>
              <a:spcAft>
                <a:spcPts val="0"/>
              </a:spcAft>
              <a:buNone/>
            </a:pPr>
            <a:endParaRPr sz="1600"/>
          </a:p>
          <a:p>
            <a:pPr marL="0" lvl="0" indent="0" algn="l" rtl="0">
              <a:spcBef>
                <a:spcPts val="1000"/>
              </a:spcBef>
              <a:spcAft>
                <a:spcPts val="0"/>
              </a:spcAft>
              <a:buNone/>
            </a:pPr>
            <a:endParaRPr sz="1600"/>
          </a:p>
          <a:p>
            <a:pPr marL="0" lvl="0" indent="0" algn="l" rtl="0">
              <a:spcBef>
                <a:spcPts val="1000"/>
              </a:spcBef>
              <a:spcAft>
                <a:spcPts val="0"/>
              </a:spcAft>
              <a:buNone/>
            </a:pPr>
            <a:endParaRPr sz="1600"/>
          </a:p>
          <a:p>
            <a:pPr marL="0" lvl="0" indent="457200" algn="l" rtl="0">
              <a:spcBef>
                <a:spcPts val="1000"/>
              </a:spcBef>
              <a:spcAft>
                <a:spcPts val="0"/>
              </a:spcAft>
              <a:buNone/>
            </a:pPr>
            <a:r>
              <a:rPr lang="en-US" sz="1800">
                <a:latin typeface="Times New Roman"/>
                <a:ea typeface="Times New Roman"/>
                <a:cs typeface="Times New Roman"/>
                <a:sym typeface="Times New Roman"/>
              </a:rPr>
              <a:t>(2)Concept Net</a:t>
            </a:r>
            <a:endParaRPr sz="1800">
              <a:latin typeface="Times New Roman"/>
              <a:ea typeface="Times New Roman"/>
              <a:cs typeface="Times New Roman"/>
              <a:sym typeface="Times New Roman"/>
            </a:endParaRPr>
          </a:p>
          <a:p>
            <a:pPr marL="0" lvl="0" indent="457200" algn="l" rtl="0">
              <a:lnSpc>
                <a:spcPct val="115000"/>
              </a:lnSpc>
              <a:spcBef>
                <a:spcPts val="1000"/>
              </a:spcBef>
              <a:spcAft>
                <a:spcPts val="0"/>
              </a:spcAft>
              <a:buNone/>
            </a:pPr>
            <a:r>
              <a:rPr lang="en-US" sz="1600">
                <a:latin typeface="Times New Roman"/>
                <a:ea typeface="Times New Roman"/>
                <a:cs typeface="Times New Roman"/>
                <a:sym typeface="Times New Roman"/>
              </a:rPr>
              <a:t>A free multilingual knowledge graph is Conceptnet. Similar to wordnet, it labels the semantic connections between the words, though these connections are more thorough. The notion network contains several relationships, such as is a, part of, made of, and similar to. However, we just employ a portion of the relation to generate the distractor. In order to identify all the hypernyms for a word, we first query the conceptnet using the url and query all the relations that have a part of relationship and start with the word. To retrieve the hyponyms, go over each word and look for where it appears on the right side of the relation. Co-hyponyms for the given word are obtained by combining the two lists.</a:t>
            </a:r>
            <a:endParaRPr sz="1600">
              <a:latin typeface="Times New Roman"/>
              <a:ea typeface="Times New Roman"/>
              <a:cs typeface="Times New Roman"/>
              <a:sym typeface="Times New Roman"/>
            </a:endParaRPr>
          </a:p>
        </p:txBody>
      </p:sp>
      <p:pic>
        <p:nvPicPr>
          <p:cNvPr id="130" name="Google Shape;130;g1ac49d8417c_2_65"/>
          <p:cNvPicPr preferRelativeResize="0"/>
          <p:nvPr/>
        </p:nvPicPr>
        <p:blipFill>
          <a:blip r:embed="rId3">
            <a:alphaModFix/>
          </a:blip>
          <a:stretch>
            <a:fillRect/>
          </a:stretch>
        </p:blipFill>
        <p:spPr>
          <a:xfrm>
            <a:off x="1976638" y="2600313"/>
            <a:ext cx="7210425" cy="82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ae2f93a620_0_2"/>
          <p:cNvSpPr txBox="1">
            <a:spLocks noGrp="1"/>
          </p:cNvSpPr>
          <p:nvPr>
            <p:ph type="title"/>
          </p:nvPr>
        </p:nvSpPr>
        <p:spPr>
          <a:xfrm>
            <a:off x="838200" y="207035"/>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ct val="100000"/>
              <a:buFont typeface="Calibri"/>
              <a:buNone/>
            </a:pPr>
            <a:r>
              <a:rPr lang="en-US" sz="4000" b="1" dirty="0"/>
              <a:t>Modules and Implementation Details</a:t>
            </a:r>
            <a:endParaRPr dirty="0"/>
          </a:p>
          <a:p>
            <a:pPr marL="0" lvl="0" indent="0" algn="l" rtl="0">
              <a:spcBef>
                <a:spcPts val="0"/>
              </a:spcBef>
              <a:spcAft>
                <a:spcPts val="0"/>
              </a:spcAft>
              <a:buNone/>
            </a:pPr>
            <a:endParaRPr dirty="0"/>
          </a:p>
        </p:txBody>
      </p:sp>
      <p:pic>
        <p:nvPicPr>
          <p:cNvPr id="137" name="Google Shape;137;g1ae2f93a620_0_2"/>
          <p:cNvPicPr preferRelativeResize="0"/>
          <p:nvPr/>
        </p:nvPicPr>
        <p:blipFill>
          <a:blip r:embed="rId3">
            <a:alphaModFix/>
          </a:blip>
          <a:stretch>
            <a:fillRect/>
          </a:stretch>
        </p:blipFill>
        <p:spPr>
          <a:xfrm>
            <a:off x="1408725" y="1305562"/>
            <a:ext cx="8698275" cy="4592329"/>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TotalTime>
  <Words>2127</Words>
  <Application>Microsoft Office PowerPoint</Application>
  <PresentationFormat>Widescreen</PresentationFormat>
  <Paragraphs>199</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Noto Sans Symbols</vt:lpstr>
      <vt:lpstr>Times New Roman</vt:lpstr>
      <vt:lpstr>Trebuchet MS</vt:lpstr>
      <vt:lpstr>Custom Design</vt:lpstr>
      <vt:lpstr>PowerPoint Presentation</vt:lpstr>
      <vt:lpstr>Outline</vt:lpstr>
      <vt:lpstr>Abstract</vt:lpstr>
      <vt:lpstr>Team Roles and Responsibilities</vt:lpstr>
      <vt:lpstr>Summary of Methodology / Approach</vt:lpstr>
      <vt:lpstr>Summary of Methodology / Approach </vt:lpstr>
      <vt:lpstr>Modules and Implementation Details</vt:lpstr>
      <vt:lpstr>Modules and Implementation Details</vt:lpstr>
      <vt:lpstr>Modules and Implementation Details </vt:lpstr>
      <vt:lpstr>Modules and Implementation Details </vt:lpstr>
      <vt:lpstr>Modules and Implementation Details </vt:lpstr>
      <vt:lpstr>Modules and Implementation Details </vt:lpstr>
      <vt:lpstr>Modules and Implementation Details</vt:lpstr>
      <vt:lpstr>Modules and Implementation Details</vt:lpstr>
      <vt:lpstr>Modules and Implementation Details</vt:lpstr>
      <vt:lpstr>Modules and Implementation Details </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 and Future work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Saicharan polishetty</cp:lastModifiedBy>
  <cp:revision>5</cp:revision>
  <dcterms:created xsi:type="dcterms:W3CDTF">2020-11-22T08:14:37Z</dcterms:created>
  <dcterms:modified xsi:type="dcterms:W3CDTF">2022-12-05T15:14:27Z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