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8" r:id="rId2"/>
  </p:sldIdLst>
  <p:sldSz cx="21945600" cy="16459200"/>
  <p:notesSz cx="6858000" cy="9144000"/>
  <p:defaultTextStyle>
    <a:defPPr>
      <a:defRPr lang="en-US"/>
    </a:defPPr>
    <a:lvl1pPr marL="0" algn="l" defTabSz="1746547" rtl="0" eaLnBrk="1" latinLnBrk="0" hangingPunct="1">
      <a:defRPr sz="3400" kern="1200">
        <a:solidFill>
          <a:schemeClr val="tx1"/>
        </a:solidFill>
        <a:latin typeface="+mn-lt"/>
        <a:ea typeface="+mn-ea"/>
        <a:cs typeface="+mn-cs"/>
      </a:defRPr>
    </a:lvl1pPr>
    <a:lvl2pPr marL="873273" algn="l" defTabSz="1746547" rtl="0" eaLnBrk="1" latinLnBrk="0" hangingPunct="1">
      <a:defRPr sz="3400" kern="1200">
        <a:solidFill>
          <a:schemeClr val="tx1"/>
        </a:solidFill>
        <a:latin typeface="+mn-lt"/>
        <a:ea typeface="+mn-ea"/>
        <a:cs typeface="+mn-cs"/>
      </a:defRPr>
    </a:lvl2pPr>
    <a:lvl3pPr marL="1746547" algn="l" defTabSz="1746547" rtl="0" eaLnBrk="1" latinLnBrk="0" hangingPunct="1">
      <a:defRPr sz="3400" kern="1200">
        <a:solidFill>
          <a:schemeClr val="tx1"/>
        </a:solidFill>
        <a:latin typeface="+mn-lt"/>
        <a:ea typeface="+mn-ea"/>
        <a:cs typeface="+mn-cs"/>
      </a:defRPr>
    </a:lvl3pPr>
    <a:lvl4pPr marL="2619821" algn="l" defTabSz="1746547" rtl="0" eaLnBrk="1" latinLnBrk="0" hangingPunct="1">
      <a:defRPr sz="3400" kern="1200">
        <a:solidFill>
          <a:schemeClr val="tx1"/>
        </a:solidFill>
        <a:latin typeface="+mn-lt"/>
        <a:ea typeface="+mn-ea"/>
        <a:cs typeface="+mn-cs"/>
      </a:defRPr>
    </a:lvl4pPr>
    <a:lvl5pPr marL="3493095" algn="l" defTabSz="1746547" rtl="0" eaLnBrk="1" latinLnBrk="0" hangingPunct="1">
      <a:defRPr sz="3400" kern="1200">
        <a:solidFill>
          <a:schemeClr val="tx1"/>
        </a:solidFill>
        <a:latin typeface="+mn-lt"/>
        <a:ea typeface="+mn-ea"/>
        <a:cs typeface="+mn-cs"/>
      </a:defRPr>
    </a:lvl5pPr>
    <a:lvl6pPr marL="4366368" algn="l" defTabSz="1746547" rtl="0" eaLnBrk="1" latinLnBrk="0" hangingPunct="1">
      <a:defRPr sz="3400" kern="1200">
        <a:solidFill>
          <a:schemeClr val="tx1"/>
        </a:solidFill>
        <a:latin typeface="+mn-lt"/>
        <a:ea typeface="+mn-ea"/>
        <a:cs typeface="+mn-cs"/>
      </a:defRPr>
    </a:lvl6pPr>
    <a:lvl7pPr marL="5239642" algn="l" defTabSz="1746547" rtl="0" eaLnBrk="1" latinLnBrk="0" hangingPunct="1">
      <a:defRPr sz="3400" kern="1200">
        <a:solidFill>
          <a:schemeClr val="tx1"/>
        </a:solidFill>
        <a:latin typeface="+mn-lt"/>
        <a:ea typeface="+mn-ea"/>
        <a:cs typeface="+mn-cs"/>
      </a:defRPr>
    </a:lvl7pPr>
    <a:lvl8pPr marL="6112915" algn="l" defTabSz="1746547" rtl="0" eaLnBrk="1" latinLnBrk="0" hangingPunct="1">
      <a:defRPr sz="3400" kern="1200">
        <a:solidFill>
          <a:schemeClr val="tx1"/>
        </a:solidFill>
        <a:latin typeface="+mn-lt"/>
        <a:ea typeface="+mn-ea"/>
        <a:cs typeface="+mn-cs"/>
      </a:defRPr>
    </a:lvl8pPr>
    <a:lvl9pPr marL="6986190" algn="l" defTabSz="1746547" rtl="0" eaLnBrk="1" latinLnBrk="0" hangingPunct="1">
      <a:defRPr sz="3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0">
          <p15:clr>
            <a:srgbClr val="A4A3A4"/>
          </p15:clr>
        </p15:guide>
        <p15:guide id="2" pos="60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4172F"/>
    <a:srgbClr val="D83248"/>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87" autoAdjust="0"/>
  </p:normalViewPr>
  <p:slideViewPr>
    <p:cSldViewPr>
      <p:cViewPr varScale="1">
        <p:scale>
          <a:sx n="47" d="100"/>
          <a:sy n="47" d="100"/>
        </p:scale>
        <p:origin x="606" y="42"/>
      </p:cViewPr>
      <p:guideLst>
        <p:guide orient="horz" pos="8400"/>
        <p:guide pos="603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pPr/>
              <a:t>12/5/2022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pPr/>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quot; x 48&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348343" y="304800"/>
            <a:ext cx="21248915" cy="1676400"/>
          </a:xfrm>
          <a:prstGeom prst="rect">
            <a:avLst/>
          </a:prstGeom>
          <a:solidFill>
            <a:srgbClr val="C4172F"/>
          </a:solidFill>
          <a:ln>
            <a:solidFill>
              <a:srgbClr val="C4172F"/>
            </a:solidFill>
          </a:ln>
        </p:spPr>
        <p:txBody>
          <a:bodyPr vert="horz" lIns="78373" tIns="39187" rIns="78373" bIns="39187" anchor="ctr" anchorCtr="1"/>
          <a:lstStyle>
            <a:lvl1pPr>
              <a:defRPr sz="3100" b="1">
                <a:solidFill>
                  <a:schemeClr val="bg1"/>
                </a:solidFill>
                <a:latin typeface="Arial"/>
                <a:cs typeface="Arial"/>
              </a:defRPr>
            </a:lvl1pPr>
          </a:lstStyle>
          <a:p>
            <a:r>
              <a:rPr lang="en-US" dirty="0"/>
              <a:t>Poster Presentation Title</a:t>
            </a:r>
            <a:br>
              <a:rPr lang="en-US" dirty="0"/>
            </a:br>
            <a:r>
              <a:rPr lang="en-US" sz="2100" b="1" dirty="0">
                <a:solidFill>
                  <a:schemeClr val="bg1"/>
                </a:solidFill>
                <a:latin typeface="Arial" pitchFamily="34" charset="0"/>
                <a:cs typeface="Arial" pitchFamily="34" charset="0"/>
              </a:rPr>
              <a:t>List Author Name(s)</a:t>
            </a:r>
            <a:br>
              <a:rPr lang="en-US" sz="2100" b="1" dirty="0">
                <a:solidFill>
                  <a:schemeClr val="bg1"/>
                </a:solidFill>
                <a:latin typeface="Arial" pitchFamily="34" charset="0"/>
                <a:cs typeface="Arial" pitchFamily="34" charset="0"/>
              </a:rPr>
            </a:br>
            <a:r>
              <a:rPr lang="en-US" sz="2100" b="1" dirty="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348343" y="21336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Abstract or Introduction</a:t>
            </a:r>
            <a:endParaRPr lang="en-US" dirty="0"/>
          </a:p>
        </p:txBody>
      </p:sp>
      <p:sp>
        <p:nvSpPr>
          <p:cNvPr id="24" name="Text Placeholder 23"/>
          <p:cNvSpPr>
            <a:spLocks noGrp="1"/>
          </p:cNvSpPr>
          <p:nvPr>
            <p:ph type="body" sz="quarter" idx="11" hasCustomPrompt="1"/>
          </p:nvPr>
        </p:nvSpPr>
        <p:spPr>
          <a:xfrm>
            <a:off x="348343" y="2819400"/>
            <a:ext cx="6792685" cy="4343400"/>
          </a:xfrm>
          <a:prstGeom prst="rect">
            <a:avLst/>
          </a:prstGeom>
        </p:spPr>
        <p:txBody>
          <a:bodyPr vert="horz" lIns="78373" tIns="39187" rIns="78373" bIns="39187"/>
          <a:lstStyle>
            <a:lvl1pPr marL="0" indent="0">
              <a:buNone/>
              <a:defRPr sz="1400" baseline="0"/>
            </a:lvl1pPr>
            <a:lvl2pPr marL="198654" indent="0">
              <a:buNone/>
              <a:defRPr sz="1400" baseline="0"/>
            </a:lvl2pPr>
            <a:lvl3pPr marL="386424" indent="0">
              <a:buNone/>
              <a:defRPr sz="1400" baseline="0"/>
            </a:lvl3pPr>
            <a:lvl4pPr>
              <a:defRPr sz="1400"/>
            </a:lvl4pPr>
            <a:lvl5pPr>
              <a:defRPr sz="1400"/>
            </a:lvl5pPr>
          </a:lstStyle>
          <a:p>
            <a:pPr lvl="0"/>
            <a:r>
              <a:rPr lang="en-US" dirty="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348343" y="73152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Objectives</a:t>
            </a:r>
            <a:endParaRPr lang="en-US" dirty="0"/>
          </a:p>
        </p:txBody>
      </p:sp>
      <p:sp>
        <p:nvSpPr>
          <p:cNvPr id="26" name="Text Placeholder 23"/>
          <p:cNvSpPr>
            <a:spLocks noGrp="1"/>
          </p:cNvSpPr>
          <p:nvPr>
            <p:ph type="body" sz="quarter" idx="13" hasCustomPrompt="1"/>
          </p:nvPr>
        </p:nvSpPr>
        <p:spPr>
          <a:xfrm>
            <a:off x="348343" y="8001000"/>
            <a:ext cx="6792685" cy="3657600"/>
          </a:xfrm>
          <a:prstGeom prst="rect">
            <a:avLst/>
          </a:prstGeom>
        </p:spPr>
        <p:txBody>
          <a:bodyPr vert="horz" lIns="78373" tIns="39187" rIns="78373" bIns="39187"/>
          <a:lstStyle>
            <a:lvl1pPr marL="0" marR="0" indent="0" algn="l" defTabSz="1746547" rtl="0" eaLnBrk="1" fontAlgn="auto" latinLnBrk="0" hangingPunct="1">
              <a:lnSpc>
                <a:spcPct val="100000"/>
              </a:lnSpc>
              <a:spcBef>
                <a:spcPct val="20000"/>
              </a:spcBef>
              <a:spcAft>
                <a:spcPts val="0"/>
              </a:spcAft>
              <a:buClrTx/>
              <a:buSzTx/>
              <a:buFont typeface="Arial" pitchFamily="34" charset="0"/>
              <a:buNone/>
              <a:tabLst/>
              <a:defRPr sz="1400"/>
            </a:lvl1pPr>
            <a:lvl2pPr>
              <a:defRPr sz="1400"/>
            </a:lvl2pPr>
            <a:lvl3pPr>
              <a:defRPr sz="1400"/>
            </a:lvl3pPr>
            <a:lvl4pPr>
              <a:defRPr sz="1400"/>
            </a:lvl4pPr>
            <a:lvl5pPr>
              <a:defRPr sz="1400"/>
            </a:lvl5pPr>
          </a:lstStyle>
          <a:p>
            <a:pPr marL="0" marR="0" lvl="0" indent="0" algn="l" defTabSz="1746547" rtl="0" eaLnBrk="1" fontAlgn="auto" latinLnBrk="0" hangingPunct="1">
              <a:lnSpc>
                <a:spcPct val="100000"/>
              </a:lnSpc>
              <a:spcBef>
                <a:spcPct val="20000"/>
              </a:spcBef>
              <a:spcAft>
                <a:spcPts val="0"/>
              </a:spcAft>
              <a:buClrTx/>
              <a:buSzTx/>
              <a:buFont typeface="Arial" pitchFamily="34" charset="0"/>
              <a:buNone/>
              <a:tabLst/>
              <a:defRPr/>
            </a:pPr>
            <a:r>
              <a:rPr lang="en-US" dirty="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348343" y="118110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Methods</a:t>
            </a:r>
            <a:endParaRPr lang="en-US" dirty="0"/>
          </a:p>
        </p:txBody>
      </p:sp>
      <p:sp>
        <p:nvSpPr>
          <p:cNvPr id="28" name="Text Placeholder 23"/>
          <p:cNvSpPr>
            <a:spLocks noGrp="1"/>
          </p:cNvSpPr>
          <p:nvPr>
            <p:ph type="body" sz="quarter" idx="15" hasCustomPrompt="1"/>
          </p:nvPr>
        </p:nvSpPr>
        <p:spPr>
          <a:xfrm>
            <a:off x="348343" y="12496800"/>
            <a:ext cx="6792685" cy="3657600"/>
          </a:xfrm>
          <a:prstGeom prst="rect">
            <a:avLst/>
          </a:prstGeom>
        </p:spPr>
        <p:txBody>
          <a:bodyPr vert="horz" lIns="78373" tIns="39187" rIns="78373" bIns="39187"/>
          <a:lstStyle>
            <a:lvl1pPr marL="0" marR="0" indent="0" algn="l" defTabSz="1746547" rtl="0" eaLnBrk="1" fontAlgn="auto" latinLnBrk="0" hangingPunct="1">
              <a:lnSpc>
                <a:spcPct val="100000"/>
              </a:lnSpc>
              <a:spcBef>
                <a:spcPct val="20000"/>
              </a:spcBef>
              <a:spcAft>
                <a:spcPts val="0"/>
              </a:spcAft>
              <a:buClrTx/>
              <a:buSzTx/>
              <a:buFont typeface="Arial" pitchFamily="34" charset="0"/>
              <a:buNone/>
              <a:tabLst/>
              <a:defRPr sz="1400"/>
            </a:lvl1pPr>
            <a:lvl2pPr>
              <a:defRPr sz="1400"/>
            </a:lvl2pPr>
            <a:lvl3pPr>
              <a:defRPr sz="1400"/>
            </a:lvl3pPr>
            <a:lvl4pPr>
              <a:defRPr sz="1400"/>
            </a:lvl4pPr>
            <a:lvl5pPr>
              <a:defRPr sz="1400"/>
            </a:lvl5pPr>
          </a:lstStyle>
          <a:p>
            <a:pPr marL="0" marR="0" lvl="0" indent="0" algn="l" defTabSz="1746547" rtl="0" eaLnBrk="1" fontAlgn="auto" latinLnBrk="0" hangingPunct="1">
              <a:lnSpc>
                <a:spcPct val="100000"/>
              </a:lnSpc>
              <a:spcBef>
                <a:spcPct val="20000"/>
              </a:spcBef>
              <a:spcAft>
                <a:spcPts val="0"/>
              </a:spcAft>
              <a:buClrTx/>
              <a:buSzTx/>
              <a:buFont typeface="Arial" pitchFamily="34" charset="0"/>
              <a:buNone/>
              <a:tabLst/>
              <a:defRPr/>
            </a:pPr>
            <a:r>
              <a:rPr lang="en-US" dirty="0"/>
              <a:t>Copy and paste title bars and text boxes to create additional sections.</a:t>
            </a:r>
          </a:p>
        </p:txBody>
      </p:sp>
      <p:sp>
        <p:nvSpPr>
          <p:cNvPr id="29" name="Text Placeholder 21"/>
          <p:cNvSpPr>
            <a:spLocks noGrp="1"/>
          </p:cNvSpPr>
          <p:nvPr>
            <p:ph type="body" sz="quarter" idx="16" hasCustomPrompt="1"/>
          </p:nvPr>
        </p:nvSpPr>
        <p:spPr>
          <a:xfrm>
            <a:off x="7576458" y="21336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Results</a:t>
            </a:r>
            <a:endParaRPr lang="en-US" dirty="0"/>
          </a:p>
        </p:txBody>
      </p:sp>
      <p:sp>
        <p:nvSpPr>
          <p:cNvPr id="30" name="Text Placeholder 23"/>
          <p:cNvSpPr>
            <a:spLocks noGrp="1"/>
          </p:cNvSpPr>
          <p:nvPr>
            <p:ph type="body" sz="quarter" idx="17"/>
          </p:nvPr>
        </p:nvSpPr>
        <p:spPr>
          <a:xfrm>
            <a:off x="14804572" y="12496800"/>
            <a:ext cx="6792685" cy="3657600"/>
          </a:xfrm>
          <a:prstGeom prst="rect">
            <a:avLst/>
          </a:prstGeom>
        </p:spPr>
        <p:txBody>
          <a:bodyPr vert="horz" lIns="78373" tIns="39187" rIns="78373" bIns="39187"/>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1"/>
          <p:cNvSpPr>
            <a:spLocks noGrp="1"/>
          </p:cNvSpPr>
          <p:nvPr>
            <p:ph type="body" sz="quarter" idx="18" hasCustomPrompt="1"/>
          </p:nvPr>
        </p:nvSpPr>
        <p:spPr>
          <a:xfrm>
            <a:off x="14804572" y="21336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Conclusion</a:t>
            </a:r>
            <a:endParaRPr lang="en-US" dirty="0"/>
          </a:p>
        </p:txBody>
      </p:sp>
      <p:sp>
        <p:nvSpPr>
          <p:cNvPr id="32" name="Text Placeholder 23"/>
          <p:cNvSpPr>
            <a:spLocks noGrp="1"/>
          </p:cNvSpPr>
          <p:nvPr>
            <p:ph type="body" sz="quarter" idx="19"/>
          </p:nvPr>
        </p:nvSpPr>
        <p:spPr>
          <a:xfrm>
            <a:off x="14804572" y="2819400"/>
            <a:ext cx="6792685" cy="8839200"/>
          </a:xfrm>
          <a:prstGeom prst="rect">
            <a:avLst/>
          </a:prstGeom>
        </p:spPr>
        <p:txBody>
          <a:bodyPr vert="horz" lIns="78373" tIns="39187" rIns="78373" bIns="39187"/>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1"/>
          <p:cNvSpPr>
            <a:spLocks noGrp="1"/>
          </p:cNvSpPr>
          <p:nvPr>
            <p:ph type="body" sz="quarter" idx="20" hasCustomPrompt="1"/>
          </p:nvPr>
        </p:nvSpPr>
        <p:spPr>
          <a:xfrm>
            <a:off x="14804572" y="118110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References</a:t>
            </a:r>
            <a:endParaRPr lang="en-US" dirty="0"/>
          </a:p>
        </p:txBody>
      </p:sp>
      <p:sp>
        <p:nvSpPr>
          <p:cNvPr id="34" name="Text Placeholder 23"/>
          <p:cNvSpPr>
            <a:spLocks noGrp="1"/>
          </p:cNvSpPr>
          <p:nvPr>
            <p:ph type="body" sz="quarter" idx="21" hasCustomPrompt="1"/>
          </p:nvPr>
        </p:nvSpPr>
        <p:spPr>
          <a:xfrm>
            <a:off x="7576458" y="2819400"/>
            <a:ext cx="6792685" cy="13335000"/>
          </a:xfrm>
          <a:prstGeom prst="rect">
            <a:avLst/>
          </a:prstGeom>
        </p:spPr>
        <p:txBody>
          <a:bodyPr vert="horz" lIns="78373" tIns="39187" rIns="78373" bIns="39187"/>
          <a:lstStyle>
            <a:lvl1pPr marL="0" indent="0">
              <a:buNone/>
              <a:defRPr sz="1400" baseline="0"/>
            </a:lvl1pPr>
            <a:lvl2pPr marL="198654" indent="0">
              <a:buNone/>
              <a:defRPr sz="1400"/>
            </a:lvl2pPr>
            <a:lvl3pPr>
              <a:defRPr sz="1400"/>
            </a:lvl3pPr>
            <a:lvl4pPr>
              <a:defRPr sz="1400"/>
            </a:lvl4pPr>
            <a:lvl5pPr>
              <a:defRPr sz="1400"/>
            </a:lvl5pPr>
          </a:lstStyle>
          <a:p>
            <a:pPr lvl="0"/>
            <a:r>
              <a:rPr lang="en-US" dirty="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609602" y="457200"/>
            <a:ext cx="1567543" cy="1371600"/>
          </a:xfrm>
          <a:prstGeom prst="rect">
            <a:avLst/>
          </a:prstGeom>
          <a:solidFill>
            <a:schemeClr val="bg1"/>
          </a:solidFill>
        </p:spPr>
        <p:txBody>
          <a:bodyPr vert="horz" lIns="78373" tIns="39187" rIns="78373" bIns="39187"/>
          <a:lstStyle>
            <a:lvl1pPr marL="0" indent="0">
              <a:buNone/>
              <a:defRPr sz="1000"/>
            </a:lvl1pPr>
          </a:lstStyle>
          <a:p>
            <a:r>
              <a:rPr lang="en-US" dirty="0"/>
              <a:t>LOGO</a:t>
            </a:r>
          </a:p>
        </p:txBody>
      </p:sp>
      <p:sp>
        <p:nvSpPr>
          <p:cNvPr id="37" name="Picture Placeholder 35"/>
          <p:cNvSpPr>
            <a:spLocks noGrp="1"/>
          </p:cNvSpPr>
          <p:nvPr>
            <p:ph type="pic" sz="quarter" idx="23" hasCustomPrompt="1"/>
          </p:nvPr>
        </p:nvSpPr>
        <p:spPr>
          <a:xfrm>
            <a:off x="19855545" y="457200"/>
            <a:ext cx="1567543" cy="1371600"/>
          </a:xfrm>
          <a:prstGeom prst="rect">
            <a:avLst/>
          </a:prstGeom>
          <a:solidFill>
            <a:schemeClr val="bg1"/>
          </a:solidFill>
        </p:spPr>
        <p:txBody>
          <a:bodyPr vert="horz" lIns="78373" tIns="39187" rIns="78373" bIns="39187"/>
          <a:lstStyle>
            <a:lvl1pPr marL="0" indent="0">
              <a:buNone/>
              <a:defRPr sz="1000"/>
            </a:lvl1pPr>
          </a:lstStyle>
          <a:p>
            <a:r>
              <a:rPr lang="en-US" dirty="0"/>
              <a:t>LOGO</a:t>
            </a:r>
          </a:p>
        </p:txBody>
      </p:sp>
      <p:sp>
        <p:nvSpPr>
          <p:cNvPr id="39" name="Chart Placeholder 38"/>
          <p:cNvSpPr>
            <a:spLocks noGrp="1"/>
          </p:cNvSpPr>
          <p:nvPr>
            <p:ph type="chart" sz="quarter" idx="24"/>
          </p:nvPr>
        </p:nvSpPr>
        <p:spPr>
          <a:xfrm>
            <a:off x="8098974" y="8077200"/>
            <a:ext cx="5747657" cy="3352800"/>
          </a:xfrm>
          <a:prstGeom prst="rect">
            <a:avLst/>
          </a:prstGeom>
        </p:spPr>
        <p:txBody>
          <a:bodyPr vert="horz" lIns="78373" tIns="39187" rIns="78373" bIns="39187"/>
          <a:lstStyle>
            <a:lvl1pPr marL="0" indent="0">
              <a:buNone/>
              <a:defRPr sz="1400"/>
            </a:lvl1pPr>
          </a:lstStyle>
          <a:p>
            <a:endParaRPr lang="en-US" dirty="0"/>
          </a:p>
        </p:txBody>
      </p:sp>
      <p:sp>
        <p:nvSpPr>
          <p:cNvPr id="40" name="Chart Placeholder 38"/>
          <p:cNvSpPr>
            <a:spLocks noGrp="1"/>
          </p:cNvSpPr>
          <p:nvPr>
            <p:ph type="chart" sz="quarter" idx="25"/>
          </p:nvPr>
        </p:nvSpPr>
        <p:spPr>
          <a:xfrm>
            <a:off x="8098974" y="12268200"/>
            <a:ext cx="5747657" cy="3352800"/>
          </a:xfrm>
          <a:prstGeom prst="rect">
            <a:avLst/>
          </a:prstGeom>
        </p:spPr>
        <p:txBody>
          <a:bodyPr vert="horz" lIns="78373" tIns="39187" rIns="78373" bIns="39187"/>
          <a:lstStyle>
            <a:lvl1pPr marL="0" indent="0">
              <a:buNone/>
              <a:defRPr sz="1400"/>
            </a:lvl1pPr>
          </a:lstStyle>
          <a:p>
            <a:endParaRPr lang="en-US" dirty="0"/>
          </a:p>
        </p:txBody>
      </p:sp>
      <p:pic>
        <p:nvPicPr>
          <p:cNvPr id="4" name="Picture 3"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269200" y="16208386"/>
            <a:ext cx="1371600" cy="21945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1746547" rtl="0" eaLnBrk="1" latinLnBrk="0" hangingPunct="1">
        <a:spcBef>
          <a:spcPct val="0"/>
        </a:spcBef>
        <a:buNone/>
        <a:defRPr sz="8400" kern="1200">
          <a:solidFill>
            <a:schemeClr val="tx1"/>
          </a:solidFill>
          <a:latin typeface="+mj-lt"/>
          <a:ea typeface="+mj-ea"/>
          <a:cs typeface="+mj-cs"/>
        </a:defRPr>
      </a:lvl1pPr>
    </p:titleStyle>
    <p:bodyStyle>
      <a:lvl1pPr marL="654956" indent="-654956" algn="l" defTabSz="1746547" rtl="0" eaLnBrk="1" latinLnBrk="0" hangingPunct="1">
        <a:spcBef>
          <a:spcPct val="20000"/>
        </a:spcBef>
        <a:buFont typeface="Arial" pitchFamily="34" charset="0"/>
        <a:buChar char="•"/>
        <a:defRPr sz="6100" kern="1200">
          <a:solidFill>
            <a:schemeClr val="tx1"/>
          </a:solidFill>
          <a:latin typeface="+mn-lt"/>
          <a:ea typeface="+mn-ea"/>
          <a:cs typeface="+mn-cs"/>
        </a:defRPr>
      </a:lvl1pPr>
      <a:lvl2pPr marL="1419070" indent="-545796" algn="l" defTabSz="1746547" rtl="0" eaLnBrk="1" latinLnBrk="0" hangingPunct="1">
        <a:spcBef>
          <a:spcPct val="20000"/>
        </a:spcBef>
        <a:buFont typeface="Arial" pitchFamily="34" charset="0"/>
        <a:buChar char="–"/>
        <a:defRPr sz="5300" kern="1200">
          <a:solidFill>
            <a:schemeClr val="tx1"/>
          </a:solidFill>
          <a:latin typeface="+mn-lt"/>
          <a:ea typeface="+mn-ea"/>
          <a:cs typeface="+mn-cs"/>
        </a:defRPr>
      </a:lvl2pPr>
      <a:lvl3pPr marL="2183185" indent="-436637" algn="l" defTabSz="1746547" rtl="0" eaLnBrk="1" latinLnBrk="0" hangingPunct="1">
        <a:spcBef>
          <a:spcPct val="20000"/>
        </a:spcBef>
        <a:buFont typeface="Arial" pitchFamily="34" charset="0"/>
        <a:buChar char="•"/>
        <a:defRPr sz="4500" kern="120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p:bodyStyle>
    <p:otherStyle>
      <a:defPPr>
        <a:defRPr lang="en-US"/>
      </a:defPPr>
      <a:lvl1pPr marL="0" algn="l" defTabSz="1746547" rtl="0" eaLnBrk="1" latinLnBrk="0" hangingPunct="1">
        <a:defRPr sz="3400" kern="1200">
          <a:solidFill>
            <a:schemeClr val="tx1"/>
          </a:solidFill>
          <a:latin typeface="+mn-lt"/>
          <a:ea typeface="+mn-ea"/>
          <a:cs typeface="+mn-cs"/>
        </a:defRPr>
      </a:lvl1pPr>
      <a:lvl2pPr marL="873273" algn="l" defTabSz="1746547" rtl="0" eaLnBrk="1" latinLnBrk="0" hangingPunct="1">
        <a:defRPr sz="3400" kern="1200">
          <a:solidFill>
            <a:schemeClr val="tx1"/>
          </a:solidFill>
          <a:latin typeface="+mn-lt"/>
          <a:ea typeface="+mn-ea"/>
          <a:cs typeface="+mn-cs"/>
        </a:defRPr>
      </a:lvl2pPr>
      <a:lvl3pPr marL="1746547" algn="l" defTabSz="1746547" rtl="0" eaLnBrk="1" latinLnBrk="0" hangingPunct="1">
        <a:defRPr sz="3400" kern="1200">
          <a:solidFill>
            <a:schemeClr val="tx1"/>
          </a:solidFill>
          <a:latin typeface="+mn-lt"/>
          <a:ea typeface="+mn-ea"/>
          <a:cs typeface="+mn-cs"/>
        </a:defRPr>
      </a:lvl3pPr>
      <a:lvl4pPr marL="2619821" algn="l" defTabSz="1746547" rtl="0" eaLnBrk="1" latinLnBrk="0" hangingPunct="1">
        <a:defRPr sz="3400" kern="1200">
          <a:solidFill>
            <a:schemeClr val="tx1"/>
          </a:solidFill>
          <a:latin typeface="+mn-lt"/>
          <a:ea typeface="+mn-ea"/>
          <a:cs typeface="+mn-cs"/>
        </a:defRPr>
      </a:lvl4pPr>
      <a:lvl5pPr marL="3493095" algn="l" defTabSz="1746547" rtl="0" eaLnBrk="1" latinLnBrk="0" hangingPunct="1">
        <a:defRPr sz="3400" kern="1200">
          <a:solidFill>
            <a:schemeClr val="tx1"/>
          </a:solidFill>
          <a:latin typeface="+mn-lt"/>
          <a:ea typeface="+mn-ea"/>
          <a:cs typeface="+mn-cs"/>
        </a:defRPr>
      </a:lvl5pPr>
      <a:lvl6pPr marL="4366368" algn="l" defTabSz="1746547" rtl="0" eaLnBrk="1" latinLnBrk="0" hangingPunct="1">
        <a:defRPr sz="3400" kern="1200">
          <a:solidFill>
            <a:schemeClr val="tx1"/>
          </a:solidFill>
          <a:latin typeface="+mn-lt"/>
          <a:ea typeface="+mn-ea"/>
          <a:cs typeface="+mn-cs"/>
        </a:defRPr>
      </a:lvl6pPr>
      <a:lvl7pPr marL="5239642" algn="l" defTabSz="1746547" rtl="0" eaLnBrk="1" latinLnBrk="0" hangingPunct="1">
        <a:defRPr sz="3400" kern="1200">
          <a:solidFill>
            <a:schemeClr val="tx1"/>
          </a:solidFill>
          <a:latin typeface="+mn-lt"/>
          <a:ea typeface="+mn-ea"/>
          <a:cs typeface="+mn-cs"/>
        </a:defRPr>
      </a:lvl7pPr>
      <a:lvl8pPr marL="6112915" algn="l" defTabSz="1746547" rtl="0" eaLnBrk="1" latinLnBrk="0" hangingPunct="1">
        <a:defRPr sz="3400" kern="1200">
          <a:solidFill>
            <a:schemeClr val="tx1"/>
          </a:solidFill>
          <a:latin typeface="+mn-lt"/>
          <a:ea typeface="+mn-ea"/>
          <a:cs typeface="+mn-cs"/>
        </a:defRPr>
      </a:lvl8pPr>
      <a:lvl9pPr marL="6986190" algn="l" defTabSz="1746547" rtl="0" eaLnBrk="1" latinLnBrk="0" hangingPunct="1">
        <a:defRPr sz="3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p:cNvSpPr>
            <a:spLocks noGrp="1"/>
          </p:cNvSpPr>
          <p:nvPr>
            <p:ph type="body" sz="quarter" idx="10"/>
          </p:nvPr>
        </p:nvSpPr>
        <p:spPr>
          <a:solidFill>
            <a:schemeClr val="tx2">
              <a:lumMod val="60000"/>
              <a:lumOff val="40000"/>
            </a:schemeClr>
          </a:solidFill>
          <a:ln>
            <a:solidFill>
              <a:schemeClr val="bg1"/>
            </a:solidFill>
          </a:ln>
        </p:spPr>
        <p:txBody>
          <a:bodyPr/>
          <a:lstStyle/>
          <a:p>
            <a:r>
              <a:rPr lang="en-US" dirty="0"/>
              <a:t>	Problem Statement</a:t>
            </a:r>
          </a:p>
        </p:txBody>
      </p:sp>
      <p:sp>
        <p:nvSpPr>
          <p:cNvPr id="21" name="Text Placeholder 20"/>
          <p:cNvSpPr>
            <a:spLocks noGrp="1"/>
          </p:cNvSpPr>
          <p:nvPr>
            <p:ph type="body" sz="quarter" idx="11"/>
          </p:nvPr>
        </p:nvSpPr>
        <p:spPr>
          <a:xfrm>
            <a:off x="348342" y="2706934"/>
            <a:ext cx="7041851" cy="4426109"/>
          </a:xfrm>
        </p:spPr>
        <p:txBody>
          <a:bodyPr vert="horz" lIns="78373" tIns="39187" rIns="78373" bIns="39187" anchor="t"/>
          <a:lstStyle/>
          <a:p>
            <a:pPr marR="304800"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In Education evaluation, Automated Question Generation plays an important role. Handmade question design requires a lot of time, effort and money, and manual answer evaluation is likewise time consuming. To solve this issue, we build a model which aims to generate relevant questions automatically and it even makes the diversions in the options for MCQ’s to test the learners. The objective questions allow students to choose the best response from four alternatives to finish a statement.</a:t>
            </a:r>
          </a:p>
          <a:p>
            <a:pPr marR="304800" algn="just"/>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Test items can be divided into two general categories in which objective items, which ask students to choose the right response from a range of options or to add a word or phrase to a question or finish a sentence item that allow the learner to express themselves subjectively or in an essay; and organize and deliver a unique response. Multiple choice, True or False, Match the following and completion are examples of objective items, whereas subjective things include prolonged response, brief answer, </a:t>
            </a:r>
            <a:r>
              <a:rPr lang="en-US" dirty="0">
                <a:effectLst/>
                <a:latin typeface="Times New Roman" panose="02020603050405020304" pitchFamily="18" charset="0"/>
                <a:ea typeface="Times New Roman" panose="02020603050405020304" pitchFamily="18" charset="0"/>
              </a:rPr>
              <a:t>performance, problem solving testing items in which one or more may be used for instructive reasons.</a:t>
            </a:r>
          </a:p>
          <a:p>
            <a:pPr marR="304800" algn="just"/>
            <a:r>
              <a:rPr lang="en-IN" dirty="0">
                <a:solidFill>
                  <a:srgbClr val="000000"/>
                </a:solidFill>
                <a:effectLst/>
                <a:latin typeface="Times New Roman" panose="02020603050405020304" pitchFamily="18" charset="0"/>
                <a:ea typeface="Times New Roman" panose="02020603050405020304" pitchFamily="18" charset="0"/>
              </a:rPr>
              <a:t>Generating False sentences from True sentence, among other educational-purposes questions, can produce valid evaluations directly, easily, and efficiently which is helpful to determine whether the students have any misconceptions about the subject matter. Instead of using an interrogative language to define the T/F question, we will instead use a declarative sentence in this essay. However, the paucity of training data and difficulty in extracting appropriate testing points from a particular passage, as well as the high frequency of grammatical and semantic errors, prevent the quality of the generated questions from being adequate for evaluation. </a:t>
            </a:r>
          </a:p>
          <a:p>
            <a:pPr marR="304800" algn="just"/>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304800" algn="just">
              <a:lnSpc>
                <a:spcPct val="150000"/>
              </a:lnSpc>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4" name="Text Placeholder 23"/>
          <p:cNvSpPr>
            <a:spLocks noGrp="1"/>
          </p:cNvSpPr>
          <p:nvPr>
            <p:ph type="body" sz="quarter" idx="14"/>
          </p:nvPr>
        </p:nvSpPr>
        <p:spPr>
          <a:xfrm>
            <a:off x="310060" y="7499917"/>
            <a:ext cx="6792685" cy="533400"/>
          </a:xfrm>
          <a:solidFill>
            <a:schemeClr val="tx2">
              <a:lumMod val="60000"/>
              <a:lumOff val="40000"/>
            </a:schemeClr>
          </a:solidFill>
          <a:ln>
            <a:solidFill>
              <a:schemeClr val="bg1"/>
            </a:solidFill>
          </a:ln>
        </p:spPr>
        <p:txBody>
          <a:bodyPr/>
          <a:lstStyle/>
          <a:p>
            <a:r>
              <a:rPr lang="en-US" dirty="0"/>
              <a:t>	Background</a:t>
            </a:r>
          </a:p>
        </p:txBody>
      </p:sp>
      <p:sp>
        <p:nvSpPr>
          <p:cNvPr id="25" name="Text Placeholder 24"/>
          <p:cNvSpPr>
            <a:spLocks noGrp="1"/>
          </p:cNvSpPr>
          <p:nvPr>
            <p:ph type="body" sz="quarter" idx="15"/>
          </p:nvPr>
        </p:nvSpPr>
        <p:spPr>
          <a:xfrm>
            <a:off x="296195" y="8033317"/>
            <a:ext cx="6792685" cy="3657600"/>
          </a:xfrm>
        </p:spPr>
        <p:txBody>
          <a:bodyPr vert="horz" lIns="78373" tIns="39187" rIns="78373" bIns="39187" anchor="t"/>
          <a:lstStyle/>
          <a:p>
            <a:pPr algn="just"/>
            <a:r>
              <a:rPr lang="en-US" dirty="0">
                <a:effectLst/>
                <a:latin typeface="Times New Roman" panose="02020603050405020304" pitchFamily="18" charset="0"/>
                <a:ea typeface="Times New Roman" panose="02020603050405020304" pitchFamily="18" charset="0"/>
              </a:rPr>
              <a:t>The Extensive Literature Survey was the initial stage in figuring out the project's scope. The concepts can be made more specific in order to more effectively incorporate them. During this time, we looked at some publications that were related to our problem. Extensive literature searches on each of these modules were done in order to understand the models that are accessible and the implementation components. A few applications of already-used methods were also tested. We looked into a number of study articles and blogs to gain understanding about that. After reading, we received a synopsis of the model we intend to construct. </a:t>
            </a:r>
          </a:p>
          <a:p>
            <a:pPr algn="just"/>
            <a:endParaRPr lang="en-US" dirty="0">
              <a:latin typeface="Times New Roman" panose="02020603050405020304" pitchFamily="18" charset="0"/>
              <a:cs typeface="Times New Roman"/>
            </a:endParaRPr>
          </a:p>
          <a:p>
            <a:pPr algn="just"/>
            <a:endParaRPr lang="en-US" dirty="0">
              <a:latin typeface="Times New Roman" panose="02020603050405020304" pitchFamily="18" charset="0"/>
              <a:cs typeface="Times New Roman"/>
            </a:endParaRPr>
          </a:p>
          <a:p>
            <a:pPr algn="just"/>
            <a:endParaRPr lang="en-US" dirty="0">
              <a:latin typeface="Times New Roman" panose="02020603050405020304" pitchFamily="18" charset="0"/>
              <a:cs typeface="Times New Roman"/>
            </a:endParaRPr>
          </a:p>
          <a:p>
            <a:pPr algn="just"/>
            <a:r>
              <a:rPr lang="en-US" b="0" i="0" u="none" strike="noStrike" dirty="0">
                <a:solidFill>
                  <a:srgbClr val="000000"/>
                </a:solidFill>
                <a:effectLst/>
                <a:cs typeface="Times New Roman"/>
              </a:rPr>
              <a:t>MCQ Generation:</a:t>
            </a:r>
          </a:p>
          <a:p>
            <a:pPr algn="just"/>
            <a:endParaRPr lang="en-US" dirty="0">
              <a:latin typeface="Times New Roman" panose="02020603050405020304" pitchFamily="18" charset="0"/>
              <a:cs typeface="Times New Roman"/>
            </a:endParaRPr>
          </a:p>
        </p:txBody>
      </p:sp>
      <p:sp>
        <p:nvSpPr>
          <p:cNvPr id="26" name="Text Placeholder 25"/>
          <p:cNvSpPr>
            <a:spLocks noGrp="1"/>
          </p:cNvSpPr>
          <p:nvPr>
            <p:ph type="body" sz="quarter" idx="16"/>
          </p:nvPr>
        </p:nvSpPr>
        <p:spPr>
          <a:solidFill>
            <a:schemeClr val="tx2">
              <a:lumMod val="60000"/>
              <a:lumOff val="40000"/>
            </a:schemeClr>
          </a:solidFill>
        </p:spPr>
        <p:txBody>
          <a:bodyPr/>
          <a:lstStyle/>
          <a:p>
            <a:r>
              <a:rPr lang="en-US" dirty="0"/>
              <a:t>                     Design Approach / Methods</a:t>
            </a:r>
          </a:p>
        </p:txBody>
      </p:sp>
      <p:sp>
        <p:nvSpPr>
          <p:cNvPr id="27" name="Text Placeholder 26"/>
          <p:cNvSpPr>
            <a:spLocks noGrp="1"/>
          </p:cNvSpPr>
          <p:nvPr>
            <p:ph type="body" sz="quarter" idx="17"/>
          </p:nvPr>
        </p:nvSpPr>
        <p:spPr>
          <a:xfrm>
            <a:off x="14771677" y="12192000"/>
            <a:ext cx="6792685" cy="3657600"/>
          </a:xfrm>
        </p:spPr>
        <p:txBody>
          <a:bodyPr vert="horz" lIns="78373" tIns="39187" rIns="78373" bIns="39187" anchor="t"/>
          <a:lstStyle/>
          <a:p>
            <a:pPr marL="342900" indent="-342900">
              <a:buFont typeface="+mj-lt"/>
              <a:buAutoNum type="arabicPeriod"/>
            </a:pPr>
            <a:r>
              <a:rPr lang="en-US" b="0" i="0" u="none" strike="noStrike" dirty="0">
                <a:solidFill>
                  <a:srgbClr val="000000"/>
                </a:solidFill>
                <a:effectLst/>
              </a:rPr>
              <a:t>Edison </a:t>
            </a:r>
            <a:r>
              <a:rPr lang="en-US" b="0" i="0" u="none" strike="noStrike" dirty="0" err="1">
                <a:solidFill>
                  <a:srgbClr val="000000"/>
                </a:solidFill>
                <a:effectLst/>
              </a:rPr>
              <a:t>Marrese</a:t>
            </a:r>
            <a:r>
              <a:rPr lang="en-US" b="0" i="0" u="none" strike="noStrike" dirty="0">
                <a:solidFill>
                  <a:srgbClr val="000000"/>
                </a:solidFill>
                <a:effectLst/>
              </a:rPr>
              <a:t>-Taylor, Ai Nakajima, Yutaka </a:t>
            </a:r>
            <a:r>
              <a:rPr lang="en-US" b="0" i="0" u="none" strike="noStrike" dirty="0" err="1">
                <a:solidFill>
                  <a:srgbClr val="000000"/>
                </a:solidFill>
                <a:effectLst/>
              </a:rPr>
              <a:t>Matsuo,“Learning</a:t>
            </a:r>
            <a:r>
              <a:rPr lang="en-US" b="0" i="0" u="none" strike="noStrike" dirty="0">
                <a:solidFill>
                  <a:srgbClr val="000000"/>
                </a:solidFill>
                <a:effectLst/>
              </a:rPr>
              <a:t> to Automatically Generate Fill-In-The-Blank </a:t>
            </a:r>
            <a:r>
              <a:rPr lang="en-US" b="0" i="0" u="none" strike="noStrike" dirty="0" err="1">
                <a:solidFill>
                  <a:srgbClr val="000000"/>
                </a:solidFill>
                <a:effectLst/>
              </a:rPr>
              <a:t>Quizzes”,Graduate</a:t>
            </a:r>
            <a:r>
              <a:rPr lang="en-US" b="0" i="0" u="none" strike="noStrike" dirty="0">
                <a:solidFill>
                  <a:srgbClr val="000000"/>
                </a:solidFill>
                <a:effectLst/>
              </a:rPr>
              <a:t> School of Engineering The University of Tokyo</a:t>
            </a:r>
          </a:p>
          <a:p>
            <a:pPr marL="342900" indent="-342900">
              <a:buFont typeface="+mj-lt"/>
              <a:buAutoNum type="arabicPeriod"/>
            </a:pPr>
            <a:r>
              <a:rPr lang="en-IN" b="0" i="0" u="none" strike="noStrike" dirty="0">
                <a:solidFill>
                  <a:srgbClr val="000000"/>
                </a:solidFill>
                <a:effectLst/>
              </a:rPr>
              <a:t>Regina </a:t>
            </a:r>
            <a:r>
              <a:rPr lang="en-IN" b="0" i="0" u="none" strike="noStrike" dirty="0" err="1">
                <a:solidFill>
                  <a:srgbClr val="000000"/>
                </a:solidFill>
                <a:effectLst/>
              </a:rPr>
              <a:t>Kasakowskij</a:t>
            </a:r>
            <a:r>
              <a:rPr lang="en-IN" b="0" i="0" u="none" strike="noStrike" dirty="0">
                <a:solidFill>
                  <a:srgbClr val="000000"/>
                </a:solidFill>
                <a:effectLst/>
              </a:rPr>
              <a:t> , Thomas </a:t>
            </a:r>
            <a:r>
              <a:rPr lang="en-IN" b="0" i="0" u="none" strike="noStrike" dirty="0" err="1">
                <a:solidFill>
                  <a:srgbClr val="000000"/>
                </a:solidFill>
                <a:effectLst/>
              </a:rPr>
              <a:t>Kasakowskij</a:t>
            </a:r>
            <a:r>
              <a:rPr lang="en-IN" b="0" i="0" u="none" strike="noStrike" dirty="0">
                <a:solidFill>
                  <a:srgbClr val="000000"/>
                </a:solidFill>
                <a:effectLst/>
              </a:rPr>
              <a:t>, Niels </a:t>
            </a:r>
            <a:r>
              <a:rPr lang="en-IN" b="0" i="0" u="none" strike="noStrike" dirty="0" err="1">
                <a:solidFill>
                  <a:srgbClr val="000000"/>
                </a:solidFill>
                <a:effectLst/>
              </a:rPr>
              <a:t>Seidel,”Generation</a:t>
            </a:r>
            <a:r>
              <a:rPr lang="en-IN" b="0" i="0" u="none" strike="noStrike" dirty="0">
                <a:solidFill>
                  <a:srgbClr val="000000"/>
                </a:solidFill>
                <a:effectLst/>
              </a:rPr>
              <a:t> of Multiple True False Questions”</a:t>
            </a:r>
            <a:endParaRPr lang="en-US" dirty="0">
              <a:cs typeface="Times New Roman"/>
            </a:endParaRPr>
          </a:p>
        </p:txBody>
      </p:sp>
      <p:sp>
        <p:nvSpPr>
          <p:cNvPr id="28" name="Text Placeholder 27"/>
          <p:cNvSpPr>
            <a:spLocks noGrp="1"/>
          </p:cNvSpPr>
          <p:nvPr>
            <p:ph type="body" sz="quarter" idx="18"/>
          </p:nvPr>
        </p:nvSpPr>
        <p:spPr>
          <a:xfrm>
            <a:off x="14808008" y="9549761"/>
            <a:ext cx="6792685" cy="533400"/>
          </a:xfrm>
          <a:solidFill>
            <a:schemeClr val="tx2">
              <a:lumMod val="60000"/>
              <a:lumOff val="40000"/>
            </a:schemeClr>
          </a:solidFill>
        </p:spPr>
        <p:txBody>
          <a:bodyPr/>
          <a:lstStyle/>
          <a:p>
            <a:r>
              <a:rPr lang="en-US" dirty="0"/>
              <a:t>Conclusion</a:t>
            </a:r>
          </a:p>
        </p:txBody>
      </p:sp>
      <p:sp>
        <p:nvSpPr>
          <p:cNvPr id="29" name="Text Placeholder 28"/>
          <p:cNvSpPr>
            <a:spLocks noGrp="1"/>
          </p:cNvSpPr>
          <p:nvPr>
            <p:ph type="body" sz="quarter" idx="19"/>
          </p:nvPr>
        </p:nvSpPr>
        <p:spPr>
          <a:xfrm>
            <a:off x="14865127" y="10232091"/>
            <a:ext cx="6813147" cy="963129"/>
          </a:xfrm>
        </p:spPr>
        <p:txBody>
          <a:bodyPr vert="horz" lIns="78373" tIns="39187" rIns="78373" bIns="39187" anchor="t"/>
          <a:lstStyle/>
          <a:p>
            <a:pPr marL="0" indent="0">
              <a:buNone/>
            </a:pPr>
            <a:r>
              <a:rPr lang="en-US" dirty="0">
                <a:effectLst/>
                <a:latin typeface="Times New Roman" panose="02020603050405020304" pitchFamily="18" charset="0"/>
                <a:ea typeface="Times New Roman" panose="02020603050405020304" pitchFamily="18" charset="0"/>
              </a:rPr>
              <a:t>We come to the conclusion that creating a variety of questions not only acts as an assessment tool but also influences student learning. The maximum number of Multiple-Choice Questions (MCQs) we can produce from a text is 4, which is an area that needs improvement.</a:t>
            </a:r>
            <a:endParaRPr lang="en-IN" dirty="0">
              <a:effectLst/>
              <a:latin typeface="Times New Roman" panose="02020603050405020304" pitchFamily="18" charset="0"/>
              <a:ea typeface="Times New Roman" panose="02020603050405020304" pitchFamily="18" charset="0"/>
            </a:endParaRPr>
          </a:p>
          <a:p>
            <a:pPr marL="0" indent="0">
              <a:buNone/>
            </a:pPr>
            <a:endParaRPr lang="en-US" dirty="0">
              <a:ea typeface="+mn-lt"/>
              <a:cs typeface="+mn-lt"/>
            </a:endParaRPr>
          </a:p>
        </p:txBody>
      </p:sp>
      <p:sp>
        <p:nvSpPr>
          <p:cNvPr id="30" name="Text Placeholder 29"/>
          <p:cNvSpPr>
            <a:spLocks noGrp="1"/>
          </p:cNvSpPr>
          <p:nvPr>
            <p:ph type="body" sz="quarter" idx="20"/>
          </p:nvPr>
        </p:nvSpPr>
        <p:spPr>
          <a:xfrm>
            <a:off x="14875359" y="11383134"/>
            <a:ext cx="6792685" cy="533400"/>
          </a:xfrm>
          <a:solidFill>
            <a:schemeClr val="tx2">
              <a:lumMod val="60000"/>
              <a:lumOff val="40000"/>
            </a:schemeClr>
          </a:solidFill>
        </p:spPr>
        <p:txBody>
          <a:bodyPr/>
          <a:lstStyle/>
          <a:p>
            <a:r>
              <a:rPr lang="en-US" dirty="0"/>
              <a:t>References</a:t>
            </a:r>
          </a:p>
        </p:txBody>
      </p:sp>
      <p:sp>
        <p:nvSpPr>
          <p:cNvPr id="31" name="Text Placeholder 30"/>
          <p:cNvSpPr>
            <a:spLocks noGrp="1"/>
          </p:cNvSpPr>
          <p:nvPr>
            <p:ph type="body" sz="quarter" idx="21"/>
          </p:nvPr>
        </p:nvSpPr>
        <p:spPr>
          <a:xfrm>
            <a:off x="7585777" y="2667000"/>
            <a:ext cx="6792685" cy="11353800"/>
          </a:xfrm>
        </p:spPr>
        <p:txBody>
          <a:bodyPr vert="horz" lIns="78373" tIns="39187" rIns="78373" bIns="39187" anchor="t"/>
          <a:lstStyle/>
          <a:p>
            <a:r>
              <a:rPr lang="en-US" b="0" i="0" u="none" strike="noStrike" dirty="0">
                <a:solidFill>
                  <a:srgbClr val="000000"/>
                </a:solidFill>
                <a:effectLst/>
              </a:rPr>
              <a:t>The methodologies general framework is to produce pertinent questions from literature to assess the user’s comprehension. We created a variety of questions using middle school literature as the input, including Multiple Choice Questions, False from True assertions, Match the Following and Fill in the Blanks.</a:t>
            </a:r>
          </a:p>
          <a:p>
            <a:r>
              <a:rPr lang="en-US" dirty="0">
                <a:solidFill>
                  <a:srgbClr val="000000"/>
                </a:solidFill>
              </a:rPr>
              <a:t>MCQ Generation: </a:t>
            </a:r>
          </a:p>
          <a:p>
            <a:r>
              <a:rPr lang="en-US" dirty="0">
                <a:solidFill>
                  <a:srgbClr val="000000"/>
                </a:solidFill>
              </a:rPr>
              <a:t>There are 2 main steps that must be used in order to generate MCQ’s:</a:t>
            </a:r>
            <a:br>
              <a:rPr lang="en-US" dirty="0"/>
            </a:br>
            <a:r>
              <a:rPr lang="en-US" dirty="0"/>
              <a:t>(1)Creation of Distractors (WordNet, </a:t>
            </a:r>
            <a:r>
              <a:rPr lang="en-US" dirty="0" err="1"/>
              <a:t>ConceptNet</a:t>
            </a:r>
            <a:r>
              <a:rPr lang="en-US" dirty="0"/>
              <a:t>, Sense2Vec, Sentence Transformers)</a:t>
            </a:r>
          </a:p>
          <a:p>
            <a:r>
              <a:rPr lang="en-US" dirty="0">
                <a:cs typeface="Times New Roman"/>
              </a:rPr>
              <a:t>(2)Creation of Questions(T5)</a:t>
            </a:r>
          </a:p>
          <a:p>
            <a:r>
              <a:rPr lang="en-US" dirty="0">
                <a:cs typeface="Times New Roman"/>
              </a:rPr>
              <a:t>Match the following:</a:t>
            </a:r>
          </a:p>
          <a:p>
            <a:r>
              <a:rPr lang="en-US" b="0" i="0" u="none" strike="noStrike" dirty="0">
                <a:solidFill>
                  <a:srgbClr val="000000"/>
                </a:solidFill>
                <a:effectLst/>
              </a:rPr>
              <a:t>We’ll utilize the Python Keyword Extraction package to extract the keywords from the context. Therefore, once the keywords have been extracted, those keywords can be used to replace the words on the left of the following match, and their meanings are provided on the right side. We’ve taken the keywords from a piece of material, but the task here is to take the sense of the word. We won’t be able to discern the precise meaning of the word being used in our context without knowing the context’s specifics. The term for this issue is Word Sense Disambiguation (WSD) </a:t>
            </a:r>
            <a:r>
              <a:rPr lang="en-US" b="0" i="0" u="none" strike="noStrike" dirty="0">
                <a:solidFill>
                  <a:srgbClr val="000000"/>
                </a:solidFill>
                <a:effectLst/>
                <a:cs typeface="Times New Roman"/>
              </a:rPr>
              <a:t>.</a:t>
            </a:r>
          </a:p>
          <a:p>
            <a:r>
              <a:rPr lang="en-US" dirty="0">
                <a:solidFill>
                  <a:srgbClr val="000000"/>
                </a:solidFill>
                <a:cs typeface="Times New Roman"/>
              </a:rPr>
              <a:t>Fill in the Blanks:</a:t>
            </a:r>
          </a:p>
          <a:p>
            <a:r>
              <a:rPr lang="en-IN" b="0" i="0" u="none" strike="noStrike" dirty="0">
                <a:solidFill>
                  <a:srgbClr val="000000"/>
                </a:solidFill>
                <a:effectLst/>
              </a:rPr>
              <a:t>Utilize the Python Keyword Extraction package to extract key phrases(unsupervised key phrase extraction with multipartite graph algorithm). </a:t>
            </a:r>
            <a:r>
              <a:rPr lang="en-US" b="0" i="0" u="none" strike="noStrike" dirty="0">
                <a:solidFill>
                  <a:srgbClr val="000000"/>
                </a:solidFill>
                <a:effectLst/>
              </a:rPr>
              <a:t>Return to our content and collect every sentence containing a specific key phrase. We choose any sentence from the list of sentences, just change our keyword to “blank”, and then instruct the reader to fill in the blanks. Our objective is to identify the top-ranking nodes among all the nodes with associated edges and use them as the top 10 keywords or key phrases in the article.</a:t>
            </a:r>
          </a:p>
          <a:p>
            <a:r>
              <a:rPr lang="en-US" dirty="0">
                <a:solidFill>
                  <a:srgbClr val="000000"/>
                </a:solidFill>
                <a:cs typeface="Times New Roman"/>
              </a:rPr>
              <a:t>Generate True or False Statements:</a:t>
            </a:r>
          </a:p>
          <a:p>
            <a:r>
              <a:rPr lang="en-US" b="0" i="0" u="none" strike="noStrike" dirty="0">
                <a:solidFill>
                  <a:srgbClr val="000000"/>
                </a:solidFill>
                <a:effectLst/>
              </a:rPr>
              <a:t>Using Constituency Parsing and </a:t>
            </a:r>
            <a:r>
              <a:rPr lang="en-US" b="0" i="0" u="none" strike="noStrike" dirty="0" err="1">
                <a:solidFill>
                  <a:srgbClr val="000000"/>
                </a:solidFill>
                <a:effectLst/>
              </a:rPr>
              <a:t>OpenAI</a:t>
            </a:r>
            <a:r>
              <a:rPr lang="en-US" b="0" i="0" u="none" strike="noStrike" dirty="0">
                <a:solidFill>
                  <a:srgbClr val="000000"/>
                </a:solidFill>
                <a:effectLst/>
              </a:rPr>
              <a:t> GPT2, we will create True or False questions based on the input text.</a:t>
            </a:r>
            <a:r>
              <a:rPr lang="en-US" b="0" i="0" u="none" strike="noStrike" dirty="0">
                <a:solidFill>
                  <a:srgbClr val="000000"/>
                </a:solidFill>
                <a:effectLst/>
                <a:cs typeface="Times New Roman"/>
              </a:rPr>
              <a:t> </a:t>
            </a:r>
            <a:r>
              <a:rPr lang="en-US" b="0" i="0" u="none" strike="noStrike" dirty="0">
                <a:solidFill>
                  <a:srgbClr val="000000"/>
                </a:solidFill>
                <a:effectLst/>
              </a:rPr>
              <a:t>Using Natural Language Processing techniques, we will change the verb or noun phrase in a valid statement to create a false one. Finding a noun phrase is the first step in using constituency parsing techniques to comprehend the sentence and identify the final noun or verb phrase.</a:t>
            </a:r>
            <a:r>
              <a:rPr lang="en-US" b="0" i="0" u="none" strike="noStrike" dirty="0">
                <a:solidFill>
                  <a:srgbClr val="000000"/>
                </a:solidFill>
                <a:effectLst/>
                <a:cs typeface="Times New Roman"/>
              </a:rPr>
              <a:t> </a:t>
            </a:r>
            <a:r>
              <a:rPr lang="en-US" b="0" i="0" u="none" strike="noStrike" dirty="0">
                <a:solidFill>
                  <a:srgbClr val="000000"/>
                </a:solidFill>
                <a:effectLst/>
              </a:rPr>
              <a:t>Split out the final word or verb to finish the sentence.</a:t>
            </a:r>
            <a:r>
              <a:rPr lang="en-US" b="0" i="0" u="none" strike="noStrike" dirty="0">
                <a:solidFill>
                  <a:srgbClr val="000000"/>
                </a:solidFill>
                <a:effectLst/>
                <a:cs typeface="Times New Roman"/>
              </a:rPr>
              <a:t> </a:t>
            </a:r>
            <a:r>
              <a:rPr lang="en-US" b="0" i="0" u="none" strike="noStrike" dirty="0">
                <a:solidFill>
                  <a:srgbClr val="000000"/>
                </a:solidFill>
                <a:effectLst/>
              </a:rPr>
              <a:t>Give the incomplete sentence to the </a:t>
            </a:r>
            <a:r>
              <a:rPr lang="en-US" b="0" i="0" u="none" strike="noStrike" dirty="0" err="1">
                <a:solidFill>
                  <a:srgbClr val="000000"/>
                </a:solidFill>
                <a:effectLst/>
              </a:rPr>
              <a:t>OpenAI</a:t>
            </a:r>
            <a:r>
              <a:rPr lang="en-US" b="0" i="0" u="none" strike="noStrike" dirty="0">
                <a:solidFill>
                  <a:srgbClr val="000000"/>
                </a:solidFill>
                <a:effectLst/>
              </a:rPr>
              <a:t> GPT-2 to finish it.</a:t>
            </a:r>
          </a:p>
          <a:p>
            <a:endParaRPr lang="en-US" dirty="0">
              <a:solidFill>
                <a:srgbClr val="000000"/>
              </a:solidFill>
              <a:cs typeface="Times New Roman"/>
            </a:endParaRPr>
          </a:p>
          <a:p>
            <a:endParaRPr lang="en-US" b="0" i="0" u="none" strike="noStrike" dirty="0">
              <a:solidFill>
                <a:srgbClr val="000000"/>
              </a:solidFill>
              <a:effectLst/>
              <a:cs typeface="Times New Roman"/>
            </a:endParaRPr>
          </a:p>
          <a:p>
            <a:r>
              <a:rPr lang="en-IN" dirty="0"/>
              <a:t>Fill in the Blanks</a:t>
            </a:r>
          </a:p>
          <a:p>
            <a:endParaRPr lang="en-US" dirty="0">
              <a:solidFill>
                <a:srgbClr val="000000"/>
              </a:solidFill>
              <a:cs typeface="Times New Roman"/>
            </a:endParaRPr>
          </a:p>
          <a:p>
            <a:endParaRPr lang="en-US" b="0" i="0" u="none" strike="noStrike" dirty="0">
              <a:solidFill>
                <a:srgbClr val="000000"/>
              </a:solidFill>
              <a:effectLst/>
              <a:cs typeface="Times New Roman"/>
            </a:endParaRPr>
          </a:p>
          <a:p>
            <a:endParaRPr lang="en-US" sz="1600" b="0" i="0" u="none" strike="noStrike" dirty="0">
              <a:solidFill>
                <a:srgbClr val="000000"/>
              </a:solidFill>
              <a:effectLst/>
              <a:latin typeface="Times New Roman" panose="02020603050405020304" pitchFamily="18" charset="0"/>
            </a:endParaRPr>
          </a:p>
        </p:txBody>
      </p:sp>
      <p:sp>
        <p:nvSpPr>
          <p:cNvPr id="10" name="Rectangle 2">
            <a:extLst>
              <a:ext uri="{FF2B5EF4-FFF2-40B4-BE49-F238E27FC236}">
                <a16:creationId xmlns:a16="http://schemas.microsoft.com/office/drawing/2014/main" id="{71FD21E7-ADC2-03DB-8F76-92F3B0329E2B}"/>
              </a:ext>
            </a:extLst>
          </p:cNvPr>
          <p:cNvSpPr>
            <a:spLocks noChangeArrowheads="1"/>
          </p:cNvSpPr>
          <p:nvPr/>
        </p:nvSpPr>
        <p:spPr bwMode="auto">
          <a:xfrm>
            <a:off x="6012768" y="140397"/>
            <a:ext cx="24276891" cy="888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1" name="Text Box 1">
            <a:extLst>
              <a:ext uri="{FF2B5EF4-FFF2-40B4-BE49-F238E27FC236}">
                <a16:creationId xmlns:a16="http://schemas.microsoft.com/office/drawing/2014/main" id="{88EBEE64-401E-BA80-FEA9-BFA22BB6A07B}"/>
              </a:ext>
            </a:extLst>
          </p:cNvPr>
          <p:cNvSpPr txBox="1">
            <a:spLocks noChangeArrowheads="1"/>
          </p:cNvSpPr>
          <p:nvPr/>
        </p:nvSpPr>
        <p:spPr bwMode="auto">
          <a:xfrm>
            <a:off x="2590800" y="-29758"/>
            <a:ext cx="19354799" cy="2123424"/>
          </a:xfrm>
          <a:prstGeom prst="rect">
            <a:avLst/>
          </a:prstGeom>
          <a:solidFill>
            <a:srgbClr val="001F5F"/>
          </a:solidFill>
          <a:ln w="6096">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3200" b="1" dirty="0">
              <a:solidFill>
                <a:srgbClr val="EEECE1"/>
              </a:solidFill>
              <a:ea typeface="Arial" panose="020B0604020202020204" pitchFamily="34" charset="0"/>
              <a:cs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EEECE1"/>
                </a:solidFill>
                <a:effectLst/>
                <a:ea typeface="Arial" panose="020B0604020202020204" pitchFamily="34" charset="0"/>
                <a:cs typeface="Calibri" panose="020F0502020204030204" pitchFamily="34" charset="0"/>
              </a:rPr>
              <a:t>Automated MCQ Generation</a:t>
            </a:r>
            <a:r>
              <a:rPr kumimoji="0" lang="en-US" altLang="en-US" sz="3200" b="1" i="0" u="none" strike="noStrike" cap="none" normalizeH="0" baseline="0" dirty="0">
                <a:ln>
                  <a:noFill/>
                </a:ln>
                <a:solidFill>
                  <a:srgbClr val="EEECE1"/>
                </a:solidFill>
                <a:effectLst/>
                <a:ea typeface="Calibri" panose="020F0502020204030204" pitchFamily="34" charset="0"/>
                <a:cs typeface="Calibri" panose="020F0502020204030204" pitchFamily="34" charset="0"/>
              </a:rPr>
              <a:t> </a:t>
            </a:r>
            <a:endParaRPr kumimoji="0" lang="en-US" altLang="en-US" sz="32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ea typeface="Calibri" panose="020F0502020204030204" pitchFamily="34" charset="0"/>
                <a:cs typeface="Calibri" panose="020F0502020204030204" pitchFamily="34" charset="0"/>
              </a:rPr>
              <a:t>Department of Computer Science and</a:t>
            </a:r>
            <a:r>
              <a:rPr kumimoji="0" lang="en-US" altLang="en-US" sz="3200" b="1" i="0" u="none" strike="noStrike" cap="none" normalizeH="0" baseline="0" dirty="0">
                <a:ln>
                  <a:noFill/>
                </a:ln>
                <a:solidFill>
                  <a:srgbClr val="FFFFFF"/>
                </a:solidFill>
                <a:effectLst/>
                <a:ea typeface="Calibri" panose="020F0502020204030204" pitchFamily="34" charset="0"/>
              </a:rPr>
              <a:t> Engineering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ea typeface="Calibri" panose="020F0502020204030204" pitchFamily="34" charset="0"/>
              </a:rPr>
              <a:t>PES University, RR Campus, Bengaluru – 560085.</a:t>
            </a:r>
            <a:endParaRPr kumimoji="0" lang="en-US" altLang="en-US" sz="3200" b="0" i="0" u="none" strike="noStrike" cap="none" normalizeH="0" baseline="0" dirty="0">
              <a:ln>
                <a:noFill/>
              </a:ln>
              <a:solidFill>
                <a:schemeClr val="tx1"/>
              </a:solidFill>
              <a:effectLst/>
            </a:endParaRPr>
          </a:p>
        </p:txBody>
      </p:sp>
      <p:grpSp>
        <p:nvGrpSpPr>
          <p:cNvPr id="15" name="Group 7">
            <a:extLst>
              <a:ext uri="{FF2B5EF4-FFF2-40B4-BE49-F238E27FC236}">
                <a16:creationId xmlns:a16="http://schemas.microsoft.com/office/drawing/2014/main" id="{C77F6883-C723-531D-D8B7-815EA94CC518}"/>
              </a:ext>
            </a:extLst>
          </p:cNvPr>
          <p:cNvGrpSpPr>
            <a:grpSpLocks/>
          </p:cNvGrpSpPr>
          <p:nvPr/>
        </p:nvGrpSpPr>
        <p:grpSpPr bwMode="auto">
          <a:xfrm>
            <a:off x="0" y="50074"/>
            <a:ext cx="2432050" cy="1938091"/>
            <a:chOff x="739" y="566"/>
            <a:chExt cx="1527" cy="1681"/>
          </a:xfrm>
        </p:grpSpPr>
        <p:sp>
          <p:nvSpPr>
            <p:cNvPr id="16" name="Freeform 8">
              <a:extLst>
                <a:ext uri="{FF2B5EF4-FFF2-40B4-BE49-F238E27FC236}">
                  <a16:creationId xmlns:a16="http://schemas.microsoft.com/office/drawing/2014/main" id="{4F77AF65-BEB5-48AC-96CD-4D5563C8D566}"/>
                </a:ext>
              </a:extLst>
            </p:cNvPr>
            <p:cNvSpPr>
              <a:spLocks/>
            </p:cNvSpPr>
            <p:nvPr/>
          </p:nvSpPr>
          <p:spPr bwMode="auto">
            <a:xfrm>
              <a:off x="739" y="566"/>
              <a:ext cx="1527" cy="1681"/>
            </a:xfrm>
            <a:custGeom>
              <a:avLst/>
              <a:gdLst>
                <a:gd name="T0" fmla="+- 0 2266 739"/>
                <a:gd name="T1" fmla="*/ T0 w 1527"/>
                <a:gd name="T2" fmla="+- 0 566 566"/>
                <a:gd name="T3" fmla="*/ 566 h 1681"/>
                <a:gd name="T4" fmla="+- 0 749 739"/>
                <a:gd name="T5" fmla="*/ T4 w 1527"/>
                <a:gd name="T6" fmla="+- 0 566 566"/>
                <a:gd name="T7" fmla="*/ 566 h 1681"/>
                <a:gd name="T8" fmla="+- 0 739 739"/>
                <a:gd name="T9" fmla="*/ T8 w 1527"/>
                <a:gd name="T10" fmla="+- 0 566 566"/>
                <a:gd name="T11" fmla="*/ 566 h 1681"/>
                <a:gd name="T12" fmla="+- 0 739 739"/>
                <a:gd name="T13" fmla="*/ T12 w 1527"/>
                <a:gd name="T14" fmla="+- 0 576 566"/>
                <a:gd name="T15" fmla="*/ 576 h 1681"/>
                <a:gd name="T16" fmla="+- 0 739 739"/>
                <a:gd name="T17" fmla="*/ T16 w 1527"/>
                <a:gd name="T18" fmla="+- 0 2237 566"/>
                <a:gd name="T19" fmla="*/ 2237 h 1681"/>
                <a:gd name="T20" fmla="+- 0 739 739"/>
                <a:gd name="T21" fmla="*/ T20 w 1527"/>
                <a:gd name="T22" fmla="+- 0 2247 566"/>
                <a:gd name="T23" fmla="*/ 2247 h 1681"/>
                <a:gd name="T24" fmla="+- 0 749 739"/>
                <a:gd name="T25" fmla="*/ T24 w 1527"/>
                <a:gd name="T26" fmla="+- 0 2247 566"/>
                <a:gd name="T27" fmla="*/ 2247 h 1681"/>
                <a:gd name="T28" fmla="+- 0 2266 739"/>
                <a:gd name="T29" fmla="*/ T28 w 1527"/>
                <a:gd name="T30" fmla="+- 0 2247 566"/>
                <a:gd name="T31" fmla="*/ 2247 h 1681"/>
                <a:gd name="T32" fmla="+- 0 2266 739"/>
                <a:gd name="T33" fmla="*/ T32 w 1527"/>
                <a:gd name="T34" fmla="+- 0 2237 566"/>
                <a:gd name="T35" fmla="*/ 2237 h 1681"/>
                <a:gd name="T36" fmla="+- 0 749 739"/>
                <a:gd name="T37" fmla="*/ T36 w 1527"/>
                <a:gd name="T38" fmla="+- 0 2237 566"/>
                <a:gd name="T39" fmla="*/ 2237 h 1681"/>
                <a:gd name="T40" fmla="+- 0 749 739"/>
                <a:gd name="T41" fmla="*/ T40 w 1527"/>
                <a:gd name="T42" fmla="+- 0 576 566"/>
                <a:gd name="T43" fmla="*/ 576 h 1681"/>
                <a:gd name="T44" fmla="+- 0 2266 739"/>
                <a:gd name="T45" fmla="*/ T44 w 1527"/>
                <a:gd name="T46" fmla="+- 0 576 566"/>
                <a:gd name="T47" fmla="*/ 576 h 1681"/>
                <a:gd name="T48" fmla="+- 0 2266 739"/>
                <a:gd name="T49" fmla="*/ T48 w 1527"/>
                <a:gd name="T50" fmla="+- 0 566 566"/>
                <a:gd name="T51" fmla="*/ 566 h 168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1527" h="1681">
                  <a:moveTo>
                    <a:pt x="1527" y="0"/>
                  </a:moveTo>
                  <a:lnTo>
                    <a:pt x="10" y="0"/>
                  </a:lnTo>
                  <a:lnTo>
                    <a:pt x="0" y="0"/>
                  </a:lnTo>
                  <a:lnTo>
                    <a:pt x="0" y="10"/>
                  </a:lnTo>
                  <a:lnTo>
                    <a:pt x="0" y="1671"/>
                  </a:lnTo>
                  <a:lnTo>
                    <a:pt x="0" y="1681"/>
                  </a:lnTo>
                  <a:lnTo>
                    <a:pt x="10" y="1681"/>
                  </a:lnTo>
                  <a:lnTo>
                    <a:pt x="1527" y="1681"/>
                  </a:lnTo>
                  <a:lnTo>
                    <a:pt x="1527" y="1671"/>
                  </a:lnTo>
                  <a:lnTo>
                    <a:pt x="10" y="1671"/>
                  </a:lnTo>
                  <a:lnTo>
                    <a:pt x="10" y="10"/>
                  </a:lnTo>
                  <a:lnTo>
                    <a:pt x="1527" y="10"/>
                  </a:lnTo>
                  <a:lnTo>
                    <a:pt x="15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1033" name="Picture 9">
              <a:extLst>
                <a:ext uri="{FF2B5EF4-FFF2-40B4-BE49-F238E27FC236}">
                  <a16:creationId xmlns:a16="http://schemas.microsoft.com/office/drawing/2014/main" id="{97556BB9-7E60-ADD7-5441-0C6F56D087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 y="576"/>
              <a:ext cx="960" cy="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 Placeholder 25">
            <a:extLst>
              <a:ext uri="{FF2B5EF4-FFF2-40B4-BE49-F238E27FC236}">
                <a16:creationId xmlns:a16="http://schemas.microsoft.com/office/drawing/2014/main" id="{B60DB05E-356F-7358-F923-7A7DD8E2F8F9}"/>
              </a:ext>
            </a:extLst>
          </p:cNvPr>
          <p:cNvSpPr txBox="1">
            <a:spLocks/>
          </p:cNvSpPr>
          <p:nvPr/>
        </p:nvSpPr>
        <p:spPr>
          <a:xfrm>
            <a:off x="205149" y="9962731"/>
            <a:ext cx="6792685" cy="533400"/>
          </a:xfrm>
          <a:prstGeom prst="rect">
            <a:avLst/>
          </a:prstGeom>
          <a:solidFill>
            <a:schemeClr val="tx2">
              <a:lumMod val="60000"/>
              <a:lumOff val="40000"/>
            </a:schemeClr>
          </a:solidFill>
          <a:ln>
            <a:solidFill>
              <a:srgbClr val="C4172F"/>
            </a:solidFill>
          </a:ln>
        </p:spPr>
        <p:txBody>
          <a:bodyPr vert="horz" lIns="78373" tIns="39187" rIns="78373" bIns="39187"/>
          <a:lstStyle>
            <a:lvl1pPr marL="0" indent="0" algn="l" defTabSz="1746547" rtl="0" eaLnBrk="1" latinLnBrk="0" hangingPunct="1">
              <a:spcBef>
                <a:spcPct val="20000"/>
              </a:spcBef>
              <a:buFont typeface="Arial" pitchFamily="34" charset="0"/>
              <a:buNone/>
              <a:defRPr sz="2100" b="1" kern="1200" baseline="0">
                <a:solidFill>
                  <a:schemeClr val="bg1"/>
                </a:solidFill>
                <a:latin typeface="Arial"/>
                <a:ea typeface="+mn-ea"/>
                <a:cs typeface="Arial"/>
              </a:defRPr>
            </a:lvl1pPr>
            <a:lvl2pPr marL="1419070" indent="-545796" algn="l" defTabSz="1746547" rtl="0" eaLnBrk="1" latinLnBrk="0" hangingPunct="1">
              <a:spcBef>
                <a:spcPct val="20000"/>
              </a:spcBef>
              <a:buFont typeface="Arial" pitchFamily="34" charset="0"/>
              <a:buChar char="–"/>
              <a:defRPr sz="5300" kern="1200">
                <a:solidFill>
                  <a:schemeClr val="tx1"/>
                </a:solidFill>
                <a:latin typeface="+mn-lt"/>
                <a:ea typeface="+mn-ea"/>
                <a:cs typeface="+mn-cs"/>
              </a:defRPr>
            </a:lvl2pPr>
            <a:lvl3pPr marL="2183185" indent="-436637" algn="l" defTabSz="1746547" rtl="0" eaLnBrk="1" latinLnBrk="0" hangingPunct="1">
              <a:spcBef>
                <a:spcPct val="20000"/>
              </a:spcBef>
              <a:buFont typeface="Arial" pitchFamily="34" charset="0"/>
              <a:buChar char="•"/>
              <a:defRPr sz="4500" kern="120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a:lstStyle>
          <a:p>
            <a:r>
              <a:rPr lang="en-US" dirty="0"/>
              <a:t>                   	 Results and Discussion</a:t>
            </a:r>
          </a:p>
        </p:txBody>
      </p:sp>
      <p:pic>
        <p:nvPicPr>
          <p:cNvPr id="1030" name="Picture 6">
            <a:extLst>
              <a:ext uri="{FF2B5EF4-FFF2-40B4-BE49-F238E27FC236}">
                <a16:creationId xmlns:a16="http://schemas.microsoft.com/office/drawing/2014/main" id="{A45C4F10-5A89-24D3-D406-4A5587ED7B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195" y="10833075"/>
            <a:ext cx="5816188" cy="299918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F748B445-ED8F-982B-389E-C25B9879964D}"/>
              </a:ext>
            </a:extLst>
          </p:cNvPr>
          <p:cNvSpPr>
            <a:spLocks noGrp="1"/>
          </p:cNvSpPr>
          <p:nvPr>
            <p:ph type="body" sz="quarter" idx="13"/>
          </p:nvPr>
        </p:nvSpPr>
        <p:spPr>
          <a:xfrm>
            <a:off x="14895821" y="2094641"/>
            <a:ext cx="6792685" cy="7500776"/>
          </a:xfrm>
        </p:spPr>
        <p:txBody>
          <a:bodyPr/>
          <a:lstStyle/>
          <a:p>
            <a:r>
              <a:rPr lang="en-IN" dirty="0"/>
              <a:t>Match the Following:</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True or False:</a:t>
            </a:r>
          </a:p>
          <a:p>
            <a:endParaRPr lang="en-IN" dirty="0"/>
          </a:p>
        </p:txBody>
      </p:sp>
      <p:pic>
        <p:nvPicPr>
          <p:cNvPr id="1032" name="Picture 8">
            <a:extLst>
              <a:ext uri="{FF2B5EF4-FFF2-40B4-BE49-F238E27FC236}">
                <a16:creationId xmlns:a16="http://schemas.microsoft.com/office/drawing/2014/main" id="{13C58F1C-8702-BED8-AC35-8AB520A37C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7773" y="10496131"/>
            <a:ext cx="5599573" cy="330380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64554BA-4E3F-996C-AEA8-C5427F8B02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27091" y="2505281"/>
            <a:ext cx="7130143" cy="237846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2430E25C-1C44-109F-8BBC-B0D58E0C23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44879" y="5376223"/>
            <a:ext cx="7088061" cy="396221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e 17">
            <a:extLst>
              <a:ext uri="{FF2B5EF4-FFF2-40B4-BE49-F238E27FC236}">
                <a16:creationId xmlns:a16="http://schemas.microsoft.com/office/drawing/2014/main" id="{E73FE568-2C2F-FB93-7543-9AA71E16C7BF}"/>
              </a:ext>
            </a:extLst>
          </p:cNvPr>
          <p:cNvGraphicFramePr>
            <a:graphicFrameLocks noGrp="1"/>
          </p:cNvGraphicFramePr>
          <p:nvPr>
            <p:extLst>
              <p:ext uri="{D42A27DB-BD31-4B8C-83A1-F6EECF244321}">
                <p14:modId xmlns:p14="http://schemas.microsoft.com/office/powerpoint/2010/main" val="788151271"/>
              </p:ext>
            </p:extLst>
          </p:nvPr>
        </p:nvGraphicFramePr>
        <p:xfrm>
          <a:off x="1066800" y="14466953"/>
          <a:ext cx="17297400" cy="1463040"/>
        </p:xfrm>
        <a:graphic>
          <a:graphicData uri="http://schemas.openxmlformats.org/drawingml/2006/table">
            <a:tbl>
              <a:tblPr firstRow="1" bandRow="1">
                <a:tableStyleId>{073A0DAA-6AF3-43AB-8588-CEC1D06C72B9}</a:tableStyleId>
              </a:tblPr>
              <a:tblGrid>
                <a:gridCol w="3459480">
                  <a:extLst>
                    <a:ext uri="{9D8B030D-6E8A-4147-A177-3AD203B41FA5}">
                      <a16:colId xmlns:a16="http://schemas.microsoft.com/office/drawing/2014/main" val="1982406365"/>
                    </a:ext>
                  </a:extLst>
                </a:gridCol>
                <a:gridCol w="3459480">
                  <a:extLst>
                    <a:ext uri="{9D8B030D-6E8A-4147-A177-3AD203B41FA5}">
                      <a16:colId xmlns:a16="http://schemas.microsoft.com/office/drawing/2014/main" val="2889534050"/>
                    </a:ext>
                  </a:extLst>
                </a:gridCol>
                <a:gridCol w="3459480">
                  <a:extLst>
                    <a:ext uri="{9D8B030D-6E8A-4147-A177-3AD203B41FA5}">
                      <a16:colId xmlns:a16="http://schemas.microsoft.com/office/drawing/2014/main" val="3515612587"/>
                    </a:ext>
                  </a:extLst>
                </a:gridCol>
                <a:gridCol w="3459480">
                  <a:extLst>
                    <a:ext uri="{9D8B030D-6E8A-4147-A177-3AD203B41FA5}">
                      <a16:colId xmlns:a16="http://schemas.microsoft.com/office/drawing/2014/main" val="830883602"/>
                    </a:ext>
                  </a:extLst>
                </a:gridCol>
                <a:gridCol w="3459480">
                  <a:extLst>
                    <a:ext uri="{9D8B030D-6E8A-4147-A177-3AD203B41FA5}">
                      <a16:colId xmlns:a16="http://schemas.microsoft.com/office/drawing/2014/main" val="855743685"/>
                    </a:ext>
                  </a:extLst>
                </a:gridCol>
              </a:tblGrid>
              <a:tr h="1173616">
                <a:tc>
                  <a:txBody>
                    <a:bodyPr/>
                    <a:lstStyle/>
                    <a:p>
                      <a:endParaRPr lang="en-IN" sz="1200" dirty="0">
                        <a:solidFill>
                          <a:srgbClr val="000000"/>
                        </a:solidFill>
                      </a:endParaRPr>
                    </a:p>
                    <a:p>
                      <a:endParaRPr lang="en-IN" sz="1200" dirty="0">
                        <a:solidFill>
                          <a:srgbClr val="000000"/>
                        </a:solidFill>
                      </a:endParaRPr>
                    </a:p>
                    <a:p>
                      <a:endParaRPr lang="en-IN" sz="1200" dirty="0">
                        <a:solidFill>
                          <a:srgbClr val="000000"/>
                        </a:solidFill>
                      </a:endParaRPr>
                    </a:p>
                    <a:p>
                      <a:endParaRPr lang="en-IN" sz="1200" dirty="0">
                        <a:solidFill>
                          <a:srgbClr val="000000"/>
                        </a:solidFill>
                      </a:endParaRPr>
                    </a:p>
                    <a:p>
                      <a:endParaRPr lang="en-IN" sz="1200" dirty="0">
                        <a:solidFill>
                          <a:srgbClr val="000000"/>
                        </a:solidFill>
                      </a:endParaRPr>
                    </a:p>
                    <a:p>
                      <a:r>
                        <a:rPr lang="en-IN" sz="1400" dirty="0">
                          <a:solidFill>
                            <a:srgbClr val="000000"/>
                          </a:solidFill>
                        </a:rPr>
                        <a:t>Name : Saicharan</a:t>
                      </a:r>
                    </a:p>
                    <a:p>
                      <a:r>
                        <a:rPr lang="en-IN" sz="1400" dirty="0">
                          <a:solidFill>
                            <a:srgbClr val="000000"/>
                          </a:solidFill>
                        </a:rPr>
                        <a:t>SRN : PES1UG19CS329</a:t>
                      </a:r>
                      <a:endParaRPr lang="en-IN" sz="1400" dirty="0">
                        <a:solidFill>
                          <a:schemeClr val="tx1"/>
                        </a:solidFill>
                      </a:endParaRPr>
                    </a:p>
                  </a:txBody>
                  <a:tcPr>
                    <a:solidFill>
                      <a:schemeClr val="bg1"/>
                    </a:solidFill>
                  </a:tcPr>
                </a:tc>
                <a:tc>
                  <a:txBody>
                    <a:bodyPr/>
                    <a:lstStyle/>
                    <a:p>
                      <a:endParaRPr lang="en-IN" sz="1200" dirty="0"/>
                    </a:p>
                    <a:p>
                      <a:endParaRPr lang="en-IN" sz="1200" dirty="0"/>
                    </a:p>
                    <a:p>
                      <a:endParaRPr lang="en-IN" sz="1200" dirty="0"/>
                    </a:p>
                    <a:p>
                      <a:endParaRPr lang="en-IN" sz="1200" dirty="0"/>
                    </a:p>
                    <a:p>
                      <a:endParaRPr lang="en-IN" sz="1200" dirty="0"/>
                    </a:p>
                    <a:p>
                      <a:r>
                        <a:rPr lang="en-IN" sz="1400" dirty="0">
                          <a:solidFill>
                            <a:schemeClr val="tx1"/>
                          </a:solidFill>
                        </a:rPr>
                        <a:t>Name : Abhishek</a:t>
                      </a:r>
                    </a:p>
                    <a:p>
                      <a:r>
                        <a:rPr lang="en-IN" sz="1400" dirty="0">
                          <a:solidFill>
                            <a:schemeClr val="tx1"/>
                          </a:solidFill>
                        </a:rPr>
                        <a:t>SRN : PES1UG19CS329</a:t>
                      </a:r>
                    </a:p>
                  </a:txBody>
                  <a:tcPr>
                    <a:solidFill>
                      <a:schemeClr val="bg1"/>
                    </a:solidFill>
                  </a:tcPr>
                </a:tc>
                <a:tc>
                  <a:txBody>
                    <a:bodyPr/>
                    <a:lstStyle/>
                    <a:p>
                      <a:endParaRPr lang="en-IN" sz="1200" dirty="0"/>
                    </a:p>
                    <a:p>
                      <a:endParaRPr lang="en-IN" sz="1200" dirty="0"/>
                    </a:p>
                    <a:p>
                      <a:endParaRPr lang="en-IN" sz="1200" dirty="0"/>
                    </a:p>
                    <a:p>
                      <a:endParaRPr lang="en-IN" sz="1200" dirty="0"/>
                    </a:p>
                    <a:p>
                      <a:endParaRPr lang="en-IN" sz="1400" dirty="0">
                        <a:solidFill>
                          <a:schemeClr val="lt1"/>
                        </a:solidFill>
                      </a:endParaRPr>
                    </a:p>
                    <a:p>
                      <a:r>
                        <a:rPr lang="en-IN" sz="1400" dirty="0">
                          <a:solidFill>
                            <a:schemeClr val="tx1"/>
                          </a:solidFill>
                        </a:rPr>
                        <a:t>Name : </a:t>
                      </a:r>
                      <a:r>
                        <a:rPr lang="en-IN" sz="1400" dirty="0" err="1">
                          <a:solidFill>
                            <a:schemeClr val="tx1"/>
                          </a:solidFill>
                        </a:rPr>
                        <a:t>Kundansai</a:t>
                      </a:r>
                      <a:endParaRPr lang="en-IN" sz="1400" dirty="0">
                        <a:solidFill>
                          <a:schemeClr val="tx1"/>
                        </a:solidFill>
                      </a:endParaRPr>
                    </a:p>
                    <a:p>
                      <a:r>
                        <a:rPr lang="en-IN" sz="1400" dirty="0">
                          <a:solidFill>
                            <a:schemeClr val="tx1"/>
                          </a:solidFill>
                        </a:rPr>
                        <a:t>SRN : PES1UG19CS049</a:t>
                      </a:r>
                    </a:p>
                  </a:txBody>
                  <a:tcPr>
                    <a:solidFill>
                      <a:schemeClr val="bg1"/>
                    </a:solidFill>
                  </a:tcPr>
                </a:tc>
                <a:tc>
                  <a:txBody>
                    <a:bodyPr/>
                    <a:lstStyle/>
                    <a:p>
                      <a:endParaRPr lang="en-US" sz="1200" dirty="0"/>
                    </a:p>
                    <a:p>
                      <a:endParaRPr lang="en-IN" sz="1200" dirty="0"/>
                    </a:p>
                    <a:p>
                      <a:endParaRPr lang="en-IN" sz="1200" dirty="0"/>
                    </a:p>
                    <a:p>
                      <a:endParaRPr lang="en-IN" sz="1200" dirty="0"/>
                    </a:p>
                    <a:p>
                      <a:endParaRPr lang="en-IN" sz="1200" dirty="0"/>
                    </a:p>
                    <a:p>
                      <a:r>
                        <a:rPr lang="en-IN" sz="1200" dirty="0">
                          <a:solidFill>
                            <a:schemeClr val="tx1"/>
                          </a:solidFill>
                        </a:rPr>
                        <a:t>Name : </a:t>
                      </a:r>
                      <a:r>
                        <a:rPr lang="en-IN" sz="1200" dirty="0" err="1">
                          <a:solidFill>
                            <a:schemeClr val="tx1"/>
                          </a:solidFill>
                        </a:rPr>
                        <a:t>Rashi</a:t>
                      </a:r>
                      <a:endParaRPr lang="en-IN" sz="1200" dirty="0">
                        <a:solidFill>
                          <a:schemeClr val="tx1"/>
                        </a:solidFill>
                      </a:endParaRPr>
                    </a:p>
                    <a:p>
                      <a:r>
                        <a:rPr lang="en-IN" sz="1200" dirty="0">
                          <a:solidFill>
                            <a:schemeClr val="tx1"/>
                          </a:solidFill>
                        </a:rPr>
                        <a:t>SRN : PES1UG20CS827</a:t>
                      </a:r>
                    </a:p>
                  </a:txBody>
                  <a:tcPr>
                    <a:solidFill>
                      <a:schemeClr val="bg1"/>
                    </a:solidFill>
                  </a:tcPr>
                </a:tc>
                <a:tc>
                  <a:txBody>
                    <a:bodyPr/>
                    <a:lstStyle/>
                    <a:p>
                      <a:endParaRPr lang="en-IN" sz="1200" dirty="0"/>
                    </a:p>
                    <a:p>
                      <a:endParaRPr lang="en-IN" sz="1200" dirty="0"/>
                    </a:p>
                    <a:p>
                      <a:endParaRPr lang="en-IN" sz="1200" dirty="0"/>
                    </a:p>
                    <a:p>
                      <a:endParaRPr lang="en-IN" sz="1200" dirty="0"/>
                    </a:p>
                    <a:p>
                      <a:endParaRPr lang="en-IN" sz="1200" dirty="0"/>
                    </a:p>
                    <a:p>
                      <a:r>
                        <a:rPr lang="en-IN" sz="1600" dirty="0">
                          <a:solidFill>
                            <a:schemeClr val="tx1"/>
                          </a:solidFill>
                        </a:rPr>
                        <a:t>Guide: Prof. Dinesh Singh</a:t>
                      </a:r>
                    </a:p>
                  </a:txBody>
                  <a:tcPr>
                    <a:solidFill>
                      <a:schemeClr val="bg1"/>
                    </a:solidFill>
                  </a:tcPr>
                </a:tc>
                <a:extLst>
                  <a:ext uri="{0D108BD9-81ED-4DB2-BD59-A6C34878D82A}">
                    <a16:rowId xmlns:a16="http://schemas.microsoft.com/office/drawing/2014/main" val="1814997209"/>
                  </a:ext>
                </a:extLst>
              </a:tr>
            </a:tbl>
          </a:graphicData>
        </a:graphic>
      </p:graphicFrame>
      <p:pic>
        <p:nvPicPr>
          <p:cNvPr id="1024" name="Picture 1023" descr="A child smiling for the camera&#10;&#10;Description automatically generated with low confidence">
            <a:extLst>
              <a:ext uri="{FF2B5EF4-FFF2-40B4-BE49-F238E27FC236}">
                <a16:creationId xmlns:a16="http://schemas.microsoft.com/office/drawing/2014/main" id="{1B650796-1A6B-1441-19DF-5A6CD2D33AB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800" y="14439900"/>
            <a:ext cx="819150" cy="909901"/>
          </a:xfrm>
          <a:prstGeom prst="rect">
            <a:avLst/>
          </a:prstGeom>
        </p:spPr>
      </p:pic>
      <p:pic>
        <p:nvPicPr>
          <p:cNvPr id="1031" name="Picture 1030" descr="A person with a mustache&#10;&#10;Description automatically generated with low confidence">
            <a:extLst>
              <a:ext uri="{FF2B5EF4-FFF2-40B4-BE49-F238E27FC236}">
                <a16:creationId xmlns:a16="http://schemas.microsoft.com/office/drawing/2014/main" id="{AFE93DDE-663B-DB4E-8418-4C0E5DF81D8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854967" y="14471146"/>
            <a:ext cx="941768" cy="941768"/>
          </a:xfrm>
          <a:prstGeom prst="rect">
            <a:avLst/>
          </a:prstGeom>
        </p:spPr>
      </p:pic>
      <p:pic>
        <p:nvPicPr>
          <p:cNvPr id="1037" name="Picture 1036" descr="A person with a mustache&#10;&#10;Description automatically generated with medium confidence">
            <a:extLst>
              <a:ext uri="{FF2B5EF4-FFF2-40B4-BE49-F238E27FC236}">
                <a16:creationId xmlns:a16="http://schemas.microsoft.com/office/drawing/2014/main" id="{8579DEA5-24E2-4AB2-6C9B-ADEBF7ED47B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72000" y="14472364"/>
            <a:ext cx="819151" cy="892081"/>
          </a:xfrm>
          <a:prstGeom prst="rect">
            <a:avLst/>
          </a:prstGeom>
        </p:spPr>
      </p:pic>
      <p:pic>
        <p:nvPicPr>
          <p:cNvPr id="4" name="Picture 3" descr="A person in a striped shirt&#10;&#10;Description automatically generated with medium confidence">
            <a:extLst>
              <a:ext uri="{FF2B5EF4-FFF2-40B4-BE49-F238E27FC236}">
                <a16:creationId xmlns:a16="http://schemas.microsoft.com/office/drawing/2014/main" id="{1B5B3ACF-CC55-779C-7BE9-CCCBFCB6FA8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077202" y="14415434"/>
            <a:ext cx="819149" cy="892081"/>
          </a:xfrm>
          <a:prstGeom prst="rect">
            <a:avLst/>
          </a:prstGeom>
        </p:spPr>
      </p:pic>
      <p:pic>
        <p:nvPicPr>
          <p:cNvPr id="5" name="Picture 4" descr="A picture containing text, person, posing&#10;&#10;Description automatically generated">
            <a:extLst>
              <a:ext uri="{FF2B5EF4-FFF2-40B4-BE49-F238E27FC236}">
                <a16:creationId xmlns:a16="http://schemas.microsoft.com/office/drawing/2014/main" id="{2772CC9E-9E66-DB06-9142-6490A416B63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505072" y="14459562"/>
            <a:ext cx="842877" cy="84795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361</TotalTime>
  <Words>989</Words>
  <Application>Microsoft Office PowerPoint</Application>
  <PresentationFormat>Custom</PresentationFormat>
  <Paragraphs>81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Saicharan polishetty</cp:lastModifiedBy>
  <cp:revision>421</cp:revision>
  <dcterms:created xsi:type="dcterms:W3CDTF">2013-01-28T22:40:39Z</dcterms:created>
  <dcterms:modified xsi:type="dcterms:W3CDTF">2022-12-05T05:30:03Z</dcterms:modified>
</cp:coreProperties>
</file>