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20" autoAdjust="0"/>
  </p:normalViewPr>
  <p:slideViewPr>
    <p:cSldViewPr>
      <p:cViewPr varScale="1">
        <p:scale>
          <a:sx n="55" d="100"/>
          <a:sy n="55" d="100"/>
        </p:scale>
        <p:origin x="61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vardhan\Downloads\Reactions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vardhan\Downloads\Reactions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[Reactions Table.xlsx]Sheet5!PivotTable7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bg1"/>
                </a:solidFill>
              </a:rPr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9-4114-B44D-7C2711E6BA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540690607"/>
        <c:axId val="540694767"/>
      </c:barChart>
      <c:catAx>
        <c:axId val="540690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4767"/>
        <c:crosses val="autoZero"/>
        <c:auto val="1"/>
        <c:lblAlgn val="ctr"/>
        <c:lblOffset val="100"/>
        <c:noMultiLvlLbl val="0"/>
      </c:catAx>
      <c:valAx>
        <c:axId val="540694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69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206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 Table.xlsx]Sheet1!PivotTable1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lvl="1"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tx1"/>
                </a:solidFill>
              </a:rPr>
              <a:t>Unique categories</a:t>
            </a:r>
          </a:p>
        </c:rich>
      </c:tx>
      <c:layout>
        <c:manualLayout>
          <c:xMode val="edge"/>
          <c:yMode val="edge"/>
          <c:x val="0.24337814642583058"/>
          <c:y val="2.6402603410970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1" algn="ctr" rtl="0"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1802099105812759"/>
          <c:y val="0.10352063705803088"/>
          <c:w val="0.49958178112802704"/>
          <c:h val="0.89349379990239319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E2-40F4-88C6-FC4AC8F533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E2-40F4-88C6-FC4AC8F533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E2-40F4-88C6-FC4AC8F533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E2-40F4-88C6-FC4AC8F533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E2-40F4-88C6-FC4AC8F5334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FE2-40F4-88C6-FC4AC8F5334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FE2-40F4-88C6-FC4AC8F5334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FE2-40F4-88C6-FC4AC8F5334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FE2-40F4-88C6-FC4AC8F5334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FE2-40F4-88C6-FC4AC8F5334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FE2-40F4-88C6-FC4AC8F5334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FE2-40F4-88C6-FC4AC8F5334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FE2-40F4-88C6-FC4AC8F5334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3FE2-40F4-88C6-FC4AC8F5334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3FE2-40F4-88C6-FC4AC8F5334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3FE2-40F4-88C6-FC4AC8F533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Sheet1!$A$4:$A$20</c:f>
              <c:strCache>
                <c:ptCount val="16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  <c:pt idx="5">
                  <c:v>fitness</c:v>
                </c:pt>
                <c:pt idx="6">
                  <c:v>food</c:v>
                </c:pt>
                <c:pt idx="7">
                  <c:v>healthy eating</c:v>
                </c:pt>
                <c:pt idx="8">
                  <c:v>public speaking</c:v>
                </c:pt>
                <c:pt idx="9">
                  <c:v>science</c:v>
                </c:pt>
                <c:pt idx="10">
                  <c:v>soccer</c:v>
                </c:pt>
                <c:pt idx="11">
                  <c:v>Studying</c:v>
                </c:pt>
                <c:pt idx="12">
                  <c:v>technology</c:v>
                </c:pt>
                <c:pt idx="13">
                  <c:v>tennis</c:v>
                </c:pt>
                <c:pt idx="14">
                  <c:v>travel</c:v>
                </c:pt>
                <c:pt idx="15">
                  <c:v>veganism</c:v>
                </c:pt>
              </c:strCache>
            </c:strRef>
          </c:cat>
          <c:val>
            <c:numRef>
              <c:f>Sheet1!$B$4:$B$20</c:f>
              <c:numCache>
                <c:formatCode>General</c:formatCode>
                <c:ptCount val="16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  <c:pt idx="5">
                  <c:v>55323</c:v>
                </c:pt>
                <c:pt idx="6">
                  <c:v>66676</c:v>
                </c:pt>
                <c:pt idx="7">
                  <c:v>69339</c:v>
                </c:pt>
                <c:pt idx="8">
                  <c:v>49264</c:v>
                </c:pt>
                <c:pt idx="9">
                  <c:v>71168</c:v>
                </c:pt>
                <c:pt idx="10">
                  <c:v>57783</c:v>
                </c:pt>
                <c:pt idx="11">
                  <c:v>54269</c:v>
                </c:pt>
                <c:pt idx="12">
                  <c:v>68738</c:v>
                </c:pt>
                <c:pt idx="13">
                  <c:v>50339</c:v>
                </c:pt>
                <c:pt idx="14">
                  <c:v>64880</c:v>
                </c:pt>
                <c:pt idx="15">
                  <c:v>49619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FE2-40F4-88C6-FC4AC8F533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98426442868254"/>
          <c:y val="0.11321349079553267"/>
          <c:w val="0.17747977305308715"/>
          <c:h val="0.800205181056767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229172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142199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 analysis of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277600" y="1161805"/>
            <a:ext cx="6400800" cy="831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alibri" panose="020F0502020204030204" pitchFamily="34" charset="0"/>
              </a:rPr>
              <a:t>ANALYSIS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Animals and science are the two most popular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categories of content, showing that people enjoy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"real-life" and "factual" content the most.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INSIGHT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NEXT STEPS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This ad-hoc analysis is insightful, but it's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552425" y="372474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86996" y="2502186"/>
            <a:ext cx="9173188" cy="6393795"/>
            <a:chOff x="155431" y="-834900"/>
            <a:chExt cx="11882142" cy="6816600"/>
          </a:xfrm>
        </p:grpSpPr>
        <p:sp>
          <p:nvSpPr>
            <p:cNvPr id="3" name="TextBox 3"/>
            <p:cNvSpPr txBox="1"/>
            <p:nvPr/>
          </p:nvSpPr>
          <p:spPr>
            <a:xfrm>
              <a:off x="155431" y="-834900"/>
              <a:ext cx="11564591" cy="1312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72982" y="782222"/>
              <a:ext cx="11564591" cy="5199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75352" y="-12660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5364" y="419100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2" y="1813750"/>
            <a:ext cx="10699432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318452" y="171783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24544" y="2247900"/>
            <a:ext cx="6544056" cy="534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alibri" panose="020F0502020204030204" pitchFamily="34" charset="0"/>
              </a:rPr>
              <a:t>Social Buzz is a fast growing technology unicorn that need to adapt quickly to it's global scale. Accenture has begun a 3 month POC focusing on these tasks: 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An audit of Social Buzz's big data practice. 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Recommendations for a successful IPO.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</a:rPr>
              <a:t>•</a:t>
            </a:r>
            <a:r>
              <a:rPr lang="en-US" sz="2800" dirty="0">
                <a:latin typeface="Calibri" panose="020F0502020204030204" pitchFamily="34" charset="0"/>
              </a:rPr>
              <a:t> Analysis to find Social Buzz's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4572"/>
            <a:ext cx="9964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0574" y="4993655"/>
            <a:ext cx="7036480" cy="365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alibri" panose="020F0502020204030204" pitchFamily="34" charset="0"/>
              </a:rPr>
              <a:t>Over 100000 posts per day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36,500,000 pieces of content per year! 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But how to </a:t>
            </a:r>
            <a:r>
              <a:rPr lang="en-IN" sz="2800" dirty="0">
                <a:latin typeface="Calibri" panose="020F0502020204030204" pitchFamily="34" charset="0"/>
              </a:rPr>
              <a:t>capi</a:t>
            </a:r>
            <a:r>
              <a:rPr lang="en-US" sz="2800" dirty="0">
                <a:latin typeface="Calibri" panose="020F0502020204030204" pitchFamily="34" charset="0"/>
              </a:rPr>
              <a:t>talize on it when there is much?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342901"/>
            <a:ext cx="9551677" cy="9537946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378062" y="1485453"/>
            <a:ext cx="1799076" cy="179907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895600" y="3648748"/>
            <a:ext cx="5105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816545" y="1486513"/>
            <a:ext cx="3352800" cy="16674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Andrew Fleming</a:t>
            </a:r>
          </a:p>
          <a:p>
            <a:pPr algn="ctr"/>
            <a:r>
              <a:rPr lang="en-IN" sz="2000" dirty="0"/>
              <a:t>Chief Technical Architect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16545" y="4119062"/>
            <a:ext cx="3352800" cy="1667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Marcus Rompton</a:t>
            </a:r>
          </a:p>
          <a:p>
            <a:pPr algn="ctr"/>
            <a:r>
              <a:rPr lang="en-IN" sz="2000" dirty="0"/>
              <a:t>Senior principle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816545" y="6751611"/>
            <a:ext cx="3352800" cy="1667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Sai charan</a:t>
            </a:r>
          </a:p>
          <a:p>
            <a:pPr algn="ctr"/>
            <a:r>
              <a:rPr lang="en-IN" sz="2000" dirty="0"/>
              <a:t>Data Analyst</a:t>
            </a:r>
          </a:p>
        </p:txBody>
      </p:sp>
      <p:grpSp>
        <p:nvGrpSpPr>
          <p:cNvPr id="38" name="Group 16"/>
          <p:cNvGrpSpPr>
            <a:grpSpLocks noChangeAspect="1"/>
          </p:cNvGrpSpPr>
          <p:nvPr/>
        </p:nvGrpSpPr>
        <p:grpSpPr>
          <a:xfrm>
            <a:off x="10378062" y="4119062"/>
            <a:ext cx="1799076" cy="1799076"/>
            <a:chOff x="-139214" y="9487509"/>
            <a:chExt cx="6350000" cy="6350000"/>
          </a:xfrm>
        </p:grpSpPr>
        <p:sp>
          <p:nvSpPr>
            <p:cNvPr id="39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40" name="Group 16"/>
          <p:cNvGrpSpPr>
            <a:grpSpLocks noChangeAspect="1"/>
          </p:cNvGrpSpPr>
          <p:nvPr/>
        </p:nvGrpSpPr>
        <p:grpSpPr>
          <a:xfrm>
            <a:off x="10378062" y="6752671"/>
            <a:ext cx="1799076" cy="1799076"/>
            <a:chOff x="-139214" y="9487509"/>
            <a:chExt cx="6350000" cy="6350000"/>
          </a:xfrm>
        </p:grpSpPr>
        <p:sp>
          <p:nvSpPr>
            <p:cNvPr id="41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563898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60431" y="1284816"/>
            <a:ext cx="4953000" cy="974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 understanding</a:t>
            </a:r>
          </a:p>
        </p:txBody>
      </p:sp>
      <p:grpSp>
        <p:nvGrpSpPr>
          <p:cNvPr id="40" name="Group 16"/>
          <p:cNvGrpSpPr>
            <a:grpSpLocks noChangeAspect="1"/>
          </p:cNvGrpSpPr>
          <p:nvPr/>
        </p:nvGrpSpPr>
        <p:grpSpPr>
          <a:xfrm>
            <a:off x="9768280" y="3068948"/>
            <a:ext cx="1799076" cy="1799076"/>
            <a:chOff x="-139214" y="9487509"/>
            <a:chExt cx="6350000" cy="6350000"/>
          </a:xfrm>
        </p:grpSpPr>
        <p:sp>
          <p:nvSpPr>
            <p:cNvPr id="41" name="Freeform 17"/>
            <p:cNvSpPr/>
            <p:nvPr/>
          </p:nvSpPr>
          <p:spPr>
            <a:xfrm>
              <a:off x="-139214" y="9487509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44" name="Rectangle 43"/>
          <p:cNvSpPr/>
          <p:nvPr/>
        </p:nvSpPr>
        <p:spPr>
          <a:xfrm>
            <a:off x="5112008" y="2830120"/>
            <a:ext cx="5028457" cy="849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 cleaning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65541" y="4438402"/>
            <a:ext cx="5503040" cy="904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 modelling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52524" y="6070780"/>
            <a:ext cx="4404920" cy="95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Data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694423" y="7692771"/>
            <a:ext cx="4968044" cy="869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3" y="7362067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2968" y="2676236"/>
            <a:ext cx="4800600" cy="3867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 </a:t>
            </a:r>
            <a:r>
              <a:rPr lang="en-US" sz="13800" dirty="0"/>
              <a:t>16</a:t>
            </a:r>
          </a:p>
          <a:p>
            <a:pPr algn="ctr"/>
            <a:r>
              <a:rPr lang="en-US" sz="3600" dirty="0"/>
              <a:t>  Unique categories</a:t>
            </a:r>
            <a:endParaRPr lang="en-IN" sz="3600" dirty="0"/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6553198" y="3086098"/>
            <a:ext cx="42672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0" dirty="0"/>
              <a:t>1897</a:t>
            </a:r>
          </a:p>
          <a:p>
            <a:pPr algn="ctr"/>
            <a:r>
              <a:rPr lang="en-IN" sz="3600" dirty="0"/>
              <a:t>REACTIONS TO “ANIMAL” POSTS</a:t>
            </a:r>
          </a:p>
        </p:txBody>
      </p:sp>
      <p:sp>
        <p:nvSpPr>
          <p:cNvPr id="16" name="Rectangle 15"/>
          <p:cNvSpPr/>
          <p:nvPr/>
        </p:nvSpPr>
        <p:spPr>
          <a:xfrm rot="10800000" flipV="1">
            <a:off x="11887200" y="3086098"/>
            <a:ext cx="4267201" cy="30480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/>
              <a:t>JANUARY</a:t>
            </a:r>
          </a:p>
          <a:p>
            <a:pPr algn="ctr"/>
            <a:r>
              <a:rPr lang="en-IN" sz="2800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979522"/>
              </p:ext>
            </p:extLst>
          </p:nvPr>
        </p:nvGraphicFramePr>
        <p:xfrm>
          <a:off x="3069359" y="1756593"/>
          <a:ext cx="14380441" cy="701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4123" y="9603948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03582" y="-1377303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243474"/>
              </p:ext>
            </p:extLst>
          </p:nvPr>
        </p:nvGraphicFramePr>
        <p:xfrm>
          <a:off x="2084533" y="652750"/>
          <a:ext cx="15215717" cy="8507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318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Dang;sai charan</dc:creator>
  <cp:lastModifiedBy>BUSIREDDYGARI SAI CHARAN</cp:lastModifiedBy>
  <cp:revision>34</cp:revision>
  <dcterms:created xsi:type="dcterms:W3CDTF">2006-08-16T00:00:00Z</dcterms:created>
  <dcterms:modified xsi:type="dcterms:W3CDTF">2024-02-07T13:05:28Z</dcterms:modified>
  <dc:identifier>DAEhDyfaYKE</dc:identifier>
</cp:coreProperties>
</file>