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8"/>
  </p:notesMasterIdLst>
  <p:sldIdLst>
    <p:sldId id="260" r:id="rId2"/>
    <p:sldId id="257" r:id="rId3"/>
    <p:sldId id="283" r:id="rId4"/>
    <p:sldId id="267" r:id="rId5"/>
    <p:sldId id="258" r:id="rId6"/>
    <p:sldId id="276" r:id="rId7"/>
    <p:sldId id="277" r:id="rId8"/>
    <p:sldId id="294" r:id="rId9"/>
    <p:sldId id="259" r:id="rId10"/>
    <p:sldId id="263" r:id="rId11"/>
    <p:sldId id="278" r:id="rId12"/>
    <p:sldId id="264" r:id="rId13"/>
    <p:sldId id="280" r:id="rId14"/>
    <p:sldId id="265" r:id="rId15"/>
    <p:sldId id="281" r:id="rId16"/>
    <p:sldId id="282" r:id="rId17"/>
    <p:sldId id="275" r:id="rId18"/>
    <p:sldId id="268" r:id="rId19"/>
    <p:sldId id="269" r:id="rId20"/>
    <p:sldId id="270" r:id="rId21"/>
    <p:sldId id="271" r:id="rId22"/>
    <p:sldId id="272" r:id="rId23"/>
    <p:sldId id="273" r:id="rId24"/>
    <p:sldId id="274" r:id="rId25"/>
    <p:sldId id="266" r:id="rId26"/>
    <p:sldId id="284" r:id="rId27"/>
    <p:sldId id="285" r:id="rId28"/>
    <p:sldId id="286" r:id="rId29"/>
    <p:sldId id="287" r:id="rId30"/>
    <p:sldId id="288" r:id="rId31"/>
    <p:sldId id="289" r:id="rId32"/>
    <p:sldId id="290" r:id="rId33"/>
    <p:sldId id="291" r:id="rId34"/>
    <p:sldId id="292" r:id="rId35"/>
    <p:sldId id="293" r:id="rId36"/>
    <p:sldId id="26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NI THATIKONDA" initials="HT" lastIdx="2" clrIdx="0">
    <p:extLst>
      <p:ext uri="{19B8F6BF-5375-455C-9EA6-DF929625EA0E}">
        <p15:presenceInfo xmlns:p15="http://schemas.microsoft.com/office/powerpoint/2012/main" userId="e5f38aa5305b53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varScale="1">
        <p:scale>
          <a:sx n="85" d="100"/>
          <a:sy n="85"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7T10:10:53.673"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83EDB-1D54-452A-915D-4D50753A0932}"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468AE-B9D8-4623-BEF5-390E4C7509AB}" type="slidenum">
              <a:rPr lang="en-IN" smtClean="0"/>
              <a:t>‹#›</a:t>
            </a:fld>
            <a:endParaRPr lang="en-IN"/>
          </a:p>
        </p:txBody>
      </p:sp>
    </p:spTree>
    <p:extLst>
      <p:ext uri="{BB962C8B-B14F-4D97-AF65-F5344CB8AC3E}">
        <p14:creationId xmlns:p14="http://schemas.microsoft.com/office/powerpoint/2010/main" val="106122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A754B-F934-42CD-A274-74B661784C5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102928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A754B-F934-42CD-A274-74B661784C5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270485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A754B-F934-42CD-A274-74B661784C5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3E41E3-D481-4A02-9A2A-AE5569ED1DB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7992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FA754B-F934-42CD-A274-74B661784C5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1795396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FA754B-F934-42CD-A274-74B661784C5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3E41E3-D481-4A02-9A2A-AE5569ED1DB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7983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FA754B-F934-42CD-A274-74B661784C5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3674400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A754B-F934-42CD-A274-74B661784C5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2143488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A754B-F934-42CD-A274-74B661784C5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159647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A754B-F934-42CD-A274-74B661784C5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340559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A754B-F934-42CD-A274-74B661784C5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399130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A754B-F934-42CD-A274-74B661784C5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187776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A754B-F934-42CD-A274-74B661784C58}"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78317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A754B-F934-42CD-A274-74B661784C58}"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113040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A754B-F934-42CD-A274-74B661784C58}"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256438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FA754B-F934-42CD-A274-74B661784C5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60475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FA754B-F934-42CD-A274-74B661784C5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3E41E3-D481-4A02-9A2A-AE5569ED1DB1}" type="slidenum">
              <a:rPr lang="en-IN" smtClean="0"/>
              <a:t>‹#›</a:t>
            </a:fld>
            <a:endParaRPr lang="en-IN"/>
          </a:p>
        </p:txBody>
      </p:sp>
    </p:spTree>
    <p:extLst>
      <p:ext uri="{BB962C8B-B14F-4D97-AF65-F5344CB8AC3E}">
        <p14:creationId xmlns:p14="http://schemas.microsoft.com/office/powerpoint/2010/main" val="225366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FA754B-F934-42CD-A274-74B661784C58}" type="datetimeFigureOut">
              <a:rPr lang="en-IN" smtClean="0"/>
              <a:t>14-04-2023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73E41E3-D481-4A02-9A2A-AE5569ED1DB1}" type="slidenum">
              <a:rPr lang="en-IN" smtClean="0"/>
              <a:t>‹#›</a:t>
            </a:fld>
            <a:endParaRPr lang="en-IN"/>
          </a:p>
        </p:txBody>
      </p:sp>
    </p:spTree>
    <p:extLst>
      <p:ext uri="{BB962C8B-B14F-4D97-AF65-F5344CB8AC3E}">
        <p14:creationId xmlns:p14="http://schemas.microsoft.com/office/powerpoint/2010/main" val="412150911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ACBD3-0A29-B632-5B0E-28ED92C42A81}"/>
              </a:ext>
            </a:extLst>
          </p:cNvPr>
          <p:cNvSpPr txBox="1"/>
          <p:nvPr/>
        </p:nvSpPr>
        <p:spPr>
          <a:xfrm>
            <a:off x="2246811" y="2996803"/>
            <a:ext cx="8708571" cy="1513235"/>
          </a:xfrm>
          <a:prstGeom prst="rect">
            <a:avLst/>
          </a:prstGeom>
          <a:noFill/>
        </p:spPr>
        <p:txBody>
          <a:bodyPr wrap="square">
            <a:spAutoFit/>
          </a:bodyPr>
          <a:lstStyle/>
          <a:p>
            <a:pPr algn="ctr" rtl="0">
              <a:spcBef>
                <a:spcPts val="0"/>
              </a:spcBef>
              <a:spcAft>
                <a:spcPts val="600"/>
              </a:spcAft>
            </a:pPr>
            <a:r>
              <a:rPr lang="en-US" sz="2400" b="1" dirty="0">
                <a:latin typeface="Times New Roman" panose="02020603050405020304" pitchFamily="18" charset="0"/>
                <a:cs typeface="Times New Roman" panose="02020603050405020304" pitchFamily="18" charset="0"/>
              </a:rPr>
              <a:t>ENHANCED </a:t>
            </a:r>
            <a:r>
              <a:rPr lang="en-US" sz="2400" b="1" i="0" u="none" strike="noStrike" dirty="0">
                <a:effectLst/>
                <a:latin typeface="Times New Roman" panose="02020603050405020304" pitchFamily="18" charset="0"/>
                <a:cs typeface="Times New Roman" panose="02020603050405020304" pitchFamily="18" charset="0"/>
              </a:rPr>
              <a:t>CYBERCRIME UNDERGROUND ECONOMY</a:t>
            </a:r>
            <a:r>
              <a:rPr lang="en-US" sz="2400" b="1" dirty="0">
                <a:latin typeface="Times New Roman" panose="02020603050405020304" pitchFamily="18" charset="0"/>
                <a:cs typeface="Times New Roman" panose="02020603050405020304" pitchFamily="18" charset="0"/>
              </a:rPr>
              <a:t> </a:t>
            </a:r>
          </a:p>
          <a:p>
            <a:pPr algn="ctr" rtl="0">
              <a:spcBef>
                <a:spcPts val="400"/>
              </a:spcBef>
              <a:spcAft>
                <a:spcPts val="0"/>
              </a:spcAft>
            </a:pPr>
            <a:r>
              <a:rPr lang="en-US" sz="2400" b="1" i="0" u="none" strike="noStrike" dirty="0">
                <a:effectLst/>
                <a:latin typeface="Times New Roman" panose="02020603050405020304" pitchFamily="18" charset="0"/>
                <a:cs typeface="Times New Roman" panose="02020603050405020304" pitchFamily="18" charset="0"/>
              </a:rPr>
              <a:t>USING MACHINE LEARNING APPROACHES</a:t>
            </a:r>
            <a:endParaRPr lang="en-US" sz="2400" b="1" dirty="0">
              <a:effectLst/>
              <a:latin typeface="Times New Roman" panose="02020603050405020304" pitchFamily="18" charset="0"/>
              <a:cs typeface="Times New Roman" panose="02020603050405020304" pitchFamily="18" charset="0"/>
            </a:endParaRPr>
          </a:p>
          <a:p>
            <a:pPr algn="ctr"/>
            <a:br>
              <a:rPr lang="en-US" b="1" dirty="0">
                <a:solidFill>
                  <a:srgbClr val="C00000"/>
                </a:solidFill>
                <a:latin typeface="Times New Roman" panose="02020603050405020304" pitchFamily="18" charset="0"/>
                <a:cs typeface="Times New Roman" panose="02020603050405020304" pitchFamily="18" charset="0"/>
              </a:rPr>
            </a:b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4" name="Picture 11">
            <a:extLst>
              <a:ext uri="{FF2B5EF4-FFF2-40B4-BE49-F238E27FC236}">
                <a16:creationId xmlns:a16="http://schemas.microsoft.com/office/drawing/2014/main" id="{CEFAD650-A0E8-F531-DA02-1F65070433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780" y="512867"/>
            <a:ext cx="968375"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F73AB00-EEAD-6343-44FE-4D46BC245B10}"/>
              </a:ext>
            </a:extLst>
          </p:cNvPr>
          <p:cNvSpPr txBox="1"/>
          <p:nvPr/>
        </p:nvSpPr>
        <p:spPr>
          <a:xfrm>
            <a:off x="1560115" y="404184"/>
            <a:ext cx="10228729" cy="1908215"/>
          </a:xfrm>
          <a:prstGeom prst="rect">
            <a:avLst/>
          </a:prstGeom>
          <a:noFill/>
        </p:spPr>
        <p:txBody>
          <a:bodyPr wrap="square">
            <a:spAutoFit/>
          </a:bodyPr>
          <a:lstStyle/>
          <a:p>
            <a:pPr algn="ctr" eaLnBrk="1" hangingPunct="1"/>
            <a:r>
              <a:rPr lang="en-US" altLang="en-US" b="1" dirty="0">
                <a:latin typeface="Calibri" panose="020F0502020204030204" pitchFamily="34" charset="0"/>
                <a:ea typeface="Cambria" panose="02040503050406030204" pitchFamily="18" charset="0"/>
                <a:cs typeface="Calibri" panose="020F0502020204030204" pitchFamily="34" charset="0"/>
              </a:rPr>
              <a:t>GEETHANJALI COLLEGE OF ENGINEERING AND TECHNOLOGY (UGC AUTONOMOUS), </a:t>
            </a:r>
          </a:p>
          <a:p>
            <a:pPr algn="ctr" eaLnBrk="1" hangingPunct="1"/>
            <a:r>
              <a:rPr lang="en-US" altLang="en-US" b="1" dirty="0" err="1">
                <a:latin typeface="Calibri" panose="020F0502020204030204" pitchFamily="34" charset="0"/>
                <a:ea typeface="Cambria" panose="02040503050406030204" pitchFamily="18" charset="0"/>
                <a:cs typeface="Calibri" panose="020F0502020204030204" pitchFamily="34" charset="0"/>
              </a:rPr>
              <a:t>Cheeryal</a:t>
            </a:r>
            <a:r>
              <a:rPr lang="en-US" altLang="en-US" b="1" dirty="0">
                <a:latin typeface="Calibri" panose="020F0502020204030204" pitchFamily="34" charset="0"/>
                <a:ea typeface="Cambria" panose="02040503050406030204" pitchFamily="18" charset="0"/>
                <a:cs typeface="Calibri" panose="020F0502020204030204" pitchFamily="34" charset="0"/>
              </a:rPr>
              <a:t> (V), </a:t>
            </a:r>
            <a:r>
              <a:rPr lang="en-US" altLang="en-US" b="1" dirty="0" err="1">
                <a:latin typeface="Calibri" panose="020F0502020204030204" pitchFamily="34" charset="0"/>
                <a:ea typeface="Cambria" panose="02040503050406030204" pitchFamily="18" charset="0"/>
                <a:cs typeface="Calibri" panose="020F0502020204030204" pitchFamily="34" charset="0"/>
              </a:rPr>
              <a:t>Keesara</a:t>
            </a:r>
            <a:r>
              <a:rPr lang="en-US" altLang="en-US" b="1" dirty="0">
                <a:latin typeface="Calibri" panose="020F0502020204030204" pitchFamily="34" charset="0"/>
                <a:ea typeface="Cambria" panose="02040503050406030204" pitchFamily="18" charset="0"/>
                <a:cs typeface="Calibri" panose="020F0502020204030204" pitchFamily="34" charset="0"/>
              </a:rPr>
              <a:t> (M), </a:t>
            </a:r>
            <a:r>
              <a:rPr lang="en-US" altLang="en-US" b="1" dirty="0" err="1">
                <a:latin typeface="Calibri" panose="020F0502020204030204" pitchFamily="34" charset="0"/>
                <a:ea typeface="Cambria" panose="02040503050406030204" pitchFamily="18" charset="0"/>
                <a:cs typeface="Calibri" panose="020F0502020204030204" pitchFamily="34" charset="0"/>
              </a:rPr>
              <a:t>Medchal</a:t>
            </a:r>
            <a:r>
              <a:rPr lang="en-US" altLang="en-US" b="1" dirty="0">
                <a:latin typeface="Calibri" panose="020F0502020204030204" pitchFamily="34" charset="0"/>
                <a:ea typeface="Cambria" panose="02040503050406030204" pitchFamily="18" charset="0"/>
                <a:cs typeface="Calibri" panose="020F0502020204030204" pitchFamily="34" charset="0"/>
              </a:rPr>
              <a:t> District, Hyderabad– 501 301 </a:t>
            </a:r>
          </a:p>
          <a:p>
            <a:pPr algn="ctr" eaLnBrk="1" hangingPunct="1"/>
            <a:r>
              <a:rPr lang="en-US" altLang="en-US" b="1" dirty="0">
                <a:latin typeface="Calibri" panose="020F0502020204030204" pitchFamily="34" charset="0"/>
                <a:ea typeface="Cambria" panose="02040503050406030204" pitchFamily="18" charset="0"/>
                <a:cs typeface="Calibri" panose="020F0502020204030204" pitchFamily="34" charset="0"/>
              </a:rPr>
              <a:t>(Approved by AICTE, Permanently Affiliated to JNTUH, Accredited by NBA, Accredited by NAAC with </a:t>
            </a:r>
          </a:p>
          <a:p>
            <a:pPr algn="ctr" eaLnBrk="1" hangingPunct="1">
              <a:spcAft>
                <a:spcPts val="800"/>
              </a:spcAft>
            </a:pPr>
            <a:r>
              <a:rPr lang="en-US" altLang="en-US" b="1" dirty="0">
                <a:latin typeface="Calibri" panose="020F0502020204030204" pitchFamily="34" charset="0"/>
                <a:ea typeface="Cambria" panose="02040503050406030204" pitchFamily="18" charset="0"/>
                <a:cs typeface="Calibri" panose="020F0502020204030204" pitchFamily="34" charset="0"/>
              </a:rPr>
              <a:t>“A” Grade and ISO 9000:2015 Certified)</a:t>
            </a:r>
          </a:p>
          <a:p>
            <a:pPr algn="ctr" eaLnBrk="1" hangingPunct="1"/>
            <a:r>
              <a:rPr lang="en-US" altLang="en-US" b="1" dirty="0">
                <a:latin typeface="Calibri" panose="020F0502020204030204" pitchFamily="34" charset="0"/>
                <a:ea typeface="Cambria" panose="02040503050406030204" pitchFamily="18" charset="0"/>
                <a:cs typeface="Calibri" panose="020F0502020204030204" pitchFamily="34" charset="0"/>
              </a:rPr>
              <a:t>DEPARTMENT OF INFORMATION TECHNOLOGY</a:t>
            </a:r>
          </a:p>
          <a:p>
            <a:pPr algn="ctr" eaLnBrk="1" hangingPunct="1"/>
            <a:r>
              <a:rPr lang="en-US" altLang="en-US" b="1" dirty="0">
                <a:latin typeface="Calibri" panose="020F0502020204030204" pitchFamily="34" charset="0"/>
                <a:ea typeface="Cambria" panose="02040503050406030204" pitchFamily="18" charset="0"/>
                <a:cs typeface="Calibri" panose="020F0502020204030204" pitchFamily="34" charset="0"/>
              </a:rPr>
              <a:t>IV </a:t>
            </a:r>
            <a:r>
              <a:rPr lang="en-US" altLang="en-US" b="1" dirty="0" err="1">
                <a:latin typeface="Calibri" panose="020F0502020204030204" pitchFamily="34" charset="0"/>
                <a:ea typeface="Cambria" panose="02040503050406030204" pitchFamily="18" charset="0"/>
                <a:cs typeface="Calibri" panose="020F0502020204030204" pitchFamily="34" charset="0"/>
              </a:rPr>
              <a:t>B.Tech</a:t>
            </a:r>
            <a:r>
              <a:rPr lang="en-US" altLang="en-US" b="1">
                <a:latin typeface="Calibri" panose="020F0502020204030204" pitchFamily="34" charset="0"/>
                <a:ea typeface="Cambria" panose="02040503050406030204" pitchFamily="18" charset="0"/>
                <a:cs typeface="Calibri" panose="020F0502020204030204" pitchFamily="34" charset="0"/>
              </a:rPr>
              <a:t> II-Semester</a:t>
            </a:r>
            <a:endParaRPr lang="en-US" altLang="en-US" b="1" dirty="0">
              <a:latin typeface="Calibri" panose="020F0502020204030204" pitchFamily="34" charset="0"/>
              <a:ea typeface="Cambria" panose="02040503050406030204" pitchFamily="18" charset="0"/>
              <a:cs typeface="Calibri" panose="020F0502020204030204" pitchFamily="34" charset="0"/>
            </a:endParaRPr>
          </a:p>
        </p:txBody>
      </p:sp>
      <p:sp>
        <p:nvSpPr>
          <p:cNvPr id="8" name="TextBox 7">
            <a:extLst>
              <a:ext uri="{FF2B5EF4-FFF2-40B4-BE49-F238E27FC236}">
                <a16:creationId xmlns:a16="http://schemas.microsoft.com/office/drawing/2014/main" id="{B807B302-456C-1BBB-3464-0F734B2B8DB7}"/>
              </a:ext>
            </a:extLst>
          </p:cNvPr>
          <p:cNvSpPr txBox="1"/>
          <p:nvPr/>
        </p:nvSpPr>
        <p:spPr>
          <a:xfrm>
            <a:off x="1396968" y="5194443"/>
            <a:ext cx="4388597" cy="1200329"/>
          </a:xfrm>
          <a:prstGeom prst="rect">
            <a:avLst/>
          </a:prstGeom>
          <a:noFill/>
        </p:spPr>
        <p:txBody>
          <a:bodyPr wrap="square">
            <a:spAutoFit/>
          </a:bodyPr>
          <a:lstStyle/>
          <a:p>
            <a:pPr algn="l" eaLnBrk="1" fontAlgn="auto" hangingPunct="1">
              <a:spcAft>
                <a:spcPts val="0"/>
              </a:spcAft>
              <a:buClr>
                <a:schemeClr val="bg2">
                  <a:lumMod val="40000"/>
                  <a:lumOff val="60000"/>
                </a:schemeClr>
              </a:buClr>
              <a:buFont typeface="Wingdings 3" charset="2"/>
              <a:buNone/>
              <a:defRPr/>
            </a:pPr>
            <a:r>
              <a:rPr lang="en-IN" sz="1800" b="1" dirty="0">
                <a:latin typeface="Times New Roman" pitchFamily="18" charset="0"/>
                <a:cs typeface="Times New Roman" pitchFamily="18" charset="0"/>
              </a:rPr>
              <a:t>Batch No: 13</a:t>
            </a:r>
          </a:p>
          <a:p>
            <a:pPr algn="l" eaLnBrk="1" fontAlgn="auto" hangingPunct="1">
              <a:spcAft>
                <a:spcPts val="0"/>
              </a:spcAft>
              <a:buClr>
                <a:schemeClr val="bg2">
                  <a:lumMod val="40000"/>
                  <a:lumOff val="60000"/>
                </a:schemeClr>
              </a:buClr>
              <a:buFont typeface="Wingdings 3" charset="2"/>
              <a:buNone/>
              <a:defRPr/>
            </a:pPr>
            <a:r>
              <a:rPr lang="en-IN" sz="1800" b="1" dirty="0">
                <a:latin typeface="Times New Roman" pitchFamily="18" charset="0"/>
                <a:cs typeface="Times New Roman" pitchFamily="18" charset="0"/>
              </a:rPr>
              <a:t>1. 19R11A1252 – T. HARINI</a:t>
            </a:r>
          </a:p>
          <a:p>
            <a:pPr algn="l" eaLnBrk="1" fontAlgn="auto" hangingPunct="1">
              <a:spcAft>
                <a:spcPts val="0"/>
              </a:spcAft>
              <a:buClr>
                <a:schemeClr val="bg2">
                  <a:lumMod val="40000"/>
                  <a:lumOff val="60000"/>
                </a:schemeClr>
              </a:buClr>
              <a:buFont typeface="Wingdings 3" charset="2"/>
              <a:buNone/>
              <a:defRPr/>
            </a:pPr>
            <a:r>
              <a:rPr lang="en-IN" sz="1800" b="1" dirty="0">
                <a:latin typeface="Times New Roman" pitchFamily="18" charset="0"/>
                <a:cs typeface="Times New Roman" pitchFamily="18" charset="0"/>
              </a:rPr>
              <a:t>2. 19R11A1228 – M. SAI CHARAN</a:t>
            </a:r>
          </a:p>
          <a:p>
            <a:pPr algn="l" eaLnBrk="1" fontAlgn="auto" hangingPunct="1">
              <a:spcAft>
                <a:spcPts val="0"/>
              </a:spcAft>
              <a:buClr>
                <a:schemeClr val="bg2">
                  <a:lumMod val="40000"/>
                  <a:lumOff val="60000"/>
                </a:schemeClr>
              </a:buClr>
              <a:buFont typeface="Wingdings 3" charset="2"/>
              <a:buNone/>
              <a:defRPr/>
            </a:pPr>
            <a:r>
              <a:rPr lang="en-IN" sz="1800" b="1" dirty="0">
                <a:latin typeface="Times New Roman" pitchFamily="18" charset="0"/>
                <a:cs typeface="Times New Roman" pitchFamily="18" charset="0"/>
              </a:rPr>
              <a:t>3. 19R11A1221 – K. GOVTHAM</a:t>
            </a:r>
          </a:p>
        </p:txBody>
      </p:sp>
      <p:sp>
        <p:nvSpPr>
          <p:cNvPr id="10" name="TextBox 9">
            <a:extLst>
              <a:ext uri="{FF2B5EF4-FFF2-40B4-BE49-F238E27FC236}">
                <a16:creationId xmlns:a16="http://schemas.microsoft.com/office/drawing/2014/main" id="{9FB7CBD8-D4D5-F893-C24E-B7C0ABCE1EBF}"/>
              </a:ext>
            </a:extLst>
          </p:cNvPr>
          <p:cNvSpPr txBox="1"/>
          <p:nvPr/>
        </p:nvSpPr>
        <p:spPr>
          <a:xfrm>
            <a:off x="8202962" y="5351389"/>
            <a:ext cx="3472329" cy="1646605"/>
          </a:xfrm>
          <a:prstGeom prst="rect">
            <a:avLst/>
          </a:prstGeom>
          <a:noFill/>
        </p:spPr>
        <p:txBody>
          <a:bodyPr wrap="square">
            <a:spAutoFit/>
          </a:bodyPr>
          <a:lstStyle/>
          <a:p>
            <a:pPr eaLnBrk="1" hangingPunct="1">
              <a:lnSpc>
                <a:spcPct val="90000"/>
              </a:lnSpc>
              <a:spcAft>
                <a:spcPts val="600"/>
              </a:spcAft>
              <a:buClr>
                <a:schemeClr val="tx1"/>
              </a:buClr>
              <a:buSzPct val="80000"/>
              <a:buFont typeface="Arial" panose="020B0604020202020204" pitchFamily="34" charset="0"/>
              <a:buNone/>
            </a:pPr>
            <a:r>
              <a:rPr lang="en-IN" altLang="en-US" b="1" dirty="0">
                <a:latin typeface="Times New Roman" panose="02020603050405020304" pitchFamily="18" charset="0"/>
                <a:cs typeface="Times New Roman" panose="02020603050405020304" pitchFamily="18" charset="0"/>
              </a:rPr>
              <a:t>     Under the Guidance of </a:t>
            </a:r>
          </a:p>
          <a:p>
            <a:pPr eaLnBrk="1" hangingPunct="1">
              <a:lnSpc>
                <a:spcPct val="90000"/>
              </a:lnSpc>
              <a:spcAft>
                <a:spcPts val="600"/>
              </a:spcAft>
              <a:buClr>
                <a:schemeClr val="tx1"/>
              </a:buClr>
              <a:buSzPct val="80000"/>
              <a:buFont typeface="Arial" panose="020B0604020202020204" pitchFamily="34" charset="0"/>
              <a:buNone/>
            </a:pPr>
            <a:r>
              <a:rPr lang="en-IN" altLang="en-US" b="1" dirty="0">
                <a:latin typeface="Times New Roman" panose="02020603050405020304" pitchFamily="18" charset="0"/>
                <a:cs typeface="Times New Roman" panose="02020603050405020304" pitchFamily="18" charset="0"/>
              </a:rPr>
              <a:t> Mrs . K . GNANA MAYURI</a:t>
            </a:r>
          </a:p>
          <a:p>
            <a:pPr eaLnBrk="1" hangingPunct="1">
              <a:lnSpc>
                <a:spcPct val="90000"/>
              </a:lnSpc>
              <a:spcAft>
                <a:spcPts val="600"/>
              </a:spcAft>
              <a:buClr>
                <a:schemeClr val="tx1"/>
              </a:buClr>
              <a:buSzPct val="80000"/>
              <a:buFont typeface="Arial" panose="020B0604020202020204" pitchFamily="34" charset="0"/>
              <a:buNone/>
            </a:pPr>
            <a:r>
              <a:rPr lang="en-IN" altLang="en-US" b="1" dirty="0">
                <a:latin typeface="Times New Roman" panose="02020603050405020304" pitchFamily="18" charset="0"/>
                <a:cs typeface="Times New Roman" panose="02020603050405020304" pitchFamily="18" charset="0"/>
              </a:rPr>
              <a:t>        Assistant Professor</a:t>
            </a:r>
          </a:p>
          <a:p>
            <a:pPr eaLnBrk="1" hangingPunct="1">
              <a:lnSpc>
                <a:spcPct val="90000"/>
              </a:lnSpc>
              <a:spcAft>
                <a:spcPts val="600"/>
              </a:spcAft>
              <a:buClr>
                <a:schemeClr val="tx1"/>
              </a:buClr>
              <a:buSzPct val="80000"/>
              <a:buFont typeface="Arial" panose="020B0604020202020204" pitchFamily="34" charset="0"/>
              <a:buNone/>
            </a:pPr>
            <a:endParaRPr lang="en-IN" altLang="en-US" b="1" dirty="0">
              <a:latin typeface="Times New Roman" panose="02020603050405020304" pitchFamily="18" charset="0"/>
              <a:cs typeface="Times New Roman" panose="02020603050405020304" pitchFamily="18" charset="0"/>
            </a:endParaRPr>
          </a:p>
          <a:p>
            <a:pPr eaLnBrk="1" hangingPunct="1">
              <a:lnSpc>
                <a:spcPct val="90000"/>
              </a:lnSpc>
              <a:spcAft>
                <a:spcPts val="600"/>
              </a:spcAft>
              <a:buClr>
                <a:schemeClr val="tx1"/>
              </a:buClr>
              <a:buSzPct val="80000"/>
              <a:buFont typeface="Arial" panose="020B0604020202020204" pitchFamily="34" charset="0"/>
              <a:buNone/>
            </a:pPr>
            <a:endParaRPr lang="en-IN" alt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38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7EA7-2329-94FD-CAA8-9F40343410EA}"/>
              </a:ext>
            </a:extLst>
          </p:cNvPr>
          <p:cNvSpPr>
            <a:spLocks noGrp="1"/>
          </p:cNvSpPr>
          <p:nvPr>
            <p:ph type="title"/>
          </p:nvPr>
        </p:nvSpPr>
        <p:spPr>
          <a:xfrm>
            <a:off x="4230957" y="731626"/>
            <a:ext cx="7320964" cy="845138"/>
          </a:xfrm>
        </p:spPr>
        <p:txBody>
          <a:bodyPr>
            <a:normAutofit fontScale="90000"/>
          </a:bodyPr>
          <a:lstStyle/>
          <a:p>
            <a: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t>Literature Forms</a:t>
            </a:r>
            <a:b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br>
            <a:endParaRPr lang="en-IN" sz="3200" dirty="0">
              <a:latin typeface="Algerian" panose="04020705040A02060702" pitchFamily="82" charset="0"/>
            </a:endParaRPr>
          </a:p>
        </p:txBody>
      </p:sp>
      <p:graphicFrame>
        <p:nvGraphicFramePr>
          <p:cNvPr id="26" name="Table 26">
            <a:extLst>
              <a:ext uri="{FF2B5EF4-FFF2-40B4-BE49-F238E27FC236}">
                <a16:creationId xmlns:a16="http://schemas.microsoft.com/office/drawing/2014/main" id="{80704C91-FA40-4B62-8366-7467907358B8}"/>
              </a:ext>
            </a:extLst>
          </p:cNvPr>
          <p:cNvGraphicFramePr>
            <a:graphicFrameLocks noGrp="1"/>
          </p:cNvGraphicFramePr>
          <p:nvPr>
            <p:extLst>
              <p:ext uri="{D42A27DB-BD31-4B8C-83A1-F6EECF244321}">
                <p14:modId xmlns:p14="http://schemas.microsoft.com/office/powerpoint/2010/main" val="154873637"/>
              </p:ext>
            </p:extLst>
          </p:nvPr>
        </p:nvGraphicFramePr>
        <p:xfrm>
          <a:off x="1894457" y="1916209"/>
          <a:ext cx="8128000" cy="2608730"/>
        </p:xfrm>
        <a:graphic>
          <a:graphicData uri="http://schemas.openxmlformats.org/drawingml/2006/table">
            <a:tbl>
              <a:tblPr firstRow="1" bandRow="1">
                <a:tableStyleId>{5C22544A-7EE6-4342-B048-85BDC9FD1C3A}</a:tableStyleId>
              </a:tblPr>
              <a:tblGrid>
                <a:gridCol w="4046070">
                  <a:extLst>
                    <a:ext uri="{9D8B030D-6E8A-4147-A177-3AD203B41FA5}">
                      <a16:colId xmlns:a16="http://schemas.microsoft.com/office/drawing/2014/main" val="3545721426"/>
                    </a:ext>
                  </a:extLst>
                </a:gridCol>
                <a:gridCol w="4081930">
                  <a:extLst>
                    <a:ext uri="{9D8B030D-6E8A-4147-A177-3AD203B41FA5}">
                      <a16:colId xmlns:a16="http://schemas.microsoft.com/office/drawing/2014/main" val="4011081690"/>
                    </a:ext>
                  </a:extLst>
                </a:gridCol>
              </a:tblGrid>
              <a:tr h="472054">
                <a:tc>
                  <a:txBody>
                    <a:bodyPr/>
                    <a:lstStyle/>
                    <a:p>
                      <a:r>
                        <a:rPr lang="en-US" dirty="0">
                          <a:solidFill>
                            <a:schemeClr val="tx1"/>
                          </a:solidFill>
                          <a:latin typeface="Times New Roman" panose="02020603050405020304" pitchFamily="18" charset="0"/>
                          <a:cs typeface="Times New Roman" panose="02020603050405020304" pitchFamily="18" charset="0"/>
                        </a:rPr>
                        <a:t> FORMS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 COUNT</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1939444"/>
                  </a:ext>
                </a:extLst>
              </a:tr>
              <a:tr h="2136676">
                <a:tc>
                  <a:txBody>
                    <a:bodyPr/>
                    <a:lstStyle/>
                    <a:p>
                      <a:r>
                        <a:rPr lang="en-US" b="1" dirty="0">
                          <a:latin typeface="Times New Roman" panose="02020603050405020304" pitchFamily="18" charset="0"/>
                          <a:cs typeface="Times New Roman" panose="02020603050405020304" pitchFamily="18" charset="0"/>
                        </a:rPr>
                        <a:t>1. </a:t>
                      </a:r>
                      <a:r>
                        <a:rPr lang="en-US" b="1" i="0" dirty="0">
                          <a:latin typeface="Times New Roman" panose="02020603050405020304" pitchFamily="18" charset="0"/>
                          <a:cs typeface="Times New Roman" panose="02020603050405020304" pitchFamily="18" charset="0"/>
                        </a:rPr>
                        <a:t>ARTICLE</a:t>
                      </a:r>
                    </a:p>
                    <a:p>
                      <a:r>
                        <a:rPr lang="en-US" b="1" dirty="0">
                          <a:latin typeface="Times New Roman" panose="02020603050405020304" pitchFamily="18" charset="0"/>
                          <a:cs typeface="Times New Roman" panose="02020603050405020304" pitchFamily="18" charset="0"/>
                        </a:rPr>
                        <a:t>2. SURVEY PAPERS</a:t>
                      </a:r>
                    </a:p>
                    <a:p>
                      <a:r>
                        <a:rPr lang="en-US" b="1" dirty="0">
                          <a:latin typeface="Times New Roman" panose="02020603050405020304" pitchFamily="18" charset="0"/>
                          <a:cs typeface="Times New Roman" panose="02020603050405020304" pitchFamily="18" charset="0"/>
                        </a:rPr>
                        <a:t>3. JOURNAL</a:t>
                      </a:r>
                    </a:p>
                    <a:p>
                      <a:r>
                        <a:rPr lang="en-US" b="1" dirty="0">
                          <a:latin typeface="Times New Roman" panose="02020603050405020304" pitchFamily="18" charset="0"/>
                          <a:cs typeface="Times New Roman" panose="02020603050405020304" pitchFamily="18" charset="0"/>
                        </a:rPr>
                        <a:t>4. </a:t>
                      </a:r>
                      <a:r>
                        <a:rPr lang="en-IN" b="1" dirty="0">
                          <a:latin typeface="Times New Roman" panose="02020603050405020304" pitchFamily="18" charset="0"/>
                          <a:cs typeface="Times New Roman" panose="02020603050405020304" pitchFamily="18" charset="0"/>
                        </a:rPr>
                        <a:t>REPORT</a:t>
                      </a:r>
                    </a:p>
                    <a:p>
                      <a:r>
                        <a:rPr lang="en-IN" b="1" dirty="0">
                          <a:latin typeface="Times New Roman" panose="02020603050405020304" pitchFamily="18" charset="0"/>
                          <a:cs typeface="Times New Roman" panose="02020603050405020304" pitchFamily="18" charset="0"/>
                        </a:rPr>
                        <a:t>5. WEBSITES</a:t>
                      </a:r>
                    </a:p>
                    <a:p>
                      <a:r>
                        <a:rPr lang="en-IN" b="1" dirty="0">
                          <a:latin typeface="Times New Roman" panose="02020603050405020304" pitchFamily="18" charset="0"/>
                          <a:cs typeface="Times New Roman" panose="02020603050405020304" pitchFamily="18" charset="0"/>
                        </a:rPr>
                        <a:t>6. RESEARCH PAPERS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t> </a:t>
                      </a:r>
                      <a:r>
                        <a:rPr lang="en-US" b="1" dirty="0">
                          <a:latin typeface="Times New Roman" panose="02020603050405020304" pitchFamily="18" charset="0"/>
                          <a:cs typeface="Times New Roman" panose="02020603050405020304" pitchFamily="18" charset="0"/>
                        </a:rPr>
                        <a:t>3</a:t>
                      </a:r>
                    </a:p>
                    <a:p>
                      <a:r>
                        <a:rPr lang="en-US" b="1" dirty="0">
                          <a:latin typeface="Times New Roman" panose="02020603050405020304" pitchFamily="18" charset="0"/>
                          <a:cs typeface="Times New Roman" panose="02020603050405020304" pitchFamily="18" charset="0"/>
                        </a:rPr>
                        <a:t> 2</a:t>
                      </a:r>
                    </a:p>
                    <a:p>
                      <a:r>
                        <a:rPr lang="en-US" b="1" dirty="0">
                          <a:latin typeface="Times New Roman" panose="02020603050405020304" pitchFamily="18" charset="0"/>
                          <a:cs typeface="Times New Roman" panose="02020603050405020304" pitchFamily="18" charset="0"/>
                        </a:rPr>
                        <a:t> 2</a:t>
                      </a:r>
                    </a:p>
                    <a:p>
                      <a:r>
                        <a:rPr lang="en-US" b="1" dirty="0">
                          <a:latin typeface="Times New Roman" panose="02020603050405020304" pitchFamily="18" charset="0"/>
                          <a:cs typeface="Times New Roman" panose="02020603050405020304" pitchFamily="18" charset="0"/>
                        </a:rPr>
                        <a:t> 1</a:t>
                      </a:r>
                    </a:p>
                    <a:p>
                      <a:r>
                        <a:rPr lang="en-US" b="1" dirty="0">
                          <a:latin typeface="Times New Roman" panose="02020603050405020304" pitchFamily="18" charset="0"/>
                          <a:cs typeface="Times New Roman" panose="02020603050405020304" pitchFamily="18" charset="0"/>
                        </a:rPr>
                        <a:t> 3</a:t>
                      </a:r>
                    </a:p>
                    <a:p>
                      <a:r>
                        <a:rPr lang="en-US" b="1" dirty="0">
                          <a:latin typeface="Times New Roman" panose="02020603050405020304" pitchFamily="18" charset="0"/>
                          <a:cs typeface="Times New Roman" panose="02020603050405020304" pitchFamily="18" charset="0"/>
                        </a:rPr>
                        <a:t> 2</a:t>
                      </a:r>
                    </a:p>
                    <a:p>
                      <a:r>
                        <a:rPr lang="en-US" b="1"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7029412"/>
                  </a:ext>
                </a:extLst>
              </a:tr>
            </a:tbl>
          </a:graphicData>
        </a:graphic>
      </p:graphicFrame>
    </p:spTree>
    <p:extLst>
      <p:ext uri="{BB962C8B-B14F-4D97-AF65-F5344CB8AC3E}">
        <p14:creationId xmlns:p14="http://schemas.microsoft.com/office/powerpoint/2010/main" val="352946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F26101C-FC50-AC63-419A-FD34C4642CBF}"/>
              </a:ext>
            </a:extLst>
          </p:cNvPr>
          <p:cNvGraphicFramePr>
            <a:graphicFrameLocks noGrp="1"/>
          </p:cNvGraphicFramePr>
          <p:nvPr>
            <p:extLst>
              <p:ext uri="{D42A27DB-BD31-4B8C-83A1-F6EECF244321}">
                <p14:modId xmlns:p14="http://schemas.microsoft.com/office/powerpoint/2010/main" val="2084538508"/>
              </p:ext>
            </p:extLst>
          </p:nvPr>
        </p:nvGraphicFramePr>
        <p:xfrm>
          <a:off x="2031999" y="719665"/>
          <a:ext cx="8447742" cy="5492876"/>
        </p:xfrm>
        <a:graphic>
          <a:graphicData uri="http://schemas.openxmlformats.org/drawingml/2006/table">
            <a:tbl>
              <a:tblPr firstRow="1" bandRow="1">
                <a:tableStyleId>{5C22544A-7EE6-4342-B048-85BDC9FD1C3A}</a:tableStyleId>
              </a:tblPr>
              <a:tblGrid>
                <a:gridCol w="4223871">
                  <a:extLst>
                    <a:ext uri="{9D8B030D-6E8A-4147-A177-3AD203B41FA5}">
                      <a16:colId xmlns:a16="http://schemas.microsoft.com/office/drawing/2014/main" val="124861053"/>
                    </a:ext>
                  </a:extLst>
                </a:gridCol>
                <a:gridCol w="4223871">
                  <a:extLst>
                    <a:ext uri="{9D8B030D-6E8A-4147-A177-3AD203B41FA5}">
                      <a16:colId xmlns:a16="http://schemas.microsoft.com/office/drawing/2014/main" val="3737894003"/>
                    </a:ext>
                  </a:extLst>
                </a:gridCol>
              </a:tblGrid>
              <a:tr h="1373219">
                <a:tc>
                  <a:txBody>
                    <a:bodyPr/>
                    <a:lstStyle/>
                    <a:p>
                      <a:endParaRPr lang="en-IN" dirty="0"/>
                    </a:p>
                  </a:txBody>
                  <a:tcPr>
                    <a:solidFill>
                      <a:schemeClr val="bg1"/>
                    </a:solidFill>
                  </a:tcPr>
                </a:tc>
                <a:tc>
                  <a:txBody>
                    <a:bodyPr/>
                    <a:lstStyle/>
                    <a:p>
                      <a:endParaRPr lang="en-IN"/>
                    </a:p>
                  </a:txBody>
                  <a:tcPr>
                    <a:solidFill>
                      <a:schemeClr val="bg1"/>
                    </a:solidFill>
                  </a:tcPr>
                </a:tc>
                <a:extLst>
                  <a:ext uri="{0D108BD9-81ED-4DB2-BD59-A6C34878D82A}">
                    <a16:rowId xmlns:a16="http://schemas.microsoft.com/office/drawing/2014/main" val="779612474"/>
                  </a:ext>
                </a:extLst>
              </a:tr>
              <a:tr h="1373219">
                <a:tc>
                  <a:txBody>
                    <a:bodyPr/>
                    <a:lstStyle/>
                    <a:p>
                      <a:endParaRPr lang="en-IN" dirty="0"/>
                    </a:p>
                  </a:txBody>
                  <a:tcPr>
                    <a:solidFill>
                      <a:schemeClr val="bg1"/>
                    </a:solidFill>
                  </a:tcPr>
                </a:tc>
                <a:tc>
                  <a:txBody>
                    <a:bodyPr/>
                    <a:lstStyle/>
                    <a:p>
                      <a:endParaRPr lang="en-IN"/>
                    </a:p>
                  </a:txBody>
                  <a:tcPr>
                    <a:solidFill>
                      <a:schemeClr val="bg1"/>
                    </a:solidFill>
                  </a:tcPr>
                </a:tc>
                <a:extLst>
                  <a:ext uri="{0D108BD9-81ED-4DB2-BD59-A6C34878D82A}">
                    <a16:rowId xmlns:a16="http://schemas.microsoft.com/office/drawing/2014/main" val="3327015518"/>
                  </a:ext>
                </a:extLst>
              </a:tr>
              <a:tr h="1373219">
                <a:tc>
                  <a:txBody>
                    <a:bodyPr/>
                    <a:lstStyle/>
                    <a:p>
                      <a:endParaRPr lang="en-IN"/>
                    </a:p>
                  </a:txBody>
                  <a:tcPr>
                    <a:solidFill>
                      <a:schemeClr val="bg1"/>
                    </a:solidFill>
                  </a:tcPr>
                </a:tc>
                <a:tc>
                  <a:txBody>
                    <a:bodyPr/>
                    <a:lstStyle/>
                    <a:p>
                      <a:endParaRPr lang="en-IN"/>
                    </a:p>
                  </a:txBody>
                  <a:tcPr>
                    <a:solidFill>
                      <a:schemeClr val="bg1"/>
                    </a:solidFill>
                  </a:tcPr>
                </a:tc>
                <a:extLst>
                  <a:ext uri="{0D108BD9-81ED-4DB2-BD59-A6C34878D82A}">
                    <a16:rowId xmlns:a16="http://schemas.microsoft.com/office/drawing/2014/main" val="1089464632"/>
                  </a:ext>
                </a:extLst>
              </a:tr>
              <a:tr h="1373219">
                <a:tc>
                  <a:txBody>
                    <a:bodyPr/>
                    <a:lstStyle/>
                    <a:p>
                      <a:endParaRPr lang="en-IN" dirty="0"/>
                    </a:p>
                  </a:txBody>
                  <a:tcPr>
                    <a:solidFill>
                      <a:schemeClr val="bg1"/>
                    </a:solidFill>
                  </a:tcPr>
                </a:tc>
                <a:tc>
                  <a:txBody>
                    <a:bodyPr/>
                    <a:lstStyle/>
                    <a:p>
                      <a:endParaRPr lang="en-IN" dirty="0"/>
                    </a:p>
                  </a:txBody>
                  <a:tcPr>
                    <a:solidFill>
                      <a:schemeClr val="bg1"/>
                    </a:solidFill>
                  </a:tcPr>
                </a:tc>
                <a:extLst>
                  <a:ext uri="{0D108BD9-81ED-4DB2-BD59-A6C34878D82A}">
                    <a16:rowId xmlns:a16="http://schemas.microsoft.com/office/drawing/2014/main" val="718480280"/>
                  </a:ext>
                </a:extLst>
              </a:tr>
            </a:tbl>
          </a:graphicData>
        </a:graphic>
      </p:graphicFrame>
      <p:graphicFrame>
        <p:nvGraphicFramePr>
          <p:cNvPr id="9" name="Table 9">
            <a:extLst>
              <a:ext uri="{FF2B5EF4-FFF2-40B4-BE49-F238E27FC236}">
                <a16:creationId xmlns:a16="http://schemas.microsoft.com/office/drawing/2014/main" id="{DBEE15DA-8825-F601-2E3F-DE72137419DE}"/>
              </a:ext>
            </a:extLst>
          </p:cNvPr>
          <p:cNvGraphicFramePr>
            <a:graphicFrameLocks noGrp="1"/>
          </p:cNvGraphicFramePr>
          <p:nvPr>
            <p:extLst>
              <p:ext uri="{D42A27DB-BD31-4B8C-83A1-F6EECF244321}">
                <p14:modId xmlns:p14="http://schemas.microsoft.com/office/powerpoint/2010/main" val="4240385531"/>
              </p:ext>
            </p:extLst>
          </p:nvPr>
        </p:nvGraphicFramePr>
        <p:xfrm>
          <a:off x="905691" y="918755"/>
          <a:ext cx="11007636" cy="5743836"/>
        </p:xfrm>
        <a:graphic>
          <a:graphicData uri="http://schemas.openxmlformats.org/drawingml/2006/table">
            <a:tbl>
              <a:tblPr firstRow="1" bandRow="1">
                <a:tableStyleId>{5C22544A-7EE6-4342-B048-85BDC9FD1C3A}</a:tableStyleId>
              </a:tblPr>
              <a:tblGrid>
                <a:gridCol w="1396050">
                  <a:extLst>
                    <a:ext uri="{9D8B030D-6E8A-4147-A177-3AD203B41FA5}">
                      <a16:colId xmlns:a16="http://schemas.microsoft.com/office/drawing/2014/main" val="138820681"/>
                    </a:ext>
                  </a:extLst>
                </a:gridCol>
                <a:gridCol w="6258853">
                  <a:extLst>
                    <a:ext uri="{9D8B030D-6E8A-4147-A177-3AD203B41FA5}">
                      <a16:colId xmlns:a16="http://schemas.microsoft.com/office/drawing/2014/main" val="1955503507"/>
                    </a:ext>
                  </a:extLst>
                </a:gridCol>
                <a:gridCol w="3352733">
                  <a:extLst>
                    <a:ext uri="{9D8B030D-6E8A-4147-A177-3AD203B41FA5}">
                      <a16:colId xmlns:a16="http://schemas.microsoft.com/office/drawing/2014/main" val="1544892389"/>
                    </a:ext>
                  </a:extLst>
                </a:gridCol>
              </a:tblGrid>
              <a:tr h="7843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FORM TYPE</a:t>
                      </a:r>
                      <a:endParaRPr lang="en-IN" sz="1600" dirty="0"/>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TITLE</a:t>
                      </a:r>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INSIGHTS</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71360"/>
                  </a:ext>
                </a:extLst>
              </a:tr>
              <a:tr h="102268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en-US" sz="1600" b="1" i="0" dirty="0">
                          <a:latin typeface="Times New Roman" panose="02020603050405020304" pitchFamily="18" charset="0"/>
                          <a:cs typeface="Times New Roman" panose="02020603050405020304" pitchFamily="18" charset="0"/>
                        </a:rPr>
                        <a:t>ARTICLE</a:t>
                      </a: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Massive ransomware cyber-attack hits nearly 100 countries around the world.</a:t>
                      </a: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base"/>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This article is more than </a:t>
                      </a: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5 years old</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fontAlgn="base"/>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Massive ransomware cyber-attack hits nearly 100 countries around the world</a:t>
                      </a:r>
                    </a:p>
                    <a:p>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6045254"/>
                  </a:ext>
                </a:extLst>
              </a:tr>
              <a:tr h="17139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2. SURVEY PAPERS</a:t>
                      </a: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Crimeware-as-a-service - A survey of commoditized crimeware in the underground market.</a:t>
                      </a: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actors, value chains, and modes of operation in underground crimeware marketplaces are examined, and three facilitating technologies are identified that are likely to significantly expand the reach of cybercriminals.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2974583"/>
                  </a:ext>
                </a:extLst>
              </a:tr>
              <a:tr h="217874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3.</a:t>
                      </a:r>
                      <a:r>
                        <a:rPr lang="en-US" sz="1600" b="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JOURNAL</a:t>
                      </a: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Novelty of ‘Cybercrime’: An Assessment in Light of Routine Activity Theory.</a:t>
                      </a:r>
                    </a:p>
                    <a:p>
                      <a:br>
                        <a:rPr lang="en-US" sz="1600" dirty="0"/>
                      </a:b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Recent discussions of ‘cybercrime’ focus upon the apparent novelty or otherwise of the phenomenon. Some authors claim that such crime is not qualitatively different from ‘terrestrial crime’, and can be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analysed</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and explained using established theories of crime causation.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121363"/>
                  </a:ext>
                </a:extLst>
              </a:tr>
            </a:tbl>
          </a:graphicData>
        </a:graphic>
      </p:graphicFrame>
      <p:sp>
        <p:nvSpPr>
          <p:cNvPr id="12" name="TextBox 11">
            <a:extLst>
              <a:ext uri="{FF2B5EF4-FFF2-40B4-BE49-F238E27FC236}">
                <a16:creationId xmlns:a16="http://schemas.microsoft.com/office/drawing/2014/main" id="{7B9A53FF-B10F-7330-6092-CBB6D57B8FA7}"/>
              </a:ext>
            </a:extLst>
          </p:cNvPr>
          <p:cNvSpPr txBox="1"/>
          <p:nvPr/>
        </p:nvSpPr>
        <p:spPr>
          <a:xfrm>
            <a:off x="3660929" y="242611"/>
            <a:ext cx="6096000" cy="954107"/>
          </a:xfrm>
          <a:prstGeom prst="rect">
            <a:avLst/>
          </a:prstGeom>
          <a:noFill/>
        </p:spPr>
        <p:txBody>
          <a:bodyPr wrap="square">
            <a:spAutoFit/>
          </a:bodyPr>
          <a:lstStyle/>
          <a:p>
            <a: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t>Sources of Literature</a:t>
            </a:r>
            <a:br>
              <a:rPr lang="en-IN" altLang="en-US" sz="2400" b="1" dirty="0">
                <a:solidFill>
                  <a:schemeClr val="tx1">
                    <a:lumMod val="95000"/>
                    <a:lumOff val="5000"/>
                  </a:schemeClr>
                </a:solidFill>
                <a:latin typeface="Algerian" panose="04020705040A02060702" pitchFamily="82" charset="0"/>
                <a:cs typeface="Times New Roman" panose="02020603050405020304" pitchFamily="18" charset="0"/>
              </a:rPr>
            </a:br>
            <a:endParaRPr lang="en-IN" sz="2400" dirty="0"/>
          </a:p>
        </p:txBody>
      </p:sp>
    </p:spTree>
    <p:extLst>
      <p:ext uri="{BB962C8B-B14F-4D97-AF65-F5344CB8AC3E}">
        <p14:creationId xmlns:p14="http://schemas.microsoft.com/office/powerpoint/2010/main" val="237202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EB4C808-0DEA-EA10-BEF6-0021CF01A8BC}"/>
              </a:ext>
            </a:extLst>
          </p:cNvPr>
          <p:cNvSpPr txBox="1"/>
          <p:nvPr/>
        </p:nvSpPr>
        <p:spPr>
          <a:xfrm>
            <a:off x="1775011" y="788893"/>
            <a:ext cx="4105835" cy="439271"/>
          </a:xfrm>
          <a:prstGeom prst="rect">
            <a:avLst/>
          </a:prstGeom>
          <a:noFill/>
        </p:spPr>
        <p:txBody>
          <a:bodyPr wrap="square" rtlCol="0">
            <a:spAutoFit/>
          </a:bodyPr>
          <a:lstStyle/>
          <a:p>
            <a:endParaRPr lang="en-IN" dirty="0"/>
          </a:p>
        </p:txBody>
      </p:sp>
      <p:graphicFrame>
        <p:nvGraphicFramePr>
          <p:cNvPr id="13" name="Table 13">
            <a:extLst>
              <a:ext uri="{FF2B5EF4-FFF2-40B4-BE49-F238E27FC236}">
                <a16:creationId xmlns:a16="http://schemas.microsoft.com/office/drawing/2014/main" id="{F9D95860-E4C2-7D5E-013C-FBE10680F2F5}"/>
              </a:ext>
            </a:extLst>
          </p:cNvPr>
          <p:cNvGraphicFramePr>
            <a:graphicFrameLocks noGrp="1"/>
          </p:cNvGraphicFramePr>
          <p:nvPr>
            <p:extLst>
              <p:ext uri="{D42A27DB-BD31-4B8C-83A1-F6EECF244321}">
                <p14:modId xmlns:p14="http://schemas.microsoft.com/office/powerpoint/2010/main" val="1697842812"/>
              </p:ext>
            </p:extLst>
          </p:nvPr>
        </p:nvGraphicFramePr>
        <p:xfrm>
          <a:off x="1291818" y="851774"/>
          <a:ext cx="10479742" cy="5385189"/>
        </p:xfrm>
        <a:graphic>
          <a:graphicData uri="http://schemas.openxmlformats.org/drawingml/2006/table">
            <a:tbl>
              <a:tblPr firstRow="1" bandRow="1">
                <a:tableStyleId>{5C22544A-7EE6-4342-B048-85BDC9FD1C3A}</a:tableStyleId>
              </a:tblPr>
              <a:tblGrid>
                <a:gridCol w="1855694">
                  <a:extLst>
                    <a:ext uri="{9D8B030D-6E8A-4147-A177-3AD203B41FA5}">
                      <a16:colId xmlns:a16="http://schemas.microsoft.com/office/drawing/2014/main" val="3859155475"/>
                    </a:ext>
                  </a:extLst>
                </a:gridCol>
                <a:gridCol w="4267200">
                  <a:extLst>
                    <a:ext uri="{9D8B030D-6E8A-4147-A177-3AD203B41FA5}">
                      <a16:colId xmlns:a16="http://schemas.microsoft.com/office/drawing/2014/main" val="3160985294"/>
                    </a:ext>
                  </a:extLst>
                </a:gridCol>
                <a:gridCol w="4356848">
                  <a:extLst>
                    <a:ext uri="{9D8B030D-6E8A-4147-A177-3AD203B41FA5}">
                      <a16:colId xmlns:a16="http://schemas.microsoft.com/office/drawing/2014/main" val="1561178406"/>
                    </a:ext>
                  </a:extLst>
                </a:gridCol>
              </a:tblGrid>
              <a:tr h="9421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4. REPORT</a:t>
                      </a:r>
                      <a:endParaRPr lang="en-IN"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 Data Analytics Approach to the Cybercrime Underground Economy</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This report consists detailed summary of cyber crimes.</a:t>
                      </a:r>
                      <a:endParaRPr lang="en-IN"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492991"/>
                  </a:ext>
                </a:extLst>
              </a:tr>
              <a:tr h="21569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5. WEBSITES</a:t>
                      </a:r>
                      <a:endParaRPr lang="en-IN" b="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Entering the world-wide-web: a guide to cyberspace.</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For fifty years, people have dreamt of the concept of a universal information database--data that would not only be accessible to people around the world, but information that would link easily to other pieces of information so that only the most important data would be quickly found by a user.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9730936"/>
                  </a:ext>
                </a:extLst>
              </a:tr>
              <a:tr h="17280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6. RESEARCH PAPERS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Positioning and Presenting Design Science Research for Maximum Impact.</a:t>
                      </a:r>
                    </a:p>
                    <a:p>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Design science research (DSR) has staked its rightful ground as an important and legitimate Information Systems (IS) research paradigm. We contend that DSR has yet to attain its full potential impact on the development and use of information systems due to gaps in the understanding and application of DSR concepts and methods.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9091384"/>
                  </a:ext>
                </a:extLst>
              </a:tr>
            </a:tbl>
          </a:graphicData>
        </a:graphic>
      </p:graphicFrame>
    </p:spTree>
    <p:extLst>
      <p:ext uri="{BB962C8B-B14F-4D97-AF65-F5344CB8AC3E}">
        <p14:creationId xmlns:p14="http://schemas.microsoft.com/office/powerpoint/2010/main" val="417207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0AB1-AAFD-5BA5-CC7C-0C6FDA1EE357}"/>
              </a:ext>
            </a:extLst>
          </p:cNvPr>
          <p:cNvSpPr>
            <a:spLocks noGrp="1"/>
          </p:cNvSpPr>
          <p:nvPr>
            <p:ph type="title"/>
          </p:nvPr>
        </p:nvSpPr>
        <p:spPr>
          <a:xfrm>
            <a:off x="4410634" y="699865"/>
            <a:ext cx="4455844" cy="715473"/>
          </a:xfrm>
        </p:spPr>
        <p:txBody>
          <a:bodyPr>
            <a:normAutofit/>
          </a:bodyPr>
          <a:lstStyle/>
          <a:p>
            <a:r>
              <a:rPr lang="en-US" sz="3200" b="1" dirty="0">
                <a:solidFill>
                  <a:schemeClr val="tx1">
                    <a:lumMod val="95000"/>
                    <a:lumOff val="5000"/>
                  </a:schemeClr>
                </a:solidFill>
                <a:latin typeface="Algerian" panose="04020705040A02060702" pitchFamily="82" charset="0"/>
              </a:rPr>
              <a:t>ARCHITECTURE</a:t>
            </a:r>
            <a:endParaRPr lang="en-IN" sz="3200" b="1" dirty="0">
              <a:solidFill>
                <a:schemeClr val="tx1">
                  <a:lumMod val="95000"/>
                  <a:lumOff val="5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CB1B95DD-AB9F-1F6F-E9BB-3C59E5D42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034" y="1567295"/>
            <a:ext cx="10102086" cy="4590840"/>
          </a:xfrm>
          <a:prstGeom prst="rect">
            <a:avLst/>
          </a:prstGeom>
        </p:spPr>
      </p:pic>
    </p:spTree>
    <p:extLst>
      <p:ext uri="{BB962C8B-B14F-4D97-AF65-F5344CB8AC3E}">
        <p14:creationId xmlns:p14="http://schemas.microsoft.com/office/powerpoint/2010/main" val="341568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442F-EE29-6314-A8A9-46EDCA3A6BAD}"/>
              </a:ext>
            </a:extLst>
          </p:cNvPr>
          <p:cNvSpPr>
            <a:spLocks noGrp="1"/>
          </p:cNvSpPr>
          <p:nvPr>
            <p:ph type="title"/>
          </p:nvPr>
        </p:nvSpPr>
        <p:spPr>
          <a:xfrm>
            <a:off x="3970422" y="643424"/>
            <a:ext cx="7144231" cy="567427"/>
          </a:xfrm>
        </p:spPr>
        <p:txBody>
          <a:bodyPr>
            <a:noAutofit/>
          </a:bodyPr>
          <a:lstStyle/>
          <a:p>
            <a: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t>Modules description</a:t>
            </a:r>
            <a:b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b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EDC67AAB-945E-4006-0E07-193CD41414E1}"/>
              </a:ext>
            </a:extLst>
          </p:cNvPr>
          <p:cNvSpPr>
            <a:spLocks noGrp="1"/>
          </p:cNvSpPr>
          <p:nvPr>
            <p:ph idx="1"/>
          </p:nvPr>
        </p:nvSpPr>
        <p:spPr>
          <a:xfrm>
            <a:off x="1397084" y="1478152"/>
            <a:ext cx="10224248" cy="4930587"/>
          </a:xfrm>
        </p:spPr>
        <p:txBody>
          <a:bodyPr>
            <a:noAutofit/>
          </a:bodyPr>
          <a:lstStyle/>
          <a:p>
            <a:pPr marL="0" indent="0" algn="just">
              <a:spcAft>
                <a:spcPts val="800"/>
              </a:spcAft>
              <a:buNone/>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implement this project we have designed the following modules</a:t>
            </a:r>
            <a:endPar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550"/>
              </a:spcAft>
              <a:buAutoNum type="arabicParenR"/>
            </a:pPr>
            <a:r>
              <a:rPr lang="en-IN" sz="1800" b="1" dirty="0">
                <a:solidFill>
                  <a:srgbClr val="000000"/>
                </a:solidFill>
                <a:effectLst/>
                <a:latin typeface="Times New Roman" panose="02020603050405020304" pitchFamily="18" charset="0"/>
                <a:ea typeface="Times New Roman" panose="02020603050405020304" pitchFamily="18" charset="0"/>
              </a:rPr>
              <a:t>Files to Upload</a:t>
            </a:r>
            <a:r>
              <a:rPr lang="en-IN" b="1"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Users are permitted to upload files with the specified tags. </a:t>
            </a:r>
          </a:p>
          <a:p>
            <a:pPr algn="just">
              <a:spcBef>
                <a:spcPts val="400"/>
              </a:spcBef>
              <a:spcAft>
                <a:spcPts val="1550"/>
              </a:spcAft>
              <a:buAutoNum type="arabicParenR"/>
            </a:pPr>
            <a:r>
              <a:rPr lang="en-IN" sz="1800" b="1" dirty="0">
                <a:solidFill>
                  <a:srgbClr val="000000"/>
                </a:solidFill>
                <a:effectLst/>
                <a:latin typeface="Times New Roman" panose="02020603050405020304" pitchFamily="18" charset="0"/>
                <a:ea typeface="Times New Roman" panose="02020603050405020304" pitchFamily="18" charset="0"/>
              </a:rPr>
              <a:t>Observation of Dataset</a:t>
            </a:r>
            <a:r>
              <a:rPr lang="en-IN" b="1"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Users are permitted to communicate with one another. The administrator could keep an eye on this. In order to defend against cybercrime and prevent the formation of a cybercrime community.</a:t>
            </a:r>
            <a:endPar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500"/>
              </a:spcBef>
              <a:spcAft>
                <a:spcPts val="800"/>
              </a:spcAft>
              <a:buFont typeface="+mj-lt"/>
              <a:buAutoNum type="arabicParenR"/>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Run Naive Bayes Classification Model:</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using this module we will train a classification algorithm with above 80% dataset and then build a prediction model</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arenR"/>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Classification Performance Graph:</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using this module we will plot naïve Bayes accuracy and precision graph to know its performance accuracy</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arenR"/>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 Cyber Crime:</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using this module we will upload a test cybercrime network dataset and then the classification model will predict whether the test data contains any cybercrime signature.</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47351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94E-AF12-D239-AFDD-37D6A999F3FB}"/>
              </a:ext>
            </a:extLst>
          </p:cNvPr>
          <p:cNvSpPr>
            <a:spLocks noGrp="1"/>
          </p:cNvSpPr>
          <p:nvPr>
            <p:ph type="title"/>
          </p:nvPr>
        </p:nvSpPr>
        <p:spPr>
          <a:xfrm>
            <a:off x="5029891" y="630085"/>
            <a:ext cx="3021182" cy="772502"/>
          </a:xfrm>
        </p:spPr>
        <p:txBody>
          <a:bodyPr>
            <a:normAutofit/>
          </a:bodyPr>
          <a:lstStyle/>
          <a:p>
            <a:r>
              <a:rPr lang="en-US" sz="3200" b="1" dirty="0">
                <a:solidFill>
                  <a:schemeClr val="tx1"/>
                </a:solidFill>
                <a:latin typeface="Algerian" panose="04020705040A02060702" pitchFamily="82" charset="0"/>
                <a:cs typeface="Times New Roman" panose="02020603050405020304" pitchFamily="18" charset="0"/>
              </a:rPr>
              <a:t>ALGORITHM</a:t>
            </a:r>
            <a:endParaRPr lang="en-IN" sz="3200" b="1" dirty="0">
              <a:solidFill>
                <a:schemeClr val="tx1"/>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368A2F-A6D4-6A7B-09A4-25CB73352F73}"/>
              </a:ext>
            </a:extLst>
          </p:cNvPr>
          <p:cNvSpPr>
            <a:spLocks noGrp="1"/>
          </p:cNvSpPr>
          <p:nvPr>
            <p:ph idx="1"/>
          </p:nvPr>
        </p:nvSpPr>
        <p:spPr>
          <a:xfrm>
            <a:off x="1785949" y="1403257"/>
            <a:ext cx="9509067" cy="4815839"/>
          </a:xfrm>
        </p:spPr>
        <p:txBody>
          <a:bodyPr>
            <a:normAutofit/>
          </a:bodyPr>
          <a:lstStyle/>
          <a:p>
            <a:pPr marL="0" indent="0" algn="just">
              <a:buNone/>
            </a:pPr>
            <a:r>
              <a:rPr lang="en-IN" b="1" i="0" dirty="0">
                <a:solidFill>
                  <a:srgbClr val="000000"/>
                </a:solidFill>
                <a:effectLst/>
                <a:latin typeface="Times New Roman" panose="02020603050405020304" pitchFamily="18" charset="0"/>
                <a:cs typeface="Times New Roman" panose="02020603050405020304" pitchFamily="18" charset="0"/>
              </a:rPr>
              <a:t>Naive Bayes Classifier Algorithm</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We employ the Naive Bayes algorithm, a probabilistic classification algorithm that addresses probabilistic reasoning under uncertainty, because it is the simplest approach for text classification. Its predictions self correct as new information is encountered, so they become more accurate with more data. The conditional probability is given by Bayes’ theorem: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dirty="0">
                <a:solidFill>
                  <a:schemeClr val="tx1"/>
                </a:solidFill>
                <a:latin typeface="Times New Roman" panose="02020603050405020304" pitchFamily="18" charset="0"/>
                <a:cs typeface="Times New Roman" panose="02020603050405020304" pitchFamily="18" charset="0"/>
              </a:rPr>
              <a:t>Here, P(</a:t>
            </a:r>
            <a:r>
              <a:rPr lang="en-US" dirty="0" err="1">
                <a:solidFill>
                  <a:schemeClr val="tx1"/>
                </a:solidFill>
                <a:latin typeface="Times New Roman" panose="02020603050405020304" pitchFamily="18" charset="0"/>
                <a:cs typeface="Times New Roman" panose="02020603050405020304" pitchFamily="18" charset="0"/>
              </a:rPr>
              <a:t>C</a:t>
            </a:r>
            <a:r>
              <a:rPr lang="en-US" sz="1200" dirty="0" err="1">
                <a:solidFill>
                  <a:schemeClr val="tx1"/>
                </a:solidFill>
                <a:latin typeface="Times New Roman" panose="02020603050405020304" pitchFamily="18" charset="0"/>
                <a:cs typeface="Times New Roman" panose="02020603050405020304" pitchFamily="18" charset="0"/>
              </a:rPr>
              <a:t>j</a:t>
            </a:r>
            <a:r>
              <a:rPr lang="en-US" dirty="0">
                <a:solidFill>
                  <a:schemeClr val="tx1"/>
                </a:solidFill>
                <a:latin typeface="Times New Roman" panose="02020603050405020304" pitchFamily="18" charset="0"/>
                <a:cs typeface="Times New Roman" panose="02020603050405020304" pitchFamily="18" charset="0"/>
              </a:rPr>
              <a:t>) and P(C</a:t>
            </a:r>
            <a:r>
              <a:rPr lang="en-US" sz="1400" dirty="0">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|d) are the prior and posterior probabilities of class C</a:t>
            </a:r>
            <a:r>
              <a:rPr lang="en-US" sz="1400" dirty="0">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 while P(d) and P(</a:t>
            </a:r>
            <a:r>
              <a:rPr lang="en-US" dirty="0" err="1">
                <a:solidFill>
                  <a:schemeClr val="tx1"/>
                </a:solidFill>
                <a:latin typeface="Times New Roman" panose="02020603050405020304" pitchFamily="18" charset="0"/>
                <a:cs typeface="Times New Roman" panose="02020603050405020304" pitchFamily="18" charset="0"/>
              </a:rPr>
              <a:t>d|C</a:t>
            </a:r>
            <a:r>
              <a:rPr lang="en-US" sz="1400"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are the prior and posterior probabilities of the predictor d. The dependent feature vector is x = (x</a:t>
            </a:r>
            <a:r>
              <a:rPr lang="en-US" sz="1600" dirty="0">
                <a:solidFill>
                  <a:schemeClr val="tx1"/>
                </a:solidFill>
                <a:latin typeface="Times New Roman" panose="02020603050405020304" pitchFamily="18" charset="0"/>
                <a:cs typeface="Times New Roman" panose="02020603050405020304" pitchFamily="18" charset="0"/>
              </a:rPr>
              <a:t>1</a:t>
            </a:r>
            <a:r>
              <a:rPr lang="en-US" dirty="0">
                <a:solidFill>
                  <a:schemeClr val="tx1"/>
                </a:solidFill>
                <a:latin typeface="Times New Roman" panose="02020603050405020304" pitchFamily="18" charset="0"/>
                <a:cs typeface="Times New Roman" panose="02020603050405020304" pitchFamily="18" charset="0"/>
              </a:rPr>
              <a:t>, x</a:t>
            </a:r>
            <a:r>
              <a:rPr lang="en-US" sz="16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 . . , </a:t>
            </a:r>
            <a:r>
              <a:rPr lang="en-US" dirty="0" err="1">
                <a:solidFill>
                  <a:schemeClr val="tx1"/>
                </a:solidFill>
                <a:latin typeface="Times New Roman" panose="02020603050405020304" pitchFamily="18" charset="0"/>
                <a:cs typeface="Times New Roman" panose="02020603050405020304" pitchFamily="18" charset="0"/>
              </a:rPr>
              <a:t>xn</a:t>
            </a:r>
            <a:r>
              <a:rPr lang="en-US" dirty="0">
                <a:solidFill>
                  <a:schemeClr val="tx1"/>
                </a:solidFill>
                <a:latin typeface="Times New Roman" panose="02020603050405020304" pitchFamily="18" charset="0"/>
                <a:cs typeface="Times New Roman" panose="02020603050405020304" pitchFamily="18" charset="0"/>
              </a:rPr>
              <a:t>) and Bayes’ theorem gives us the following.</a:t>
            </a:r>
          </a:p>
        </p:txBody>
      </p:sp>
      <p:pic>
        <p:nvPicPr>
          <p:cNvPr id="5" name="Picture 4">
            <a:extLst>
              <a:ext uri="{FF2B5EF4-FFF2-40B4-BE49-F238E27FC236}">
                <a16:creationId xmlns:a16="http://schemas.microsoft.com/office/drawing/2014/main" id="{530F601D-38CF-A2EE-278C-C4F07FD2A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841" y="3574867"/>
            <a:ext cx="3115110" cy="733527"/>
          </a:xfrm>
          <a:prstGeom prst="rect">
            <a:avLst/>
          </a:prstGeom>
        </p:spPr>
      </p:pic>
    </p:spTree>
    <p:extLst>
      <p:ext uri="{BB962C8B-B14F-4D97-AF65-F5344CB8AC3E}">
        <p14:creationId xmlns:p14="http://schemas.microsoft.com/office/powerpoint/2010/main" val="275196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E8C55C-03AB-A78E-C349-BFD91A4A8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5035" y="1353867"/>
            <a:ext cx="6026672" cy="1861138"/>
          </a:xfrm>
        </p:spPr>
      </p:pic>
      <p:sp>
        <p:nvSpPr>
          <p:cNvPr id="6" name="TextBox 5">
            <a:extLst>
              <a:ext uri="{FF2B5EF4-FFF2-40B4-BE49-F238E27FC236}">
                <a16:creationId xmlns:a16="http://schemas.microsoft.com/office/drawing/2014/main" id="{DC268A78-4775-EF16-1DBA-227601B92D41}"/>
              </a:ext>
            </a:extLst>
          </p:cNvPr>
          <p:cNvSpPr txBox="1"/>
          <p:nvPr/>
        </p:nvSpPr>
        <p:spPr>
          <a:xfrm>
            <a:off x="1567457" y="3429000"/>
            <a:ext cx="9544935" cy="212006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Basing the probabilistic classifier on the naïve Bayes model simplifies the conditional independence assumptions for the CaaS and crimeware classes. The sentences in a document are tokenized into words, which are classified as relating to either CaaS or crimeware. The likelihood of the document having feature xi can then be computed by dividing ‘‘the number of features xi in documents of class C’’ by ‘‘the number of words in documents of class C’’ (Equation 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2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DF0F49-7BF5-59DC-D474-CC392BD31C5D}"/>
              </a:ext>
            </a:extLst>
          </p:cNvPr>
          <p:cNvSpPr txBox="1"/>
          <p:nvPr/>
        </p:nvSpPr>
        <p:spPr>
          <a:xfrm>
            <a:off x="2415875" y="594620"/>
            <a:ext cx="6096000" cy="461665"/>
          </a:xfrm>
          <a:prstGeom prst="rect">
            <a:avLst/>
          </a:prstGeom>
          <a:noFill/>
        </p:spPr>
        <p:txBody>
          <a:bodyPr wrap="square">
            <a:spAutoFit/>
          </a:bodyPr>
          <a:lstStyle/>
          <a:p>
            <a:endParaRPr lang="en-IN" altLang="en-US" sz="2400" b="1" dirty="0">
              <a:solidFill>
                <a:schemeClr val="tx1">
                  <a:lumMod val="95000"/>
                  <a:lumOff val="5000"/>
                </a:schemeClr>
              </a:solidFill>
              <a:latin typeface="Algerian" panose="04020705040A02060702"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75BE378B-3B99-D98F-EE5C-4D647948E7CD}"/>
              </a:ext>
            </a:extLst>
          </p:cNvPr>
          <p:cNvSpPr txBox="1"/>
          <p:nvPr/>
        </p:nvSpPr>
        <p:spPr>
          <a:xfrm>
            <a:off x="2528046" y="567735"/>
            <a:ext cx="6096000" cy="461665"/>
          </a:xfrm>
          <a:prstGeom prst="rect">
            <a:avLst/>
          </a:prstGeom>
          <a:noFill/>
        </p:spPr>
        <p:txBody>
          <a:bodyPr wrap="square">
            <a:spAutoFit/>
          </a:bodyPr>
          <a:lstStyle/>
          <a:p>
            <a:endParaRPr lang="en-IN" altLang="en-US" sz="2400" b="1" dirty="0">
              <a:solidFill>
                <a:schemeClr val="tx1">
                  <a:lumMod val="95000"/>
                  <a:lumOff val="5000"/>
                </a:schemeClr>
              </a:solidFill>
              <a:latin typeface="Algerian" panose="04020705040A02060702" pitchFamily="82" charset="0"/>
              <a:cs typeface="Times New Roman" panose="02020603050405020304" pitchFamily="18" charset="0"/>
            </a:endParaRPr>
          </a:p>
        </p:txBody>
      </p:sp>
      <p:sp>
        <p:nvSpPr>
          <p:cNvPr id="4" name="TextBox 3">
            <a:extLst>
              <a:ext uri="{FF2B5EF4-FFF2-40B4-BE49-F238E27FC236}">
                <a16:creationId xmlns:a16="http://schemas.microsoft.com/office/drawing/2014/main" id="{74E7B258-D7DC-36CA-950D-3F645910A7F9}"/>
              </a:ext>
            </a:extLst>
          </p:cNvPr>
          <p:cNvSpPr txBox="1"/>
          <p:nvPr/>
        </p:nvSpPr>
        <p:spPr>
          <a:xfrm>
            <a:off x="3927826" y="726354"/>
            <a:ext cx="6096000" cy="1569660"/>
          </a:xfrm>
          <a:prstGeom prst="rect">
            <a:avLst/>
          </a:prstGeom>
          <a:noFill/>
        </p:spPr>
        <p:txBody>
          <a:bodyPr wrap="square">
            <a:spAutoFit/>
          </a:bodyPr>
          <a:lstStyle/>
          <a:p>
            <a:r>
              <a:rPr lang="en-US" altLang="en-US" sz="3200" b="1" dirty="0">
                <a:solidFill>
                  <a:schemeClr val="tx1">
                    <a:lumMod val="95000"/>
                    <a:lumOff val="5000"/>
                  </a:schemeClr>
                </a:solidFill>
                <a:latin typeface="Algerian" panose="04020705040A02060702" pitchFamily="82" charset="0"/>
                <a:cs typeface="Times New Roman" panose="02020603050405020304" pitchFamily="18" charset="0"/>
              </a:rPr>
              <a:t>UML DIAGRAMS</a:t>
            </a:r>
            <a:endPar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endParaRPr>
          </a:p>
          <a:p>
            <a:endPar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endParaRPr>
          </a:p>
          <a:p>
            <a:endPar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endParaRPr>
          </a:p>
        </p:txBody>
      </p:sp>
      <p:sp>
        <p:nvSpPr>
          <p:cNvPr id="5" name="TextBox 4">
            <a:extLst>
              <a:ext uri="{FF2B5EF4-FFF2-40B4-BE49-F238E27FC236}">
                <a16:creationId xmlns:a16="http://schemas.microsoft.com/office/drawing/2014/main" id="{DD53D62A-72CB-C19A-DB4F-69A04DBF6579}"/>
              </a:ext>
            </a:extLst>
          </p:cNvPr>
          <p:cNvSpPr txBox="1"/>
          <p:nvPr/>
        </p:nvSpPr>
        <p:spPr>
          <a:xfrm>
            <a:off x="1667434" y="1408058"/>
            <a:ext cx="6096000" cy="461665"/>
          </a:xfrm>
          <a:prstGeom prst="rect">
            <a:avLst/>
          </a:prstGeom>
          <a:noFill/>
        </p:spPr>
        <p:txBody>
          <a:bodyPr wrap="square">
            <a:spAutoFit/>
          </a:bodyPr>
          <a:lstStyle/>
          <a:p>
            <a:r>
              <a:rPr lang="en-US" altLang="en-US" sz="2400" b="1" dirty="0">
                <a:solidFill>
                  <a:schemeClr val="tx1">
                    <a:lumMod val="95000"/>
                    <a:lumOff val="5000"/>
                  </a:schemeClr>
                </a:solidFill>
                <a:latin typeface="Algerian" panose="04020705040A02060702" pitchFamily="82" charset="0"/>
                <a:cs typeface="Times New Roman" panose="02020603050405020304" pitchFamily="18" charset="0"/>
              </a:rPr>
              <a:t>CLASS DIAGRAM</a:t>
            </a:r>
            <a:endParaRPr lang="en-IN" altLang="en-US" sz="2400" b="1" dirty="0">
              <a:solidFill>
                <a:schemeClr val="tx1">
                  <a:lumMod val="95000"/>
                  <a:lumOff val="5000"/>
                </a:schemeClr>
              </a:solidFill>
              <a:latin typeface="Algerian" panose="04020705040A02060702" pitchFamily="82" charset="0"/>
              <a:cs typeface="Times New Roman" panose="02020603050405020304" pitchFamily="18" charset="0"/>
            </a:endParaRPr>
          </a:p>
        </p:txBody>
      </p:sp>
      <p:sp>
        <p:nvSpPr>
          <p:cNvPr id="6" name="TextBox 5">
            <a:extLst>
              <a:ext uri="{FF2B5EF4-FFF2-40B4-BE49-F238E27FC236}">
                <a16:creationId xmlns:a16="http://schemas.microsoft.com/office/drawing/2014/main" id="{1894CFAA-03FF-7B58-E39C-FA33D8EF65C3}"/>
              </a:ext>
            </a:extLst>
          </p:cNvPr>
          <p:cNvSpPr txBox="1"/>
          <p:nvPr/>
        </p:nvSpPr>
        <p:spPr>
          <a:xfrm>
            <a:off x="1271708" y="1934724"/>
            <a:ext cx="3998259" cy="4613058"/>
          </a:xfrm>
          <a:prstGeom prst="rect">
            <a:avLst/>
          </a:prstGeom>
          <a:noFill/>
        </p:spPr>
        <p:txBody>
          <a:bodyPr wrap="square" rtlCol="0">
            <a:spAutoFit/>
          </a:bodyPr>
          <a:lstStyle/>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class diagram is the main building block of object-oriented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used both for general conceptual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the systematic application and for detailed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translating the models into programming code. Class diagrams can also be used for data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classes in a class diagram represent both the main objects, interactions in the application and the classes to be programmed. </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C336CC3-A758-C8F8-1322-05B30948D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046" y="2155961"/>
            <a:ext cx="5163671" cy="388625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3992CC5-2994-0F3E-19D9-61EF89D4E2BE}"/>
              </a:ext>
            </a:extLst>
          </p:cNvPr>
          <p:cNvCxnSpPr/>
          <p:nvPr/>
        </p:nvCxnSpPr>
        <p:spPr>
          <a:xfrm flipV="1">
            <a:off x="6213378" y="3897400"/>
            <a:ext cx="4065270" cy="4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F075F06-212D-2143-4F8E-55EE4B78739F}"/>
              </a:ext>
            </a:extLst>
          </p:cNvPr>
          <p:cNvCxnSpPr/>
          <p:nvPr/>
        </p:nvCxnSpPr>
        <p:spPr>
          <a:xfrm flipV="1">
            <a:off x="6238987" y="3939310"/>
            <a:ext cx="0" cy="603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97DD887-F87A-2D4D-49D7-0381C5BD115D}"/>
              </a:ext>
            </a:extLst>
          </p:cNvPr>
          <p:cNvCxnSpPr/>
          <p:nvPr/>
        </p:nvCxnSpPr>
        <p:spPr>
          <a:xfrm>
            <a:off x="10278648" y="3897400"/>
            <a:ext cx="0" cy="492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13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43FA2-9C7B-91AF-B2F2-8959BE33815D}"/>
              </a:ext>
            </a:extLst>
          </p:cNvPr>
          <p:cNvSpPr txBox="1"/>
          <p:nvPr/>
        </p:nvSpPr>
        <p:spPr>
          <a:xfrm>
            <a:off x="1183343" y="950389"/>
            <a:ext cx="4141692" cy="5136471"/>
          </a:xfrm>
          <a:prstGeom prst="rect">
            <a:avLst/>
          </a:prstGeom>
          <a:noFill/>
        </p:spPr>
        <p:txBody>
          <a:bodyPr wrap="square" rtlCol="0">
            <a:spAutoFit/>
          </a:bodyPr>
          <a:lstStyle/>
          <a:p>
            <a:pPr indent="457200"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its simplest is a representation of a user's interaction with the system and depicting the specifications of a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use case diagram can portray the different types of users of a system and the various ways that they interact with the system. This type of diagram is typically used in conjunction with the textual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will often be accompanied by other types of diagrams as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27B9639-76F0-67B9-0840-39E698ECE4A0}"/>
              </a:ext>
            </a:extLst>
          </p:cNvPr>
          <p:cNvPicPr>
            <a:picLocks noChangeAspect="1"/>
          </p:cNvPicPr>
          <p:nvPr/>
        </p:nvPicPr>
        <p:blipFill>
          <a:blip r:embed="rId2"/>
          <a:srcRect/>
          <a:stretch>
            <a:fillRect/>
          </a:stretch>
        </p:blipFill>
        <p:spPr bwMode="auto">
          <a:xfrm>
            <a:off x="6096000" y="1369343"/>
            <a:ext cx="4587111" cy="4830060"/>
          </a:xfrm>
          <a:prstGeom prst="rect">
            <a:avLst/>
          </a:prstGeom>
          <a:noFill/>
          <a:ln w="9525">
            <a:noFill/>
            <a:miter lim="800000"/>
            <a:headEnd/>
            <a:tailEnd/>
          </a:ln>
        </p:spPr>
      </p:pic>
      <p:sp>
        <p:nvSpPr>
          <p:cNvPr id="5" name="TextBox 4">
            <a:extLst>
              <a:ext uri="{FF2B5EF4-FFF2-40B4-BE49-F238E27FC236}">
                <a16:creationId xmlns:a16="http://schemas.microsoft.com/office/drawing/2014/main" id="{F2EC0C5E-1E55-FCD0-E38C-BFF48B5ADEC0}"/>
              </a:ext>
            </a:extLst>
          </p:cNvPr>
          <p:cNvSpPr txBox="1"/>
          <p:nvPr/>
        </p:nvSpPr>
        <p:spPr>
          <a:xfrm>
            <a:off x="1689846" y="719557"/>
            <a:ext cx="6096000" cy="461665"/>
          </a:xfrm>
          <a:prstGeom prst="rect">
            <a:avLst/>
          </a:prstGeom>
          <a:noFill/>
        </p:spPr>
        <p:txBody>
          <a:bodyPr wrap="square">
            <a:spAutoFit/>
          </a:bodyPr>
          <a:lstStyle/>
          <a:p>
            <a:r>
              <a:rPr lang="en-IN" sz="2400" b="1" dirty="0">
                <a:solidFill>
                  <a:srgbClr val="000000"/>
                </a:solidFill>
                <a:effectLst/>
                <a:latin typeface="Algerian" panose="04020705040A02060702" pitchFamily="82" charset="0"/>
                <a:ea typeface="Calibri" panose="020F0502020204030204" pitchFamily="34" charset="0"/>
                <a:cs typeface="Times New Roman" panose="02020603050405020304" pitchFamily="18" charset="0"/>
              </a:rPr>
              <a:t>use case diagram</a:t>
            </a:r>
            <a:r>
              <a:rPr lang="en-IN" sz="2400" dirty="0">
                <a:solidFill>
                  <a:srgbClr val="000000"/>
                </a:solidFill>
                <a:effectLst/>
                <a:latin typeface="Algerian" panose="04020705040A02060702" pitchFamily="82" charset="0"/>
                <a:ea typeface="Calibri" panose="020F0502020204030204" pitchFamily="34" charset="0"/>
                <a:cs typeface="Times New Roman" panose="02020603050405020304" pitchFamily="18" charset="0"/>
              </a:rPr>
              <a:t> </a:t>
            </a:r>
            <a:endParaRPr lang="en-IN" sz="2400" dirty="0">
              <a:latin typeface="Algerian" panose="04020705040A02060702" pitchFamily="82" charset="0"/>
            </a:endParaRPr>
          </a:p>
        </p:txBody>
      </p:sp>
    </p:spTree>
    <p:extLst>
      <p:ext uri="{BB962C8B-B14F-4D97-AF65-F5344CB8AC3E}">
        <p14:creationId xmlns:p14="http://schemas.microsoft.com/office/powerpoint/2010/main" val="384775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FAD71-E4D1-9979-E8D8-2695F72D3009}"/>
              </a:ext>
            </a:extLst>
          </p:cNvPr>
          <p:cNvSpPr txBox="1"/>
          <p:nvPr/>
        </p:nvSpPr>
        <p:spPr>
          <a:xfrm>
            <a:off x="941294" y="727590"/>
            <a:ext cx="5154706" cy="5848332"/>
          </a:xfrm>
          <a:prstGeom prst="rect">
            <a:avLst/>
          </a:prstGeom>
          <a:noFill/>
        </p:spPr>
        <p:txBody>
          <a:bodyPr wrap="square">
            <a:spAutoFit/>
          </a:bodyPr>
          <a:lstStyle/>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sequence diagram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A sequence diagram shows object interactions arranged in time sequence. It depicts the objects and classes involved in the scenario and the sequence of messages exchanged between the objects needed to carry out the functionality of the scenario. Sequence diagrams are typically associated with use case realizations in the Logical View of the system under development. Sequence diagrams are sometimes called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event diagrams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event scenarios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timing diagrams.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4D57DD6-A29E-D180-0C90-7D44BC91B083}"/>
              </a:ext>
            </a:extLst>
          </p:cNvPr>
          <p:cNvPicPr>
            <a:picLocks noChangeAspect="1"/>
          </p:cNvPicPr>
          <p:nvPr/>
        </p:nvPicPr>
        <p:blipFill>
          <a:blip r:embed="rId2"/>
          <a:srcRect/>
          <a:stretch>
            <a:fillRect/>
          </a:stretch>
        </p:blipFill>
        <p:spPr bwMode="auto">
          <a:xfrm>
            <a:off x="6398752" y="1272481"/>
            <a:ext cx="5272108" cy="4936729"/>
          </a:xfrm>
          <a:prstGeom prst="rect">
            <a:avLst/>
          </a:prstGeom>
          <a:noFill/>
          <a:ln w="9525">
            <a:noFill/>
            <a:miter lim="800000"/>
            <a:headEnd/>
            <a:tailEnd/>
          </a:ln>
        </p:spPr>
      </p:pic>
      <p:sp>
        <p:nvSpPr>
          <p:cNvPr id="8" name="TextBox 7">
            <a:extLst>
              <a:ext uri="{FF2B5EF4-FFF2-40B4-BE49-F238E27FC236}">
                <a16:creationId xmlns:a16="http://schemas.microsoft.com/office/drawing/2014/main" id="{15CFF0DB-DEC8-7BA9-FB82-EC77C41379BE}"/>
              </a:ext>
            </a:extLst>
          </p:cNvPr>
          <p:cNvSpPr txBox="1"/>
          <p:nvPr/>
        </p:nvSpPr>
        <p:spPr>
          <a:xfrm>
            <a:off x="1595717" y="704868"/>
            <a:ext cx="3523130" cy="461665"/>
          </a:xfrm>
          <a:prstGeom prst="rect">
            <a:avLst/>
          </a:prstGeom>
          <a:noFill/>
        </p:spPr>
        <p:txBody>
          <a:bodyPr wrap="square" rtlCol="0">
            <a:spAutoFit/>
          </a:bodyPr>
          <a:lstStyle/>
          <a:p>
            <a:r>
              <a:rPr lang="en-US" sz="2400" b="1" dirty="0">
                <a:latin typeface="Algerian" panose="04020705040A02060702" pitchFamily="82" charset="0"/>
                <a:cs typeface="Times New Roman" panose="02020603050405020304" pitchFamily="18" charset="0"/>
              </a:rPr>
              <a:t>Sequence diagram</a:t>
            </a:r>
            <a:endParaRPr lang="en-IN" sz="2400" b="1"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3248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0DB-8AA3-65DE-A954-D9C8053359C4}"/>
              </a:ext>
            </a:extLst>
          </p:cNvPr>
          <p:cNvSpPr txBox="1">
            <a:spLocks/>
          </p:cNvSpPr>
          <p:nvPr/>
        </p:nvSpPr>
        <p:spPr>
          <a:xfrm>
            <a:off x="4827494" y="387787"/>
            <a:ext cx="2537012" cy="675498"/>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sz="3200" b="1" dirty="0">
                <a:solidFill>
                  <a:schemeClr val="bg2">
                    <a:lumMod val="10000"/>
                  </a:schemeClr>
                </a:solidFill>
                <a:latin typeface="Algerian" panose="04020705040A02060702" pitchFamily="82" charset="0"/>
              </a:rPr>
              <a:t>CONTENTS</a:t>
            </a:r>
            <a:endParaRPr lang="en-IN" sz="4400" dirty="0">
              <a:solidFill>
                <a:schemeClr val="bg2">
                  <a:lumMod val="10000"/>
                </a:schemeClr>
              </a:solidFill>
              <a:latin typeface="Algerian" panose="04020705040A02060702" pitchFamily="82" charset="0"/>
            </a:endParaRPr>
          </a:p>
        </p:txBody>
      </p:sp>
      <p:sp>
        <p:nvSpPr>
          <p:cNvPr id="4" name="Subtitle 2">
            <a:extLst>
              <a:ext uri="{FF2B5EF4-FFF2-40B4-BE49-F238E27FC236}">
                <a16:creationId xmlns:a16="http://schemas.microsoft.com/office/drawing/2014/main" id="{1079A199-AF32-3B19-D885-023D046980CE}"/>
              </a:ext>
            </a:extLst>
          </p:cNvPr>
          <p:cNvSpPr txBox="1">
            <a:spLocks/>
          </p:cNvSpPr>
          <p:nvPr/>
        </p:nvSpPr>
        <p:spPr>
          <a:xfrm>
            <a:off x="2237589" y="932494"/>
            <a:ext cx="9242612" cy="4276974"/>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Roles and Responsibilities</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Project Features</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Reason for literature</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Literature Forms</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Sources of Literature</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Modules description</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Design</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Summary</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Output Screenshots</a:t>
            </a:r>
          </a:p>
          <a:p>
            <a:pPr>
              <a:buFont typeface="Wingdings" panose="05000000000000000000" pitchFamily="2" charset="2"/>
              <a:buChar char="v"/>
            </a:pPr>
            <a:r>
              <a:rPr lang="en-IN"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61633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E65626-76F7-F661-4085-BE8BB2103C55}"/>
              </a:ext>
            </a:extLst>
          </p:cNvPr>
          <p:cNvSpPr txBox="1"/>
          <p:nvPr/>
        </p:nvSpPr>
        <p:spPr>
          <a:xfrm>
            <a:off x="1190770" y="1484305"/>
            <a:ext cx="4078941" cy="3371885"/>
          </a:xfrm>
          <a:prstGeom prst="rect">
            <a:avLst/>
          </a:prstGeom>
          <a:noFill/>
        </p:spPr>
        <p:txBody>
          <a:bodyPr wrap="square">
            <a:spAutoFit/>
          </a:bodyPr>
          <a:lstStyle/>
          <a:p>
            <a:pPr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collaboration diagram describes interactions among objects in terms of sequenced messages. Collaboration diagrams represent a combination of information taken from class, sequence, and use case diagrams describing both the static structure and dynamic behaviour of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61E2FCD-20C3-5265-A444-F0812E2A0AEF}"/>
              </a:ext>
            </a:extLst>
          </p:cNvPr>
          <p:cNvSpPr txBox="1"/>
          <p:nvPr/>
        </p:nvSpPr>
        <p:spPr>
          <a:xfrm>
            <a:off x="1622612" y="747663"/>
            <a:ext cx="6096000" cy="461665"/>
          </a:xfrm>
          <a:prstGeom prst="rect">
            <a:avLst/>
          </a:prstGeom>
          <a:noFill/>
        </p:spPr>
        <p:txBody>
          <a:bodyPr wrap="square">
            <a:spAutoFit/>
          </a:bodyPr>
          <a:lstStyle/>
          <a:p>
            <a:r>
              <a:rPr lang="en-IN" sz="2400" b="1" dirty="0">
                <a:effectLst/>
                <a:latin typeface="Algerian" panose="04020705040A02060702" pitchFamily="82" charset="0"/>
                <a:ea typeface="Calibri" panose="020F0502020204030204" pitchFamily="34" charset="0"/>
                <a:cs typeface="Times New Roman" panose="02020603050405020304" pitchFamily="18" charset="0"/>
              </a:rPr>
              <a:t>collaboration diagram </a:t>
            </a:r>
            <a:endParaRPr lang="en-IN" sz="2400" b="1" dirty="0">
              <a:latin typeface="Algerian" panose="04020705040A02060702" pitchFamily="82" charset="0"/>
            </a:endParaRPr>
          </a:p>
        </p:txBody>
      </p:sp>
      <p:pic>
        <p:nvPicPr>
          <p:cNvPr id="10" name="Picture 9">
            <a:extLst>
              <a:ext uri="{FF2B5EF4-FFF2-40B4-BE49-F238E27FC236}">
                <a16:creationId xmlns:a16="http://schemas.microsoft.com/office/drawing/2014/main" id="{FC005BE4-3B64-0797-22C3-478ED521753C}"/>
              </a:ext>
            </a:extLst>
          </p:cNvPr>
          <p:cNvPicPr>
            <a:picLocks noChangeAspect="1"/>
          </p:cNvPicPr>
          <p:nvPr/>
        </p:nvPicPr>
        <p:blipFill>
          <a:blip r:embed="rId2"/>
          <a:srcRect/>
          <a:stretch>
            <a:fillRect/>
          </a:stretch>
        </p:blipFill>
        <p:spPr bwMode="auto">
          <a:xfrm>
            <a:off x="5859588" y="1484305"/>
            <a:ext cx="5627018" cy="4521402"/>
          </a:xfrm>
          <a:prstGeom prst="rect">
            <a:avLst/>
          </a:prstGeom>
          <a:noFill/>
          <a:ln w="9525">
            <a:noFill/>
            <a:miter lim="800000"/>
            <a:headEnd/>
            <a:tailEnd/>
          </a:ln>
        </p:spPr>
      </p:pic>
    </p:spTree>
    <p:extLst>
      <p:ext uri="{BB962C8B-B14F-4D97-AF65-F5344CB8AC3E}">
        <p14:creationId xmlns:p14="http://schemas.microsoft.com/office/powerpoint/2010/main" val="3129185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729251-3A9A-7872-3254-A7E2DDBB99FF}"/>
              </a:ext>
            </a:extLst>
          </p:cNvPr>
          <p:cNvSpPr txBox="1"/>
          <p:nvPr/>
        </p:nvSpPr>
        <p:spPr>
          <a:xfrm>
            <a:off x="1198196" y="1286210"/>
            <a:ext cx="4545106" cy="5136471"/>
          </a:xfrm>
          <a:prstGeom prst="rect">
            <a:avLst/>
          </a:prstGeom>
          <a:noFill/>
        </p:spPr>
        <p:txBody>
          <a:bodyPr wrap="square">
            <a:spAutoFit/>
          </a:bodyPr>
          <a:lstStyle/>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Unified Modelling Language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component diagram depicts how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components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 wired together to form larger components and or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software systems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They are used to illustrate the structure of arbitrarily complex systems.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Components are wired together by using an assembly connector to connect the required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interface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one component with the provided interface of another component. This illustrates the service consumer - service provider relationship between the two components.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B125428-AE7C-7BBA-6D66-7A66B5CE05EF}"/>
              </a:ext>
            </a:extLst>
          </p:cNvPr>
          <p:cNvPicPr>
            <a:picLocks noChangeAspect="1"/>
          </p:cNvPicPr>
          <p:nvPr/>
        </p:nvPicPr>
        <p:blipFill>
          <a:blip r:embed="rId2"/>
          <a:srcRect/>
          <a:stretch>
            <a:fillRect/>
          </a:stretch>
        </p:blipFill>
        <p:spPr bwMode="auto">
          <a:xfrm>
            <a:off x="6096000" y="1354688"/>
            <a:ext cx="5069541" cy="5071988"/>
          </a:xfrm>
          <a:prstGeom prst="rect">
            <a:avLst/>
          </a:prstGeom>
          <a:noFill/>
          <a:ln w="9525">
            <a:noFill/>
            <a:miter lim="800000"/>
            <a:headEnd/>
            <a:tailEnd/>
          </a:ln>
        </p:spPr>
      </p:pic>
      <p:sp>
        <p:nvSpPr>
          <p:cNvPr id="6" name="TextBox 5">
            <a:extLst>
              <a:ext uri="{FF2B5EF4-FFF2-40B4-BE49-F238E27FC236}">
                <a16:creationId xmlns:a16="http://schemas.microsoft.com/office/drawing/2014/main" id="{B1DAC7D3-49AE-91E2-6D6C-88662862ED48}"/>
              </a:ext>
            </a:extLst>
          </p:cNvPr>
          <p:cNvSpPr txBox="1"/>
          <p:nvPr/>
        </p:nvSpPr>
        <p:spPr>
          <a:xfrm>
            <a:off x="5638800" y="2976282"/>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9D29CACD-1D24-6870-375D-2E332B93AB70}"/>
              </a:ext>
            </a:extLst>
          </p:cNvPr>
          <p:cNvSpPr txBox="1"/>
          <p:nvPr/>
        </p:nvSpPr>
        <p:spPr>
          <a:xfrm>
            <a:off x="1632279" y="736123"/>
            <a:ext cx="4058772" cy="461665"/>
          </a:xfrm>
          <a:prstGeom prst="rect">
            <a:avLst/>
          </a:prstGeom>
          <a:noFill/>
        </p:spPr>
        <p:txBody>
          <a:bodyPr wrap="square" rtlCol="0">
            <a:spAutoFit/>
          </a:bodyPr>
          <a:lstStyle/>
          <a:p>
            <a:r>
              <a:rPr lang="en-US" sz="2400" b="1" dirty="0">
                <a:latin typeface="Algerian" panose="04020705040A02060702" pitchFamily="82" charset="0"/>
              </a:rPr>
              <a:t>COMPONENT DIAGRAM</a:t>
            </a:r>
            <a:endParaRPr lang="en-IN" sz="2400" b="1" dirty="0">
              <a:latin typeface="Algerian" panose="04020705040A02060702" pitchFamily="82" charset="0"/>
            </a:endParaRPr>
          </a:p>
        </p:txBody>
      </p:sp>
    </p:spTree>
    <p:extLst>
      <p:ext uri="{BB962C8B-B14F-4D97-AF65-F5344CB8AC3E}">
        <p14:creationId xmlns:p14="http://schemas.microsoft.com/office/powerpoint/2010/main" val="1497294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EC1EE-8679-C38D-47A3-06447D86EFCF}"/>
              </a:ext>
            </a:extLst>
          </p:cNvPr>
          <p:cNvSpPr txBox="1"/>
          <p:nvPr/>
        </p:nvSpPr>
        <p:spPr>
          <a:xfrm>
            <a:off x="1227909" y="1413946"/>
            <a:ext cx="4303058" cy="5444054"/>
          </a:xfrm>
          <a:prstGeom prst="rect">
            <a:avLst/>
          </a:prstGeom>
          <a:noFill/>
        </p:spPr>
        <p:txBody>
          <a:bodyPr wrap="square">
            <a:spAutoFit/>
          </a:bodyPr>
          <a:lstStyle/>
          <a:p>
            <a:pPr indent="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a:t>
            </a:r>
            <a:r>
              <a:rPr lang="en-US" sz="1800" b="1" dirty="0">
                <a:solidFill>
                  <a:srgbClr val="000000"/>
                </a:solidFill>
                <a:effectLst/>
                <a:latin typeface="Times New Roman" panose="02020603050405020304" pitchFamily="18" charset="0"/>
                <a:ea typeface="Times New Roman" panose="02020603050405020304" pitchFamily="18" charset="0"/>
              </a:rPr>
              <a:t>deployment diagram</a:t>
            </a:r>
            <a:r>
              <a:rPr lang="en-US" sz="1800" dirty="0">
                <a:solidFill>
                  <a:srgbClr val="000000"/>
                </a:solidFill>
                <a:effectLst/>
                <a:latin typeface="Times New Roman" panose="02020603050405020304" pitchFamily="18" charset="0"/>
                <a:ea typeface="Times New Roman" panose="02020603050405020304" pitchFamily="18" charset="0"/>
              </a:rPr>
              <a:t> in the </a:t>
            </a:r>
            <a:r>
              <a:rPr lang="en-US" sz="1800" dirty="0">
                <a:effectLst/>
                <a:latin typeface="Times New Roman" panose="02020603050405020304" pitchFamily="18" charset="0"/>
                <a:ea typeface="Times New Roman" panose="02020603050405020304" pitchFamily="18" charset="0"/>
              </a:rPr>
              <a:t>Unified Modeling Language</a:t>
            </a:r>
            <a:r>
              <a:rPr lang="en-US" sz="1800" dirty="0">
                <a:solidFill>
                  <a:srgbClr val="000000"/>
                </a:solidFill>
                <a:effectLst/>
                <a:latin typeface="Times New Roman" panose="02020603050405020304" pitchFamily="18" charset="0"/>
                <a:ea typeface="Times New Roman" panose="02020603050405020304" pitchFamily="18" charset="0"/>
              </a:rPr>
              <a:t> models the </a:t>
            </a:r>
            <a:r>
              <a:rPr lang="en-US" sz="1800" i="1" dirty="0">
                <a:solidFill>
                  <a:srgbClr val="000000"/>
                </a:solidFill>
                <a:effectLst/>
                <a:latin typeface="Times New Roman" panose="02020603050405020304" pitchFamily="18" charset="0"/>
                <a:ea typeface="Times New Roman" panose="02020603050405020304" pitchFamily="18" charset="0"/>
              </a:rPr>
              <a:t>physical</a:t>
            </a:r>
            <a:r>
              <a:rPr lang="en-US" sz="1800" dirty="0">
                <a:solidFill>
                  <a:srgbClr val="000000"/>
                </a:solidFill>
                <a:effectLst/>
                <a:latin typeface="Times New Roman" panose="02020603050405020304" pitchFamily="18" charset="0"/>
                <a:ea typeface="Times New Roman" panose="02020603050405020304" pitchFamily="18" charset="0"/>
              </a:rPr>
              <a:t> deployment of </a:t>
            </a:r>
            <a:r>
              <a:rPr lang="en-US" sz="1800" dirty="0">
                <a:effectLst/>
                <a:latin typeface="Times New Roman" panose="02020603050405020304" pitchFamily="18" charset="0"/>
                <a:ea typeface="Times New Roman" panose="02020603050405020304" pitchFamily="18" charset="0"/>
              </a:rPr>
              <a:t>artifacts</a:t>
            </a:r>
            <a:r>
              <a:rPr lang="en-US" sz="1800" dirty="0">
                <a:solidFill>
                  <a:srgbClr val="000000"/>
                </a:solidFill>
                <a:effectLst/>
                <a:latin typeface="Times New Roman" panose="02020603050405020304" pitchFamily="18" charset="0"/>
                <a:ea typeface="Times New Roman" panose="02020603050405020304" pitchFamily="18" charset="0"/>
              </a:rPr>
              <a:t> on </a:t>
            </a:r>
            <a:r>
              <a:rPr lang="en-US" sz="1800" dirty="0">
                <a:effectLst/>
                <a:latin typeface="Times New Roman" panose="02020603050405020304" pitchFamily="18" charset="0"/>
                <a:ea typeface="Times New Roman" panose="02020603050405020304" pitchFamily="18" charset="0"/>
              </a:rPr>
              <a:t>nodes</a:t>
            </a:r>
            <a:r>
              <a:rPr lang="en-US" sz="1800" dirty="0">
                <a:solidFill>
                  <a:srgbClr val="000000"/>
                </a:solidFill>
                <a:effectLst/>
                <a:latin typeface="Times New Roman" panose="02020603050405020304" pitchFamily="18" charset="0"/>
                <a:ea typeface="Times New Roman" panose="02020603050405020304" pitchFamily="18" charset="0"/>
              </a:rPr>
              <a:t>. To describe a web site, for example, a deployment diagram would show what hardware components ("nodes") exist (e.g., a web server, an application server, and a database server), what software components ("artifacts") run on each node (e.g., web application, database), and how the different pieces are connected (e.g. JDBC, REST, RMI).</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B3D61A6-DB8C-F42C-AFCC-0B9103936C05}"/>
              </a:ext>
            </a:extLst>
          </p:cNvPr>
          <p:cNvSpPr txBox="1"/>
          <p:nvPr/>
        </p:nvSpPr>
        <p:spPr>
          <a:xfrm>
            <a:off x="1617680" y="712694"/>
            <a:ext cx="4083872" cy="523220"/>
          </a:xfrm>
          <a:prstGeom prst="rect">
            <a:avLst/>
          </a:prstGeom>
          <a:noFill/>
        </p:spPr>
        <p:txBody>
          <a:bodyPr wrap="square" rtlCol="0">
            <a:spAutoFit/>
          </a:bodyPr>
          <a:lstStyle/>
          <a:p>
            <a:r>
              <a:rPr lang="en-IN" sz="2800" b="1" dirty="0">
                <a:solidFill>
                  <a:srgbClr val="000000"/>
                </a:solidFill>
                <a:effectLst/>
                <a:latin typeface="Algerian" panose="04020705040A02060702" pitchFamily="82" charset="0"/>
                <a:ea typeface="Calibri" panose="020F0502020204030204" pitchFamily="34" charset="0"/>
                <a:cs typeface="Times New Roman" panose="02020603050405020304" pitchFamily="18" charset="0"/>
              </a:rPr>
              <a:t>deployment diagram</a:t>
            </a:r>
            <a:r>
              <a:rPr lang="en-IN" sz="2800" dirty="0">
                <a:solidFill>
                  <a:srgbClr val="000000"/>
                </a:solidFill>
                <a:effectLst/>
                <a:latin typeface="Algerian" panose="04020705040A02060702" pitchFamily="82" charset="0"/>
                <a:ea typeface="Calibri" panose="020F0502020204030204" pitchFamily="34" charset="0"/>
                <a:cs typeface="Times New Roman" panose="02020603050405020304" pitchFamily="18" charset="0"/>
              </a:rPr>
              <a:t> </a:t>
            </a:r>
            <a:endParaRPr lang="en-IN" sz="2800" dirty="0">
              <a:latin typeface="Algerian" panose="04020705040A02060702" pitchFamily="82" charset="0"/>
            </a:endParaRPr>
          </a:p>
        </p:txBody>
      </p:sp>
      <p:pic>
        <p:nvPicPr>
          <p:cNvPr id="6" name="Picture 5">
            <a:extLst>
              <a:ext uri="{FF2B5EF4-FFF2-40B4-BE49-F238E27FC236}">
                <a16:creationId xmlns:a16="http://schemas.microsoft.com/office/drawing/2014/main" id="{C1F7FE6F-8D0A-B60E-6288-55BD0FB5884E}"/>
              </a:ext>
            </a:extLst>
          </p:cNvPr>
          <p:cNvPicPr>
            <a:picLocks noChangeAspect="1"/>
          </p:cNvPicPr>
          <p:nvPr/>
        </p:nvPicPr>
        <p:blipFill>
          <a:blip r:embed="rId2"/>
          <a:srcRect/>
          <a:stretch>
            <a:fillRect/>
          </a:stretch>
        </p:blipFill>
        <p:spPr bwMode="auto">
          <a:xfrm>
            <a:off x="5859052" y="852263"/>
            <a:ext cx="4794885" cy="5709285"/>
          </a:xfrm>
          <a:prstGeom prst="rect">
            <a:avLst/>
          </a:prstGeom>
          <a:noFill/>
          <a:ln w="9525">
            <a:noFill/>
            <a:miter lim="800000"/>
            <a:headEnd/>
            <a:tailEnd/>
          </a:ln>
        </p:spPr>
      </p:pic>
    </p:spTree>
    <p:extLst>
      <p:ext uri="{BB962C8B-B14F-4D97-AF65-F5344CB8AC3E}">
        <p14:creationId xmlns:p14="http://schemas.microsoft.com/office/powerpoint/2010/main" val="1720044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A25A6-69FF-6657-0278-43AF063B901C}"/>
              </a:ext>
            </a:extLst>
          </p:cNvPr>
          <p:cNvSpPr txBox="1"/>
          <p:nvPr/>
        </p:nvSpPr>
        <p:spPr>
          <a:xfrm>
            <a:off x="1473030" y="1408053"/>
            <a:ext cx="4034118" cy="4197559"/>
          </a:xfrm>
          <a:prstGeom prst="rect">
            <a:avLst/>
          </a:prstGeom>
          <a:noFill/>
        </p:spPr>
        <p:txBody>
          <a:bodyPr wrap="square">
            <a:spAutoFit/>
          </a:bodyPr>
          <a:lstStyle/>
          <a:p>
            <a:pPr indent="457200" algn="just">
              <a:lnSpc>
                <a:spcPct val="150000"/>
              </a:lnSpc>
            </a:pPr>
            <a:r>
              <a:rPr lang="en-US" sz="1800" dirty="0">
                <a:effectLst/>
                <a:latin typeface="Times New Roman" panose="02020603050405020304" pitchFamily="18" charset="0"/>
                <a:ea typeface="Times New Roman" panose="02020603050405020304" pitchFamily="18" charset="0"/>
              </a:rPr>
              <a:t>Activity diagram is another important diagram in UML to describe dynamic aspects of the system. It is basically a flow chart to represent the flow from one activity to another activity. The activity can be described as an operation of the system. So the control flow is drawn from one operation to another. This flow can be sequential, branched or concurrent</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24C6FCD-59C5-D693-ED6B-078E980E34FA}"/>
              </a:ext>
            </a:extLst>
          </p:cNvPr>
          <p:cNvSpPr txBox="1"/>
          <p:nvPr/>
        </p:nvSpPr>
        <p:spPr>
          <a:xfrm>
            <a:off x="1695354" y="693669"/>
            <a:ext cx="6096000" cy="461665"/>
          </a:xfrm>
          <a:prstGeom prst="rect">
            <a:avLst/>
          </a:prstGeom>
          <a:noFill/>
        </p:spPr>
        <p:txBody>
          <a:bodyPr wrap="square">
            <a:spAutoFit/>
          </a:bodyPr>
          <a:lstStyle/>
          <a:p>
            <a:r>
              <a:rPr lang="en-IN" sz="2400" b="1" dirty="0">
                <a:effectLst/>
                <a:latin typeface="Algerian" panose="04020705040A02060702" pitchFamily="82" charset="0"/>
                <a:ea typeface="Calibri" panose="020F0502020204030204" pitchFamily="34" charset="0"/>
                <a:cs typeface="Times New Roman" panose="02020603050405020304" pitchFamily="18" charset="0"/>
              </a:rPr>
              <a:t>Activity diagram </a:t>
            </a:r>
            <a:endParaRPr lang="en-IN" sz="2400" b="1" dirty="0">
              <a:latin typeface="Algerian" panose="04020705040A02060702" pitchFamily="82" charset="0"/>
            </a:endParaRPr>
          </a:p>
        </p:txBody>
      </p:sp>
      <p:pic>
        <p:nvPicPr>
          <p:cNvPr id="6" name="Picture 5">
            <a:extLst>
              <a:ext uri="{FF2B5EF4-FFF2-40B4-BE49-F238E27FC236}">
                <a16:creationId xmlns:a16="http://schemas.microsoft.com/office/drawing/2014/main" id="{41CD905B-5026-B70E-3511-B0F9D5C512AA}"/>
              </a:ext>
            </a:extLst>
          </p:cNvPr>
          <p:cNvPicPr>
            <a:picLocks noChangeAspect="1"/>
          </p:cNvPicPr>
          <p:nvPr/>
        </p:nvPicPr>
        <p:blipFill>
          <a:blip r:embed="rId2"/>
          <a:srcRect/>
          <a:stretch>
            <a:fillRect/>
          </a:stretch>
        </p:blipFill>
        <p:spPr bwMode="auto">
          <a:xfrm>
            <a:off x="6096000" y="924502"/>
            <a:ext cx="4328159" cy="5581650"/>
          </a:xfrm>
          <a:prstGeom prst="rect">
            <a:avLst/>
          </a:prstGeom>
          <a:noFill/>
          <a:ln w="9525">
            <a:noFill/>
            <a:miter lim="800000"/>
            <a:headEnd/>
            <a:tailEnd/>
          </a:ln>
        </p:spPr>
      </p:pic>
    </p:spTree>
    <p:extLst>
      <p:ext uri="{BB962C8B-B14F-4D97-AF65-F5344CB8AC3E}">
        <p14:creationId xmlns:p14="http://schemas.microsoft.com/office/powerpoint/2010/main" val="935743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C1A425-6B45-4C54-6787-6CA32FF36BC2}"/>
              </a:ext>
            </a:extLst>
          </p:cNvPr>
          <p:cNvSpPr txBox="1"/>
          <p:nvPr/>
        </p:nvSpPr>
        <p:spPr>
          <a:xfrm>
            <a:off x="1250450" y="1317331"/>
            <a:ext cx="4688541" cy="5028556"/>
          </a:xfrm>
          <a:prstGeom prst="rect">
            <a:avLst/>
          </a:prstGeom>
          <a:noFill/>
        </p:spPr>
        <p:txBody>
          <a:bodyPr wrap="square">
            <a:spAutoFit/>
          </a:bodyPr>
          <a:lstStyle/>
          <a:p>
            <a:pPr marR="47625" algn="just">
              <a:lnSpc>
                <a:spcPct val="150000"/>
              </a:lnSpc>
              <a:spcBef>
                <a:spcPts val="1125"/>
              </a:spcBef>
              <a:spcAft>
                <a:spcPts val="1125"/>
              </a:spcAft>
            </a:pPr>
            <a:r>
              <a:rPr lang="en-US" sz="1800" dirty="0">
                <a:effectLst/>
                <a:latin typeface="Times New Roman" panose="02020603050405020304" pitchFamily="18" charset="0"/>
                <a:ea typeface="Times New Roman" panose="02020603050405020304" pitchFamily="18" charset="0"/>
              </a:rPr>
              <a:t>Data flow diagrams illustrate how data is processed by a system in terms of inputs and outputs. Data flow diagrams can be used to provide a clear representation of any business function. The technique starts with an overall picture of the business and continues by analyzing each of the functional areas of interest. This analysis can be carried out in precisely the level of detail required. The technique exploits a method called top-down expansion to conduct the analysis in a targeted way.</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355D1EF-02FF-303C-85C4-35274CB8E847}"/>
              </a:ext>
            </a:extLst>
          </p:cNvPr>
          <p:cNvSpPr txBox="1"/>
          <p:nvPr/>
        </p:nvSpPr>
        <p:spPr>
          <a:xfrm>
            <a:off x="1613647" y="628913"/>
            <a:ext cx="6096000" cy="582082"/>
          </a:xfrm>
          <a:prstGeom prst="rect">
            <a:avLst/>
          </a:prstGeom>
          <a:noFill/>
        </p:spPr>
        <p:txBody>
          <a:bodyPr wrap="square">
            <a:spAutoFit/>
          </a:bodyPr>
          <a:lstStyle/>
          <a:p>
            <a:pPr algn="just">
              <a:lnSpc>
                <a:spcPct val="150000"/>
              </a:lnSpc>
              <a:spcAft>
                <a:spcPts val="800"/>
              </a:spcAft>
            </a:pPr>
            <a:r>
              <a:rPr lang="en-IN" sz="2400" b="1" dirty="0">
                <a:effectLst/>
                <a:latin typeface="Algerian" panose="04020705040A02060702" pitchFamily="82" charset="0"/>
                <a:ea typeface="Times New Roman" panose="02020603050405020304" pitchFamily="18" charset="0"/>
                <a:cs typeface="Times New Roman" panose="02020603050405020304" pitchFamily="18" charset="0"/>
              </a:rPr>
              <a:t>Data Flow Diagram</a:t>
            </a:r>
            <a:endParaRPr lang="en-IN" sz="2400" dirty="0">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B13584A-CED0-7043-48AD-813049BDD353}"/>
              </a:ext>
            </a:extLst>
          </p:cNvPr>
          <p:cNvPicPr>
            <a:picLocks noChangeAspect="1"/>
          </p:cNvPicPr>
          <p:nvPr/>
        </p:nvPicPr>
        <p:blipFill>
          <a:blip r:embed="rId2"/>
          <a:srcRect/>
          <a:stretch>
            <a:fillRect/>
          </a:stretch>
        </p:blipFill>
        <p:spPr bwMode="auto">
          <a:xfrm>
            <a:off x="6096000" y="1723360"/>
            <a:ext cx="4912659" cy="4347123"/>
          </a:xfrm>
          <a:prstGeom prst="rect">
            <a:avLst/>
          </a:prstGeom>
          <a:noFill/>
          <a:ln w="9525">
            <a:noFill/>
            <a:miter lim="800000"/>
            <a:headEnd/>
            <a:tailEnd/>
          </a:ln>
        </p:spPr>
      </p:pic>
    </p:spTree>
    <p:extLst>
      <p:ext uri="{BB962C8B-B14F-4D97-AF65-F5344CB8AC3E}">
        <p14:creationId xmlns:p14="http://schemas.microsoft.com/office/powerpoint/2010/main" val="270625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74E5BF-F7FD-E82C-DF79-1FD89CA7E94F}"/>
              </a:ext>
            </a:extLst>
          </p:cNvPr>
          <p:cNvSpPr txBox="1"/>
          <p:nvPr/>
        </p:nvSpPr>
        <p:spPr>
          <a:xfrm>
            <a:off x="4628231" y="695373"/>
            <a:ext cx="3774141" cy="1077218"/>
          </a:xfrm>
          <a:prstGeom prst="rect">
            <a:avLst/>
          </a:prstGeom>
          <a:noFill/>
        </p:spPr>
        <p:txBody>
          <a:bodyPr wrap="square" rtlCol="0">
            <a:spAutoFit/>
          </a:bodyPr>
          <a:lstStyle/>
          <a:p>
            <a: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t>Summary</a:t>
            </a:r>
          </a:p>
          <a:p>
            <a:endParaRPr lang="en-IN" sz="3200" dirty="0">
              <a:latin typeface="Algerian" panose="04020705040A02060702" pitchFamily="82" charset="0"/>
            </a:endParaRPr>
          </a:p>
        </p:txBody>
      </p:sp>
      <p:sp>
        <p:nvSpPr>
          <p:cNvPr id="6" name="TextBox 5">
            <a:extLst>
              <a:ext uri="{FF2B5EF4-FFF2-40B4-BE49-F238E27FC236}">
                <a16:creationId xmlns:a16="http://schemas.microsoft.com/office/drawing/2014/main" id="{B83C20C5-1F54-41F1-9991-FC057E25E9A6}"/>
              </a:ext>
            </a:extLst>
          </p:cNvPr>
          <p:cNvSpPr txBox="1"/>
          <p:nvPr/>
        </p:nvSpPr>
        <p:spPr>
          <a:xfrm>
            <a:off x="1380564" y="1507926"/>
            <a:ext cx="9430871" cy="3474477"/>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practical problems faced by cybercriminals motivate our study. We take a data analytics approach and investigate the cybercrime economy from a design science perspective.</a:t>
            </a: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achieve this goal, we (1) propose a data analysis framework 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cybercrime underground to guide researchers and practitioners; (2) define CaaS and crimeware to better reflect their features from both academic research and business practice perspectives; (3) use this to build a classification model for CaaS and crimeware; and (4) build an application to demonstrate how the proposed framework and classification model could be implemented in practice.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3201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691FF-494D-3C2F-995E-42BBCC226BE0}"/>
              </a:ext>
            </a:extLst>
          </p:cNvPr>
          <p:cNvSpPr txBox="1"/>
          <p:nvPr/>
        </p:nvSpPr>
        <p:spPr>
          <a:xfrm>
            <a:off x="4628732" y="536172"/>
            <a:ext cx="4491318" cy="584775"/>
          </a:xfrm>
          <a:prstGeom prst="rect">
            <a:avLst/>
          </a:prstGeom>
          <a:noFill/>
        </p:spPr>
        <p:txBody>
          <a:bodyPr wrap="square" rtlCol="0">
            <a:spAutoFit/>
          </a:bodyPr>
          <a:lstStyle/>
          <a:p>
            <a:r>
              <a:rPr lang="en-US" sz="3200" b="1" dirty="0">
                <a:latin typeface="Algerian" panose="04020705040A02060702" pitchFamily="82" charset="0"/>
              </a:rPr>
              <a:t>OUTPUTS</a:t>
            </a:r>
            <a:endParaRPr lang="en-IN" sz="3200" b="1" dirty="0">
              <a:latin typeface="Algerian" panose="04020705040A02060702" pitchFamily="82" charset="0"/>
            </a:endParaRPr>
          </a:p>
        </p:txBody>
      </p:sp>
      <p:pic>
        <p:nvPicPr>
          <p:cNvPr id="3" name="Picture 2">
            <a:extLst>
              <a:ext uri="{FF2B5EF4-FFF2-40B4-BE49-F238E27FC236}">
                <a16:creationId xmlns:a16="http://schemas.microsoft.com/office/drawing/2014/main" id="{04A031A7-16E0-D988-4A01-002627E75054}"/>
              </a:ext>
            </a:extLst>
          </p:cNvPr>
          <p:cNvPicPr>
            <a:picLocks noChangeAspect="1"/>
          </p:cNvPicPr>
          <p:nvPr/>
        </p:nvPicPr>
        <p:blipFill>
          <a:blip r:embed="rId2"/>
          <a:stretch>
            <a:fillRect/>
          </a:stretch>
        </p:blipFill>
        <p:spPr>
          <a:xfrm>
            <a:off x="1824958" y="1755160"/>
            <a:ext cx="7806722" cy="3478691"/>
          </a:xfrm>
          <a:prstGeom prst="rect">
            <a:avLst/>
          </a:prstGeom>
        </p:spPr>
      </p:pic>
      <p:sp>
        <p:nvSpPr>
          <p:cNvPr id="9" name="TextBox 8">
            <a:extLst>
              <a:ext uri="{FF2B5EF4-FFF2-40B4-BE49-F238E27FC236}">
                <a16:creationId xmlns:a16="http://schemas.microsoft.com/office/drawing/2014/main" id="{CDA4FEC7-5F26-CFC6-A18F-465390D432E4}"/>
              </a:ext>
            </a:extLst>
          </p:cNvPr>
          <p:cNvSpPr txBox="1"/>
          <p:nvPr/>
        </p:nvSpPr>
        <p:spPr>
          <a:xfrm>
            <a:off x="1875928" y="1206355"/>
            <a:ext cx="7646894" cy="463397"/>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run the project double click on the ‘run’ file to get the below 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5D2E3EF-3CD9-732E-B145-274A71563629}"/>
              </a:ext>
            </a:extLst>
          </p:cNvPr>
          <p:cNvSpPr txBox="1"/>
          <p:nvPr/>
        </p:nvSpPr>
        <p:spPr>
          <a:xfrm>
            <a:off x="1902054" y="5404666"/>
            <a:ext cx="7729626" cy="878895"/>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above screen click on ‘Dataset Upload &amp; Analysis’ button to upload dataset and get below 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5373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D08ED76-56E2-7580-B4A9-6065F0372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350" y="615442"/>
            <a:ext cx="8186056" cy="44268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617E59-D4C6-7862-4A22-2A702FC2A0B7}"/>
              </a:ext>
            </a:extLst>
          </p:cNvPr>
          <p:cNvSpPr txBox="1"/>
          <p:nvPr/>
        </p:nvSpPr>
        <p:spPr>
          <a:xfrm>
            <a:off x="1811767" y="5172843"/>
            <a:ext cx="8812306" cy="878895"/>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above screen selecting and uploading ‘malware.csv’ file and then click on ‘Open’ button to load dataset and get below analysis 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1299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7EF6EAE-9BAA-3D39-83E6-F6A1290A6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245" y="493430"/>
            <a:ext cx="8155577" cy="39305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88026A-FFBD-3BDB-D98B-BAD877D4F44E}"/>
              </a:ext>
            </a:extLst>
          </p:cNvPr>
          <p:cNvSpPr txBox="1"/>
          <p:nvPr/>
        </p:nvSpPr>
        <p:spPr>
          <a:xfrm>
            <a:off x="1193074" y="4487746"/>
            <a:ext cx="10316839" cy="2125390"/>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above screen we can see dataset loaded and dataset contains some non-numeric characters and algorithm will not take such non-numeric data so we need to convert it into integer ID and in above screen we can various cybercrime and its count so by seeing this we can analyse on which cybercrime most money is using and in above graph we can see that analysis output. Now close above graph and then click on ‘Dataset Processing &amp; Analytical Methods’ button to clean dataset and then split data into train and test.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CCD67BD-7DBB-9BD1-6EAF-5D53DEAD5CAC}"/>
              </a:ext>
            </a:extLst>
          </p:cNvPr>
          <p:cNvSpPr txBox="1"/>
          <p:nvPr/>
        </p:nvSpPr>
        <p:spPr>
          <a:xfrm>
            <a:off x="1981200" y="69980"/>
            <a:ext cx="8740588" cy="423449"/>
          </a:xfrm>
          <a:prstGeom prst="rect">
            <a:avLst/>
          </a:prstGeom>
          <a:noFill/>
        </p:spPr>
        <p:txBody>
          <a:bodyPr wrap="square">
            <a:spAutoFit/>
          </a:bodyPr>
          <a:lstStyle/>
          <a:p>
            <a:pPr algn="just">
              <a:lnSpc>
                <a:spcPct val="150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5537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09FF40C-643C-C62F-C846-B2353E030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712" y="691048"/>
            <a:ext cx="9899854" cy="5849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85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303ECD-C36E-5567-4341-2BC16D307CED}"/>
              </a:ext>
            </a:extLst>
          </p:cNvPr>
          <p:cNvSpPr txBox="1"/>
          <p:nvPr/>
        </p:nvSpPr>
        <p:spPr>
          <a:xfrm>
            <a:off x="1053225" y="1380495"/>
            <a:ext cx="10546592" cy="4854149"/>
          </a:xfrm>
          <a:prstGeom prst="rect">
            <a:avLst/>
          </a:prstGeom>
          <a:noFill/>
        </p:spPr>
        <p:txBody>
          <a:bodyPr wrap="square">
            <a:spAutoFit/>
          </a:bodyPr>
          <a:lstStyle/>
          <a:p>
            <a:pPr marL="540000" algn="just">
              <a:lnSpc>
                <a:spcPct val="150000"/>
              </a:lnSpc>
              <a:spcAft>
                <a:spcPts val="12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Despite the rapid escalation of cyber threats, there has still been little research into the foundations of the subject or methodologies that could serve to guide Information Systems researchers and practitioners who deal with cybersecurity. In addition, little is known about Crime-as-a-Service (CaaS), a criminal business model that underpins cybercrime underground. This research gap and the practical cybercrime problems we face have motivated us to investigate the cybercrime underground economy by taking a data analytics approach from a design science perspective. To achieve this goal, we propose (1) a data analysis framework for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cybercrime underground, (2) CaaS and crimeware definitions, and (3) an associated classification model. In addition, we (4) develop an example application to demonstrate how the proposed framework and classification model could be implemented in practice. We then use this application to investigate the cybercrime underground economy by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 large dataset obtained from the online hacking community. By taking a design science research approach, this study contributes to the design artifacts, foundations, and methodologies in this area. Moreover, it provides useful practical insights to practitioners by suggesting guidelines as to how governments and organizations in all industries can prepare for attacks by the cybercrime underground.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0B05687-17B6-5150-F270-E14211D00D4E}"/>
              </a:ext>
            </a:extLst>
          </p:cNvPr>
          <p:cNvSpPr txBox="1"/>
          <p:nvPr/>
        </p:nvSpPr>
        <p:spPr>
          <a:xfrm>
            <a:off x="4967087" y="701733"/>
            <a:ext cx="2414580" cy="584775"/>
          </a:xfrm>
          <a:prstGeom prst="rect">
            <a:avLst/>
          </a:prstGeom>
          <a:noFill/>
        </p:spPr>
        <p:txBody>
          <a:bodyPr wrap="square">
            <a:spAutoFit/>
          </a:bodyPr>
          <a:lstStyle/>
          <a:p>
            <a: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t>ABSTRACT</a:t>
            </a:r>
          </a:p>
        </p:txBody>
      </p:sp>
    </p:spTree>
    <p:extLst>
      <p:ext uri="{BB962C8B-B14F-4D97-AF65-F5344CB8AC3E}">
        <p14:creationId xmlns:p14="http://schemas.microsoft.com/office/powerpoint/2010/main" val="3448922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77A51E-3805-6014-7F36-3298FB141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827" y="496019"/>
            <a:ext cx="8795659" cy="42414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8C3A77-48E1-0790-58BF-AF760F8F4F26}"/>
              </a:ext>
            </a:extLst>
          </p:cNvPr>
          <p:cNvSpPr txBox="1"/>
          <p:nvPr/>
        </p:nvSpPr>
        <p:spPr>
          <a:xfrm>
            <a:off x="1715585" y="4842399"/>
            <a:ext cx="9108141" cy="2229456"/>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above screen we can see all data is converted to numeric format and then we can see total dataset and then we can see 80% dataset used for training and 20 for testing and now dataset is ready and now click on ‘Run Naive Bayes Classification Model’ button to train classification model and get below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74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B01E0977-A62B-CFDA-36B1-7740944C0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85" y="479118"/>
            <a:ext cx="8639263" cy="45531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5AFB87-740E-17A1-36EB-BED47F602DD6}"/>
              </a:ext>
            </a:extLst>
          </p:cNvPr>
          <p:cNvSpPr txBox="1"/>
          <p:nvPr/>
        </p:nvSpPr>
        <p:spPr>
          <a:xfrm>
            <a:off x="1159676" y="639823"/>
            <a:ext cx="10337411" cy="464871"/>
          </a:xfrm>
          <a:prstGeom prst="rect">
            <a:avLst/>
          </a:prstGeom>
          <a:noFill/>
        </p:spPr>
        <p:txBody>
          <a:bodyPr wrap="square">
            <a:spAutoFit/>
          </a:bodyPr>
          <a:lstStyle/>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B864383-7AB5-1541-976D-2E549AAA0B78}"/>
              </a:ext>
            </a:extLst>
          </p:cNvPr>
          <p:cNvSpPr txBox="1"/>
          <p:nvPr/>
        </p:nvSpPr>
        <p:spPr>
          <a:xfrm>
            <a:off x="1854294" y="5192925"/>
            <a:ext cx="8948177" cy="878895"/>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above screen Naïve Bayes training is completed and we got its prediction accuracy as 90% and now click on ‘Classification Performance Graph’ button to get below graph.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4573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9BD640C-63CB-18F3-138C-C721AC31D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070" y="418320"/>
            <a:ext cx="8391860" cy="43514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42EAE5-B507-496C-F1A5-328903109BA7}"/>
              </a:ext>
            </a:extLst>
          </p:cNvPr>
          <p:cNvSpPr txBox="1"/>
          <p:nvPr/>
        </p:nvSpPr>
        <p:spPr>
          <a:xfrm>
            <a:off x="1595718" y="4862992"/>
            <a:ext cx="9000564" cy="1709892"/>
          </a:xfrm>
          <a:prstGeom prst="rect">
            <a:avLst/>
          </a:prstGeom>
          <a:noFill/>
        </p:spPr>
        <p:txBody>
          <a:bodyPr wrap="square">
            <a:spAutoFit/>
          </a:bodyPr>
          <a:lstStyle/>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above graph x-axis represents algorithm names and each different colour bar represents different metrics such as Accuracy, precision etc. in above graph we can see all metrics performance is above 90% and now close above graph and then click on ‘Predict Cyber Crime’ button to upload test data and get below output.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2729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A01B3D3-A61F-F379-93DC-D46D11266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400" y="511758"/>
            <a:ext cx="8710108" cy="46129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98749B-25B1-5BD3-8269-C15EECBA8E07}"/>
              </a:ext>
            </a:extLst>
          </p:cNvPr>
          <p:cNvSpPr txBox="1"/>
          <p:nvPr/>
        </p:nvSpPr>
        <p:spPr>
          <a:xfrm>
            <a:off x="1841478" y="5292587"/>
            <a:ext cx="8509043" cy="878895"/>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above screen selecting and uploading ‘testData.csv’ file and then click on ‘Open’ button to get below 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8990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CD0D1BCC-D86E-B703-E358-A87E20FB6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896" y="482390"/>
            <a:ext cx="9030150" cy="45772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C7E82C-FEA2-6978-B69F-C1236BC1D9A4}"/>
              </a:ext>
            </a:extLst>
          </p:cNvPr>
          <p:cNvSpPr txBox="1"/>
          <p:nvPr/>
        </p:nvSpPr>
        <p:spPr>
          <a:xfrm>
            <a:off x="1449722" y="5244166"/>
            <a:ext cx="9810462" cy="878895"/>
          </a:xfrm>
          <a:prstGeom prst="rect">
            <a:avLst/>
          </a:prstGeom>
          <a:noFill/>
        </p:spPr>
        <p:txBody>
          <a:bodyPr wrap="square">
            <a:spAutoFit/>
          </a:bodyPr>
          <a:lstStyle/>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above screen in square bracket we can see network traffic data and after arrow =</a:t>
            </a:r>
            <a:r>
              <a:rPr lang="en-IN"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dirty="0">
                <a:effectLst/>
                <a:latin typeface="Times New Roman" panose="02020603050405020304" pitchFamily="18" charset="0"/>
                <a:ea typeface="Calibri" panose="020F0502020204030204" pitchFamily="34" charset="0"/>
                <a:cs typeface="Times New Roman" panose="02020603050405020304" pitchFamily="18" charset="0"/>
              </a:rPr>
              <a:t> symbol we can see the type of cybercrime attack prediction. Scroll down above screen to view all cybercrime prediction.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6661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EA1F2FB-2443-CDAE-C540-EA0EE3C94BA9}"/>
              </a:ext>
            </a:extLst>
          </p:cNvPr>
          <p:cNvSpPr txBox="1"/>
          <p:nvPr/>
        </p:nvSpPr>
        <p:spPr>
          <a:xfrm>
            <a:off x="1574203" y="1442570"/>
            <a:ext cx="9780494" cy="3787383"/>
          </a:xfrm>
          <a:prstGeom prst="rect">
            <a:avLst/>
          </a:prstGeom>
          <a:noFill/>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study also has important implications for society. Over the last few years, the world has been facing cyberterrorism and cyberwar threats from nation-sponsored attackers. Pollitt defined cyberterrorism as “the premeditated, politically motivated attack against information, computer systems, computer programs and data which results in violence against non-combatant targets by subnational groups or clandestine agents.” Unlike most cybercrime, which is primarily motivated by monetary gain, cyberterrorists are politically motivated. As a result, governments should, for example, strengthen their ability to protect their citizens in online virtual environments by enhancing their immediate responses to threats such as cyberespionage and cyberterrorism. This issue therefore has profound implications in terms of the need for a global cyber defence to maintain a cyber-safe environment.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C1661CB-19E2-7201-699A-9D7C6B69A40E}"/>
              </a:ext>
            </a:extLst>
          </p:cNvPr>
          <p:cNvSpPr txBox="1"/>
          <p:nvPr/>
        </p:nvSpPr>
        <p:spPr>
          <a:xfrm>
            <a:off x="4567518" y="634321"/>
            <a:ext cx="5567083" cy="646331"/>
          </a:xfrm>
          <a:prstGeom prst="rect">
            <a:avLst/>
          </a:prstGeom>
          <a:noFill/>
        </p:spPr>
        <p:txBody>
          <a:bodyPr wrap="square" rtlCol="0">
            <a:spAutoFit/>
          </a:bodyPr>
          <a:lstStyle/>
          <a:p>
            <a:r>
              <a:rPr lang="en-US" sz="3600" b="1" dirty="0">
                <a:latin typeface="Algerian" panose="04020705040A02060702" pitchFamily="82" charset="0"/>
              </a:rPr>
              <a:t>conclusion</a:t>
            </a:r>
            <a:endParaRPr lang="en-IN" sz="3600" b="1" dirty="0">
              <a:latin typeface="Algerian" panose="04020705040A02060702" pitchFamily="82" charset="0"/>
            </a:endParaRPr>
          </a:p>
        </p:txBody>
      </p:sp>
    </p:spTree>
    <p:extLst>
      <p:ext uri="{BB962C8B-B14F-4D97-AF65-F5344CB8AC3E}">
        <p14:creationId xmlns:p14="http://schemas.microsoft.com/office/powerpoint/2010/main" val="1589972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D9FAC-3ED6-350E-3183-887EA83AD1DF}"/>
              </a:ext>
            </a:extLst>
          </p:cNvPr>
          <p:cNvSpPr txBox="1"/>
          <p:nvPr/>
        </p:nvSpPr>
        <p:spPr>
          <a:xfrm>
            <a:off x="3598687" y="2493981"/>
            <a:ext cx="6485839" cy="1323439"/>
          </a:xfrm>
          <a:prstGeom prst="rect">
            <a:avLst/>
          </a:prstGeom>
          <a:noFill/>
        </p:spPr>
        <p:txBody>
          <a:bodyPr wrap="square" rtlCol="0">
            <a:spAutoFit/>
          </a:bodyPr>
          <a:lstStyle/>
          <a:p>
            <a:r>
              <a:rPr lang="en-US" sz="8000" b="1" dirty="0">
                <a:latin typeface="Algerian" panose="04020705040A02060702" pitchFamily="82" charset="0"/>
              </a:rPr>
              <a:t>THANK YOU</a:t>
            </a:r>
            <a:endParaRPr lang="en-IN" sz="8000" b="1" dirty="0">
              <a:latin typeface="Algerian" panose="04020705040A02060702" pitchFamily="82" charset="0"/>
            </a:endParaRPr>
          </a:p>
        </p:txBody>
      </p:sp>
    </p:spTree>
    <p:extLst>
      <p:ext uri="{BB962C8B-B14F-4D97-AF65-F5344CB8AC3E}">
        <p14:creationId xmlns:p14="http://schemas.microsoft.com/office/powerpoint/2010/main" val="127968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A12EF-987E-BA54-A390-7954EFE5DB0B}"/>
              </a:ext>
            </a:extLst>
          </p:cNvPr>
          <p:cNvSpPr txBox="1"/>
          <p:nvPr/>
        </p:nvSpPr>
        <p:spPr>
          <a:xfrm>
            <a:off x="4508991" y="638287"/>
            <a:ext cx="3334871" cy="584775"/>
          </a:xfrm>
          <a:prstGeom prst="rect">
            <a:avLst/>
          </a:prstGeom>
          <a:noFill/>
        </p:spPr>
        <p:txBody>
          <a:bodyPr wrap="square" rtlCol="0">
            <a:spAutoFit/>
          </a:bodyPr>
          <a:lstStyle/>
          <a:p>
            <a:r>
              <a:rPr lang="en-US" sz="3200" b="1" dirty="0">
                <a:latin typeface="Algerian" panose="04020705040A02060702" pitchFamily="82" charset="0"/>
              </a:rPr>
              <a:t>Introduction</a:t>
            </a:r>
            <a:endParaRPr lang="en-IN" sz="3200" b="1" dirty="0">
              <a:latin typeface="Algerian" panose="04020705040A02060702" pitchFamily="82" charset="0"/>
            </a:endParaRPr>
          </a:p>
        </p:txBody>
      </p:sp>
      <p:sp>
        <p:nvSpPr>
          <p:cNvPr id="3" name="TextBox 2">
            <a:extLst>
              <a:ext uri="{FF2B5EF4-FFF2-40B4-BE49-F238E27FC236}">
                <a16:creationId xmlns:a16="http://schemas.microsoft.com/office/drawing/2014/main" id="{DAFC5EF8-530E-EBE6-A614-CB205CB2A0AE}"/>
              </a:ext>
            </a:extLst>
          </p:cNvPr>
          <p:cNvSpPr txBox="1"/>
          <p:nvPr/>
        </p:nvSpPr>
        <p:spPr>
          <a:xfrm>
            <a:off x="1156703" y="1361292"/>
            <a:ext cx="10470776" cy="4920258"/>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As the threat posed by massive cyberattacks (e.g., ransomware and distributed denial of service attacks (DDoS)) and cybercrimes has grown, individuals, organizations, and governments have struggled to find ways to defend against them.</a:t>
            </a:r>
          </a:p>
          <a:p>
            <a:pPr marL="285750" indent="-285750" algn="just">
              <a:lnSpc>
                <a:spcPct val="150000"/>
              </a:lnSpc>
              <a:spcAft>
                <a:spcPts val="8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 In 2017, ransomware known as WannaCry was responsible for nearly 45,000 attacks in almost 100 countries.</a:t>
            </a:r>
          </a:p>
          <a:p>
            <a:pPr marL="285750" indent="-285750" algn="just">
              <a:lnSpc>
                <a:spcPct val="150000"/>
              </a:lnSpc>
              <a:spcAft>
                <a:spcPts val="8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explosive impact of cybercrime has put governments under pressure to increase their cybersecurity budgets. United States President Barack Obama proposed spending over $19 billion on cybersecurity as part of his fiscal year 2017 budget, an increase of more than 35% since 2016. </a:t>
            </a:r>
          </a:p>
          <a:p>
            <a:pPr marL="285750" indent="-285750" algn="just">
              <a:lnSpc>
                <a:spcPct val="150000"/>
              </a:lnSpc>
              <a:spcAft>
                <a:spcPts val="8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Typically, criminal groups buy and sell hacking tools and services on the cybercrime black market, wherein attackers share a range of hacking-related information. This online underground market is operated by groups of attackers, and it in turn supports the underground cybercrime economy.</a:t>
            </a:r>
            <a:endParaRPr lang="en-IN" dirty="0"/>
          </a:p>
        </p:txBody>
      </p:sp>
    </p:spTree>
    <p:extLst>
      <p:ext uri="{BB962C8B-B14F-4D97-AF65-F5344CB8AC3E}">
        <p14:creationId xmlns:p14="http://schemas.microsoft.com/office/powerpoint/2010/main" val="323805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ADFABC-ECBF-86CC-0267-85E5D3068D5D}"/>
              </a:ext>
            </a:extLst>
          </p:cNvPr>
          <p:cNvSpPr txBox="1"/>
          <p:nvPr/>
        </p:nvSpPr>
        <p:spPr>
          <a:xfrm>
            <a:off x="3464217" y="647254"/>
            <a:ext cx="6021211" cy="584775"/>
          </a:xfrm>
          <a:prstGeom prst="rect">
            <a:avLst/>
          </a:prstGeom>
          <a:noFill/>
        </p:spPr>
        <p:txBody>
          <a:bodyPr wrap="square" rtlCol="0">
            <a:spAutoFit/>
          </a:bodyPr>
          <a:lstStyle/>
          <a:p>
            <a: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t>Roles and Responsibilities</a:t>
            </a:r>
          </a:p>
        </p:txBody>
      </p:sp>
      <p:sp>
        <p:nvSpPr>
          <p:cNvPr id="3" name="TextBox 2">
            <a:extLst>
              <a:ext uri="{FF2B5EF4-FFF2-40B4-BE49-F238E27FC236}">
                <a16:creationId xmlns:a16="http://schemas.microsoft.com/office/drawing/2014/main" id="{ECFA4AB1-D131-6A6D-7AF1-2300A2F72B34}"/>
              </a:ext>
            </a:extLst>
          </p:cNvPr>
          <p:cNvSpPr txBox="1"/>
          <p:nvPr/>
        </p:nvSpPr>
        <p:spPr>
          <a:xfrm>
            <a:off x="5638800" y="2976282"/>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814D599F-E6C3-8733-58DF-CF1A55956807}"/>
              </a:ext>
            </a:extLst>
          </p:cNvPr>
          <p:cNvSpPr txBox="1"/>
          <p:nvPr/>
        </p:nvSpPr>
        <p:spPr>
          <a:xfrm>
            <a:off x="2139235" y="1453331"/>
            <a:ext cx="9817633" cy="395133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HARINI  - 19R11A1252 -  PROGRAMMING (PYTHON)</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Organizing work and managing the project progress.</a:t>
            </a:r>
          </a:p>
          <a:p>
            <a:pPr marL="285750" indent="-285750">
              <a:lnSpc>
                <a:spcPct val="150000"/>
              </a:lnSpc>
              <a:spcAft>
                <a:spcPts val="12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necessary installations and develop the code in Python language.</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GOVTHAM - 19R11A1221 – TESTING</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execution and testing of the project.</a:t>
            </a:r>
          </a:p>
          <a:p>
            <a:pPr marL="285750" indent="-285750">
              <a:lnSpc>
                <a:spcPct val="150000"/>
              </a:lnSpc>
              <a:spcAft>
                <a:spcPts val="12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Document the entire process of the project.</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SAI CHARAN - 19R11A1228 – DESIGNING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Creating an interactive graphical user interface.</a:t>
            </a:r>
          </a:p>
        </p:txBody>
      </p:sp>
    </p:spTree>
    <p:extLst>
      <p:ext uri="{BB962C8B-B14F-4D97-AF65-F5344CB8AC3E}">
        <p14:creationId xmlns:p14="http://schemas.microsoft.com/office/powerpoint/2010/main" val="360877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481919-8245-CBA5-B919-75A76DFAD8C0}"/>
              </a:ext>
            </a:extLst>
          </p:cNvPr>
          <p:cNvSpPr txBox="1"/>
          <p:nvPr/>
        </p:nvSpPr>
        <p:spPr>
          <a:xfrm>
            <a:off x="4364019" y="721403"/>
            <a:ext cx="6849035" cy="584775"/>
          </a:xfrm>
          <a:prstGeom prst="rect">
            <a:avLst/>
          </a:prstGeom>
          <a:noFill/>
        </p:spPr>
        <p:txBody>
          <a:bodyPr wrap="square" rtlCol="0">
            <a:spAutoFit/>
          </a:bodyPr>
          <a:lstStyle/>
          <a:p>
            <a:r>
              <a:rPr lang="en-US" sz="3200" b="1" dirty="0">
                <a:latin typeface="Algerian" panose="04020705040A02060702" pitchFamily="82" charset="0"/>
              </a:rPr>
              <a:t>EXISTING SYSTEM</a:t>
            </a:r>
            <a:endParaRPr lang="en-IN" sz="3200" b="1" dirty="0">
              <a:latin typeface="Algerian" panose="04020705040A02060702" pitchFamily="82" charset="0"/>
            </a:endParaRPr>
          </a:p>
        </p:txBody>
      </p:sp>
      <p:sp>
        <p:nvSpPr>
          <p:cNvPr id="10" name="TextBox 9">
            <a:extLst>
              <a:ext uri="{FF2B5EF4-FFF2-40B4-BE49-F238E27FC236}">
                <a16:creationId xmlns:a16="http://schemas.microsoft.com/office/drawing/2014/main" id="{735F8CAA-3ABC-7D90-AFA3-B67BA43B08F0}"/>
              </a:ext>
            </a:extLst>
          </p:cNvPr>
          <p:cNvSpPr txBox="1"/>
          <p:nvPr/>
        </p:nvSpPr>
        <p:spPr>
          <a:xfrm>
            <a:off x="1658214" y="1557664"/>
            <a:ext cx="9375545" cy="2956387"/>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Information Systems (IS) researchers and practitioners are taking an increasing interest in cybercrime, due to the critical issues arising from the rapid increase in cyber threats, few have attempted to put this new interest on a solid foundation or develop suitable methodologies. Previous studies have not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underground economy behind cybercrime in depth. Furthermore, little is known about CaaS, one of the primary business models behind the cybercrime underground. There is an overall lack of understanding, both in research and practice, of the nature of this underground and the mechanisms underlying 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918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2C9A3E-B5E6-A66F-AE53-EDCD1CF5A9E1}"/>
              </a:ext>
            </a:extLst>
          </p:cNvPr>
          <p:cNvSpPr txBox="1"/>
          <p:nvPr/>
        </p:nvSpPr>
        <p:spPr>
          <a:xfrm>
            <a:off x="4170252" y="717175"/>
            <a:ext cx="4066647" cy="584775"/>
          </a:xfrm>
          <a:prstGeom prst="rect">
            <a:avLst/>
          </a:prstGeom>
          <a:noFill/>
        </p:spPr>
        <p:txBody>
          <a:bodyPr wrap="square" rtlCol="0">
            <a:spAutoFit/>
          </a:bodyPr>
          <a:lstStyle/>
          <a:p>
            <a:r>
              <a:rPr lang="en-US" sz="3200" b="1" dirty="0">
                <a:latin typeface="Algerian" panose="04020705040A02060702" pitchFamily="82" charset="0"/>
              </a:rPr>
              <a:t>PROPOSED SYSTEM</a:t>
            </a:r>
            <a:endParaRPr lang="en-IN" sz="3200" b="1" dirty="0">
              <a:latin typeface="Algerian" panose="04020705040A02060702" pitchFamily="82" charset="0"/>
            </a:endParaRPr>
          </a:p>
        </p:txBody>
      </p:sp>
      <p:sp>
        <p:nvSpPr>
          <p:cNvPr id="2" name="TextBox 1">
            <a:extLst>
              <a:ext uri="{FF2B5EF4-FFF2-40B4-BE49-F238E27FC236}">
                <a16:creationId xmlns:a16="http://schemas.microsoft.com/office/drawing/2014/main" id="{86293CF1-8DA4-885A-4C69-D3EED0EF8BE7}"/>
              </a:ext>
            </a:extLst>
          </p:cNvPr>
          <p:cNvSpPr txBox="1"/>
          <p:nvPr/>
        </p:nvSpPr>
        <p:spPr>
          <a:xfrm>
            <a:off x="5638800" y="2976282"/>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622C6EE3-D951-3F73-5C58-FE209F9BCE2B}"/>
              </a:ext>
            </a:extLst>
          </p:cNvPr>
          <p:cNvSpPr txBox="1"/>
          <p:nvPr/>
        </p:nvSpPr>
        <p:spPr>
          <a:xfrm>
            <a:off x="1840195" y="1587266"/>
            <a:ext cx="9097771" cy="2956387"/>
          </a:xfrm>
          <a:prstGeom prst="rect">
            <a:avLst/>
          </a:prstGeom>
          <a:noFill/>
        </p:spPr>
        <p:txBody>
          <a:bodyPr wrap="square" rtlCol="0">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practical problems faced by cybercriminals motivate our study. We take a data analytics approach and investigate the cybercrime economy from a design science perspective. To achieve this goal, we (1) propose a data analysis framework 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cybercrime underground to guide researchers and practitioners; (2) define CaaS and crimeware to better reflect their features from both academic research and business practice perspectives; (3) use this to build a classification model for CaaS and crimeware; and (4) build an application to demonstrate how the proposed framework and classification model could be implemented in practice.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801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56E6-BA83-D207-8F4D-6EC122767ECE}"/>
              </a:ext>
            </a:extLst>
          </p:cNvPr>
          <p:cNvSpPr>
            <a:spLocks noGrp="1"/>
          </p:cNvSpPr>
          <p:nvPr>
            <p:ph type="title"/>
          </p:nvPr>
        </p:nvSpPr>
        <p:spPr>
          <a:xfrm>
            <a:off x="3498360" y="633075"/>
            <a:ext cx="8911687" cy="1280890"/>
          </a:xfrm>
        </p:spPr>
        <p:txBody>
          <a:bodyPr>
            <a:normAutofit/>
          </a:bodyPr>
          <a:lstStyle/>
          <a:p>
            <a:r>
              <a:rPr lang="en-US" sz="3600" b="1" dirty="0">
                <a:solidFill>
                  <a:schemeClr val="tx1"/>
                </a:solidFill>
                <a:latin typeface="Algerian" panose="04020705040A02060702" pitchFamily="82" charset="0"/>
                <a:cs typeface="Times New Roman" panose="02020603050405020304" pitchFamily="18" charset="0"/>
              </a:rPr>
              <a:t>     PROJECT FEATURES</a:t>
            </a:r>
            <a:endParaRPr lang="en-IN" dirty="0"/>
          </a:p>
        </p:txBody>
      </p:sp>
      <p:sp>
        <p:nvSpPr>
          <p:cNvPr id="6" name="TextBox 5">
            <a:extLst>
              <a:ext uri="{FF2B5EF4-FFF2-40B4-BE49-F238E27FC236}">
                <a16:creationId xmlns:a16="http://schemas.microsoft.com/office/drawing/2014/main" id="{CEA09CBD-4266-3C60-769C-43F3E5330483}"/>
              </a:ext>
            </a:extLst>
          </p:cNvPr>
          <p:cNvSpPr txBox="1"/>
          <p:nvPr/>
        </p:nvSpPr>
        <p:spPr>
          <a:xfrm>
            <a:off x="1776420" y="1386152"/>
            <a:ext cx="9117105" cy="535531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propose a data analysis framework for analyzing the cybercrime underground, CaaS, crimeware, and an associated classification model.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investigate the cybercrime underground economy by analyzing a large dataset obtained from the online hacking community.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take a data analytics approach and investigate the cybercrime economy from a design science perspective.</a:t>
            </a:r>
            <a:r>
              <a:rPr lang="en-US" dirty="0"/>
              <a:t>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first filtered the messages to select only those that carried significant risks and then divided them into categories. To determine if a given message is dangerous, our classification model checks whether it falls into which category.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Focuses on a real-time monitoring application that aims to monitor cybercrime-related discussions on social networks.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will predict whether the data contains any cybercrime signature.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2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950429-7D5C-ED76-ACA6-9CDBEC8359DC}"/>
              </a:ext>
            </a:extLst>
          </p:cNvPr>
          <p:cNvSpPr txBox="1"/>
          <p:nvPr/>
        </p:nvSpPr>
        <p:spPr>
          <a:xfrm>
            <a:off x="3801036" y="744071"/>
            <a:ext cx="5289176" cy="1077218"/>
          </a:xfrm>
          <a:prstGeom prst="rect">
            <a:avLst/>
          </a:prstGeom>
          <a:noFill/>
        </p:spPr>
        <p:txBody>
          <a:bodyPr wrap="square" rtlCol="0">
            <a:spAutoFit/>
          </a:bodyPr>
          <a:lstStyle/>
          <a:p>
            <a:r>
              <a:rPr lang="en-IN" altLang="en-US" sz="3200" b="1" dirty="0">
                <a:solidFill>
                  <a:schemeClr val="tx1">
                    <a:lumMod val="95000"/>
                    <a:lumOff val="5000"/>
                  </a:schemeClr>
                </a:solidFill>
                <a:latin typeface="Algerian" panose="04020705040A02060702" pitchFamily="82" charset="0"/>
                <a:cs typeface="Times New Roman" panose="02020603050405020304" pitchFamily="18" charset="0"/>
              </a:rPr>
              <a:t>Reason for literature</a:t>
            </a:r>
          </a:p>
          <a:p>
            <a:endParaRPr lang="en-IN" sz="3200" dirty="0">
              <a:latin typeface="Algerian" panose="04020705040A02060702" pitchFamily="82" charset="0"/>
            </a:endParaRPr>
          </a:p>
        </p:txBody>
      </p:sp>
      <p:sp>
        <p:nvSpPr>
          <p:cNvPr id="3" name="TextBox 2">
            <a:extLst>
              <a:ext uri="{FF2B5EF4-FFF2-40B4-BE49-F238E27FC236}">
                <a16:creationId xmlns:a16="http://schemas.microsoft.com/office/drawing/2014/main" id="{D7AAED87-9DE5-D404-C271-971B015EFB04}"/>
              </a:ext>
            </a:extLst>
          </p:cNvPr>
          <p:cNvSpPr txBox="1"/>
          <p:nvPr/>
        </p:nvSpPr>
        <p:spPr>
          <a:xfrm>
            <a:off x="1993496" y="1504686"/>
            <a:ext cx="8904256" cy="336656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gain an understanding of the existing research and debates relevant to a particular topic or area of study.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helps one to build more knowledge in the field we want to do our project in i.e. Cyber Security and Cyber crime.</a:t>
            </a:r>
          </a:p>
          <a:p>
            <a:pPr marL="285750" indent="-285750" algn="just">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Explains the essence of the underground economy that has grown around it.</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S</a:t>
            </a:r>
            <a:r>
              <a:rPr lang="en-IN" dirty="0">
                <a:effectLst/>
                <a:latin typeface="Times New Roman" panose="02020603050405020304" pitchFamily="18" charset="0"/>
                <a:ea typeface="Calibri" panose="020F0502020204030204" pitchFamily="34" charset="0"/>
                <a:cs typeface="Times New Roman" panose="02020603050405020304" pitchFamily="18" charset="0"/>
              </a:rPr>
              <a:t>peculates on how the organization of criminal activity may evolve in cyberspace. It begins by examining organized crime in the "real world"; after defining "organized crime," it considers the advantages organization offers for group criminality in the "real world."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6393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1288</TotalTime>
  <Words>3030</Words>
  <Application>Microsoft Office PowerPoint</Application>
  <PresentationFormat>Widescreen</PresentationFormat>
  <Paragraphs>157</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Algerian</vt: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PROJECT FEATURES</vt:lpstr>
      <vt:lpstr>PowerPoint Presentation</vt:lpstr>
      <vt:lpstr>Literature Forms </vt:lpstr>
      <vt:lpstr>PowerPoint Presentation</vt:lpstr>
      <vt:lpstr>PowerPoint Presentation</vt:lpstr>
      <vt:lpstr>ARCHITECTURE</vt:lpstr>
      <vt:lpstr>Modules description </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HARINI THATIKONDA</dc:creator>
  <cp:lastModifiedBy>HARINI THATIKONDA</cp:lastModifiedBy>
  <cp:revision>111</cp:revision>
  <dcterms:created xsi:type="dcterms:W3CDTF">2023-02-02T13:53:43Z</dcterms:created>
  <dcterms:modified xsi:type="dcterms:W3CDTF">2023-04-14T14:07:47Z</dcterms:modified>
</cp:coreProperties>
</file>