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74" r:id="rId6"/>
    <p:sldId id="275" r:id="rId7"/>
    <p:sldId id="276" r:id="rId8"/>
    <p:sldId id="277" r:id="rId9"/>
    <p:sldId id="278" r:id="rId10"/>
    <p:sldId id="261" r:id="rId11"/>
    <p:sldId id="279" r:id="rId12"/>
    <p:sldId id="262" r:id="rId13"/>
    <p:sldId id="264" r:id="rId14"/>
    <p:sldId id="281" r:id="rId15"/>
    <p:sldId id="272" r:id="rId16"/>
    <p:sldId id="269" r:id="rId17"/>
    <p:sldId id="282" r:id="rId18"/>
    <p:sldId id="273" r:id="rId19"/>
    <p:sldId id="283" r:id="rId20"/>
    <p:sldId id="27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20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5BE6F3-D8C6-43DC-8E63-04D15C9AE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C4E4FDB-E82B-429C-91E2-F3E75DE58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1E0A625-F483-4303-86E5-C3710591EB4D}"/>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89155BB4-EAA4-4563-8A73-91C7920BB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5B9306-BD2F-4AF6-98F0-F2CD06812323}"/>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356273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56F4D9-32F6-464A-8888-74A6769D1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E9482E0-0298-4A11-AF06-65AC57B612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B41A53E-2846-405C-8405-69E5E1644B16}"/>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30ADDFEC-0B91-461A-886B-650915E8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0D7A1D-1CC8-4438-8EDD-59372BF96E31}"/>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283786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0908B93-A704-42C9-9960-753EB65C6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9C39151-3D2E-4B86-92BE-D3576B2380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5230166-846B-414C-BCAF-62FF256A1E0A}"/>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F9B70BE9-D846-4179-A406-4D3FAA0A3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7944656-2433-4A60-9EFB-A429A80CE2A3}"/>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277384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4E4CC-114C-4106-9FC2-8550F29F7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40E60F7-3D8E-4FC8-A98E-6F8932EB01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EC31CD5-E0EE-4E27-8C50-F4D694984779}"/>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0A236287-8339-4B58-B1F4-F95F12A6A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AF51F4F-3352-48A6-9079-55BB12D9310E}"/>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265372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36913-5D1E-4833-9AC3-A9552556C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65F9AB7-9815-4AE1-9DB5-83D438D62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ED5637E-6CD8-484E-9959-A700535577D2}"/>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97317DBC-5F6A-4351-8C44-C90D71FA7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F321A0-20FB-48A5-A599-59B77FF1C5E0}"/>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83494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D1C24-14BE-404A-A528-A99306397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A7D7BB8-4755-4A94-A22C-77D1DF0204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4BEEB25-1F3A-4078-A501-5687B1C1AF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D197486-65D4-4D97-B19D-FEFAC0F1C5A9}"/>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6" name="Footer Placeholder 5">
            <a:extLst>
              <a:ext uri="{FF2B5EF4-FFF2-40B4-BE49-F238E27FC236}">
                <a16:creationId xmlns="" xmlns:a16="http://schemas.microsoft.com/office/drawing/2014/main" id="{96B115EB-03A2-44E2-B44D-707C2B835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B29BD9-AC6C-443E-BCE2-531B82BD1041}"/>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17558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9F311C-337F-4ACF-A033-E780DBDEC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2D8A4BA-F7AD-473D-A29B-9512CD330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409B094-126A-42B3-864D-3AE36E6FF5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2010F13-CB38-4974-80E7-BC01DC0A4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C39A8C7-1493-43C1-950A-28DFB662A6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B7011FB-650C-4DD2-88D5-E28A3BC85CB2}"/>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8" name="Footer Placeholder 7">
            <a:extLst>
              <a:ext uri="{FF2B5EF4-FFF2-40B4-BE49-F238E27FC236}">
                <a16:creationId xmlns="" xmlns:a16="http://schemas.microsoft.com/office/drawing/2014/main" id="{3E623F13-B4DA-4877-8A83-F121DB2AF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C4B84E4-C212-494C-917E-54F42429B3E2}"/>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266389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76560-5C58-4D32-AF28-A8DA2CAF6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F3C8D08-CA8B-43E8-83B7-7B8A051E317B}"/>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4" name="Footer Placeholder 3">
            <a:extLst>
              <a:ext uri="{FF2B5EF4-FFF2-40B4-BE49-F238E27FC236}">
                <a16:creationId xmlns="" xmlns:a16="http://schemas.microsoft.com/office/drawing/2014/main" id="{DC7F10D3-2EE9-4B22-9BAE-F2C12CDD79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DEB4F6B-8A93-4CCD-819B-BBBB86D82898}"/>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388696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732209-0234-4B68-91DF-D4092CD90011}"/>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3" name="Footer Placeholder 2">
            <a:extLst>
              <a:ext uri="{FF2B5EF4-FFF2-40B4-BE49-F238E27FC236}">
                <a16:creationId xmlns="" xmlns:a16="http://schemas.microsoft.com/office/drawing/2014/main" id="{DCAF64A9-6296-4B0E-BD1B-AF95572EC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636183F-AD10-4D2C-849B-FED6367E1583}"/>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54219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5F3C-BA2F-4D65-8D1F-75DAB2C52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FDB02E2-0D62-40F7-915C-73CCBE8D2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D421098-C4CE-44E9-A7B1-7FA6BE422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9C78B0B-1811-41C7-95FC-EE9AAD6064F2}"/>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6" name="Footer Placeholder 5">
            <a:extLst>
              <a:ext uri="{FF2B5EF4-FFF2-40B4-BE49-F238E27FC236}">
                <a16:creationId xmlns="" xmlns:a16="http://schemas.microsoft.com/office/drawing/2014/main" id="{569E4C2B-73BD-4027-B15F-2DBEED95F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659EA7D-668C-4B12-BEBE-E0059E29F523}"/>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413579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64C5E0-6D73-4EAC-8750-A524AD7E6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A360B83-8DF9-47BB-8ECE-ECFFDFC3A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C10B640-17A9-48CF-9CBC-5EBDE6147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334D3EC-DD77-459E-923A-D9565D46568A}"/>
              </a:ext>
            </a:extLst>
          </p:cNvPr>
          <p:cNvSpPr>
            <a:spLocks noGrp="1"/>
          </p:cNvSpPr>
          <p:nvPr>
            <p:ph type="dt" sz="half" idx="10"/>
          </p:nvPr>
        </p:nvSpPr>
        <p:spPr/>
        <p:txBody>
          <a:bodyPr/>
          <a:lstStyle/>
          <a:p>
            <a:fld id="{ADB58A8D-1D6D-46F2-BC0E-A02FDB7637BC}" type="datetimeFigureOut">
              <a:rPr lang="en-US" smtClean="0"/>
              <a:pPr/>
              <a:t>4/10/2019</a:t>
            </a:fld>
            <a:endParaRPr lang="en-US"/>
          </a:p>
        </p:txBody>
      </p:sp>
      <p:sp>
        <p:nvSpPr>
          <p:cNvPr id="6" name="Footer Placeholder 5">
            <a:extLst>
              <a:ext uri="{FF2B5EF4-FFF2-40B4-BE49-F238E27FC236}">
                <a16:creationId xmlns="" xmlns:a16="http://schemas.microsoft.com/office/drawing/2014/main" id="{B91F77EE-2FBC-4252-A151-00DBB6C8B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119A0A7-28C5-47D2-A085-2185D0EEC6F1}"/>
              </a:ext>
            </a:extLst>
          </p:cNvPr>
          <p:cNvSpPr>
            <a:spLocks noGrp="1"/>
          </p:cNvSpPr>
          <p:nvPr>
            <p:ph type="sldNum" sz="quarter" idx="12"/>
          </p:nvPr>
        </p:nvSpPr>
        <p:spPr/>
        <p:txBody>
          <a:body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307881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EDCFBDD-E714-4434-BD15-ECB232B41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9A9ADA1-43DB-443D-A245-661F8754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BBFD35-97F7-405C-92CA-3F5BAB4B1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8A8D-1D6D-46F2-BC0E-A02FDB7637BC}" type="datetimeFigureOut">
              <a:rPr lang="en-US" smtClean="0"/>
              <a:pPr/>
              <a:t>4/10/2019</a:t>
            </a:fld>
            <a:endParaRPr lang="en-US"/>
          </a:p>
        </p:txBody>
      </p:sp>
      <p:sp>
        <p:nvSpPr>
          <p:cNvPr id="5" name="Footer Placeholder 4">
            <a:extLst>
              <a:ext uri="{FF2B5EF4-FFF2-40B4-BE49-F238E27FC236}">
                <a16:creationId xmlns="" xmlns:a16="http://schemas.microsoft.com/office/drawing/2014/main" id="{07F9C756-DCD6-4EAB-9B55-766E20237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EC97FA7-88E7-41A7-96DD-CEBA66E6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4AAD8-B090-46B8-A794-1F179E12AA94}" type="slidenum">
              <a:rPr lang="en-US" smtClean="0"/>
              <a:pPr/>
              <a:t>‹#›</a:t>
            </a:fld>
            <a:endParaRPr lang="en-US"/>
          </a:p>
        </p:txBody>
      </p:sp>
    </p:spTree>
    <p:extLst>
      <p:ext uri="{BB962C8B-B14F-4D97-AF65-F5344CB8AC3E}">
        <p14:creationId xmlns="" xmlns:p14="http://schemas.microsoft.com/office/powerpoint/2010/main" val="8146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C:\Users\DELL\Downloads\VID-20181226-WA0006%20(1).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B2CB-001B-46E4-B38E-9EDD301B3369}"/>
              </a:ext>
            </a:extLst>
          </p:cNvPr>
          <p:cNvSpPr>
            <a:spLocks noGrp="1"/>
          </p:cNvSpPr>
          <p:nvPr>
            <p:ph type="ctrTitle"/>
          </p:nvPr>
        </p:nvSpPr>
        <p:spPr/>
        <p:txBody>
          <a:bodyPr>
            <a:normAutofit/>
          </a:bodyPr>
          <a:lstStyle/>
          <a:p>
            <a:r>
              <a:rPr lang="en-US" sz="5400" dirty="0"/>
              <a:t>Facial Recognition for </a:t>
            </a:r>
            <a:br>
              <a:rPr lang="en-US" sz="5400" dirty="0"/>
            </a:br>
            <a:r>
              <a:rPr lang="en-US" sz="5400" dirty="0"/>
              <a:t>Visually Impaired</a:t>
            </a:r>
          </a:p>
        </p:txBody>
      </p:sp>
      <p:sp>
        <p:nvSpPr>
          <p:cNvPr id="3" name="Subtitle 2">
            <a:extLst>
              <a:ext uri="{FF2B5EF4-FFF2-40B4-BE49-F238E27FC236}">
                <a16:creationId xmlns="" xmlns:a16="http://schemas.microsoft.com/office/drawing/2014/main" id="{739D159B-2A0A-465C-B966-8625B5F84DFB}"/>
              </a:ext>
            </a:extLst>
          </p:cNvPr>
          <p:cNvSpPr>
            <a:spLocks noGrp="1"/>
          </p:cNvSpPr>
          <p:nvPr>
            <p:ph type="subTitle" idx="1"/>
          </p:nvPr>
        </p:nvSpPr>
        <p:spPr/>
        <p:txBody>
          <a:bodyPr>
            <a:normAutofit lnSpcReduction="10000"/>
          </a:bodyPr>
          <a:lstStyle/>
          <a:p>
            <a:r>
              <a:rPr lang="en-US" dirty="0"/>
              <a:t>A Sai </a:t>
            </a:r>
            <a:r>
              <a:rPr lang="en-US" dirty="0" err="1"/>
              <a:t>Charan</a:t>
            </a:r>
            <a:r>
              <a:rPr lang="en-US" dirty="0"/>
              <a:t> 		- 15404</a:t>
            </a:r>
          </a:p>
          <a:p>
            <a:r>
              <a:rPr lang="en-US" dirty="0"/>
              <a:t>Sriram </a:t>
            </a:r>
            <a:r>
              <a:rPr lang="en-US" dirty="0" err="1"/>
              <a:t>Yasaswi</a:t>
            </a:r>
            <a:r>
              <a:rPr lang="en-US" dirty="0"/>
              <a:t> 	- 15441</a:t>
            </a:r>
          </a:p>
          <a:p>
            <a:r>
              <a:rPr lang="en-US" dirty="0" err="1"/>
              <a:t>Sangeeth</a:t>
            </a:r>
            <a:r>
              <a:rPr lang="en-US" dirty="0"/>
              <a:t> </a:t>
            </a:r>
            <a:r>
              <a:rPr lang="en-US" dirty="0" err="1"/>
              <a:t>Raaj</a:t>
            </a:r>
            <a:r>
              <a:rPr lang="en-US" dirty="0"/>
              <a:t> S R	- 15442</a:t>
            </a:r>
          </a:p>
          <a:p>
            <a:r>
              <a:rPr lang="en-US" dirty="0"/>
              <a:t>Vasanth J S 		-15454</a:t>
            </a:r>
          </a:p>
        </p:txBody>
      </p:sp>
    </p:spTree>
    <p:extLst>
      <p:ext uri="{BB962C8B-B14F-4D97-AF65-F5344CB8AC3E}">
        <p14:creationId xmlns="" xmlns:p14="http://schemas.microsoft.com/office/powerpoint/2010/main" val="151709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B6D40-9ED1-4835-8C67-B5546D3A4142}"/>
              </a:ext>
            </a:extLst>
          </p:cNvPr>
          <p:cNvSpPr>
            <a:spLocks noGrp="1"/>
          </p:cNvSpPr>
          <p:nvPr>
            <p:ph type="title"/>
          </p:nvPr>
        </p:nvSpPr>
        <p:spPr/>
        <p:txBody>
          <a:bodyPr/>
          <a:lstStyle/>
          <a:p>
            <a:r>
              <a:rPr lang="en-IN" dirty="0" err="1" smtClean="0"/>
              <a:t>Convolutional</a:t>
            </a:r>
            <a:r>
              <a:rPr lang="en-IN" dirty="0" smtClean="0"/>
              <a:t> Neural Network</a:t>
            </a:r>
            <a:endParaRPr lang="en-US" dirty="0"/>
          </a:p>
        </p:txBody>
      </p:sp>
      <p:sp>
        <p:nvSpPr>
          <p:cNvPr id="3" name="Content Placeholder 2">
            <a:extLst>
              <a:ext uri="{FF2B5EF4-FFF2-40B4-BE49-F238E27FC236}">
                <a16:creationId xmlns="" xmlns:a16="http://schemas.microsoft.com/office/drawing/2014/main" id="{F22AD491-D16B-42BC-A028-A698AA531EE7}"/>
              </a:ext>
            </a:extLst>
          </p:cNvPr>
          <p:cNvSpPr>
            <a:spLocks noGrp="1"/>
          </p:cNvSpPr>
          <p:nvPr>
            <p:ph idx="1"/>
          </p:nvPr>
        </p:nvSpPr>
        <p:spPr/>
        <p:txBody>
          <a:bodyPr/>
          <a:lstStyle/>
          <a:p>
            <a:r>
              <a:rPr lang="en-US" dirty="0" smtClean="0"/>
              <a:t>A </a:t>
            </a:r>
            <a:r>
              <a:rPr lang="en-US" dirty="0" err="1" smtClean="0"/>
              <a:t>Convolutional</a:t>
            </a:r>
            <a:r>
              <a:rPr lang="en-US" dirty="0" smtClean="0"/>
              <a:t> Neural Network is a network with some </a:t>
            </a:r>
            <a:r>
              <a:rPr lang="en-US" dirty="0" err="1" smtClean="0"/>
              <a:t>convolutional</a:t>
            </a:r>
            <a:r>
              <a:rPr lang="en-US" dirty="0" smtClean="0"/>
              <a:t> layers . </a:t>
            </a:r>
            <a:r>
              <a:rPr lang="en-US" dirty="0" smtClean="0"/>
              <a:t>These layers have </a:t>
            </a:r>
            <a:r>
              <a:rPr lang="en-US" dirty="0" smtClean="0"/>
              <a:t>a number of filters that </a:t>
            </a:r>
            <a:r>
              <a:rPr lang="en-US" dirty="0" smtClean="0"/>
              <a:t>does various operations.</a:t>
            </a:r>
            <a:endParaRPr lang="en-IN" dirty="0" smtClean="0"/>
          </a:p>
          <a:p>
            <a:r>
              <a:rPr lang="en-IN" dirty="0" smtClean="0"/>
              <a:t>The input images are represented in the form of tensors which are multidimensional arrays and manipulation of these matrices is performed</a:t>
            </a:r>
            <a:r>
              <a:rPr lang="en-IN" dirty="0" smtClean="0"/>
              <a:t>.</a:t>
            </a:r>
          </a:p>
          <a:p>
            <a:r>
              <a:rPr lang="en-IN" dirty="0" smtClean="0"/>
              <a:t>After passing through several layers , they are converted into a feature vector that is of 128 dimensions.</a:t>
            </a:r>
            <a:endParaRPr lang="en-IN" dirty="0" smtClean="0"/>
          </a:p>
          <a:p>
            <a:pPr>
              <a:buNone/>
            </a:pPr>
            <a:endParaRPr lang="en-US" dirty="0"/>
          </a:p>
        </p:txBody>
      </p:sp>
    </p:spTree>
    <p:extLst>
      <p:ext uri="{BB962C8B-B14F-4D97-AF65-F5344CB8AC3E}">
        <p14:creationId xmlns="" xmlns:p14="http://schemas.microsoft.com/office/powerpoint/2010/main" val="202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aaaa.png"/>
          <p:cNvPicPr>
            <a:picLocks noGrp="1" noChangeAspect="1"/>
          </p:cNvPicPr>
          <p:nvPr>
            <p:ph idx="1"/>
          </p:nvPr>
        </p:nvPicPr>
        <p:blipFill>
          <a:blip r:embed="rId2"/>
          <a:stretch>
            <a:fillRect/>
          </a:stretch>
        </p:blipFill>
        <p:spPr>
          <a:xfrm>
            <a:off x="975783" y="1239244"/>
            <a:ext cx="10240434" cy="40778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4CA5B4-A255-4BE8-A8F0-B42884E658ED}"/>
              </a:ext>
            </a:extLst>
          </p:cNvPr>
          <p:cNvSpPr>
            <a:spLocks noGrp="1"/>
          </p:cNvSpPr>
          <p:nvPr>
            <p:ph type="title"/>
          </p:nvPr>
        </p:nvSpPr>
        <p:spPr/>
        <p:txBody>
          <a:bodyPr/>
          <a:lstStyle/>
          <a:p>
            <a:r>
              <a:rPr lang="en-IN" dirty="0" smtClean="0"/>
              <a:t>Enhancing the performance</a:t>
            </a:r>
            <a:endParaRPr lang="en-US" dirty="0"/>
          </a:p>
        </p:txBody>
      </p:sp>
      <p:sp>
        <p:nvSpPr>
          <p:cNvPr id="3" name="Content Placeholder 2">
            <a:extLst>
              <a:ext uri="{FF2B5EF4-FFF2-40B4-BE49-F238E27FC236}">
                <a16:creationId xmlns="" xmlns:a16="http://schemas.microsoft.com/office/drawing/2014/main" id="{2CC66689-2266-42B4-A0B1-DDCBF2C3C93D}"/>
              </a:ext>
            </a:extLst>
          </p:cNvPr>
          <p:cNvSpPr>
            <a:spLocks noGrp="1"/>
          </p:cNvSpPr>
          <p:nvPr>
            <p:ph idx="1"/>
          </p:nvPr>
        </p:nvSpPr>
        <p:spPr/>
        <p:txBody>
          <a:bodyPr/>
          <a:lstStyle/>
          <a:p>
            <a:r>
              <a:rPr lang="en-US" dirty="0" smtClean="0"/>
              <a:t>In order to improve the </a:t>
            </a:r>
            <a:r>
              <a:rPr lang="en-US" dirty="0" smtClean="0"/>
              <a:t>accuracy offered by </a:t>
            </a:r>
            <a:r>
              <a:rPr lang="en-US" dirty="0" err="1" smtClean="0"/>
              <a:t>FaceNet</a:t>
            </a:r>
            <a:r>
              <a:rPr lang="en-US" dirty="0" smtClean="0"/>
              <a:t>, we add </a:t>
            </a:r>
            <a:r>
              <a:rPr lang="en-US" dirty="0" smtClean="0"/>
              <a:t>a </a:t>
            </a:r>
            <a:r>
              <a:rPr lang="en-US" dirty="0" smtClean="0"/>
              <a:t>additional </a:t>
            </a:r>
            <a:r>
              <a:rPr lang="en-US" dirty="0" smtClean="0"/>
              <a:t>layer over the neural network </a:t>
            </a:r>
            <a:r>
              <a:rPr lang="en-US" dirty="0" smtClean="0"/>
              <a:t>layer. The 128-d value obtained is fed into a classifying or clustering algorithm like SVM, Naive </a:t>
            </a:r>
            <a:r>
              <a:rPr lang="en-US" dirty="0" err="1" smtClean="0"/>
              <a:t>Bayes</a:t>
            </a:r>
            <a:r>
              <a:rPr lang="en-US" dirty="0" smtClean="0"/>
              <a:t>, KNN and K-means.</a:t>
            </a:r>
          </a:p>
          <a:p>
            <a:endParaRPr lang="en-IN" dirty="0" smtClean="0"/>
          </a:p>
          <a:p>
            <a:r>
              <a:rPr lang="en-IN" dirty="0" smtClean="0"/>
              <a:t>The dataset is a set of faces that are trained in different angles and lighting conditions. When applying these algorithm during the testing phase it was found that SVM and KNN offered the highest accuracy and fastest recognition rates.</a:t>
            </a:r>
            <a:endParaRPr lang="en-US" dirty="0" smtClean="0"/>
          </a:p>
        </p:txBody>
      </p:sp>
    </p:spTree>
    <p:extLst>
      <p:ext uri="{BB962C8B-B14F-4D97-AF65-F5344CB8AC3E}">
        <p14:creationId xmlns="" xmlns:p14="http://schemas.microsoft.com/office/powerpoint/2010/main" val="388320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8ECCB-5656-4861-8EF3-31C4AA3DD07D}"/>
              </a:ext>
            </a:extLst>
          </p:cNvPr>
          <p:cNvSpPr>
            <a:spLocks noGrp="1"/>
          </p:cNvSpPr>
          <p:nvPr>
            <p:ph type="title"/>
          </p:nvPr>
        </p:nvSpPr>
        <p:spPr/>
        <p:txBody>
          <a:bodyPr/>
          <a:lstStyle/>
          <a:p>
            <a:r>
              <a:rPr lang="en-IN" dirty="0" smtClean="0"/>
              <a:t>Results</a:t>
            </a:r>
            <a:endParaRPr lang="en-US" dirty="0"/>
          </a:p>
        </p:txBody>
      </p:sp>
      <p:sp>
        <p:nvSpPr>
          <p:cNvPr id="5" name="Content Placeholder 4"/>
          <p:cNvSpPr>
            <a:spLocks noGrp="1"/>
          </p:cNvSpPr>
          <p:nvPr>
            <p:ph idx="1"/>
          </p:nvPr>
        </p:nvSpPr>
        <p:spPr/>
        <p:txBody>
          <a:bodyPr/>
          <a:lstStyle/>
          <a:p>
            <a:r>
              <a:rPr lang="en-IN" dirty="0" smtClean="0"/>
              <a:t>Frontal Recognition with SVM offered very high accuracy and correctly recognised images on most occasions. However , there were wrong recognitions when faces at different angles were used. </a:t>
            </a:r>
          </a:p>
          <a:p>
            <a:endParaRPr lang="en-US" dirty="0"/>
          </a:p>
        </p:txBody>
      </p:sp>
      <p:pic>
        <p:nvPicPr>
          <p:cNvPr id="8" name="Picture 7" descr="C:\Users\DELL\Desktop\SangeethRaaj-fyp-7c7a30b85f85\pc\facenet\images\sangeeth.jpg"/>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98617" y="3350372"/>
            <a:ext cx="2353365" cy="2906737"/>
          </a:xfrm>
          <a:prstGeom prst="rect">
            <a:avLst/>
          </a:prstGeom>
          <a:noFill/>
          <a:ln w="9525">
            <a:noFill/>
            <a:miter lim="800000"/>
            <a:headEnd/>
            <a:tailEnd/>
          </a:ln>
        </p:spPr>
      </p:pic>
      <p:pic>
        <p:nvPicPr>
          <p:cNvPr id="10" name="Picture 9" descr="Capture009 - Copy.PNG"/>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307393" y="3266719"/>
            <a:ext cx="3156438" cy="2989384"/>
          </a:xfrm>
          <a:prstGeom prst="rect">
            <a:avLst/>
          </a:prstGeom>
        </p:spPr>
      </p:pic>
    </p:spTree>
    <p:extLst>
      <p:ext uri="{BB962C8B-B14F-4D97-AF65-F5344CB8AC3E}">
        <p14:creationId xmlns="" xmlns:p14="http://schemas.microsoft.com/office/powerpoint/2010/main" val="402117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r>
              <a:rPr lang="en-IN" dirty="0" smtClean="0"/>
              <a:t>There were some false positives based on lighting conditions. When a non-face region is detected as a face , it is a false positive.</a:t>
            </a:r>
          </a:p>
          <a:p>
            <a:endParaRPr lang="en-US" dirty="0"/>
          </a:p>
        </p:txBody>
      </p:sp>
      <p:pic>
        <p:nvPicPr>
          <p:cNvPr id="4" name="image10.jpeg"/>
          <p:cNvPicPr/>
          <p:nvPr/>
        </p:nvPicPr>
        <p:blipFill>
          <a:blip r:embed="rId2" cstate="print"/>
          <a:stretch>
            <a:fillRect/>
          </a:stretch>
        </p:blipFill>
        <p:spPr>
          <a:xfrm>
            <a:off x="4208521" y="2229603"/>
            <a:ext cx="4974667" cy="37793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9F46C5A-92B6-43A2-858A-AF143878D98E}"/>
              </a:ext>
            </a:extLst>
          </p:cNvPr>
          <p:cNvSpPr>
            <a:spLocks noGrp="1"/>
          </p:cNvSpPr>
          <p:nvPr>
            <p:ph idx="1"/>
          </p:nvPr>
        </p:nvSpPr>
        <p:spPr>
          <a:xfrm>
            <a:off x="838200" y="509451"/>
            <a:ext cx="10515600" cy="5667512"/>
          </a:xfrm>
        </p:spPr>
        <p:txBody>
          <a:bodyPr/>
          <a:lstStyle/>
          <a:p>
            <a:r>
              <a:rPr lang="en-US" dirty="0" smtClean="0">
                <a:latin typeface="Times New Roman" pitchFamily="18" charset="0"/>
                <a:cs typeface="Times New Roman" pitchFamily="18" charset="0"/>
              </a:rPr>
              <a:t>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classifier works best when there are independent variables. Since the dataset has features that are independent of each other and the degree to which classes overlap each other are small, </a:t>
            </a:r>
            <a:r>
              <a:rPr lang="en-US" dirty="0" smtClean="0">
                <a:latin typeface="Times New Roman" pitchFamily="18" charset="0"/>
                <a:cs typeface="Times New Roman" pitchFamily="18" charset="0"/>
              </a:rPr>
              <a:t>it is suitable to use this classifier.</a:t>
            </a:r>
          </a:p>
          <a:p>
            <a:endParaRPr lang="en-IN"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p:txBody>
      </p:sp>
      <p:pic>
        <p:nvPicPr>
          <p:cNvPr id="4" name="Picture 3" descr="Capture001.png"/>
          <p:cNvPicPr/>
          <p:nvPr/>
        </p:nvPicPr>
        <p:blipFill>
          <a:blip r:embed="rId2"/>
          <a:stretch>
            <a:fillRect/>
          </a:stretch>
        </p:blipFill>
        <p:spPr>
          <a:xfrm>
            <a:off x="4215325" y="2439865"/>
            <a:ext cx="3578470" cy="3807069"/>
          </a:xfrm>
          <a:prstGeom prst="rect">
            <a:avLst/>
          </a:prstGeom>
        </p:spPr>
      </p:pic>
    </p:spTree>
    <p:extLst>
      <p:ext uri="{BB962C8B-B14F-4D97-AF65-F5344CB8AC3E}">
        <p14:creationId xmlns="" xmlns:p14="http://schemas.microsoft.com/office/powerpoint/2010/main" val="296838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BE64A5-6A29-40B4-A96B-BA632D0F25C9}"/>
              </a:ext>
            </a:extLst>
          </p:cNvPr>
          <p:cNvSpPr>
            <a:spLocks noGrp="1"/>
          </p:cNvSpPr>
          <p:nvPr>
            <p:ph idx="1"/>
          </p:nvPr>
        </p:nvSpPr>
        <p:spPr>
          <a:xfrm>
            <a:off x="838200" y="300446"/>
            <a:ext cx="10515600" cy="5876517"/>
          </a:xfrm>
        </p:spPr>
        <p:txBody>
          <a:bodyPr/>
          <a:lstStyle/>
          <a:p>
            <a:r>
              <a:rPr lang="en-US" dirty="0" smtClean="0"/>
              <a:t>A few cases of wrong recognition were </a:t>
            </a:r>
            <a:r>
              <a:rPr lang="en-US" dirty="0" smtClean="0"/>
              <a:t>found. There </a:t>
            </a:r>
            <a:r>
              <a:rPr lang="en-US" dirty="0" smtClean="0"/>
              <a:t>were some cases where non-face regions were wrongly detected to be faces and during the recognition phase, they were given an unknown tag with very less accuracy. This was seen on </a:t>
            </a:r>
            <a:r>
              <a:rPr lang="en-US" dirty="0" smtClean="0"/>
              <a:t>rare occasions.</a:t>
            </a:r>
          </a:p>
          <a:p>
            <a:endParaRPr lang="en-US" dirty="0" smtClean="0"/>
          </a:p>
          <a:p>
            <a:endParaRPr lang="en-US" dirty="0"/>
          </a:p>
        </p:txBody>
      </p:sp>
      <p:pic>
        <p:nvPicPr>
          <p:cNvPr id="4" name="image11.jpeg"/>
          <p:cNvPicPr/>
          <p:nvPr/>
        </p:nvPicPr>
        <p:blipFill>
          <a:blip r:embed="rId2" cstate="print"/>
          <a:stretch>
            <a:fillRect/>
          </a:stretch>
        </p:blipFill>
        <p:spPr>
          <a:xfrm>
            <a:off x="3059011" y="2535323"/>
            <a:ext cx="5941298" cy="3460527"/>
          </a:xfrm>
          <a:prstGeom prst="rect">
            <a:avLst/>
          </a:prstGeom>
        </p:spPr>
      </p:pic>
    </p:spTree>
    <p:extLst>
      <p:ext uri="{BB962C8B-B14F-4D97-AF65-F5344CB8AC3E}">
        <p14:creationId xmlns="" xmlns:p14="http://schemas.microsoft.com/office/powerpoint/2010/main" val="179156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074"/>
            <a:ext cx="10515600" cy="5745889"/>
          </a:xfrm>
        </p:spPr>
        <p:txBody>
          <a:bodyPr/>
          <a:lstStyle/>
          <a:p>
            <a:r>
              <a:rPr lang="en-IN" dirty="0" smtClean="0"/>
              <a:t>A common drawback we found was that when using images captured in the dark , the algorithms failed to even detect the faces on majority occasions.</a:t>
            </a:r>
          </a:p>
          <a:p>
            <a:endParaRPr lang="en-IN" dirty="0" smtClean="0"/>
          </a:p>
          <a:p>
            <a:endParaRPr lang="en-US" dirty="0"/>
          </a:p>
        </p:txBody>
      </p:sp>
      <p:pic>
        <p:nvPicPr>
          <p:cNvPr id="4" name="image9.jpeg"/>
          <p:cNvPicPr/>
          <p:nvPr/>
        </p:nvPicPr>
        <p:blipFill>
          <a:blip r:embed="rId2" cstate="print"/>
          <a:stretch>
            <a:fillRect/>
          </a:stretch>
        </p:blipFill>
        <p:spPr>
          <a:xfrm>
            <a:off x="776276" y="2488223"/>
            <a:ext cx="4984443" cy="3324748"/>
          </a:xfrm>
          <a:prstGeom prst="rect">
            <a:avLst/>
          </a:prstGeom>
        </p:spPr>
      </p:pic>
      <p:pic>
        <p:nvPicPr>
          <p:cNvPr id="5" name="Picture 4" descr="Capture5.PNG"/>
          <p:cNvPicPr/>
          <p:nvPr/>
        </p:nvPicPr>
        <p:blipFill>
          <a:blip r:embed="rId3"/>
          <a:stretch>
            <a:fillRect/>
          </a:stretch>
        </p:blipFill>
        <p:spPr>
          <a:xfrm>
            <a:off x="6609806" y="2429691"/>
            <a:ext cx="4274611" cy="33722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8689AC-A2AB-4271-84BD-EDFFF4B72D7C}"/>
              </a:ext>
            </a:extLst>
          </p:cNvPr>
          <p:cNvSpPr>
            <a:spLocks noGrp="1"/>
          </p:cNvSpPr>
          <p:nvPr>
            <p:ph idx="1"/>
          </p:nvPr>
        </p:nvSpPr>
        <p:spPr>
          <a:xfrm>
            <a:off x="838200" y="483326"/>
            <a:ext cx="10515600" cy="5693637"/>
          </a:xfrm>
        </p:spPr>
        <p:txBody>
          <a:bodyPr/>
          <a:lstStyle/>
          <a:p>
            <a:r>
              <a:rPr lang="en-IN" dirty="0" smtClean="0"/>
              <a:t>It was found that KNN algorithm offered the highest accuracy. </a:t>
            </a:r>
            <a:r>
              <a:rPr lang="en-US" dirty="0" smtClean="0"/>
              <a:t>The faces were recognized correctly but KNN is slow in comparison to other classifiers. Since it needs to calculate the distance and the training data must be sorted at every prediction, it generally takes more time</a:t>
            </a:r>
            <a:r>
              <a:rPr lang="en-US" dirty="0" smtClean="0"/>
              <a:t>.</a:t>
            </a:r>
          </a:p>
          <a:p>
            <a:endParaRPr lang="en-US" dirty="0"/>
          </a:p>
        </p:txBody>
      </p:sp>
      <p:pic>
        <p:nvPicPr>
          <p:cNvPr id="4" name="Picture 3" descr="Capture008 - Copy.PNG"/>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r="3590" b="7455"/>
          <a:stretch>
            <a:fillRect/>
          </a:stretch>
        </p:blipFill>
        <p:spPr>
          <a:xfrm>
            <a:off x="3906233" y="2833258"/>
            <a:ext cx="3944544" cy="3685108"/>
          </a:xfrm>
          <a:prstGeom prst="rect">
            <a:avLst/>
          </a:prstGeom>
        </p:spPr>
      </p:pic>
    </p:spTree>
    <p:extLst>
      <p:ext uri="{BB962C8B-B14F-4D97-AF65-F5344CB8AC3E}">
        <p14:creationId xmlns="" xmlns:p14="http://schemas.microsoft.com/office/powerpoint/2010/main" val="349994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Prototype</a:t>
            </a:r>
            <a:endParaRPr lang="en-US" dirty="0"/>
          </a:p>
        </p:txBody>
      </p:sp>
      <p:pic>
        <p:nvPicPr>
          <p:cNvPr id="4" name="VID-20181226-WA0006 (1).mp4">
            <a:hlinkClick r:id="" action="ppaction://media"/>
          </p:cNvPr>
          <p:cNvPicPr>
            <a:picLocks noGrp="1" noRot="1" noChangeAspect="1"/>
          </p:cNvPicPr>
          <p:nvPr>
            <p:ph idx="1"/>
            <a:videoFile r:link="rId1"/>
          </p:nvPr>
        </p:nvPicPr>
        <p:blipFill>
          <a:blip r:embed="rId3"/>
          <a:stretch>
            <a:fillRect/>
          </a:stretch>
        </p:blipFill>
        <p:spPr>
          <a:xfrm>
            <a:off x="4571999" y="2857499"/>
            <a:ext cx="3879669" cy="30991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848-3859-4EAB-BEFD-F95FF1368150}"/>
              </a:ext>
            </a:extLst>
          </p:cNvPr>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2421544-9344-47AC-85B3-FC404DCB6AE7}"/>
              </a:ext>
            </a:extLst>
          </p:cNvPr>
          <p:cNvSpPr>
            <a:spLocks noGrp="1"/>
          </p:cNvSpPr>
          <p:nvPr>
            <p:ph idx="1"/>
          </p:nvPr>
        </p:nvSpPr>
        <p:spPr/>
        <p:txBody>
          <a:bodyPr/>
          <a:lstStyle/>
          <a:p>
            <a:r>
              <a:rPr lang="en-US" dirty="0" smtClean="0">
                <a:latin typeface="Times New Roman" pitchFamily="18" charset="0"/>
                <a:cs typeface="Times New Roman" pitchFamily="18" charset="0"/>
              </a:rPr>
              <a:t>Visual Impairment refers to a loss of vision. It creates difficulties to people in their day to day activities such as socializing, reading and walking. A major concern for such people is recognizing known individuals who are in their presence. </a:t>
            </a:r>
          </a:p>
          <a:p>
            <a:r>
              <a:rPr lang="en-US" dirty="0" smtClean="0">
                <a:latin typeface="Times New Roman" pitchFamily="18" charset="0"/>
                <a:cs typeface="Times New Roman" pitchFamily="18" charset="0"/>
              </a:rPr>
              <a:t>Facial Recognition tools and technology can help them overcome that disability.</a:t>
            </a:r>
          </a:p>
          <a:p>
            <a:r>
              <a:rPr lang="en-US" dirty="0" smtClean="0">
                <a:latin typeface="Times New Roman" pitchFamily="18" charset="0"/>
                <a:cs typeface="Times New Roman" pitchFamily="18" charset="0"/>
              </a:rPr>
              <a:t>The objective is designing an efficient system that will accurately detect and also recognize faces irrespective of changes in environmental and lighting conditions. </a:t>
            </a:r>
          </a:p>
          <a:p>
            <a:endParaRPr lang="en-IN" dirty="0" smtClean="0"/>
          </a:p>
          <a:p>
            <a:endParaRPr lang="en-US" dirty="0"/>
          </a:p>
        </p:txBody>
      </p:sp>
    </p:spTree>
    <p:extLst>
      <p:ext uri="{BB962C8B-B14F-4D97-AF65-F5344CB8AC3E}">
        <p14:creationId xmlns="" xmlns:p14="http://schemas.microsoft.com/office/powerpoint/2010/main" val="365324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4C704-67A2-43D5-836A-6A602CA37496}"/>
              </a:ext>
            </a:extLst>
          </p:cNvPr>
          <p:cNvSpPr>
            <a:spLocks noGrp="1"/>
          </p:cNvSpPr>
          <p:nvPr>
            <p:ph type="title"/>
          </p:nvPr>
        </p:nvSpPr>
        <p:spPr/>
        <p:txBody>
          <a:bodyPr/>
          <a:lstStyle/>
          <a:p>
            <a:r>
              <a:rPr lang="en-IN" dirty="0" smtClean="0"/>
              <a:t>Comparison of classifiers and clusters</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567544" y="1933303"/>
            <a:ext cx="8810170" cy="4255154"/>
          </a:xfrm>
        </p:spPr>
      </p:pic>
    </p:spTree>
    <p:extLst>
      <p:ext uri="{BB962C8B-B14F-4D97-AF65-F5344CB8AC3E}">
        <p14:creationId xmlns="" xmlns:p14="http://schemas.microsoft.com/office/powerpoint/2010/main" val="197906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09451"/>
            <a:ext cx="10515600" cy="5667512"/>
          </a:xfrm>
        </p:spPr>
        <p:txBody>
          <a:bodyPr/>
          <a:lstStyle/>
          <a:p>
            <a:r>
              <a:rPr lang="en-IN" dirty="0" smtClean="0"/>
              <a:t>The first graph below shows a representation of the embeddings of three different classes when K-means clustering is used. </a:t>
            </a:r>
            <a:r>
              <a:rPr lang="en-US" dirty="0" smtClean="0"/>
              <a:t>It is seen that they don’t form distinct clusters and they are spread throughout the </a:t>
            </a:r>
            <a:r>
              <a:rPr lang="en-US" dirty="0" smtClean="0"/>
              <a:t>graph. The other graph </a:t>
            </a:r>
            <a:r>
              <a:rPr lang="en-US" dirty="0" smtClean="0"/>
              <a:t>shows that when the center points of the clusters of different classes were plotted</a:t>
            </a:r>
            <a:r>
              <a:rPr lang="en-US" dirty="0" smtClean="0"/>
              <a:t>, only </a:t>
            </a:r>
            <a:r>
              <a:rPr lang="en-US" dirty="0" smtClean="0"/>
              <a:t>two entries appear closer to each </a:t>
            </a:r>
            <a:r>
              <a:rPr lang="en-US" dirty="0" smtClean="0"/>
              <a:t>other</a:t>
            </a:r>
          </a:p>
          <a:p>
            <a:endParaRPr lang="en-US" dirty="0"/>
          </a:p>
        </p:txBody>
      </p:sp>
      <p:pic>
        <p:nvPicPr>
          <p:cNvPr id="6" name="Picture 5" descr="kmeans_out1.png"/>
          <p:cNvPicPr/>
          <p:nvPr/>
        </p:nvPicPr>
        <p:blipFill>
          <a:blip r:embed="rId2"/>
          <a:stretch>
            <a:fillRect/>
          </a:stretch>
        </p:blipFill>
        <p:spPr>
          <a:xfrm>
            <a:off x="1092533" y="3239223"/>
            <a:ext cx="5043049" cy="3201129"/>
          </a:xfrm>
          <a:prstGeom prst="rect">
            <a:avLst/>
          </a:prstGeom>
        </p:spPr>
      </p:pic>
      <p:pic>
        <p:nvPicPr>
          <p:cNvPr id="7" name="Picture 6" descr="kmeans_out2.png"/>
          <p:cNvPicPr/>
          <p:nvPr/>
        </p:nvPicPr>
        <p:blipFill>
          <a:blip r:embed="rId3"/>
          <a:stretch>
            <a:fillRect/>
          </a:stretch>
        </p:blipFill>
        <p:spPr>
          <a:xfrm>
            <a:off x="6369568" y="3265350"/>
            <a:ext cx="5017643" cy="3201129"/>
          </a:xfrm>
          <a:prstGeom prst="rect">
            <a:avLst/>
          </a:prstGeom>
        </p:spPr>
      </p:pic>
    </p:spTree>
    <p:extLst>
      <p:ext uri="{BB962C8B-B14F-4D97-AF65-F5344CB8AC3E}">
        <p14:creationId xmlns="" xmlns:p14="http://schemas.microsoft.com/office/powerpoint/2010/main" val="36543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097"/>
            <a:ext cx="10515600" cy="4909866"/>
          </a:xfrm>
        </p:spPr>
        <p:txBody>
          <a:bodyPr>
            <a:normAutofit/>
          </a:bodyPr>
          <a:lstStyle/>
          <a:p>
            <a:r>
              <a:rPr lang="en-US" dirty="0" smtClean="0"/>
              <a:t>A prototype is to be developed that can be worn by the user. This prototype has embedded devices which perform these tasks in real time. It performs face recognition using a variety of methods and sends a audio message to the user regarding the identity of any individual in front of them.</a:t>
            </a:r>
          </a:p>
          <a:p>
            <a:pPr>
              <a:buNone/>
            </a:pPr>
            <a:endParaRPr lang="en-US" dirty="0" smtClean="0"/>
          </a:p>
          <a:p>
            <a:r>
              <a:rPr lang="en-IN" dirty="0" smtClean="0"/>
              <a:t>It comprises of </a:t>
            </a:r>
            <a:r>
              <a:rPr lang="en-US" dirty="0" smtClean="0"/>
              <a:t>a raspberry pi and cardboard goggles. A </a:t>
            </a:r>
            <a:r>
              <a:rPr lang="en-US" dirty="0" err="1" smtClean="0"/>
              <a:t>PiCam</a:t>
            </a:r>
            <a:r>
              <a:rPr lang="en-US" dirty="0" smtClean="0"/>
              <a:t> was attached to the center of the goggle. This captures images and sends them to the Raspberry Pi that will be carried in a pouch along with its battery source.</a:t>
            </a:r>
          </a:p>
          <a:p>
            <a:endParaRPr lang="en-IN" dirty="0" smtClean="0"/>
          </a:p>
          <a:p>
            <a:endParaRPr lang="en-IN" dirty="0" smtClean="0"/>
          </a:p>
          <a:p>
            <a:endParaRPr lang="en-US" dirty="0" smtClean="0"/>
          </a:p>
          <a:p>
            <a:endParaRPr lang="en-US" dirty="0"/>
          </a:p>
        </p:txBody>
      </p:sp>
    </p:spTree>
    <p:extLst>
      <p:ext uri="{BB962C8B-B14F-4D97-AF65-F5344CB8AC3E}">
        <p14:creationId xmlns="" xmlns:p14="http://schemas.microsoft.com/office/powerpoint/2010/main" val="270574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a:t>
            </a:r>
            <a:endParaRPr lang="en-US" dirty="0"/>
          </a:p>
        </p:txBody>
      </p:sp>
      <p:pic>
        <p:nvPicPr>
          <p:cNvPr id="4" name="image5.jpeg"/>
          <p:cNvPicPr>
            <a:picLocks noGrp="1"/>
          </p:cNvPicPr>
          <p:nvPr>
            <p:ph idx="1"/>
          </p:nvPr>
        </p:nvPicPr>
        <p:blipFill>
          <a:blip r:embed="rId2" cstate="print"/>
          <a:stretch>
            <a:fillRect/>
          </a:stretch>
        </p:blipFill>
        <p:spPr>
          <a:xfrm>
            <a:off x="914401" y="1721122"/>
            <a:ext cx="4736900" cy="4351338"/>
          </a:xfrm>
          <a:prstGeom prst="rect">
            <a:avLst/>
          </a:prstGeom>
        </p:spPr>
      </p:pic>
      <p:pic>
        <p:nvPicPr>
          <p:cNvPr id="5" name="image6.jpeg"/>
          <p:cNvPicPr/>
          <p:nvPr/>
        </p:nvPicPr>
        <p:blipFill>
          <a:blip r:embed="rId3" cstate="print"/>
          <a:stretch>
            <a:fillRect/>
          </a:stretch>
        </p:blipFill>
        <p:spPr>
          <a:xfrm>
            <a:off x="7697958" y="1672046"/>
            <a:ext cx="2882956" cy="43499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US" dirty="0"/>
          </a:p>
        </p:txBody>
      </p:sp>
      <p:sp>
        <p:nvSpPr>
          <p:cNvPr id="3" name="Content Placeholder 2"/>
          <p:cNvSpPr>
            <a:spLocks noGrp="1"/>
          </p:cNvSpPr>
          <p:nvPr>
            <p:ph idx="1"/>
          </p:nvPr>
        </p:nvSpPr>
        <p:spPr/>
        <p:txBody>
          <a:bodyPr/>
          <a:lstStyle/>
          <a:p>
            <a:r>
              <a:rPr lang="en-IN" dirty="0" smtClean="0"/>
              <a:t>Initially, we </a:t>
            </a:r>
            <a:r>
              <a:rPr lang="en-US" dirty="0" smtClean="0"/>
              <a:t>made use of </a:t>
            </a:r>
            <a:r>
              <a:rPr lang="en-US" dirty="0" err="1" smtClean="0"/>
              <a:t>Haar</a:t>
            </a:r>
            <a:r>
              <a:rPr lang="en-US" dirty="0" smtClean="0"/>
              <a:t> cascade classifier for detecting faces and </a:t>
            </a:r>
            <a:r>
              <a:rPr lang="en-US" dirty="0" err="1" smtClean="0"/>
              <a:t>eigen</a:t>
            </a:r>
            <a:r>
              <a:rPr lang="en-US" dirty="0" smtClean="0"/>
              <a:t> faces algorithm for recognizing faces. </a:t>
            </a:r>
            <a:r>
              <a:rPr lang="en-IN" dirty="0" smtClean="0"/>
              <a:t>This classifier is trained with several positive (face) and negative (non-face) images.</a:t>
            </a:r>
          </a:p>
          <a:p>
            <a:r>
              <a:rPr lang="en-IN" dirty="0" smtClean="0"/>
              <a:t>It uses </a:t>
            </a:r>
            <a:r>
              <a:rPr lang="en-IN" dirty="0" err="1" smtClean="0"/>
              <a:t>Haar</a:t>
            </a:r>
            <a:r>
              <a:rPr lang="en-IN" dirty="0" smtClean="0"/>
              <a:t>-like features to identify regions in the image that contain faces. These features are applied at all windows of any image. Since there are many features, they are cascaded to form a system that has different levels through which each image has to go through.</a:t>
            </a:r>
          </a:p>
          <a:p>
            <a:r>
              <a:rPr lang="en-US" dirty="0" smtClean="0"/>
              <a:t>The window of an image that goes through all stages is a face region.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548640"/>
            <a:ext cx="10515600" cy="5628323"/>
          </a:xfrm>
        </p:spPr>
        <p:txBody>
          <a:bodyPr/>
          <a:lstStyle/>
          <a:p>
            <a:r>
              <a:rPr lang="en-US" dirty="0" smtClean="0"/>
              <a:t>The image below shows a feature which compares the darkness of the eye and the nose bridge to detect faces. In any image most regions are non face regions and so the windows that are classified as negative are removed.</a:t>
            </a:r>
          </a:p>
          <a:p>
            <a:endParaRPr lang="en-IN" dirty="0" smtClean="0"/>
          </a:p>
          <a:p>
            <a:endParaRPr lang="en-US" dirty="0"/>
          </a:p>
        </p:txBody>
      </p:sp>
      <p:pic>
        <p:nvPicPr>
          <p:cNvPr id="9" name="Picture 8" descr="haar-cascade.png"/>
          <p:cNvPicPr>
            <a:picLocks noChangeAspect="1"/>
          </p:cNvPicPr>
          <p:nvPr/>
        </p:nvPicPr>
        <p:blipFill>
          <a:blip r:embed="rId2"/>
          <a:stretch>
            <a:fillRect/>
          </a:stretch>
        </p:blipFill>
        <p:spPr>
          <a:xfrm>
            <a:off x="1358537" y="2521759"/>
            <a:ext cx="5221668" cy="31736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r>
              <a:rPr lang="en-IN" dirty="0" smtClean="0"/>
              <a:t>Eigen faces method was used for face recognition. It </a:t>
            </a:r>
            <a:r>
              <a:rPr lang="en-US" dirty="0" smtClean="0"/>
              <a:t>is performed using feature values that are projected by one </a:t>
            </a:r>
            <a:r>
              <a:rPr lang="en-US" dirty="0" err="1" smtClean="0"/>
              <a:t>eigenface</a:t>
            </a:r>
            <a:r>
              <a:rPr lang="en-US" dirty="0" smtClean="0"/>
              <a:t> set obtained from principal component analysis (PCA). The idea of PCA is to reduce the dimensionality of a data set while retaining the variations in the data set as much as possible.</a:t>
            </a:r>
          </a:p>
          <a:p>
            <a:r>
              <a:rPr lang="en-IN" dirty="0" smtClean="0"/>
              <a:t>The geometric distance between the feature vectors of an observed image x and an image in the dataset </a:t>
            </a:r>
            <a:r>
              <a:rPr lang="en-IN" dirty="0" err="1" smtClean="0"/>
              <a:t>xt</a:t>
            </a:r>
            <a:r>
              <a:rPr lang="en-IN" dirty="0" smtClean="0"/>
              <a:t> is calculated by using the formula </a:t>
            </a:r>
          </a:p>
          <a:p>
            <a:pPr lvl="1">
              <a:buNone/>
            </a:pPr>
            <a:r>
              <a:rPr lang="en-IN" dirty="0" smtClean="0"/>
              <a:t>				</a:t>
            </a:r>
            <a:r>
              <a:rPr lang="en-US" sz="2800" dirty="0" smtClean="0"/>
              <a:t>d(x, </a:t>
            </a:r>
            <a:r>
              <a:rPr lang="en-US" sz="2800" dirty="0" err="1" smtClean="0"/>
              <a:t>xt</a:t>
            </a:r>
            <a:r>
              <a:rPr lang="en-US" sz="2800" dirty="0" smtClean="0"/>
              <a:t>) = || y – </a:t>
            </a:r>
            <a:r>
              <a:rPr lang="en-US" sz="2800" dirty="0" err="1" smtClean="0"/>
              <a:t>yt</a:t>
            </a:r>
            <a:r>
              <a:rPr lang="en-US" sz="2800" dirty="0" smtClean="0"/>
              <a:t> || </a:t>
            </a:r>
            <a:r>
              <a:rPr lang="en-US" dirty="0" smtClean="0"/>
              <a:t/>
            </a:r>
            <a:br>
              <a:rPr lang="en-US" dirty="0" smtClean="0"/>
            </a:br>
            <a:endParaRPr lang="en-US" dirty="0" smtClean="0"/>
          </a:p>
          <a:p>
            <a:r>
              <a:rPr lang="en-IN" dirty="0" smtClean="0"/>
              <a:t>Here y and </a:t>
            </a:r>
            <a:r>
              <a:rPr lang="en-IN" dirty="0" err="1" smtClean="0"/>
              <a:t>yt</a:t>
            </a:r>
            <a:r>
              <a:rPr lang="en-IN" dirty="0" smtClean="0"/>
              <a:t> represent the feature vectors of the respective images. It will be recognised based on the image in the dataset to which it has the shortest distance.</a:t>
            </a:r>
            <a:endParaRPr lang="en-US" dirty="0" smtClean="0"/>
          </a:p>
          <a:p>
            <a:pPr>
              <a:buNone/>
            </a:pPr>
            <a:endParaRPr lang="en-IN" dirty="0" smtClean="0"/>
          </a:p>
          <a:p>
            <a:endParaRPr lang="en-US" sz="2800" dirty="0" smtClean="0"/>
          </a:p>
          <a:p>
            <a:pPr lvl="2">
              <a:buNone/>
            </a:pPr>
            <a:endParaRPr lang="en-IN" sz="2800" dirty="0" smtClean="0"/>
          </a:p>
          <a:p>
            <a:pPr lvl="2">
              <a:buNone/>
            </a:pPr>
            <a:endParaRPr lang="en-US" sz="2800" dirty="0" smtClean="0"/>
          </a:p>
          <a:p>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FaceNet</a:t>
            </a:r>
            <a:endParaRPr lang="en-US" dirty="0"/>
          </a:p>
        </p:txBody>
      </p:sp>
      <p:sp>
        <p:nvSpPr>
          <p:cNvPr id="3" name="Content Placeholder 2"/>
          <p:cNvSpPr>
            <a:spLocks noGrp="1"/>
          </p:cNvSpPr>
          <p:nvPr>
            <p:ph idx="1"/>
          </p:nvPr>
        </p:nvSpPr>
        <p:spPr>
          <a:xfrm>
            <a:off x="838200" y="1606731"/>
            <a:ext cx="10515600" cy="4570232"/>
          </a:xfrm>
        </p:spPr>
        <p:txBody>
          <a:bodyPr/>
          <a:lstStyle/>
          <a:p>
            <a:r>
              <a:rPr lang="en-US" dirty="0" smtClean="0"/>
              <a:t>Google’s </a:t>
            </a:r>
            <a:r>
              <a:rPr lang="en-US" dirty="0" err="1" smtClean="0"/>
              <a:t>FaceNet</a:t>
            </a:r>
            <a:r>
              <a:rPr lang="en-US" dirty="0" smtClean="0"/>
              <a:t> neural network claimed to give an enhanced accuracy </a:t>
            </a:r>
            <a:r>
              <a:rPr lang="en-US" dirty="0" smtClean="0"/>
              <a:t>and </a:t>
            </a:r>
            <a:r>
              <a:rPr lang="en-US" dirty="0" smtClean="0"/>
              <a:t>so we replaced the </a:t>
            </a:r>
            <a:r>
              <a:rPr lang="en-US" dirty="0" err="1" smtClean="0"/>
              <a:t>eigenfaces</a:t>
            </a:r>
            <a:r>
              <a:rPr lang="en-US" dirty="0" smtClean="0"/>
              <a:t> method with the </a:t>
            </a:r>
            <a:r>
              <a:rPr lang="en-US" dirty="0" err="1" smtClean="0"/>
              <a:t>FaceNet</a:t>
            </a:r>
            <a:r>
              <a:rPr lang="en-US" dirty="0" smtClean="0"/>
              <a:t> model</a:t>
            </a:r>
            <a:r>
              <a:rPr lang="en-US" dirty="0" smtClean="0"/>
              <a:t>. </a:t>
            </a:r>
            <a:r>
              <a:rPr lang="en-US" dirty="0" smtClean="0"/>
              <a:t>It is </a:t>
            </a:r>
            <a:r>
              <a:rPr lang="en-US" dirty="0" smtClean="0"/>
              <a:t>a </a:t>
            </a:r>
            <a:r>
              <a:rPr lang="en-US" dirty="0" smtClean="0"/>
              <a:t>deep learning </a:t>
            </a:r>
            <a:r>
              <a:rPr lang="en-US" dirty="0" smtClean="0"/>
              <a:t>architecture consisting of </a:t>
            </a:r>
            <a:r>
              <a:rPr lang="en-US" dirty="0" err="1" smtClean="0"/>
              <a:t>convolutional</a:t>
            </a:r>
            <a:r>
              <a:rPr lang="en-US" dirty="0" smtClean="0"/>
              <a:t> layers </a:t>
            </a:r>
            <a:r>
              <a:rPr lang="en-US" dirty="0" smtClean="0"/>
              <a:t>and returns </a:t>
            </a:r>
            <a:r>
              <a:rPr lang="en-US" dirty="0" smtClean="0"/>
              <a:t>a 128 dimensional vector embedding for each face</a:t>
            </a:r>
            <a:r>
              <a:rPr lang="en-US" dirty="0" smtClean="0"/>
              <a:t>.</a:t>
            </a:r>
          </a:p>
          <a:p>
            <a:r>
              <a:rPr lang="en-US" dirty="0" smtClean="0"/>
              <a:t>It learns </a:t>
            </a:r>
            <a:r>
              <a:rPr lang="en-US" dirty="0" smtClean="0"/>
              <a:t>a mapping from face images to a compact Euclidean Space where distances directly correspond to a measure of face </a:t>
            </a:r>
            <a:r>
              <a:rPr lang="en-US" dirty="0" smtClean="0"/>
              <a:t>similarity.</a:t>
            </a:r>
          </a:p>
          <a:p>
            <a:r>
              <a:rPr lang="en-US" dirty="0" smtClean="0"/>
              <a:t>Once this is done, tasks such as face recognition, verification, and clustering are easy to do using standard techniques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206"/>
            <a:ext cx="10515600" cy="5510757"/>
          </a:xfrm>
        </p:spPr>
        <p:txBody>
          <a:bodyPr/>
          <a:lstStyle/>
          <a:p>
            <a:r>
              <a:rPr lang="en-US" dirty="0" smtClean="0"/>
              <a:t>Training is done using triplets: one image of a face is anchor , another image of that same face is the positive and an image of a different face is the negative</a:t>
            </a:r>
            <a:r>
              <a:rPr lang="en-US" dirty="0" smtClean="0"/>
              <a:t>. It makes use of triplet loss. </a:t>
            </a:r>
            <a:r>
              <a:rPr lang="en-US" dirty="0" smtClean="0"/>
              <a:t>I</a:t>
            </a:r>
            <a:r>
              <a:rPr lang="en-US" dirty="0" smtClean="0"/>
              <a:t>t </a:t>
            </a:r>
            <a:r>
              <a:rPr lang="en-US" dirty="0" smtClean="0"/>
              <a:t>achieves very high accuracy</a:t>
            </a:r>
            <a:r>
              <a:rPr lang="en-US" dirty="0" smtClean="0"/>
              <a:t>. </a:t>
            </a:r>
            <a:r>
              <a:rPr lang="en-US" dirty="0" err="1" smtClean="0"/>
              <a:t>FaceNet</a:t>
            </a:r>
            <a:r>
              <a:rPr lang="en-US" dirty="0" smtClean="0"/>
              <a:t> makes use of </a:t>
            </a:r>
            <a:r>
              <a:rPr lang="en-US" dirty="0" err="1" smtClean="0"/>
              <a:t>Convolutional</a:t>
            </a:r>
            <a:r>
              <a:rPr lang="en-US" dirty="0" smtClean="0"/>
              <a:t> layers.</a:t>
            </a:r>
          </a:p>
          <a:p>
            <a:endParaRPr lang="en-IN" dirty="0" smtClean="0"/>
          </a:p>
          <a:p>
            <a:endParaRPr lang="en-US" dirty="0" smtClean="0"/>
          </a:p>
          <a:p>
            <a:endParaRPr lang="en-US" dirty="0"/>
          </a:p>
        </p:txBody>
      </p:sp>
      <p:pic>
        <p:nvPicPr>
          <p:cNvPr id="4" name="Picture 3" descr="triplet_loss.png"/>
          <p:cNvPicPr>
            <a:picLocks noChangeAspect="1"/>
          </p:cNvPicPr>
          <p:nvPr/>
        </p:nvPicPr>
        <p:blipFill>
          <a:blip r:embed="rId2"/>
          <a:stretch>
            <a:fillRect/>
          </a:stretch>
        </p:blipFill>
        <p:spPr>
          <a:xfrm>
            <a:off x="3332666" y="2500903"/>
            <a:ext cx="5210442" cy="39129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1004</Words>
  <Application>Microsoft Office PowerPoint</Application>
  <PresentationFormat>Custom</PresentationFormat>
  <Paragraphs>52</Paragraphs>
  <Slides>21</Slides>
  <Notes>0</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Facial Recognition for  Visually Impaired</vt:lpstr>
      <vt:lpstr>Introduction</vt:lpstr>
      <vt:lpstr>Slide 3</vt:lpstr>
      <vt:lpstr>Prototype</vt:lpstr>
      <vt:lpstr>Working</vt:lpstr>
      <vt:lpstr>Slide 6</vt:lpstr>
      <vt:lpstr>Slide 7</vt:lpstr>
      <vt:lpstr>FaceNet</vt:lpstr>
      <vt:lpstr>Slide 9</vt:lpstr>
      <vt:lpstr>Convolutional Neural Network</vt:lpstr>
      <vt:lpstr>Slide 11</vt:lpstr>
      <vt:lpstr>Enhancing the performance</vt:lpstr>
      <vt:lpstr>Results</vt:lpstr>
      <vt:lpstr>Slide 14</vt:lpstr>
      <vt:lpstr>Slide 15</vt:lpstr>
      <vt:lpstr>Slide 16</vt:lpstr>
      <vt:lpstr>Slide 17</vt:lpstr>
      <vt:lpstr>Slide 18</vt:lpstr>
      <vt:lpstr>Working Prototype</vt:lpstr>
      <vt:lpstr>Comparison of classifiers and clusters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sai_charan</dc:creator>
  <cp:lastModifiedBy>Windows User</cp:lastModifiedBy>
  <cp:revision>76</cp:revision>
  <dcterms:created xsi:type="dcterms:W3CDTF">2019-02-13T16:04:22Z</dcterms:created>
  <dcterms:modified xsi:type="dcterms:W3CDTF">2019-04-10T15:16:27Z</dcterms:modified>
</cp:coreProperties>
</file>