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12"/>
  </p:notesMasterIdLst>
  <p:handoutMasterIdLst>
    <p:handoutMasterId r:id="rId13"/>
  </p:handoutMasterIdLst>
  <p:sldIdLst>
    <p:sldId id="2448" r:id="rId5"/>
    <p:sldId id="2462" r:id="rId6"/>
    <p:sldId id="2451" r:id="rId7"/>
    <p:sldId id="2454" r:id="rId8"/>
    <p:sldId id="2433" r:id="rId9"/>
    <p:sldId id="2464" r:id="rId10"/>
    <p:sldId id="24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033" autoAdjust="0"/>
  </p:normalViewPr>
  <p:slideViewPr>
    <p:cSldViewPr snapToGrid="0">
      <p:cViewPr varScale="1">
        <p:scale>
          <a:sx n="94" d="100"/>
          <a:sy n="94" d="100"/>
        </p:scale>
        <p:origin x="110" y="15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charan gattu" userId="2f54275b27c2ee05" providerId="LiveId" clId="{AA450908-8B5E-45B8-8C98-E8FB3561C6D1}"/>
    <pc:docChg chg="undo custSel delSld modSld">
      <pc:chgData name="saicharan gattu" userId="2f54275b27c2ee05" providerId="LiveId" clId="{AA450908-8B5E-45B8-8C98-E8FB3561C6D1}" dt="2022-09-02T03:35:33.439" v="18" actId="6549"/>
      <pc:docMkLst>
        <pc:docMk/>
      </pc:docMkLst>
      <pc:sldChg chg="modSp mod">
        <pc:chgData name="saicharan gattu" userId="2f54275b27c2ee05" providerId="LiveId" clId="{AA450908-8B5E-45B8-8C98-E8FB3561C6D1}" dt="2022-08-09T06:35:55.264" v="15" actId="1036"/>
        <pc:sldMkLst>
          <pc:docMk/>
          <pc:sldMk cId="2779095684" sldId="2433"/>
        </pc:sldMkLst>
        <pc:picChg chg="mod">
          <ac:chgData name="saicharan gattu" userId="2f54275b27c2ee05" providerId="LiveId" clId="{AA450908-8B5E-45B8-8C98-E8FB3561C6D1}" dt="2022-08-09T06:35:55.264" v="15" actId="1036"/>
          <ac:picMkLst>
            <pc:docMk/>
            <pc:sldMk cId="2779095684" sldId="2433"/>
            <ac:picMk id="6" creationId="{1C808F5B-A5E6-5488-05F0-16E0B8905114}"/>
          </ac:picMkLst>
        </pc:picChg>
      </pc:sldChg>
      <pc:sldChg chg="modSp mod">
        <pc:chgData name="saicharan gattu" userId="2f54275b27c2ee05" providerId="LiveId" clId="{AA450908-8B5E-45B8-8C98-E8FB3561C6D1}" dt="2022-09-02T03:35:33.439" v="18" actId="6549"/>
        <pc:sldMkLst>
          <pc:docMk/>
          <pc:sldMk cId="3927832306" sldId="2448"/>
        </pc:sldMkLst>
        <pc:spChg chg="mod">
          <ac:chgData name="saicharan gattu" userId="2f54275b27c2ee05" providerId="LiveId" clId="{AA450908-8B5E-45B8-8C98-E8FB3561C6D1}" dt="2022-09-02T03:35:33.439" v="18" actId="6549"/>
          <ac:spMkLst>
            <pc:docMk/>
            <pc:sldMk cId="3927832306" sldId="2448"/>
            <ac:spMk id="4" creationId="{573C9B5E-E4C4-A08F-8BFE-0AA532DE1A13}"/>
          </ac:spMkLst>
        </pc:spChg>
        <pc:picChg chg="mod">
          <ac:chgData name="saicharan gattu" userId="2f54275b27c2ee05" providerId="LiveId" clId="{AA450908-8B5E-45B8-8C98-E8FB3561C6D1}" dt="2022-09-02T03:35:26.514" v="16" actId="1076"/>
          <ac:picMkLst>
            <pc:docMk/>
            <pc:sldMk cId="3927832306" sldId="2448"/>
            <ac:picMk id="8" creationId="{9AB29DBC-55D3-49D9-BB44-4936739C4B57}"/>
          </ac:picMkLst>
        </pc:picChg>
      </pc:sldChg>
      <pc:sldChg chg="modSp mod">
        <pc:chgData name="saicharan gattu" userId="2f54275b27c2ee05" providerId="LiveId" clId="{AA450908-8B5E-45B8-8C98-E8FB3561C6D1}" dt="2022-08-08T18:07:50.524" v="7" actId="20577"/>
        <pc:sldMkLst>
          <pc:docMk/>
          <pc:sldMk cId="1649098948" sldId="2462"/>
        </pc:sldMkLst>
        <pc:spChg chg="mod">
          <ac:chgData name="saicharan gattu" userId="2f54275b27c2ee05" providerId="LiveId" clId="{AA450908-8B5E-45B8-8C98-E8FB3561C6D1}" dt="2022-08-08T18:07:50.524" v="7" actId="20577"/>
          <ac:spMkLst>
            <pc:docMk/>
            <pc:sldMk cId="1649098948" sldId="2462"/>
            <ac:spMk id="6" creationId="{F3C89A40-EEAA-43AB-9A3A-B2CFDE450F1B}"/>
          </ac:spMkLst>
        </pc:spChg>
      </pc:sldChg>
      <pc:sldChg chg="del">
        <pc:chgData name="saicharan gattu" userId="2f54275b27c2ee05" providerId="LiveId" clId="{AA450908-8B5E-45B8-8C98-E8FB3561C6D1}" dt="2022-08-09T06:26:23.375" v="14" actId="47"/>
        <pc:sldMkLst>
          <pc:docMk/>
          <pc:sldMk cId="963107340" sldId="24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9/2/2022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9/2/2022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5089461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547192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8395854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508798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866754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5888886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9770289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531549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89890561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144530093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09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87173293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619158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159613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982515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1628424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7233433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4520399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918079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576818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704808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760112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4093665090"/>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1" r:id="rId19"/>
    <p:sldLayoutId id="2147483704" r:id="rId20"/>
    <p:sldLayoutId id="2147483705" r:id="rId21"/>
    <p:sldLayoutId id="2147483706" r:id="rId22"/>
    <p:sldLayoutId id="2147483679" r:id="rId23"/>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106136"/>
            <a:ext cx="12192000" cy="6858000"/>
          </a:xfrm>
        </p:spPr>
      </p:pic>
      <p:sp>
        <p:nvSpPr>
          <p:cNvPr id="4" name="Text Placeholder 3">
            <a:extLst>
              <a:ext uri="{FF2B5EF4-FFF2-40B4-BE49-F238E27FC236}">
                <a16:creationId xmlns:a16="http://schemas.microsoft.com/office/drawing/2014/main" id="{573C9B5E-E4C4-A08F-8BFE-0AA532DE1A13}"/>
              </a:ext>
            </a:extLst>
          </p:cNvPr>
          <p:cNvSpPr>
            <a:spLocks noGrp="1"/>
          </p:cNvSpPr>
          <p:nvPr>
            <p:ph type="body" sz="quarter" idx="12"/>
          </p:nvPr>
        </p:nvSpPr>
        <p:spPr>
          <a:xfrm>
            <a:off x="2867365" y="3342231"/>
            <a:ext cx="5125472" cy="552138"/>
          </a:xfrm>
        </p:spPr>
        <p:txBody>
          <a:bodyPr/>
          <a:lstStyle/>
          <a:p>
            <a:r>
              <a:rPr lang="en-IN" sz="1600" b="1" dirty="0"/>
              <a:t>AN AOOP PROJECT</a:t>
            </a:r>
          </a:p>
        </p:txBody>
      </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7" y="2432958"/>
            <a:ext cx="11348584" cy="1016202"/>
          </a:xfrm>
        </p:spPr>
        <p:txBody>
          <a:bodyPr/>
          <a:lstStyle/>
          <a:p>
            <a:pPr>
              <a:lnSpc>
                <a:spcPct val="100000"/>
              </a:lnSpc>
            </a:pPr>
            <a:r>
              <a:rPr lang="en-US" sz="5400" dirty="0">
                <a:latin typeface="HP Simplified Hans" panose="020B0500000000000000" pitchFamily="34" charset="-122"/>
                <a:ea typeface="HP Simplified Hans" panose="020B0500000000000000" pitchFamily="34" charset="-122"/>
              </a:rPr>
              <a:t> ELECTRICITY BILLING SYSTEM</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69914" y="631179"/>
            <a:ext cx="5816535" cy="788342"/>
          </a:xfrm>
        </p:spPr>
        <p:txBody>
          <a:bodyPr/>
          <a:lstStyle/>
          <a:p>
            <a:pPr algn="ctr">
              <a:lnSpc>
                <a:spcPct val="100000"/>
              </a:lnSpc>
            </a:pPr>
            <a:r>
              <a:rPr lang="en-US" sz="4800" dirty="0">
                <a:solidFill>
                  <a:schemeClr val="accent2">
                    <a:lumMod val="75000"/>
                  </a:schemeClr>
                </a:solidFill>
                <a:latin typeface="Arial Black" panose="020B0A04020102020204" pitchFamily="34" charset="0"/>
              </a:rPr>
              <a:t>TEAM MEMBERS</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76102" y="631179"/>
            <a:ext cx="8168640" cy="4814984"/>
          </a:xfrm>
        </p:spPr>
        <p:txBody>
          <a:bodyPr/>
          <a:lstStyle/>
          <a:p>
            <a:pPr marL="285750" indent="-285750">
              <a:buFont typeface="Arial" panose="020B0604020202020204" pitchFamily="34" charset="0"/>
              <a:buChar char="•"/>
            </a:pPr>
            <a:r>
              <a:rPr lang="en-US" sz="2000" dirty="0"/>
              <a:t>A.VINAY KUMAR                             2110030350</a:t>
            </a:r>
          </a:p>
          <a:p>
            <a:pPr marL="285750" indent="-285750">
              <a:buFont typeface="Arial" panose="020B0604020202020204" pitchFamily="34" charset="0"/>
              <a:buChar char="•"/>
            </a:pPr>
            <a:r>
              <a:rPr lang="en-US" sz="2000" dirty="0"/>
              <a:t>R.NAGAMANEESHWAR                    2110030344</a:t>
            </a:r>
          </a:p>
          <a:p>
            <a:pPr marL="285750" indent="-285750">
              <a:buFont typeface="Arial" panose="020B0604020202020204" pitchFamily="34" charset="0"/>
              <a:buChar char="•"/>
            </a:pPr>
            <a:r>
              <a:rPr lang="en-US" sz="2000" dirty="0"/>
              <a:t>T.SANDEEP                                    2110030196</a:t>
            </a:r>
          </a:p>
          <a:p>
            <a:pPr marL="285750" indent="-285750">
              <a:buFont typeface="Arial" panose="020B0604020202020204" pitchFamily="34" charset="0"/>
              <a:buChar char="•"/>
            </a:pPr>
            <a:r>
              <a:rPr lang="en-US" sz="2000" dirty="0"/>
              <a:t>G.SAICHARAN                               2110030437</a:t>
            </a: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4838" y="326571"/>
            <a:ext cx="10530842" cy="767962"/>
          </a:xfrm>
        </p:spPr>
        <p:txBody>
          <a:bodyPr>
            <a:normAutofit/>
          </a:bodyPr>
          <a:lstStyle/>
          <a:p>
            <a:pPr algn="ctr"/>
            <a:r>
              <a:rPr lang="en-US" sz="4400" dirty="0">
                <a:latin typeface="Goudy Old Style" panose="02020502050305020303" pitchFamily="18" charset="0"/>
              </a:rPr>
              <a:t>INTRODUCTION </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2" name="TextBox 1">
            <a:extLst>
              <a:ext uri="{FF2B5EF4-FFF2-40B4-BE49-F238E27FC236}">
                <a16:creationId xmlns:a16="http://schemas.microsoft.com/office/drawing/2014/main" id="{1BB08D80-D1F2-07E3-4F7E-3AAC2953FC26}"/>
              </a:ext>
            </a:extLst>
          </p:cNvPr>
          <p:cNvSpPr txBox="1"/>
          <p:nvPr/>
        </p:nvSpPr>
        <p:spPr>
          <a:xfrm>
            <a:off x="1200149" y="1224643"/>
            <a:ext cx="10205507" cy="4893647"/>
          </a:xfrm>
          <a:prstGeom prst="rect">
            <a:avLst/>
          </a:prstGeom>
          <a:noFill/>
        </p:spPr>
        <p:txBody>
          <a:bodyPr wrap="square" rtlCol="0">
            <a:spAutoFit/>
          </a:bodyPr>
          <a:lstStyle/>
          <a:p>
            <a:pPr marL="342900" indent="-342900">
              <a:buFont typeface="Arial" panose="020B0604020202020204" pitchFamily="34" charset="0"/>
              <a:buChar char="•"/>
            </a:pPr>
            <a:r>
              <a:rPr lang="en-US" sz="2600" b="0" i="0" dirty="0">
                <a:solidFill>
                  <a:schemeClr val="tx1">
                    <a:lumMod val="75000"/>
                  </a:schemeClr>
                </a:solidFill>
                <a:effectLst/>
                <a:latin typeface="-apple-system"/>
              </a:rPr>
              <a:t>The project is a web based application where users can get instant electricity bill and pay them online via credit card. The system automates the conventional process of paying electricity bill by visiting the </a:t>
            </a:r>
            <a:r>
              <a:rPr lang="en-US" sz="2600" dirty="0">
                <a:solidFill>
                  <a:schemeClr val="tx1">
                    <a:lumMod val="75000"/>
                  </a:schemeClr>
                </a:solidFill>
                <a:latin typeface="-apple-system"/>
              </a:rPr>
              <a:t>p</a:t>
            </a:r>
            <a:r>
              <a:rPr lang="en-US" sz="2600" b="0" i="0" dirty="0">
                <a:solidFill>
                  <a:schemeClr val="tx1">
                    <a:lumMod val="75000"/>
                  </a:schemeClr>
                </a:solidFill>
                <a:effectLst/>
                <a:latin typeface="-apple-system"/>
              </a:rPr>
              <a:t>lace. The system would be having two logins admin and user login.</a:t>
            </a:r>
          </a:p>
          <a:p>
            <a:pPr marL="342900" indent="-342900">
              <a:buFont typeface="Arial" panose="020B0604020202020204" pitchFamily="34" charset="0"/>
              <a:buChar char="•"/>
            </a:pPr>
            <a:r>
              <a:rPr lang="en-US" sz="2600" b="0" i="0" dirty="0">
                <a:solidFill>
                  <a:schemeClr val="tx1">
                    <a:lumMod val="75000"/>
                  </a:schemeClr>
                </a:solidFill>
                <a:effectLst/>
                <a:latin typeface="-apple-system"/>
              </a:rPr>
              <a:t> Admin can view user account details and can even add or updates things in their account. Admin has to feed the system with electricity usage data into respective users account. The system then calculates the electricity bill for every user and updates the information into their account every month. </a:t>
            </a:r>
          </a:p>
          <a:p>
            <a:pPr marL="342900" indent="-342900">
              <a:buFont typeface="Arial" panose="020B0604020202020204" pitchFamily="34" charset="0"/>
              <a:buChar char="•"/>
            </a:pPr>
            <a:r>
              <a:rPr lang="en-US" sz="2600" b="0" i="0" dirty="0">
                <a:solidFill>
                  <a:schemeClr val="tx1">
                    <a:lumMod val="75000"/>
                  </a:schemeClr>
                </a:solidFill>
                <a:effectLst/>
                <a:latin typeface="-apple-system"/>
              </a:rPr>
              <a:t>User can then view their electricity bill and pay on the spot before month end. If user is incapable of paying the bill before month end, it then calculates fine for each subsequent day.</a:t>
            </a:r>
            <a:endParaRPr lang="en-IN" sz="2600" dirty="0">
              <a:solidFill>
                <a:schemeClr val="tx1">
                  <a:lumMod val="75000"/>
                </a:schemeClr>
              </a:solidFill>
            </a:endParaRPr>
          </a:p>
        </p:txBody>
      </p:sp>
    </p:spTree>
    <p:extLst>
      <p:ext uri="{BB962C8B-B14F-4D97-AF65-F5344CB8AC3E}">
        <p14:creationId xmlns:p14="http://schemas.microsoft.com/office/powerpoint/2010/main" val="294476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335537" y="427389"/>
            <a:ext cx="10995689" cy="1099332"/>
          </a:xfrm>
        </p:spPr>
        <p:txBody>
          <a:bodyPr anchor="ctr">
            <a:normAutofit fontScale="90000"/>
          </a:bodyPr>
          <a:lstStyle/>
          <a:p>
            <a:pPr algn="ctr"/>
            <a:r>
              <a:rPr lang="en-US" sz="4000" spc="300" dirty="0">
                <a:solidFill>
                  <a:schemeClr val="tx2"/>
                </a:solidFill>
                <a:latin typeface="Mongolian Baiti" panose="03000500000000000000" pitchFamily="66" charset="0"/>
                <a:cs typeface="Mongolian Baiti" panose="03000500000000000000" pitchFamily="66" charset="0"/>
              </a:rPr>
              <a:t>Objective and purpose of the </a:t>
            </a:r>
            <a:br>
              <a:rPr lang="en-US" sz="4000" spc="300" dirty="0">
                <a:solidFill>
                  <a:schemeClr val="tx2"/>
                </a:solidFill>
                <a:latin typeface="Mongolian Baiti" panose="03000500000000000000" pitchFamily="66" charset="0"/>
                <a:cs typeface="Mongolian Baiti" panose="03000500000000000000" pitchFamily="66" charset="0"/>
              </a:rPr>
            </a:br>
            <a:r>
              <a:rPr lang="en-US" sz="4000" spc="300" dirty="0">
                <a:solidFill>
                  <a:schemeClr val="tx2"/>
                </a:solidFill>
                <a:latin typeface="Mongolian Baiti" panose="03000500000000000000" pitchFamily="66" charset="0"/>
                <a:cs typeface="Mongolian Baiti" panose="03000500000000000000" pitchFamily="66" charset="0"/>
              </a:rPr>
              <a:t>project</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4</a:t>
            </a:fld>
            <a:endParaRPr lang="en-US" dirty="0"/>
          </a:p>
        </p:txBody>
      </p:sp>
      <p:sp>
        <p:nvSpPr>
          <p:cNvPr id="4" name="TextBox 3">
            <a:extLst>
              <a:ext uri="{FF2B5EF4-FFF2-40B4-BE49-F238E27FC236}">
                <a16:creationId xmlns:a16="http://schemas.microsoft.com/office/drawing/2014/main" id="{E8A9D55E-8E0A-92FB-7EAE-444683A96AC6}"/>
              </a:ext>
            </a:extLst>
          </p:cNvPr>
          <p:cNvSpPr txBox="1"/>
          <p:nvPr/>
        </p:nvSpPr>
        <p:spPr>
          <a:xfrm>
            <a:off x="604157" y="1738993"/>
            <a:ext cx="11111593" cy="341632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tx1">
                    <a:lumMod val="85000"/>
                  </a:schemeClr>
                </a:solidFill>
                <a:effectLst/>
                <a:latin typeface="Open Sans" panose="020B0606030504020204" pitchFamily="34" charset="0"/>
              </a:rPr>
              <a:t>The primary objective of the Electricity Billing System is to keep track of invoices, customers, units, connections, and consumption. It keeps track of all bills, readings, purchases, and payments.</a:t>
            </a:r>
          </a:p>
          <a:p>
            <a:pPr marL="342900" indent="-342900">
              <a:buFont typeface="Arial" panose="020B0604020202020204" pitchFamily="34" charset="0"/>
              <a:buChar char="•"/>
            </a:pPr>
            <a:endParaRPr lang="en-US" sz="2400"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sz="2400" b="0" i="0" dirty="0">
                <a:solidFill>
                  <a:schemeClr val="tx1">
                    <a:lumMod val="85000"/>
                  </a:schemeClr>
                </a:solidFill>
                <a:effectLst/>
                <a:latin typeface="Open Sans" panose="020B0606030504020204" pitchFamily="34" charset="0"/>
              </a:rPr>
              <a:t>Electricity bills are the most significant communication tool between customers and power providers. Customers should receive fundamental information, as such as energy usage and unit cost, on their bills to help them understand their power use and spending, as well as their change in electricity consumption.</a:t>
            </a:r>
            <a:endParaRPr lang="en-IN" sz="2400" dirty="0">
              <a:solidFill>
                <a:schemeClr val="tx1">
                  <a:lumMod val="85000"/>
                </a:schemeClr>
              </a:solidFill>
            </a:endParaRPr>
          </a:p>
        </p:txBody>
      </p:sp>
    </p:spTree>
    <p:extLst>
      <p:ext uri="{BB962C8B-B14F-4D97-AF65-F5344CB8AC3E}">
        <p14:creationId xmlns:p14="http://schemas.microsoft.com/office/powerpoint/2010/main" val="71496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F2870-40B8-E4C3-8733-46850F30E14B}"/>
              </a:ext>
            </a:extLst>
          </p:cNvPr>
          <p:cNvSpPr>
            <a:spLocks noGrp="1"/>
          </p:cNvSpPr>
          <p:nvPr>
            <p:ph type="title"/>
          </p:nvPr>
        </p:nvSpPr>
        <p:spPr>
          <a:xfrm>
            <a:off x="594519" y="429986"/>
            <a:ext cx="11002962" cy="832425"/>
          </a:xfrm>
        </p:spPr>
        <p:txBody>
          <a:bodyPr/>
          <a:lstStyle/>
          <a:p>
            <a:r>
              <a:rPr lang="en-US" dirty="0">
                <a:latin typeface="Goudy Old Style" panose="02020502050305020303" pitchFamily="18" charset="0"/>
              </a:rPr>
              <a:t>             Class diagram</a:t>
            </a:r>
            <a:endParaRPr lang="en-IN" dirty="0">
              <a:latin typeface="Goudy Old Style" panose="02020502050305020303" pitchFamily="18" charset="0"/>
            </a:endParaRP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5</a:t>
            </a:fld>
            <a:endParaRPr lang="en-US" dirty="0"/>
          </a:p>
        </p:txBody>
      </p:sp>
      <p:pic>
        <p:nvPicPr>
          <p:cNvPr id="6" name="Picture 5">
            <a:extLst>
              <a:ext uri="{FF2B5EF4-FFF2-40B4-BE49-F238E27FC236}">
                <a16:creationId xmlns:a16="http://schemas.microsoft.com/office/drawing/2014/main" id="{1C808F5B-A5E6-5488-05F0-16E0B8905114}"/>
              </a:ext>
            </a:extLst>
          </p:cNvPr>
          <p:cNvPicPr>
            <a:picLocks noChangeAspect="1"/>
          </p:cNvPicPr>
          <p:nvPr/>
        </p:nvPicPr>
        <p:blipFill>
          <a:blip r:embed="rId2"/>
          <a:stretch>
            <a:fillRect/>
          </a:stretch>
        </p:blipFill>
        <p:spPr>
          <a:xfrm>
            <a:off x="2098227" y="1252179"/>
            <a:ext cx="7836426" cy="5077681"/>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B50F-E94F-9C5F-3133-6AC0258BDE68}"/>
              </a:ext>
            </a:extLst>
          </p:cNvPr>
          <p:cNvSpPr>
            <a:spLocks noGrp="1"/>
          </p:cNvSpPr>
          <p:nvPr>
            <p:ph type="ctrTitle"/>
          </p:nvPr>
        </p:nvSpPr>
        <p:spPr>
          <a:xfrm>
            <a:off x="1757889" y="130628"/>
            <a:ext cx="8676222" cy="1287237"/>
          </a:xfrm>
        </p:spPr>
        <p:txBody>
          <a:bodyPr/>
          <a:lstStyle/>
          <a:p>
            <a:r>
              <a:rPr lang="en-US" dirty="0">
                <a:latin typeface="Rockwell" panose="02060603020205020403" pitchFamily="18" charset="0"/>
                <a:ea typeface="Gadugi" panose="020B0502040204020203" pitchFamily="34" charset="0"/>
              </a:rPr>
              <a:t>GITHUB SETUP</a:t>
            </a:r>
            <a:endParaRPr lang="en-IN" dirty="0">
              <a:latin typeface="Rockwell" panose="02060603020205020403" pitchFamily="18" charset="0"/>
              <a:ea typeface="Gadugi" panose="020B0502040204020203" pitchFamily="34" charset="0"/>
            </a:endParaRPr>
          </a:p>
        </p:txBody>
      </p:sp>
      <p:sp>
        <p:nvSpPr>
          <p:cNvPr id="4" name="Slide Number Placeholder 3">
            <a:extLst>
              <a:ext uri="{FF2B5EF4-FFF2-40B4-BE49-F238E27FC236}">
                <a16:creationId xmlns:a16="http://schemas.microsoft.com/office/drawing/2014/main" id="{83FBA646-9007-27A6-9B20-E1691F5B39DE}"/>
              </a:ext>
            </a:extLst>
          </p:cNvPr>
          <p:cNvSpPr>
            <a:spLocks noGrp="1"/>
          </p:cNvSpPr>
          <p:nvPr>
            <p:ph type="sldNum" sz="quarter" idx="12"/>
          </p:nvPr>
        </p:nvSpPr>
        <p:spPr/>
        <p:txBody>
          <a:bodyPr/>
          <a:lstStyle/>
          <a:p>
            <a:fld id="{8C2E478F-E849-4A8C-AF1F-CBCC78A7CBFA}" type="slidenum">
              <a:rPr lang="en-US" smtClean="0"/>
              <a:t>6</a:t>
            </a:fld>
            <a:endParaRPr lang="en-US" dirty="0"/>
          </a:p>
        </p:txBody>
      </p:sp>
      <p:pic>
        <p:nvPicPr>
          <p:cNvPr id="5" name="Picture 4">
            <a:extLst>
              <a:ext uri="{FF2B5EF4-FFF2-40B4-BE49-F238E27FC236}">
                <a16:creationId xmlns:a16="http://schemas.microsoft.com/office/drawing/2014/main" id="{AF88ED07-2D37-29C1-372F-2A23E68E085E}"/>
              </a:ext>
            </a:extLst>
          </p:cNvPr>
          <p:cNvPicPr>
            <a:picLocks noChangeAspect="1"/>
          </p:cNvPicPr>
          <p:nvPr/>
        </p:nvPicPr>
        <p:blipFill>
          <a:blip r:embed="rId2"/>
          <a:stretch>
            <a:fillRect/>
          </a:stretch>
        </p:blipFill>
        <p:spPr>
          <a:xfrm>
            <a:off x="838200" y="1600668"/>
            <a:ext cx="4844627" cy="2175669"/>
          </a:xfrm>
          <a:prstGeom prst="rect">
            <a:avLst/>
          </a:prstGeom>
        </p:spPr>
      </p:pic>
      <p:pic>
        <p:nvPicPr>
          <p:cNvPr id="6" name="Picture 5">
            <a:extLst>
              <a:ext uri="{FF2B5EF4-FFF2-40B4-BE49-F238E27FC236}">
                <a16:creationId xmlns:a16="http://schemas.microsoft.com/office/drawing/2014/main" id="{AA2A021F-33D6-301A-EF23-D5BFD17F555C}"/>
              </a:ext>
            </a:extLst>
          </p:cNvPr>
          <p:cNvPicPr>
            <a:picLocks noChangeAspect="1"/>
          </p:cNvPicPr>
          <p:nvPr/>
        </p:nvPicPr>
        <p:blipFill>
          <a:blip r:embed="rId3"/>
          <a:stretch>
            <a:fillRect/>
          </a:stretch>
        </p:blipFill>
        <p:spPr>
          <a:xfrm>
            <a:off x="6227332" y="1596046"/>
            <a:ext cx="4844628" cy="2175669"/>
          </a:xfrm>
          <a:prstGeom prst="rect">
            <a:avLst/>
          </a:prstGeom>
        </p:spPr>
      </p:pic>
      <p:pic>
        <p:nvPicPr>
          <p:cNvPr id="7" name="Content Placeholder 4">
            <a:extLst>
              <a:ext uri="{FF2B5EF4-FFF2-40B4-BE49-F238E27FC236}">
                <a16:creationId xmlns:a16="http://schemas.microsoft.com/office/drawing/2014/main" id="{1769B9BA-9DBF-A045-1BCF-B85F01E5ECBF}"/>
              </a:ext>
            </a:extLst>
          </p:cNvPr>
          <p:cNvPicPr>
            <a:picLocks noChangeAspect="1"/>
          </p:cNvPicPr>
          <p:nvPr/>
        </p:nvPicPr>
        <p:blipFill>
          <a:blip r:embed="rId4"/>
          <a:stretch>
            <a:fillRect/>
          </a:stretch>
        </p:blipFill>
        <p:spPr>
          <a:xfrm>
            <a:off x="838200" y="4109362"/>
            <a:ext cx="4844627" cy="2175669"/>
          </a:xfrm>
          <a:prstGeom prst="rect">
            <a:avLst/>
          </a:prstGeom>
        </p:spPr>
      </p:pic>
      <p:pic>
        <p:nvPicPr>
          <p:cNvPr id="8" name="Picture 7">
            <a:extLst>
              <a:ext uri="{FF2B5EF4-FFF2-40B4-BE49-F238E27FC236}">
                <a16:creationId xmlns:a16="http://schemas.microsoft.com/office/drawing/2014/main" id="{6ED2A2CE-5AE2-D66D-70BA-11CC442B9999}"/>
              </a:ext>
            </a:extLst>
          </p:cNvPr>
          <p:cNvPicPr>
            <a:picLocks noChangeAspect="1"/>
          </p:cNvPicPr>
          <p:nvPr/>
        </p:nvPicPr>
        <p:blipFill>
          <a:blip r:embed="rId5"/>
          <a:stretch>
            <a:fillRect/>
          </a:stretch>
        </p:blipFill>
        <p:spPr>
          <a:xfrm>
            <a:off x="6227332" y="4109361"/>
            <a:ext cx="4844627" cy="2175669"/>
          </a:xfrm>
          <a:prstGeom prst="rect">
            <a:avLst/>
          </a:prstGeom>
        </p:spPr>
      </p:pic>
    </p:spTree>
    <p:extLst>
      <p:ext uri="{BB962C8B-B14F-4D97-AF65-F5344CB8AC3E}">
        <p14:creationId xmlns:p14="http://schemas.microsoft.com/office/powerpoint/2010/main" val="57004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8E94-6F06-A6EC-ED81-EA7CB512DD64}"/>
              </a:ext>
            </a:extLst>
          </p:cNvPr>
          <p:cNvSpPr>
            <a:spLocks noGrp="1"/>
          </p:cNvSpPr>
          <p:nvPr>
            <p:ph type="ctrTitle"/>
          </p:nvPr>
        </p:nvSpPr>
        <p:spPr>
          <a:xfrm>
            <a:off x="1751012" y="677635"/>
            <a:ext cx="8676222" cy="898071"/>
          </a:xfrm>
        </p:spPr>
        <p:txBody>
          <a:bodyPr>
            <a:noAutofit/>
          </a:bodyPr>
          <a:lstStyle/>
          <a:p>
            <a:r>
              <a:rPr lang="en-US" sz="5400" dirty="0">
                <a:latin typeface="Goudy Old Style" panose="02020502050305020303" pitchFamily="18" charset="0"/>
              </a:rPr>
              <a:t>Conclusion</a:t>
            </a:r>
            <a:endParaRPr lang="en-IN" sz="5400" dirty="0"/>
          </a:p>
        </p:txBody>
      </p:sp>
      <p:sp>
        <p:nvSpPr>
          <p:cNvPr id="3" name="Subtitle 2">
            <a:extLst>
              <a:ext uri="{FF2B5EF4-FFF2-40B4-BE49-F238E27FC236}">
                <a16:creationId xmlns:a16="http://schemas.microsoft.com/office/drawing/2014/main" id="{BDECFFE3-5613-0FFE-EAD5-3D4360589CC8}"/>
              </a:ext>
            </a:extLst>
          </p:cNvPr>
          <p:cNvSpPr>
            <a:spLocks noGrp="1"/>
          </p:cNvSpPr>
          <p:nvPr>
            <p:ph type="subTitle" idx="1"/>
          </p:nvPr>
        </p:nvSpPr>
        <p:spPr>
          <a:xfrm>
            <a:off x="1126671" y="1575706"/>
            <a:ext cx="9699171" cy="4215494"/>
          </a:xfrm>
        </p:spPr>
        <p:txBody>
          <a:bodyPr>
            <a:normAutofit/>
          </a:bodyPr>
          <a:lstStyle/>
          <a:p>
            <a:pPr marL="342900" indent="-342900" algn="l" fontAlgn="base">
              <a:buFont typeface="Wingdings" panose="05000000000000000000" pitchFamily="2" charset="2"/>
              <a:buChar char="q"/>
            </a:pPr>
            <a:r>
              <a:rPr lang="en-US" sz="2400" b="0" i="0" dirty="0">
                <a:solidFill>
                  <a:schemeClr val="tx1">
                    <a:lumMod val="85000"/>
                  </a:schemeClr>
                </a:solidFill>
                <a:effectLst/>
                <a:latin typeface="Poppins" panose="00000500000000000000" pitchFamily="2" charset="0"/>
              </a:rPr>
              <a:t>After all the hard work is done for the electricity bill management system is here. It is software that helps the user to work with the billing cycles, paying bills, managing different departments under which employees are working, etc. This software reduces the amount of manual data entry and gives greater efficiency.</a:t>
            </a:r>
          </a:p>
          <a:p>
            <a:pPr marL="342900" indent="-342900" algn="l" fontAlgn="base">
              <a:buFont typeface="Wingdings" panose="05000000000000000000" pitchFamily="2" charset="2"/>
              <a:buChar char="q"/>
            </a:pPr>
            <a:r>
              <a:rPr lang="en-US" sz="2400" b="0" i="0" dirty="0">
                <a:solidFill>
                  <a:schemeClr val="tx1">
                    <a:lumMod val="85000"/>
                  </a:schemeClr>
                </a:solidFill>
                <a:effectLst/>
                <a:latin typeface="Poppins" panose="00000500000000000000" pitchFamily="2" charset="0"/>
              </a:rPr>
              <a:t>The User Interface of it is very friendly and can be easily used by anyone. It also decreases the amount of time taken to write details and other modules.</a:t>
            </a:r>
          </a:p>
          <a:p>
            <a:endParaRPr lang="en-IN" dirty="0"/>
          </a:p>
        </p:txBody>
      </p:sp>
      <p:sp>
        <p:nvSpPr>
          <p:cNvPr id="4" name="Slide Number Placeholder 3">
            <a:extLst>
              <a:ext uri="{FF2B5EF4-FFF2-40B4-BE49-F238E27FC236}">
                <a16:creationId xmlns:a16="http://schemas.microsoft.com/office/drawing/2014/main" id="{BF044F4A-D957-D8DC-DAC5-89A9C3507903}"/>
              </a:ext>
            </a:extLst>
          </p:cNvPr>
          <p:cNvSpPr>
            <a:spLocks noGrp="1"/>
          </p:cNvSpPr>
          <p:nvPr>
            <p:ph type="sldNum" sz="quarter" idx="12"/>
          </p:nvPr>
        </p:nvSpPr>
        <p:spPr/>
        <p:txBody>
          <a:bodyPr/>
          <a:lstStyle/>
          <a:p>
            <a:fld id="{8C2E478F-E849-4A8C-AF1F-CBCC78A7CBFA}" type="slidenum">
              <a:rPr lang="en-US" smtClean="0"/>
              <a:t>7</a:t>
            </a:fld>
            <a:endParaRPr lang="en-US" dirty="0"/>
          </a:p>
        </p:txBody>
      </p:sp>
    </p:spTree>
    <p:extLst>
      <p:ext uri="{BB962C8B-B14F-4D97-AF65-F5344CB8AC3E}">
        <p14:creationId xmlns:p14="http://schemas.microsoft.com/office/powerpoint/2010/main" val="3663069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Mesh</Template>
  <TotalTime>333</TotalTime>
  <Words>363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-apple-system</vt:lpstr>
      <vt:lpstr>Arial</vt:lpstr>
      <vt:lpstr>Arial Black</vt:lpstr>
      <vt:lpstr>Calibri</vt:lpstr>
      <vt:lpstr>Century Gothic</vt:lpstr>
      <vt:lpstr>Goudy Old Style</vt:lpstr>
      <vt:lpstr>HP Simplified Hans</vt:lpstr>
      <vt:lpstr>Mongolian Baiti</vt:lpstr>
      <vt:lpstr>Open Sans</vt:lpstr>
      <vt:lpstr>Poppins</vt:lpstr>
      <vt:lpstr>Rockwell</vt:lpstr>
      <vt:lpstr>Wingdings</vt:lpstr>
      <vt:lpstr>Mesh</vt:lpstr>
      <vt:lpstr> ELECTRICITY BILLING SYSTEM</vt:lpstr>
      <vt:lpstr>TEAM MEMBERS</vt:lpstr>
      <vt:lpstr>INTRODUCTION </vt:lpstr>
      <vt:lpstr>Objective and purpose of the  project</vt:lpstr>
      <vt:lpstr>             Class diagram</vt:lpstr>
      <vt:lpstr>GITHUB SETUP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dc:title>
  <dc:creator>Sriharsha</dc:creator>
  <cp:lastModifiedBy>saicharan gattu</cp:lastModifiedBy>
  <cp:revision>27</cp:revision>
  <dcterms:created xsi:type="dcterms:W3CDTF">2022-05-06T13:33:14Z</dcterms:created>
  <dcterms:modified xsi:type="dcterms:W3CDTF">2022-09-02T03:35:39Z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