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9" r:id="rId3"/>
    <p:sldId id="262" r:id="rId4"/>
    <p:sldId id="260"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405EE-F41B-9BFE-0F7C-477957F85EF5}" v="572" dt="2022-05-09T05:49:55.598"/>
    <p1510:client id="{D246FD02-A293-6E6B-2C7B-A8FCBC9B6F14}" v="5" dt="2022-05-09T12:52:10.567"/>
    <p1510:client id="{E5A5CCAA-DC9B-4356-8EC6-C2DBDB8D8D6E}" v="149" dt="2022-05-09T03:29:58.038"/>
    <p1510:client id="{F110B310-C4F3-7147-B677-0C58C76BBB59}" v="1775" dt="2022-05-09T12:46:03.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58" autoAdjust="0"/>
    <p:restoredTop sz="81348"/>
  </p:normalViewPr>
  <p:slideViewPr>
    <p:cSldViewPr snapToGrid="0">
      <p:cViewPr>
        <p:scale>
          <a:sx n="150" d="100"/>
          <a:sy n="150" d="100"/>
        </p:scale>
        <p:origin x="1344" y="-4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7EBF79-DAB1-450D-B3A0-D0008E85D12B}" type="doc">
      <dgm:prSet loTypeId="urn:microsoft.com/office/officeart/2005/8/layout/process1" loCatId="process" qsTypeId="urn:microsoft.com/office/officeart/2005/8/quickstyle/simple1" qsCatId="simple" csTypeId="urn:microsoft.com/office/officeart/2005/8/colors/accent1_2" csCatId="accent1" phldr="1"/>
      <dgm:spPr/>
    </dgm:pt>
    <dgm:pt modelId="{D1E2E138-E8C6-4404-9E27-6F413BE46760}">
      <dgm:prSet phldrT="[Text]" phldr="0"/>
      <dgm:spPr/>
      <dgm:t>
        <a:bodyPr/>
        <a:lstStyle/>
        <a:p>
          <a:pPr rtl="0"/>
          <a:r>
            <a:rPr lang="en-US">
              <a:latin typeface="Calibri Light" panose="020F0302020204030204"/>
            </a:rPr>
            <a:t>Generate trajectory using Differential Dynamic Programming</a:t>
          </a:r>
          <a:endParaRPr lang="en-US"/>
        </a:p>
      </dgm:t>
    </dgm:pt>
    <dgm:pt modelId="{B886DAAA-F8B7-4085-A2C5-F3604994315F}" type="parTrans" cxnId="{ACD956F7-BD50-4D67-B181-45B4BAA269B8}">
      <dgm:prSet/>
      <dgm:spPr/>
    </dgm:pt>
    <dgm:pt modelId="{4C8F2C00-57C4-4E87-9963-A6452E848D8C}" type="sibTrans" cxnId="{ACD956F7-BD50-4D67-B181-45B4BAA269B8}">
      <dgm:prSet/>
      <dgm:spPr/>
      <dgm:t>
        <a:bodyPr/>
        <a:lstStyle/>
        <a:p>
          <a:endParaRPr lang="en-US"/>
        </a:p>
      </dgm:t>
    </dgm:pt>
    <dgm:pt modelId="{7A1D3864-13D6-4149-BC55-713CCB524639}">
      <dgm:prSet phldrT="[Text]" phldr="0"/>
      <dgm:spPr/>
      <dgm:t>
        <a:bodyPr/>
        <a:lstStyle/>
        <a:p>
          <a:pPr rtl="0"/>
          <a:r>
            <a:rPr lang="en-US">
              <a:latin typeface="Calibri Light" panose="020F0302020204030204"/>
            </a:rPr>
            <a:t>Convert discrete states into continuous desired states</a:t>
          </a:r>
          <a:endParaRPr lang="en-US"/>
        </a:p>
      </dgm:t>
    </dgm:pt>
    <dgm:pt modelId="{A1DA96A6-5CC3-4444-BA7E-1A2A110D1381}" type="parTrans" cxnId="{6B13E398-8675-45F8-B481-8C7FC1BEF2BC}">
      <dgm:prSet/>
      <dgm:spPr/>
    </dgm:pt>
    <dgm:pt modelId="{B91E19E8-3892-4D7D-B4BA-60DEEF3E891D}" type="sibTrans" cxnId="{6B13E398-8675-45F8-B481-8C7FC1BEF2BC}">
      <dgm:prSet/>
      <dgm:spPr/>
      <dgm:t>
        <a:bodyPr/>
        <a:lstStyle/>
        <a:p>
          <a:endParaRPr lang="en-US"/>
        </a:p>
      </dgm:t>
    </dgm:pt>
    <dgm:pt modelId="{50A664B9-30B6-44A2-B9DA-EB80376DC584}">
      <dgm:prSet phldrT="[Text]" phldr="0"/>
      <dgm:spPr/>
      <dgm:t>
        <a:bodyPr/>
        <a:lstStyle/>
        <a:p>
          <a:pPr rtl="0"/>
          <a:r>
            <a:rPr lang="en-US">
              <a:latin typeface="Calibri Light" panose="020F0302020204030204"/>
            </a:rPr>
            <a:t>Design a control law to track the trajectory</a:t>
          </a:r>
          <a:endParaRPr lang="en-US"/>
        </a:p>
      </dgm:t>
    </dgm:pt>
    <dgm:pt modelId="{DDA5B483-5FB9-4EDF-9B72-11E2BB6229D9}" type="parTrans" cxnId="{B156A6FE-C9B3-4A44-9406-6093C86D9339}">
      <dgm:prSet/>
      <dgm:spPr/>
    </dgm:pt>
    <dgm:pt modelId="{3B0C40A3-0F30-4096-91DB-8A57D3C4540B}" type="sibTrans" cxnId="{B156A6FE-C9B3-4A44-9406-6093C86D9339}">
      <dgm:prSet/>
      <dgm:spPr/>
    </dgm:pt>
    <dgm:pt modelId="{873CB9E2-EB0A-4ADD-813A-4960C9CA866F}" type="pres">
      <dgm:prSet presAssocID="{527EBF79-DAB1-450D-B3A0-D0008E85D12B}" presName="Name0" presStyleCnt="0">
        <dgm:presLayoutVars>
          <dgm:dir/>
          <dgm:resizeHandles val="exact"/>
        </dgm:presLayoutVars>
      </dgm:prSet>
      <dgm:spPr/>
    </dgm:pt>
    <dgm:pt modelId="{4AA4D089-AC21-42A1-89E4-BB32CCE9826B}" type="pres">
      <dgm:prSet presAssocID="{D1E2E138-E8C6-4404-9E27-6F413BE46760}" presName="node" presStyleLbl="node1" presStyleIdx="0" presStyleCnt="3">
        <dgm:presLayoutVars>
          <dgm:bulletEnabled val="1"/>
        </dgm:presLayoutVars>
      </dgm:prSet>
      <dgm:spPr/>
    </dgm:pt>
    <dgm:pt modelId="{FB65EE7B-CC1C-4A1D-B3B4-D5B7E4C60F78}" type="pres">
      <dgm:prSet presAssocID="{4C8F2C00-57C4-4E87-9963-A6452E848D8C}" presName="sibTrans" presStyleLbl="sibTrans2D1" presStyleIdx="0" presStyleCnt="2"/>
      <dgm:spPr/>
    </dgm:pt>
    <dgm:pt modelId="{7D6414FA-F0AA-4B04-A556-3974959BDC1C}" type="pres">
      <dgm:prSet presAssocID="{4C8F2C00-57C4-4E87-9963-A6452E848D8C}" presName="connectorText" presStyleLbl="sibTrans2D1" presStyleIdx="0" presStyleCnt="2"/>
      <dgm:spPr/>
    </dgm:pt>
    <dgm:pt modelId="{293ED4CE-BE1C-4B80-BC9B-7138B2EF9BF9}" type="pres">
      <dgm:prSet presAssocID="{7A1D3864-13D6-4149-BC55-713CCB524639}" presName="node" presStyleLbl="node1" presStyleIdx="1" presStyleCnt="3">
        <dgm:presLayoutVars>
          <dgm:bulletEnabled val="1"/>
        </dgm:presLayoutVars>
      </dgm:prSet>
      <dgm:spPr/>
    </dgm:pt>
    <dgm:pt modelId="{BE2C0754-8621-4CE5-A411-E799C16DE122}" type="pres">
      <dgm:prSet presAssocID="{B91E19E8-3892-4D7D-B4BA-60DEEF3E891D}" presName="sibTrans" presStyleLbl="sibTrans2D1" presStyleIdx="1" presStyleCnt="2"/>
      <dgm:spPr/>
    </dgm:pt>
    <dgm:pt modelId="{8C12C11C-BEE3-4026-85F2-91EC7692C957}" type="pres">
      <dgm:prSet presAssocID="{B91E19E8-3892-4D7D-B4BA-60DEEF3E891D}" presName="connectorText" presStyleLbl="sibTrans2D1" presStyleIdx="1" presStyleCnt="2"/>
      <dgm:spPr/>
    </dgm:pt>
    <dgm:pt modelId="{B4786979-03F7-4BCB-8D2E-4135F5584645}" type="pres">
      <dgm:prSet presAssocID="{50A664B9-30B6-44A2-B9DA-EB80376DC584}" presName="node" presStyleLbl="node1" presStyleIdx="2" presStyleCnt="3">
        <dgm:presLayoutVars>
          <dgm:bulletEnabled val="1"/>
        </dgm:presLayoutVars>
      </dgm:prSet>
      <dgm:spPr/>
    </dgm:pt>
  </dgm:ptLst>
  <dgm:cxnLst>
    <dgm:cxn modelId="{4FB28D2E-FD1A-48EB-B69D-719E22880B76}" type="presOf" srcId="{7A1D3864-13D6-4149-BC55-713CCB524639}" destId="{293ED4CE-BE1C-4B80-BC9B-7138B2EF9BF9}" srcOrd="0" destOrd="0" presId="urn:microsoft.com/office/officeart/2005/8/layout/process1"/>
    <dgm:cxn modelId="{D89EB062-6C98-4DB1-A589-04DB28FF3C7F}" type="presOf" srcId="{527EBF79-DAB1-450D-B3A0-D0008E85D12B}" destId="{873CB9E2-EB0A-4ADD-813A-4960C9CA866F}" srcOrd="0" destOrd="0" presId="urn:microsoft.com/office/officeart/2005/8/layout/process1"/>
    <dgm:cxn modelId="{8E5ED867-0D6A-4688-9338-F454D50E3991}" type="presOf" srcId="{B91E19E8-3892-4D7D-B4BA-60DEEF3E891D}" destId="{8C12C11C-BEE3-4026-85F2-91EC7692C957}" srcOrd="1" destOrd="0" presId="urn:microsoft.com/office/officeart/2005/8/layout/process1"/>
    <dgm:cxn modelId="{B0D74C76-2EE3-44D0-8764-BC5A6DA7921D}" type="presOf" srcId="{4C8F2C00-57C4-4E87-9963-A6452E848D8C}" destId="{7D6414FA-F0AA-4B04-A556-3974959BDC1C}" srcOrd="1" destOrd="0" presId="urn:microsoft.com/office/officeart/2005/8/layout/process1"/>
    <dgm:cxn modelId="{6B13E398-8675-45F8-B481-8C7FC1BEF2BC}" srcId="{527EBF79-DAB1-450D-B3A0-D0008E85D12B}" destId="{7A1D3864-13D6-4149-BC55-713CCB524639}" srcOrd="1" destOrd="0" parTransId="{A1DA96A6-5CC3-4444-BA7E-1A2A110D1381}" sibTransId="{B91E19E8-3892-4D7D-B4BA-60DEEF3E891D}"/>
    <dgm:cxn modelId="{48EBA8B2-2CCD-4754-8580-996FC2D32FDC}" type="presOf" srcId="{B91E19E8-3892-4D7D-B4BA-60DEEF3E891D}" destId="{BE2C0754-8621-4CE5-A411-E799C16DE122}" srcOrd="0" destOrd="0" presId="urn:microsoft.com/office/officeart/2005/8/layout/process1"/>
    <dgm:cxn modelId="{79288CE2-57BF-460A-A95F-AD49E316C03B}" type="presOf" srcId="{50A664B9-30B6-44A2-B9DA-EB80376DC584}" destId="{B4786979-03F7-4BCB-8D2E-4135F5584645}" srcOrd="0" destOrd="0" presId="urn:microsoft.com/office/officeart/2005/8/layout/process1"/>
    <dgm:cxn modelId="{FC1AC4E4-0525-41A9-9A13-56B781CD6481}" type="presOf" srcId="{4C8F2C00-57C4-4E87-9963-A6452E848D8C}" destId="{FB65EE7B-CC1C-4A1D-B3B4-D5B7E4C60F78}" srcOrd="0" destOrd="0" presId="urn:microsoft.com/office/officeart/2005/8/layout/process1"/>
    <dgm:cxn modelId="{A4257BF4-D4E4-4944-84F2-8057AE5C1C93}" type="presOf" srcId="{D1E2E138-E8C6-4404-9E27-6F413BE46760}" destId="{4AA4D089-AC21-42A1-89E4-BB32CCE9826B}" srcOrd="0" destOrd="0" presId="urn:microsoft.com/office/officeart/2005/8/layout/process1"/>
    <dgm:cxn modelId="{ACD956F7-BD50-4D67-B181-45B4BAA269B8}" srcId="{527EBF79-DAB1-450D-B3A0-D0008E85D12B}" destId="{D1E2E138-E8C6-4404-9E27-6F413BE46760}" srcOrd="0" destOrd="0" parTransId="{B886DAAA-F8B7-4085-A2C5-F3604994315F}" sibTransId="{4C8F2C00-57C4-4E87-9963-A6452E848D8C}"/>
    <dgm:cxn modelId="{B156A6FE-C9B3-4A44-9406-6093C86D9339}" srcId="{527EBF79-DAB1-450D-B3A0-D0008E85D12B}" destId="{50A664B9-30B6-44A2-B9DA-EB80376DC584}" srcOrd="2" destOrd="0" parTransId="{DDA5B483-5FB9-4EDF-9B72-11E2BB6229D9}" sibTransId="{3B0C40A3-0F30-4096-91DB-8A57D3C4540B}"/>
    <dgm:cxn modelId="{AF717A9A-800C-4276-8A0F-246BDA67DF11}" type="presParOf" srcId="{873CB9E2-EB0A-4ADD-813A-4960C9CA866F}" destId="{4AA4D089-AC21-42A1-89E4-BB32CCE9826B}" srcOrd="0" destOrd="0" presId="urn:microsoft.com/office/officeart/2005/8/layout/process1"/>
    <dgm:cxn modelId="{3E2E6CE3-466A-4B0D-AAB3-CD94C8BB5D59}" type="presParOf" srcId="{873CB9E2-EB0A-4ADD-813A-4960C9CA866F}" destId="{FB65EE7B-CC1C-4A1D-B3B4-D5B7E4C60F78}" srcOrd="1" destOrd="0" presId="urn:microsoft.com/office/officeart/2005/8/layout/process1"/>
    <dgm:cxn modelId="{D0883634-6111-424C-89BC-B3CA4CB90906}" type="presParOf" srcId="{FB65EE7B-CC1C-4A1D-B3B4-D5B7E4C60F78}" destId="{7D6414FA-F0AA-4B04-A556-3974959BDC1C}" srcOrd="0" destOrd="0" presId="urn:microsoft.com/office/officeart/2005/8/layout/process1"/>
    <dgm:cxn modelId="{A0A8BE9C-40A3-400E-823D-7A01532A37DF}" type="presParOf" srcId="{873CB9E2-EB0A-4ADD-813A-4960C9CA866F}" destId="{293ED4CE-BE1C-4B80-BC9B-7138B2EF9BF9}" srcOrd="2" destOrd="0" presId="urn:microsoft.com/office/officeart/2005/8/layout/process1"/>
    <dgm:cxn modelId="{E0A54094-262B-45EE-8437-6A078691B646}" type="presParOf" srcId="{873CB9E2-EB0A-4ADD-813A-4960C9CA866F}" destId="{BE2C0754-8621-4CE5-A411-E799C16DE122}" srcOrd="3" destOrd="0" presId="urn:microsoft.com/office/officeart/2005/8/layout/process1"/>
    <dgm:cxn modelId="{F7E18875-08C4-45DF-8CDA-85C961C8BCD0}" type="presParOf" srcId="{BE2C0754-8621-4CE5-A411-E799C16DE122}" destId="{8C12C11C-BEE3-4026-85F2-91EC7692C957}" srcOrd="0" destOrd="0" presId="urn:microsoft.com/office/officeart/2005/8/layout/process1"/>
    <dgm:cxn modelId="{102AFC23-9331-481E-A8FE-639054363136}" type="presParOf" srcId="{873CB9E2-EB0A-4ADD-813A-4960C9CA866F}" destId="{B4786979-03F7-4BCB-8D2E-4135F5584645}"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4D089-AC21-42A1-89E4-BB32CCE9826B}">
      <dsp:nvSpPr>
        <dsp:cNvPr id="0" name=""/>
        <dsp:cNvSpPr/>
      </dsp:nvSpPr>
      <dsp:spPr>
        <a:xfrm>
          <a:off x="9590" y="736053"/>
          <a:ext cx="2866377" cy="17198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a:latin typeface="Calibri Light" panose="020F0302020204030204"/>
            </a:rPr>
            <a:t>Generate trajectory using Differential Dynamic Programming</a:t>
          </a:r>
          <a:endParaRPr lang="en-US" sz="2500" kern="1200"/>
        </a:p>
      </dsp:txBody>
      <dsp:txXfrm>
        <a:off x="59962" y="786425"/>
        <a:ext cx="2765633" cy="1619082"/>
      </dsp:txXfrm>
    </dsp:sp>
    <dsp:sp modelId="{FB65EE7B-CC1C-4A1D-B3B4-D5B7E4C60F78}">
      <dsp:nvSpPr>
        <dsp:cNvPr id="0" name=""/>
        <dsp:cNvSpPr/>
      </dsp:nvSpPr>
      <dsp:spPr>
        <a:xfrm>
          <a:off x="3162605" y="1240536"/>
          <a:ext cx="607672" cy="7108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3162605" y="1382708"/>
        <a:ext cx="425370" cy="426517"/>
      </dsp:txXfrm>
    </dsp:sp>
    <dsp:sp modelId="{293ED4CE-BE1C-4B80-BC9B-7138B2EF9BF9}">
      <dsp:nvSpPr>
        <dsp:cNvPr id="0" name=""/>
        <dsp:cNvSpPr/>
      </dsp:nvSpPr>
      <dsp:spPr>
        <a:xfrm>
          <a:off x="4022518" y="736053"/>
          <a:ext cx="2866377" cy="17198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a:latin typeface="Calibri Light" panose="020F0302020204030204"/>
            </a:rPr>
            <a:t>Convert discrete states into continuous desired states</a:t>
          </a:r>
          <a:endParaRPr lang="en-US" sz="2500" kern="1200"/>
        </a:p>
      </dsp:txBody>
      <dsp:txXfrm>
        <a:off x="4072890" y="786425"/>
        <a:ext cx="2765633" cy="1619082"/>
      </dsp:txXfrm>
    </dsp:sp>
    <dsp:sp modelId="{BE2C0754-8621-4CE5-A411-E799C16DE122}">
      <dsp:nvSpPr>
        <dsp:cNvPr id="0" name=""/>
        <dsp:cNvSpPr/>
      </dsp:nvSpPr>
      <dsp:spPr>
        <a:xfrm>
          <a:off x="7175534" y="1240536"/>
          <a:ext cx="607672" cy="7108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175534" y="1382708"/>
        <a:ext cx="425370" cy="426517"/>
      </dsp:txXfrm>
    </dsp:sp>
    <dsp:sp modelId="{B4786979-03F7-4BCB-8D2E-4135F5584645}">
      <dsp:nvSpPr>
        <dsp:cNvPr id="0" name=""/>
        <dsp:cNvSpPr/>
      </dsp:nvSpPr>
      <dsp:spPr>
        <a:xfrm>
          <a:off x="8035447" y="736053"/>
          <a:ext cx="2866377" cy="17198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a:latin typeface="Calibri Light" panose="020F0302020204030204"/>
            </a:rPr>
            <a:t>Design a control law to track the trajectory</a:t>
          </a:r>
          <a:endParaRPr lang="en-US" sz="2500" kern="1200"/>
        </a:p>
      </dsp:txBody>
      <dsp:txXfrm>
        <a:off x="8085819" y="786425"/>
        <a:ext cx="2765633" cy="16190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D9769-0A87-734C-999E-B0FD76F68C32}"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085E28-40A4-3040-B307-03CB1537ECB3}" type="slidenum">
              <a:rPr lang="en-US" smtClean="0"/>
              <a:t>‹#›</a:t>
            </a:fld>
            <a:endParaRPr lang="en-US"/>
          </a:p>
        </p:txBody>
      </p:sp>
    </p:spTree>
    <p:extLst>
      <p:ext uri="{BB962C8B-B14F-4D97-AF65-F5344CB8AC3E}">
        <p14:creationId xmlns:p14="http://schemas.microsoft.com/office/powerpoint/2010/main" val="1284198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Good morning, everyone, my name is Yu-Heng, and this is my teammate, </a:t>
            </a:r>
            <a:r>
              <a:rPr lang="en-US" sz="1200" kern="1200" dirty="0" err="1">
                <a:solidFill>
                  <a:schemeClr val="tx1"/>
                </a:solidFill>
                <a:effectLst/>
                <a:latin typeface="+mn-lt"/>
                <a:ea typeface="+mn-ea"/>
                <a:cs typeface="+mn-cs"/>
              </a:rPr>
              <a:t>Saicharan</a:t>
            </a:r>
            <a:r>
              <a:rPr lang="en-US" sz="1200" kern="1200" dirty="0">
                <a:solidFill>
                  <a:schemeClr val="tx1"/>
                </a:solidFill>
                <a:effectLst/>
                <a:latin typeface="+mn-lt"/>
                <a:ea typeface="+mn-ea"/>
                <a:cs typeface="+mn-cs"/>
              </a:rPr>
              <a:t>. We're going to talk about how we applied nonlinear control to the quadcopter's trajectory generation and tracking.</a:t>
            </a:r>
          </a:p>
          <a:p>
            <a:endParaRPr lang="en-US" dirty="0"/>
          </a:p>
        </p:txBody>
      </p:sp>
      <p:sp>
        <p:nvSpPr>
          <p:cNvPr id="4" name="Slide Number Placeholder 3"/>
          <p:cNvSpPr>
            <a:spLocks noGrp="1"/>
          </p:cNvSpPr>
          <p:nvPr>
            <p:ph type="sldNum" sz="quarter" idx="5"/>
          </p:nvPr>
        </p:nvSpPr>
        <p:spPr/>
        <p:txBody>
          <a:bodyPr/>
          <a:lstStyle/>
          <a:p>
            <a:fld id="{7A085E28-40A4-3040-B307-03CB1537ECB3}" type="slidenum">
              <a:rPr lang="en-US" smtClean="0"/>
              <a:t>1</a:t>
            </a:fld>
            <a:endParaRPr lang="en-US"/>
          </a:p>
        </p:txBody>
      </p:sp>
    </p:spTree>
    <p:extLst>
      <p:ext uri="{BB962C8B-B14F-4D97-AF65-F5344CB8AC3E}">
        <p14:creationId xmlns:p14="http://schemas.microsoft.com/office/powerpoint/2010/main" val="2495459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are the equations of motion of a quadcopter. There are 12 states in total. It contains the position, orientation, linear velocity, and the angular velocity in the body frame. The four control inputs are in fact not the force provide by the propellers. Actually, u1 represents the vertical thrust on the z axis of the body frame, while the others each represents a torque.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simplicity, we first try to control the quadcopter in 2-dimension model. This model is obtained by setting y phi and xi to 0. And the equation of motion can be expressed as this. </a:t>
            </a:r>
          </a:p>
          <a:p>
            <a:endParaRPr lang="en-US" dirty="0"/>
          </a:p>
        </p:txBody>
      </p:sp>
      <p:sp>
        <p:nvSpPr>
          <p:cNvPr id="4" name="Slide Number Placeholder 3"/>
          <p:cNvSpPr>
            <a:spLocks noGrp="1"/>
          </p:cNvSpPr>
          <p:nvPr>
            <p:ph type="sldNum" sz="quarter" idx="5"/>
          </p:nvPr>
        </p:nvSpPr>
        <p:spPr/>
        <p:txBody>
          <a:bodyPr/>
          <a:lstStyle/>
          <a:p>
            <a:fld id="{7A085E28-40A4-3040-B307-03CB1537ECB3}" type="slidenum">
              <a:rPr lang="en-US" smtClean="0"/>
              <a:t>2</a:t>
            </a:fld>
            <a:endParaRPr lang="en-US"/>
          </a:p>
        </p:txBody>
      </p:sp>
    </p:spTree>
    <p:extLst>
      <p:ext uri="{BB962C8B-B14F-4D97-AF65-F5344CB8AC3E}">
        <p14:creationId xmlns:p14="http://schemas.microsoft.com/office/powerpoint/2010/main" val="1896222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controlling the simplified model, we also apply feedback linearization on the full 3D model. The output y is chose to be </a:t>
            </a:r>
            <a:r>
              <a:rPr lang="en-US" sz="1200" kern="1200" dirty="0" err="1">
                <a:solidFill>
                  <a:schemeClr val="tx1"/>
                </a:solidFill>
                <a:effectLst/>
                <a:latin typeface="+mn-lt"/>
                <a:ea typeface="+mn-ea"/>
                <a:cs typeface="+mn-cs"/>
              </a:rPr>
              <a:t>xyz</a:t>
            </a:r>
            <a:r>
              <a:rPr lang="en-US" sz="1200" kern="1200" dirty="0">
                <a:solidFill>
                  <a:schemeClr val="tx1"/>
                </a:solidFill>
                <a:effectLst/>
                <a:latin typeface="+mn-lt"/>
                <a:ea typeface="+mn-ea"/>
                <a:cs typeface="+mn-cs"/>
              </a:rPr>
              <a:t> position and xi, which is the angle where the quadcopter is heading. To achieve a linearized input-output system, we have to find the fourth derivate of x y z. This gives us linearized u1 to u3. And the second derivative of xi will give us linearized u3 and u4. Here, we also need to apply the concept of dynamic compensator and treat u1 and du1 as an augmented state. As for the virtual control, since v123 and v4 are in different order, we need to design the error dynamics separately. In the end, we can obtain the augmented output this equation. Below are the actual matrices that we used in the simulation, and apparently, they are super long and are very hard to calculate by hand. The figure shows that this controller can take all four states to their desired outputs.</a:t>
            </a:r>
          </a:p>
          <a:p>
            <a:endParaRPr lang="en-US" dirty="0"/>
          </a:p>
        </p:txBody>
      </p:sp>
      <p:sp>
        <p:nvSpPr>
          <p:cNvPr id="4" name="Slide Number Placeholder 3"/>
          <p:cNvSpPr>
            <a:spLocks noGrp="1"/>
          </p:cNvSpPr>
          <p:nvPr>
            <p:ph type="sldNum" sz="quarter" idx="5"/>
          </p:nvPr>
        </p:nvSpPr>
        <p:spPr/>
        <p:txBody>
          <a:bodyPr/>
          <a:lstStyle/>
          <a:p>
            <a:fld id="{7A085E28-40A4-3040-B307-03CB1537ECB3}" type="slidenum">
              <a:rPr lang="en-US" smtClean="0"/>
              <a:t>5</a:t>
            </a:fld>
            <a:endParaRPr lang="en-US"/>
          </a:p>
        </p:txBody>
      </p:sp>
    </p:spTree>
    <p:extLst>
      <p:ext uri="{BB962C8B-B14F-4D97-AF65-F5344CB8AC3E}">
        <p14:creationId xmlns:p14="http://schemas.microsoft.com/office/powerpoint/2010/main" val="1637518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the future work of this project, we like to apply Block backstepping to control, since it supposed to have a better performance. If we separate the original dynamics in this way, it almost fits perfectly to the block backstepping model that we learned from the lecture. But one key different is that the ga matrix in NOT a square matrix, and quick experiment shows that at most only one of the x y or z will converge if we just use </a:t>
            </a:r>
            <a:r>
              <a:rPr lang="en-US" sz="1200" kern="1200" dirty="0" err="1">
                <a:solidFill>
                  <a:schemeClr val="tx1"/>
                </a:solidFill>
                <a:effectLst/>
                <a:latin typeface="+mn-lt"/>
                <a:ea typeface="+mn-ea"/>
                <a:cs typeface="+mn-cs"/>
              </a:rPr>
              <a:t>pinv</a:t>
            </a:r>
            <a:r>
              <a:rPr lang="en-US" sz="1200" kern="1200" dirty="0">
                <a:solidFill>
                  <a:schemeClr val="tx1"/>
                </a:solidFill>
                <a:effectLst/>
                <a:latin typeface="+mn-lt"/>
                <a:ea typeface="+mn-ea"/>
                <a:cs typeface="+mn-cs"/>
              </a:rPr>
              <a:t> on ga.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Another focus that we planned to improve on is to deal with the problem that we encountered when tracking a discrete trajectory. Since the controller required us to use at least 6 order polynomials to track, when applying </a:t>
            </a:r>
            <a:r>
              <a:rPr lang="en-US" sz="1200" kern="1200" dirty="0" err="1">
                <a:solidFill>
                  <a:schemeClr val="tx1"/>
                </a:solidFill>
                <a:effectLst/>
                <a:latin typeface="+mn-lt"/>
                <a:ea typeface="+mn-ea"/>
                <a:cs typeface="+mn-cs"/>
              </a:rPr>
              <a:t>polyfit</a:t>
            </a:r>
            <a:r>
              <a:rPr lang="en-US" sz="1200" kern="1200" dirty="0">
                <a:solidFill>
                  <a:schemeClr val="tx1"/>
                </a:solidFill>
                <a:effectLst/>
                <a:latin typeface="+mn-lt"/>
                <a:ea typeface="+mn-ea"/>
                <a:cs typeface="+mn-cs"/>
              </a:rPr>
              <a:t> to the discrete trajectory, it will create some tiny loops or peaks in the path and causing the controller to be unstable.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That's all we have for you today, thank you.</a:t>
            </a:r>
          </a:p>
          <a:p>
            <a:endParaRPr lang="en-US" dirty="0"/>
          </a:p>
        </p:txBody>
      </p:sp>
      <p:sp>
        <p:nvSpPr>
          <p:cNvPr id="4" name="Slide Number Placeholder 3"/>
          <p:cNvSpPr>
            <a:spLocks noGrp="1"/>
          </p:cNvSpPr>
          <p:nvPr>
            <p:ph type="sldNum" sz="quarter" idx="5"/>
          </p:nvPr>
        </p:nvSpPr>
        <p:spPr/>
        <p:txBody>
          <a:bodyPr/>
          <a:lstStyle/>
          <a:p>
            <a:fld id="{7A085E28-40A4-3040-B307-03CB1537ECB3}" type="slidenum">
              <a:rPr lang="en-US" smtClean="0"/>
              <a:t>6</a:t>
            </a:fld>
            <a:endParaRPr lang="en-US"/>
          </a:p>
        </p:txBody>
      </p:sp>
    </p:spTree>
    <p:extLst>
      <p:ext uri="{BB962C8B-B14F-4D97-AF65-F5344CB8AC3E}">
        <p14:creationId xmlns:p14="http://schemas.microsoft.com/office/powerpoint/2010/main" val="1857445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1.png"/><Relationship Id="rId7" Type="http://schemas.openxmlformats.org/officeDocument/2006/relationships/diagramColors" Target="../diagrams/colors1.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rone flying over a field">
            <a:extLst>
              <a:ext uri="{FF2B5EF4-FFF2-40B4-BE49-F238E27FC236}">
                <a16:creationId xmlns:a16="http://schemas.microsoft.com/office/drawing/2014/main" id="{73C337FE-DC4D-D53D-B0E5-65480B0060FC}"/>
              </a:ext>
            </a:extLst>
          </p:cNvPr>
          <p:cNvPicPr>
            <a:picLocks noChangeAspect="1"/>
          </p:cNvPicPr>
          <p:nvPr/>
        </p:nvPicPr>
        <p:blipFill rotWithShape="1">
          <a:blip r:embed="rId3"/>
          <a:srcRect t="15605" r="-2" b="-2"/>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p:cNvSpPr>
            <a:spLocks noGrp="1"/>
          </p:cNvSpPr>
          <p:nvPr>
            <p:ph type="ctrTitle"/>
          </p:nvPr>
        </p:nvSpPr>
        <p:spPr>
          <a:xfrm>
            <a:off x="8022021" y="3231931"/>
            <a:ext cx="3852041" cy="1834056"/>
          </a:xfrm>
        </p:spPr>
        <p:txBody>
          <a:bodyPr>
            <a:normAutofit/>
          </a:bodyPr>
          <a:lstStyle/>
          <a:p>
            <a:r>
              <a:rPr lang="en-US" sz="3100">
                <a:ea typeface="Calibri Light"/>
                <a:cs typeface="Calibri Light"/>
              </a:rPr>
              <a:t>Trajectory Generation and Tracking of Quadcopter</a:t>
            </a:r>
            <a:endParaRPr lang="en-US" sz="3100"/>
          </a:p>
        </p:txBody>
      </p:sp>
      <p:sp>
        <p:nvSpPr>
          <p:cNvPr id="3" name="Subtitle 2"/>
          <p:cNvSpPr>
            <a:spLocks noGrp="1"/>
          </p:cNvSpPr>
          <p:nvPr>
            <p:ph type="subTitle" idx="1"/>
          </p:nvPr>
        </p:nvSpPr>
        <p:spPr>
          <a:xfrm>
            <a:off x="7782910" y="5242675"/>
            <a:ext cx="4330262" cy="683284"/>
          </a:xfrm>
        </p:spPr>
        <p:txBody>
          <a:bodyPr vert="horz" lIns="91440" tIns="45720" rIns="91440" bIns="45720" rtlCol="0">
            <a:normAutofit/>
          </a:bodyPr>
          <a:lstStyle/>
          <a:p>
            <a:r>
              <a:rPr lang="en-US" sz="2000">
                <a:ea typeface="Calibri"/>
                <a:cs typeface="Calibri"/>
              </a:rPr>
              <a:t>Saicharan Balamurali and Yu-Heng Deng</a:t>
            </a:r>
            <a:endParaRPr lang="en-US" sz="200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66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F541-F92E-D4FF-0C46-859732F92F29}"/>
              </a:ext>
            </a:extLst>
          </p:cNvPr>
          <p:cNvSpPr>
            <a:spLocks noGrp="1"/>
          </p:cNvSpPr>
          <p:nvPr>
            <p:ph type="title"/>
          </p:nvPr>
        </p:nvSpPr>
        <p:spPr/>
        <p:txBody>
          <a:bodyPr/>
          <a:lstStyle/>
          <a:p>
            <a:r>
              <a:rPr lang="en-US" dirty="0">
                <a:ea typeface="+mj-lt"/>
                <a:cs typeface="+mj-lt"/>
              </a:rPr>
              <a:t>Quadcopter Dynamics</a:t>
            </a:r>
            <a:endParaRPr lang="en-US" dirty="0"/>
          </a:p>
        </p:txBody>
      </p:sp>
      <p:grpSp>
        <p:nvGrpSpPr>
          <p:cNvPr id="11" name="Group 10">
            <a:extLst>
              <a:ext uri="{FF2B5EF4-FFF2-40B4-BE49-F238E27FC236}">
                <a16:creationId xmlns:a16="http://schemas.microsoft.com/office/drawing/2014/main" id="{C6F5C254-A4AA-7835-826B-DD8BE96D3AA2}"/>
              </a:ext>
            </a:extLst>
          </p:cNvPr>
          <p:cNvGrpSpPr/>
          <p:nvPr/>
        </p:nvGrpSpPr>
        <p:grpSpPr>
          <a:xfrm>
            <a:off x="7629242" y="1508874"/>
            <a:ext cx="3467994" cy="2165637"/>
            <a:chOff x="8243560" y="1848851"/>
            <a:chExt cx="3467994" cy="2165637"/>
          </a:xfrm>
        </p:grpSpPr>
        <p:pic>
          <p:nvPicPr>
            <p:cNvPr id="7" name="Picture 7" descr="Diagram&#10;&#10;Description automatically generated">
              <a:extLst>
                <a:ext uri="{FF2B5EF4-FFF2-40B4-BE49-F238E27FC236}">
                  <a16:creationId xmlns:a16="http://schemas.microsoft.com/office/drawing/2014/main" id="{C48EBA69-C4EB-58AF-5286-8901D9A0EB08}"/>
                </a:ext>
              </a:extLst>
            </p:cNvPr>
            <p:cNvPicPr>
              <a:picLocks noChangeAspect="1"/>
            </p:cNvPicPr>
            <p:nvPr/>
          </p:nvPicPr>
          <p:blipFill rotWithShape="1">
            <a:blip r:embed="rId3"/>
            <a:srcRect r="6493" b="267"/>
            <a:stretch/>
          </p:blipFill>
          <p:spPr>
            <a:xfrm>
              <a:off x="8243560" y="1848851"/>
              <a:ext cx="3467994" cy="2165637"/>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46F95D1-667C-ABFF-5E9E-6A79F78C88D7}"/>
                    </a:ext>
                  </a:extLst>
                </p:cNvPr>
                <p:cNvSpPr txBox="1"/>
                <p:nvPr/>
              </p:nvSpPr>
              <p:spPr>
                <a:xfrm flipH="1">
                  <a:off x="9902499" y="2014841"/>
                  <a:ext cx="278564" cy="184666"/>
                </a:xfrm>
                <a:prstGeom prst="rect">
                  <a:avLst/>
                </a:prstGeom>
                <a:solidFill>
                  <a:schemeClr val="bg1"/>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oMath>
                    </m:oMathPara>
                  </a14:m>
                  <a:endParaRPr lang="en-US"/>
                </a:p>
              </p:txBody>
            </p:sp>
          </mc:Choice>
          <mc:Fallback>
            <p:sp>
              <p:nvSpPr>
                <p:cNvPr id="3" name="TextBox 2">
                  <a:extLst>
                    <a:ext uri="{FF2B5EF4-FFF2-40B4-BE49-F238E27FC236}">
                      <a16:creationId xmlns:a16="http://schemas.microsoft.com/office/drawing/2014/main" id="{046F95D1-667C-ABFF-5E9E-6A79F78C88D7}"/>
                    </a:ext>
                  </a:extLst>
                </p:cNvPr>
                <p:cNvSpPr txBox="1">
                  <a:spLocks noRot="1" noChangeAspect="1" noMove="1" noResize="1" noEditPoints="1" noAdjustHandles="1" noChangeArrowheads="1" noChangeShapeType="1" noTextEdit="1"/>
                </p:cNvSpPr>
                <p:nvPr/>
              </p:nvSpPr>
              <p:spPr>
                <a:xfrm flipH="1">
                  <a:off x="9902499" y="2014841"/>
                  <a:ext cx="278564" cy="184666"/>
                </a:xfrm>
                <a:prstGeom prst="rect">
                  <a:avLst/>
                </a:prstGeom>
                <a:blipFill>
                  <a:blip r:embed="rId4"/>
                  <a:stretch>
                    <a:fillRect b="-13333"/>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D0199D8-6807-86E3-BF1A-1952742DDD6E}"/>
                    </a:ext>
                  </a:extLst>
                </p:cNvPr>
                <p:cNvSpPr txBox="1"/>
                <p:nvPr/>
              </p:nvSpPr>
              <p:spPr>
                <a:xfrm flipH="1">
                  <a:off x="10645914" y="2883941"/>
                  <a:ext cx="278564" cy="184666"/>
                </a:xfrm>
                <a:prstGeom prst="rect">
                  <a:avLst/>
                </a:prstGeom>
                <a:solidFill>
                  <a:schemeClr val="bg1"/>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2</m:t>
                            </m:r>
                          </m:sub>
                        </m:sSub>
                      </m:oMath>
                    </m:oMathPara>
                  </a14:m>
                  <a:endParaRPr lang="en-US"/>
                </a:p>
              </p:txBody>
            </p:sp>
          </mc:Choice>
          <mc:Fallback>
            <p:sp>
              <p:nvSpPr>
                <p:cNvPr id="9" name="TextBox 8">
                  <a:extLst>
                    <a:ext uri="{FF2B5EF4-FFF2-40B4-BE49-F238E27FC236}">
                      <a16:creationId xmlns:a16="http://schemas.microsoft.com/office/drawing/2014/main" id="{DD0199D8-6807-86E3-BF1A-1952742DDD6E}"/>
                    </a:ext>
                  </a:extLst>
                </p:cNvPr>
                <p:cNvSpPr txBox="1">
                  <a:spLocks noRot="1" noChangeAspect="1" noMove="1" noResize="1" noEditPoints="1" noAdjustHandles="1" noChangeArrowheads="1" noChangeShapeType="1" noTextEdit="1"/>
                </p:cNvSpPr>
                <p:nvPr/>
              </p:nvSpPr>
              <p:spPr>
                <a:xfrm flipH="1">
                  <a:off x="10645914" y="2883941"/>
                  <a:ext cx="278564" cy="184666"/>
                </a:xfrm>
                <a:prstGeom prst="rect">
                  <a:avLst/>
                </a:prstGeom>
                <a:blipFill>
                  <a:blip r:embed="rId5"/>
                  <a:stretch>
                    <a:fillRect b="-9677"/>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Oval 12">
                  <a:extLst>
                    <a:ext uri="{FF2B5EF4-FFF2-40B4-BE49-F238E27FC236}">
                      <a16:creationId xmlns:a16="http://schemas.microsoft.com/office/drawing/2014/main" id="{58183BDE-C38F-1AF0-78E7-1F5DB2A0E698}"/>
                    </a:ext>
                  </a:extLst>
                </p:cNvPr>
                <p:cNvSpPr/>
                <p:nvPr/>
              </p:nvSpPr>
              <p:spPr>
                <a:xfrm>
                  <a:off x="9211733" y="2296484"/>
                  <a:ext cx="234920" cy="209649"/>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200" i="1" smtClean="0">
                                <a:solidFill>
                                  <a:sysClr val="windowText" lastClr="000000"/>
                                </a:solidFill>
                                <a:latin typeface="Cambria Math" panose="02040503050406030204" pitchFamily="18" charset="0"/>
                              </a:rPr>
                            </m:ctrlPr>
                          </m:sSubPr>
                          <m:e>
                            <m:r>
                              <a:rPr lang="en-US" sz="1200" i="1">
                                <a:solidFill>
                                  <a:sysClr val="windowText" lastClr="000000"/>
                                </a:solidFill>
                                <a:latin typeface="Cambria Math" panose="02040503050406030204" pitchFamily="18" charset="0"/>
                              </a:rPr>
                              <m:t>𝑢</m:t>
                            </m:r>
                          </m:e>
                          <m:sub>
                            <m:r>
                              <a:rPr lang="en-US" sz="1200" b="0" i="1" smtClean="0">
                                <a:solidFill>
                                  <a:sysClr val="windowText" lastClr="000000"/>
                                </a:solidFill>
                                <a:latin typeface="Cambria Math" panose="02040503050406030204" pitchFamily="18" charset="0"/>
                              </a:rPr>
                              <m:t>3</m:t>
                            </m:r>
                          </m:sub>
                        </m:sSub>
                      </m:oMath>
                    </m:oMathPara>
                  </a14:m>
                  <a:endParaRPr lang="en-US"/>
                </a:p>
              </p:txBody>
            </p:sp>
          </mc:Choice>
          <mc:Fallback>
            <p:sp>
              <p:nvSpPr>
                <p:cNvPr id="13" name="Oval 12">
                  <a:extLst>
                    <a:ext uri="{FF2B5EF4-FFF2-40B4-BE49-F238E27FC236}">
                      <a16:creationId xmlns:a16="http://schemas.microsoft.com/office/drawing/2014/main" id="{58183BDE-C38F-1AF0-78E7-1F5DB2A0E698}"/>
                    </a:ext>
                  </a:extLst>
                </p:cNvPr>
                <p:cNvSpPr>
                  <a:spLocks noRot="1" noChangeAspect="1" noMove="1" noResize="1" noEditPoints="1" noAdjustHandles="1" noChangeArrowheads="1" noChangeShapeType="1" noTextEdit="1"/>
                </p:cNvSpPr>
                <p:nvPr/>
              </p:nvSpPr>
              <p:spPr>
                <a:xfrm>
                  <a:off x="9211733" y="2296484"/>
                  <a:ext cx="234920" cy="209649"/>
                </a:xfrm>
                <a:prstGeom prst="ellipse">
                  <a:avLst/>
                </a:prstGeom>
                <a:blipFill>
                  <a:blip r:embed="rId6"/>
                  <a:stretch>
                    <a:fillRect l="-7692" b="-588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Oval 13">
                  <a:extLst>
                    <a:ext uri="{FF2B5EF4-FFF2-40B4-BE49-F238E27FC236}">
                      <a16:creationId xmlns:a16="http://schemas.microsoft.com/office/drawing/2014/main" id="{C3289764-2872-8841-7556-FA50F53D2930}"/>
                    </a:ext>
                  </a:extLst>
                </p:cNvPr>
                <p:cNvSpPr/>
                <p:nvPr/>
              </p:nvSpPr>
              <p:spPr>
                <a:xfrm>
                  <a:off x="9989942" y="2355609"/>
                  <a:ext cx="234920" cy="209649"/>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200" i="1" smtClean="0">
                                <a:solidFill>
                                  <a:sysClr val="windowText" lastClr="000000"/>
                                </a:solidFill>
                                <a:latin typeface="Cambria Math" panose="02040503050406030204" pitchFamily="18" charset="0"/>
                              </a:rPr>
                            </m:ctrlPr>
                          </m:sSubPr>
                          <m:e>
                            <m:r>
                              <a:rPr lang="en-US" sz="1200" i="1">
                                <a:solidFill>
                                  <a:sysClr val="windowText" lastClr="000000"/>
                                </a:solidFill>
                                <a:latin typeface="Cambria Math" panose="02040503050406030204" pitchFamily="18" charset="0"/>
                              </a:rPr>
                              <m:t>𝑢</m:t>
                            </m:r>
                          </m:e>
                          <m:sub>
                            <m:r>
                              <a:rPr lang="en-US" sz="1200" i="1">
                                <a:solidFill>
                                  <a:sysClr val="windowText" lastClr="000000"/>
                                </a:solidFill>
                                <a:latin typeface="Cambria Math" panose="02040503050406030204" pitchFamily="18" charset="0"/>
                              </a:rPr>
                              <m:t>1</m:t>
                            </m:r>
                          </m:sub>
                        </m:sSub>
                      </m:oMath>
                    </m:oMathPara>
                  </a14:m>
                  <a:endParaRPr lang="en-US"/>
                </a:p>
              </p:txBody>
            </p:sp>
          </mc:Choice>
          <mc:Fallback>
            <p:sp>
              <p:nvSpPr>
                <p:cNvPr id="14" name="Oval 13">
                  <a:extLst>
                    <a:ext uri="{FF2B5EF4-FFF2-40B4-BE49-F238E27FC236}">
                      <a16:creationId xmlns:a16="http://schemas.microsoft.com/office/drawing/2014/main" id="{C3289764-2872-8841-7556-FA50F53D2930}"/>
                    </a:ext>
                  </a:extLst>
                </p:cNvPr>
                <p:cNvSpPr>
                  <a:spLocks noRot="1" noChangeAspect="1" noMove="1" noResize="1" noEditPoints="1" noAdjustHandles="1" noChangeArrowheads="1" noChangeShapeType="1" noTextEdit="1"/>
                </p:cNvSpPr>
                <p:nvPr/>
              </p:nvSpPr>
              <p:spPr>
                <a:xfrm>
                  <a:off x="9989942" y="2355609"/>
                  <a:ext cx="234920" cy="209649"/>
                </a:xfrm>
                <a:prstGeom prst="ellipse">
                  <a:avLst/>
                </a:prstGeom>
                <a:blipFill>
                  <a:blip r:embed="rId7"/>
                  <a:stretch>
                    <a:fillRect l="-7692" b="-588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Oval 14">
                  <a:extLst>
                    <a:ext uri="{FF2B5EF4-FFF2-40B4-BE49-F238E27FC236}">
                      <a16:creationId xmlns:a16="http://schemas.microsoft.com/office/drawing/2014/main" id="{92B83094-1C0E-1318-EA44-3FC8F3DCCCF3}"/>
                    </a:ext>
                  </a:extLst>
                </p:cNvPr>
                <p:cNvSpPr/>
                <p:nvPr/>
              </p:nvSpPr>
              <p:spPr>
                <a:xfrm>
                  <a:off x="9989942" y="2316098"/>
                  <a:ext cx="234920" cy="209649"/>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200" i="1" smtClean="0">
                                <a:solidFill>
                                  <a:sysClr val="windowText" lastClr="000000"/>
                                </a:solidFill>
                                <a:latin typeface="Cambria Math" panose="02040503050406030204" pitchFamily="18" charset="0"/>
                              </a:rPr>
                            </m:ctrlPr>
                          </m:sSubPr>
                          <m:e>
                            <m:r>
                              <a:rPr lang="en-US" sz="1200" i="1">
                                <a:solidFill>
                                  <a:sysClr val="windowText" lastClr="000000"/>
                                </a:solidFill>
                                <a:latin typeface="Cambria Math" panose="02040503050406030204" pitchFamily="18" charset="0"/>
                              </a:rPr>
                              <m:t>𝑢</m:t>
                            </m:r>
                          </m:e>
                          <m:sub>
                            <m:r>
                              <a:rPr lang="en-US" sz="1200" i="1">
                                <a:solidFill>
                                  <a:sysClr val="windowText" lastClr="000000"/>
                                </a:solidFill>
                                <a:latin typeface="Cambria Math" panose="02040503050406030204" pitchFamily="18" charset="0"/>
                              </a:rPr>
                              <m:t>1</m:t>
                            </m:r>
                          </m:sub>
                        </m:sSub>
                      </m:oMath>
                    </m:oMathPara>
                  </a14:m>
                  <a:endParaRPr lang="en-US"/>
                </a:p>
              </p:txBody>
            </p:sp>
          </mc:Choice>
          <mc:Fallback>
            <p:sp>
              <p:nvSpPr>
                <p:cNvPr id="15" name="Oval 14">
                  <a:extLst>
                    <a:ext uri="{FF2B5EF4-FFF2-40B4-BE49-F238E27FC236}">
                      <a16:creationId xmlns:a16="http://schemas.microsoft.com/office/drawing/2014/main" id="{92B83094-1C0E-1318-EA44-3FC8F3DCCCF3}"/>
                    </a:ext>
                  </a:extLst>
                </p:cNvPr>
                <p:cNvSpPr>
                  <a:spLocks noRot="1" noChangeAspect="1" noMove="1" noResize="1" noEditPoints="1" noAdjustHandles="1" noChangeArrowheads="1" noChangeShapeType="1" noTextEdit="1"/>
                </p:cNvSpPr>
                <p:nvPr/>
              </p:nvSpPr>
              <p:spPr>
                <a:xfrm>
                  <a:off x="9989942" y="2316098"/>
                  <a:ext cx="234920" cy="209649"/>
                </a:xfrm>
                <a:prstGeom prst="ellipse">
                  <a:avLst/>
                </a:prstGeom>
                <a:blipFill>
                  <a:blip r:embed="rId8"/>
                  <a:stretch>
                    <a:fillRect l="-7692" b="-2857"/>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Oval 15">
                  <a:extLst>
                    <a:ext uri="{FF2B5EF4-FFF2-40B4-BE49-F238E27FC236}">
                      <a16:creationId xmlns:a16="http://schemas.microsoft.com/office/drawing/2014/main" id="{A5F5CA33-44AC-BA72-7E67-8C6797DDE53E}"/>
                    </a:ext>
                  </a:extLst>
                </p:cNvPr>
                <p:cNvSpPr/>
                <p:nvPr/>
              </p:nvSpPr>
              <p:spPr>
                <a:xfrm>
                  <a:off x="10018164" y="2333032"/>
                  <a:ext cx="234920" cy="209649"/>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200" i="1" smtClean="0">
                                <a:solidFill>
                                  <a:sysClr val="windowText" lastClr="000000"/>
                                </a:solidFill>
                                <a:latin typeface="Cambria Math" panose="02040503050406030204" pitchFamily="18" charset="0"/>
                              </a:rPr>
                            </m:ctrlPr>
                          </m:sSubPr>
                          <m:e>
                            <m:r>
                              <a:rPr lang="en-US" sz="1200" i="1">
                                <a:solidFill>
                                  <a:sysClr val="windowText" lastClr="000000"/>
                                </a:solidFill>
                                <a:latin typeface="Cambria Math" panose="02040503050406030204" pitchFamily="18" charset="0"/>
                              </a:rPr>
                              <m:t>𝑢</m:t>
                            </m:r>
                          </m:e>
                          <m:sub>
                            <m:r>
                              <a:rPr lang="en-US" sz="1200" i="1">
                                <a:solidFill>
                                  <a:sysClr val="windowText" lastClr="000000"/>
                                </a:solidFill>
                                <a:latin typeface="Cambria Math" panose="02040503050406030204" pitchFamily="18" charset="0"/>
                              </a:rPr>
                              <m:t>1</m:t>
                            </m:r>
                          </m:sub>
                        </m:sSub>
                      </m:oMath>
                    </m:oMathPara>
                  </a14:m>
                  <a:endParaRPr lang="en-US"/>
                </a:p>
              </p:txBody>
            </p:sp>
          </mc:Choice>
          <mc:Fallback>
            <p:sp>
              <p:nvSpPr>
                <p:cNvPr id="16" name="Oval 15">
                  <a:extLst>
                    <a:ext uri="{FF2B5EF4-FFF2-40B4-BE49-F238E27FC236}">
                      <a16:creationId xmlns:a16="http://schemas.microsoft.com/office/drawing/2014/main" id="{A5F5CA33-44AC-BA72-7E67-8C6797DDE53E}"/>
                    </a:ext>
                  </a:extLst>
                </p:cNvPr>
                <p:cNvSpPr>
                  <a:spLocks noRot="1" noChangeAspect="1" noMove="1" noResize="1" noEditPoints="1" noAdjustHandles="1" noChangeArrowheads="1" noChangeShapeType="1" noTextEdit="1"/>
                </p:cNvSpPr>
                <p:nvPr/>
              </p:nvSpPr>
              <p:spPr>
                <a:xfrm>
                  <a:off x="10018164" y="2333032"/>
                  <a:ext cx="234920" cy="209649"/>
                </a:xfrm>
                <a:prstGeom prst="ellipse">
                  <a:avLst/>
                </a:prstGeom>
                <a:blipFill>
                  <a:blip r:embed="rId9"/>
                  <a:stretch>
                    <a:fillRect l="-7895" b="-588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86D98D03-F530-A5FB-86BF-718E2F523F4C}"/>
                    </a:ext>
                  </a:extLst>
                </p:cNvPr>
                <p:cNvSpPr/>
                <p:nvPr/>
              </p:nvSpPr>
              <p:spPr>
                <a:xfrm>
                  <a:off x="9989941" y="2333032"/>
                  <a:ext cx="234920" cy="209649"/>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200" i="1" smtClean="0">
                                <a:solidFill>
                                  <a:sysClr val="windowText" lastClr="000000"/>
                                </a:solidFill>
                                <a:latin typeface="Cambria Math" panose="02040503050406030204" pitchFamily="18" charset="0"/>
                              </a:rPr>
                            </m:ctrlPr>
                          </m:sSubPr>
                          <m:e>
                            <m:r>
                              <a:rPr lang="en-US" sz="1200" i="1">
                                <a:solidFill>
                                  <a:sysClr val="windowText" lastClr="000000"/>
                                </a:solidFill>
                                <a:latin typeface="Cambria Math" panose="02040503050406030204" pitchFamily="18" charset="0"/>
                              </a:rPr>
                              <m:t>𝑢</m:t>
                            </m:r>
                          </m:e>
                          <m:sub>
                            <m:r>
                              <a:rPr lang="en-US" sz="1200" b="0" i="1" smtClean="0">
                                <a:solidFill>
                                  <a:sysClr val="windowText" lastClr="000000"/>
                                </a:solidFill>
                                <a:latin typeface="Cambria Math" panose="02040503050406030204" pitchFamily="18" charset="0"/>
                              </a:rPr>
                              <m:t>4</m:t>
                            </m:r>
                          </m:sub>
                        </m:sSub>
                      </m:oMath>
                    </m:oMathPara>
                  </a14:m>
                  <a:endParaRPr lang="en-US"/>
                </a:p>
              </p:txBody>
            </p:sp>
          </mc:Choice>
          <mc:Fallback>
            <p:sp>
              <p:nvSpPr>
                <p:cNvPr id="17" name="Oval 16">
                  <a:extLst>
                    <a:ext uri="{FF2B5EF4-FFF2-40B4-BE49-F238E27FC236}">
                      <a16:creationId xmlns:a16="http://schemas.microsoft.com/office/drawing/2014/main" id="{86D98D03-F530-A5FB-86BF-718E2F523F4C}"/>
                    </a:ext>
                  </a:extLst>
                </p:cNvPr>
                <p:cNvSpPr>
                  <a:spLocks noRot="1" noChangeAspect="1" noMove="1" noResize="1" noEditPoints="1" noAdjustHandles="1" noChangeArrowheads="1" noChangeShapeType="1" noTextEdit="1"/>
                </p:cNvSpPr>
                <p:nvPr/>
              </p:nvSpPr>
              <p:spPr>
                <a:xfrm>
                  <a:off x="9989941" y="2333032"/>
                  <a:ext cx="234920" cy="209649"/>
                </a:xfrm>
                <a:prstGeom prst="ellipse">
                  <a:avLst/>
                </a:prstGeom>
                <a:blipFill>
                  <a:blip r:embed="rId10"/>
                  <a:stretch>
                    <a:fillRect l="-7692" b="-5882"/>
                  </a:stretch>
                </a:blipFill>
                <a:ln>
                  <a:noFill/>
                </a:ln>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8B0F6FA9-412D-A11E-7FB6-22D4A33D4705}"/>
                  </a:ext>
                </a:extLst>
              </p:cNvPr>
              <p:cNvSpPr txBox="1"/>
              <p:nvPr/>
            </p:nvSpPr>
            <p:spPr>
              <a:xfrm>
                <a:off x="964083" y="2014841"/>
                <a:ext cx="14026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𝑠</m:t>
                          </m:r>
                        </m:e>
                      </m:acc>
                      <m:r>
                        <a:rPr lang="en-US" sz="1400" b="0" i="1" smtClean="0">
                          <a:latin typeface="Cambria Math" panose="02040503050406030204" pitchFamily="18" charset="0"/>
                        </a:rPr>
                        <m:t>=</m:t>
                      </m:r>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e>
                      </m:d>
                      <m:r>
                        <a:rPr lang="en-US" sz="1400" b="0" i="1" smtClean="0">
                          <a:latin typeface="Cambria Math" panose="02040503050406030204" pitchFamily="18" charset="0"/>
                        </a:rPr>
                        <m:t>+</m:t>
                      </m:r>
                      <m:r>
                        <a:rPr lang="en-US" sz="1400" b="0" i="1" smtClean="0">
                          <a:latin typeface="Cambria Math" panose="02040503050406030204" pitchFamily="18" charset="0"/>
                        </a:rPr>
                        <m:t>𝑔</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e>
                      </m:d>
                      <m:r>
                        <a:rPr lang="en-US" sz="1400" b="0" i="1" smtClean="0">
                          <a:latin typeface="Cambria Math" panose="02040503050406030204" pitchFamily="18" charset="0"/>
                        </a:rPr>
                        <m:t>𝑢</m:t>
                      </m:r>
                    </m:oMath>
                  </m:oMathPara>
                </a14:m>
                <a:endParaRPr lang="en-US" sz="1400" dirty="0"/>
              </a:p>
            </p:txBody>
          </p:sp>
        </mc:Choice>
        <mc:Fallback>
          <p:sp>
            <p:nvSpPr>
              <p:cNvPr id="18" name="TextBox 17">
                <a:extLst>
                  <a:ext uri="{FF2B5EF4-FFF2-40B4-BE49-F238E27FC236}">
                    <a16:creationId xmlns:a16="http://schemas.microsoft.com/office/drawing/2014/main" id="{8B0F6FA9-412D-A11E-7FB6-22D4A33D4705}"/>
                  </a:ext>
                </a:extLst>
              </p:cNvPr>
              <p:cNvSpPr txBox="1">
                <a:spLocks noRot="1" noChangeAspect="1" noMove="1" noResize="1" noEditPoints="1" noAdjustHandles="1" noChangeArrowheads="1" noChangeShapeType="1" noTextEdit="1"/>
              </p:cNvSpPr>
              <p:nvPr/>
            </p:nvSpPr>
            <p:spPr>
              <a:xfrm>
                <a:off x="964083" y="2014841"/>
                <a:ext cx="1402692" cy="215444"/>
              </a:xfrm>
              <a:prstGeom prst="rect">
                <a:avLst/>
              </a:prstGeom>
              <a:blipFill>
                <a:blip r:embed="rId11"/>
                <a:stretch>
                  <a:fillRect l="-1304" r="-1304" b="-3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C3C7D2E4-0207-3197-C8C7-0309F99AD5B4}"/>
                  </a:ext>
                </a:extLst>
              </p:cNvPr>
              <p:cNvSpPr txBox="1"/>
              <p:nvPr/>
            </p:nvSpPr>
            <p:spPr>
              <a:xfrm>
                <a:off x="964083" y="2477278"/>
                <a:ext cx="3598677" cy="27328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𝑓</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eqArr>
                            <m:eqArrPr>
                              <m:ctrlPr>
                                <a:rPr lang="en-US" sz="1400" i="1">
                                  <a:latin typeface="Cambria Math" panose="02040503050406030204" pitchFamily="18" charset="0"/>
                                </a:rPr>
                              </m:ctrlPr>
                            </m:eqArrP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e>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e>
                            <m:e>
                              <m:acc>
                                <m:accPr>
                                  <m:chr m:val="̇"/>
                                  <m:ctrlPr>
                                    <a:rPr lang="en-US" sz="1400" i="1">
                                      <a:latin typeface="Cambria Math" panose="02040503050406030204" pitchFamily="18" charset="0"/>
                                    </a:rPr>
                                  </m:ctrlPr>
                                </m:accPr>
                                <m:e>
                                  <m:r>
                                    <a:rPr lang="en-US" sz="1400" i="1">
                                      <a:latin typeface="Cambria Math" panose="02040503050406030204" pitchFamily="18" charset="0"/>
                                    </a:rPr>
                                    <m:t>𝑧</m:t>
                                  </m:r>
                                </m:e>
                              </m:acc>
                            </m:e>
                            <m:e>
                              <m:r>
                                <a:rPr lang="en-US" sz="1400" i="1">
                                  <a:latin typeface="Cambria Math" panose="02040503050406030204" pitchFamily="18" charset="0"/>
                                </a:rPr>
                                <m:t>𝑝</m:t>
                              </m:r>
                              <m:r>
                                <a:rPr lang="en-US" sz="1400" i="1">
                                  <a:latin typeface="Cambria Math" panose="02040503050406030204" pitchFamily="18" charset="0"/>
                                </a:rPr>
                                <m:t>+</m:t>
                              </m:r>
                              <m:r>
                                <a:rPr lang="en-US" sz="1400" i="1">
                                  <a:latin typeface="Cambria Math" panose="02040503050406030204" pitchFamily="18" charset="0"/>
                                </a:rPr>
                                <m:t>𝑞𝑠𝑖𝑛</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𝜙</m:t>
                                  </m:r>
                                </m:e>
                              </m:d>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tan</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𝜃</m:t>
                                      </m:r>
                                    </m:e>
                                  </m:d>
                                </m:e>
                              </m:func>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𝑟𝑐𝑜𝑠</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𝜙</m:t>
                                  </m:r>
                                </m:e>
                              </m:d>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tan</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𝜃</m:t>
                                      </m:r>
                                    </m:e>
                                  </m:d>
                                </m:e>
                              </m:func>
                            </m:e>
                            <m:e>
                              <m:r>
                                <a:rPr lang="en-US" sz="1400" i="1">
                                  <a:latin typeface="Cambria Math" panose="02040503050406030204" pitchFamily="18" charset="0"/>
                                </a:rPr>
                                <m:t>𝑞𝑐𝑜𝑠</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𝜙</m:t>
                                  </m:r>
                                </m:e>
                              </m:d>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𝑟𝑠𝑖𝑛</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𝜙</m:t>
                                  </m:r>
                                </m:e>
                              </m:d>
                            </m:e>
                            <m:e>
                              <m:r>
                                <a:rPr lang="en-US" sz="1400" i="1">
                                  <a:latin typeface="Cambria Math" panose="02040503050406030204" pitchFamily="18" charset="0"/>
                                </a:rPr>
                                <m:t>𝑞𝑠𝑖𝑛</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𝜙</m:t>
                                  </m:r>
                                </m:e>
                              </m:d>
                              <m:func>
                                <m:funcPr>
                                  <m:ctrlPr>
                                    <a:rPr lang="en-US" sz="1400" i="1">
                                      <a:latin typeface="Cambria Math" panose="02040503050406030204" pitchFamily="18" charset="0"/>
                                      <a:ea typeface="Cambria Math" panose="02040503050406030204" pitchFamily="18" charset="0"/>
                                    </a:rPr>
                                  </m:ctrlPr>
                                </m:funcPr>
                                <m:fName>
                                  <m:r>
                                    <a:rPr lang="en-US" sz="1400" i="1">
                                      <a:latin typeface="Cambria Math" panose="02040503050406030204" pitchFamily="18" charset="0"/>
                                      <a:ea typeface="Cambria Math" panose="02040503050406030204" pitchFamily="18" charset="0"/>
                                    </a:rPr>
                                    <m:t>/</m:t>
                                  </m:r>
                                  <m:r>
                                    <m:rPr>
                                      <m:sty m:val="p"/>
                                    </m:rPr>
                                    <a:rPr lang="en-US" sz="1400">
                                      <a:latin typeface="Cambria Math" panose="02040503050406030204" pitchFamily="18" charset="0"/>
                                      <a:ea typeface="Cambria Math" panose="02040503050406030204" pitchFamily="18" charset="0"/>
                                    </a:rPr>
                                    <m:t>cos</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𝜃</m:t>
                                      </m:r>
                                    </m:e>
                                  </m:d>
                                </m:e>
                              </m:func>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𝑟𝑐𝑜𝑠</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𝜙</m:t>
                                  </m:r>
                                </m:e>
                              </m:d>
                              <m:func>
                                <m:funcPr>
                                  <m:ctrlPr>
                                    <a:rPr lang="en-US" sz="1400" i="1">
                                      <a:latin typeface="Cambria Math" panose="02040503050406030204" pitchFamily="18" charset="0"/>
                                      <a:ea typeface="Cambria Math" panose="02040503050406030204" pitchFamily="18" charset="0"/>
                                    </a:rPr>
                                  </m:ctrlPr>
                                </m:funcPr>
                                <m:fName>
                                  <m:r>
                                    <a:rPr lang="en-US" sz="1400" i="1">
                                      <a:latin typeface="Cambria Math" panose="02040503050406030204" pitchFamily="18" charset="0"/>
                                      <a:ea typeface="Cambria Math" panose="02040503050406030204" pitchFamily="18" charset="0"/>
                                    </a:rPr>
                                    <m:t>/</m:t>
                                  </m:r>
                                  <m:r>
                                    <m:rPr>
                                      <m:sty m:val="p"/>
                                    </m:rPr>
                                    <a:rPr lang="en-US" sz="1400">
                                      <a:latin typeface="Cambria Math" panose="02040503050406030204" pitchFamily="18" charset="0"/>
                                      <a:ea typeface="Cambria Math" panose="02040503050406030204" pitchFamily="18" charset="0"/>
                                    </a:rPr>
                                    <m:t>cos</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𝜃</m:t>
                                      </m:r>
                                    </m:e>
                                  </m:d>
                                </m:e>
                              </m:func>
                            </m:e>
                            <m:e>
                              <m:r>
                                <a:rPr lang="en-US" sz="1400" i="1">
                                  <a:latin typeface="Cambria Math" panose="02040503050406030204" pitchFamily="18" charset="0"/>
                                </a:rPr>
                                <m:t>0</m:t>
                              </m:r>
                            </m:e>
                            <m:e>
                              <m:r>
                                <a:rPr lang="en-US" sz="1400" i="1">
                                  <a:latin typeface="Cambria Math" panose="02040503050406030204" pitchFamily="18" charset="0"/>
                                </a:rPr>
                                <m:t>0</m:t>
                              </m:r>
                            </m:e>
                            <m:e>
                              <m:r>
                                <a:rPr lang="en-US" sz="1400" i="1">
                                  <a:latin typeface="Cambria Math" panose="02040503050406030204" pitchFamily="18" charset="0"/>
                                </a:rPr>
                                <m:t>𝑔</m:t>
                              </m:r>
                            </m:e>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i="1">
                                          <a:latin typeface="Cambria Math" panose="02040503050406030204" pitchFamily="18" charset="0"/>
                                        </a:rPr>
                                        <m:t>𝑦</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i="1">
                                          <a:latin typeface="Cambria Math" panose="02040503050406030204" pitchFamily="18" charset="0"/>
                                        </a:rPr>
                                        <m:t>𝑧</m:t>
                                      </m:r>
                                    </m:sub>
                                  </m:sSub>
                                </m:e>
                              </m:d>
                              <m:r>
                                <a:rPr lang="en-US" sz="1400" i="1">
                                  <a:latin typeface="Cambria Math" panose="02040503050406030204" pitchFamily="18" charset="0"/>
                                </a:rPr>
                                <m:t>𝑞𝑟</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i="1">
                                      <a:latin typeface="Cambria Math" panose="02040503050406030204" pitchFamily="18" charset="0"/>
                                    </a:rPr>
                                    <m:t>𝑥</m:t>
                                  </m:r>
                                </m:sub>
                              </m:sSub>
                            </m:e>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b="0" i="1" smtClean="0">
                                          <a:latin typeface="Cambria Math" panose="02040503050406030204" pitchFamily="18" charset="0"/>
                                        </a:rPr>
                                        <m:t>𝑧</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b="0" i="1" smtClean="0">
                                          <a:latin typeface="Cambria Math" panose="02040503050406030204" pitchFamily="18" charset="0"/>
                                        </a:rPr>
                                        <m:t>𝑥</m:t>
                                      </m:r>
                                    </m:sub>
                                  </m:sSub>
                                </m:e>
                              </m:d>
                              <m:r>
                                <a:rPr lang="en-US" sz="1400" i="1">
                                  <a:latin typeface="Cambria Math" panose="02040503050406030204" pitchFamily="18" charset="0"/>
                                </a:rPr>
                                <m:t>𝑝𝑞</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b="0" i="1" smtClean="0">
                                      <a:latin typeface="Cambria Math" panose="02040503050406030204" pitchFamily="18" charset="0"/>
                                    </a:rPr>
                                    <m:t>𝑦</m:t>
                                  </m:r>
                                </m:sub>
                              </m:sSub>
                            </m:e>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i="1">
                                          <a:latin typeface="Cambria Math" panose="02040503050406030204" pitchFamily="18" charset="0"/>
                                        </a:rPr>
                                        <m:t>𝑥</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i="1">
                                          <a:latin typeface="Cambria Math" panose="02040503050406030204" pitchFamily="18" charset="0"/>
                                        </a:rPr>
                                        <m:t>𝑦</m:t>
                                      </m:r>
                                    </m:sub>
                                  </m:sSub>
                                </m:e>
                              </m:d>
                              <m:r>
                                <a:rPr lang="en-US" sz="1400" i="1">
                                  <a:latin typeface="Cambria Math" panose="02040503050406030204" pitchFamily="18" charset="0"/>
                                </a:rPr>
                                <m:t>𝑝𝑞</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i="1">
                                      <a:latin typeface="Cambria Math" panose="02040503050406030204" pitchFamily="18" charset="0"/>
                                    </a:rPr>
                                    <m:t>𝑧</m:t>
                                  </m:r>
                                </m:sub>
                              </m:sSub>
                            </m:e>
                          </m:eqArr>
                        </m:e>
                      </m:d>
                    </m:oMath>
                  </m:oMathPara>
                </a14:m>
                <a:endParaRPr lang="en-US" sz="1400" dirty="0"/>
              </a:p>
            </p:txBody>
          </p:sp>
        </mc:Choice>
        <mc:Fallback>
          <p:sp>
            <p:nvSpPr>
              <p:cNvPr id="19" name="TextBox 18">
                <a:extLst>
                  <a:ext uri="{FF2B5EF4-FFF2-40B4-BE49-F238E27FC236}">
                    <a16:creationId xmlns:a16="http://schemas.microsoft.com/office/drawing/2014/main" id="{C3C7D2E4-0207-3197-C8C7-0309F99AD5B4}"/>
                  </a:ext>
                </a:extLst>
              </p:cNvPr>
              <p:cNvSpPr txBox="1">
                <a:spLocks noRot="1" noChangeAspect="1" noMove="1" noResize="1" noEditPoints="1" noAdjustHandles="1" noChangeArrowheads="1" noChangeShapeType="1" noTextEdit="1"/>
              </p:cNvSpPr>
              <p:nvPr/>
            </p:nvSpPr>
            <p:spPr>
              <a:xfrm>
                <a:off x="964083" y="2477278"/>
                <a:ext cx="3598677" cy="2732864"/>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BB1000AF-37DA-9170-E0E4-4D4F6725CD85}"/>
                  </a:ext>
                </a:extLst>
              </p:cNvPr>
              <p:cNvSpPr txBox="1"/>
              <p:nvPr/>
            </p:nvSpPr>
            <p:spPr>
              <a:xfrm>
                <a:off x="4763328" y="3082155"/>
                <a:ext cx="2558393" cy="15231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𝑔</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eqArr>
                            <m:eqArrPr>
                              <m:ctrlPr>
                                <a:rPr lang="en-US" sz="1400" i="1" smtClean="0">
                                  <a:latin typeface="Cambria Math" panose="02040503050406030204" pitchFamily="18" charset="0"/>
                                </a:rPr>
                              </m:ctrlPr>
                            </m:eqArrP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0</m:t>
                                  </m:r>
                                </m:e>
                                <m:sub>
                                  <m:r>
                                    <a:rPr lang="en-US" sz="1400" b="0" i="1" smtClean="0">
                                      <a:latin typeface="Cambria Math" panose="02040503050406030204" pitchFamily="18" charset="0"/>
                                    </a:rPr>
                                    <m:t>6∗4</m:t>
                                  </m:r>
                                </m:sub>
                              </m:sSub>
                            </m:e>
                            <m:e>
                              <m:m>
                                <m:mPr>
                                  <m:mcs>
                                    <m:mc>
                                      <m:mcPr>
                                        <m:count m:val="4"/>
                                        <m:mcJc m:val="center"/>
                                      </m:mcPr>
                                    </m:mc>
                                  </m:mcs>
                                  <m:ctrlPr>
                                    <a:rPr lang="en-US" sz="1400" i="1" smtClean="0">
                                      <a:latin typeface="Cambria Math" panose="02040503050406030204" pitchFamily="18" charset="0"/>
                                    </a:rPr>
                                  </m:ctrlPr>
                                </m:mP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71</m:t>
                                        </m:r>
                                      </m:sub>
                                    </m:sSub>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sSub>
                                      <m:sSubPr>
                                        <m:ctrlPr>
                                          <a:rPr lang="en-US" sz="1400" i="1">
                                            <a:latin typeface="Cambria Math" panose="02040503050406030204" pitchFamily="18" charset="0"/>
                                          </a:rPr>
                                        </m:ctrlPr>
                                      </m:sSubPr>
                                      <m:e>
                                        <m:r>
                                          <a:rPr lang="en-US" sz="1400" i="1">
                                            <a:latin typeface="Cambria Math" panose="02040503050406030204" pitchFamily="18" charset="0"/>
                                          </a:rPr>
                                          <m:t>𝑔</m:t>
                                        </m:r>
                                      </m:e>
                                      <m:sub>
                                        <m:r>
                                          <a:rPr lang="en-US" sz="1400" b="0" i="1" smtClean="0">
                                            <a:latin typeface="Cambria Math" panose="02040503050406030204" pitchFamily="18" charset="0"/>
                                          </a:rPr>
                                          <m:t>8</m:t>
                                        </m:r>
                                        <m:r>
                                          <a:rPr lang="en-US" sz="1400" i="1">
                                            <a:latin typeface="Cambria Math" panose="02040503050406030204" pitchFamily="18" charset="0"/>
                                          </a:rPr>
                                          <m:t>1</m:t>
                                        </m:r>
                                      </m:sub>
                                    </m:sSub>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sSub>
                                      <m:sSubPr>
                                        <m:ctrlPr>
                                          <a:rPr lang="en-US" sz="1400" i="1">
                                            <a:latin typeface="Cambria Math" panose="02040503050406030204" pitchFamily="18" charset="0"/>
                                          </a:rPr>
                                        </m:ctrlPr>
                                      </m:sSubPr>
                                      <m:e>
                                        <m:r>
                                          <a:rPr lang="en-US" sz="1400" i="1">
                                            <a:latin typeface="Cambria Math" panose="02040503050406030204" pitchFamily="18" charset="0"/>
                                          </a:rPr>
                                          <m:t>𝑔</m:t>
                                        </m:r>
                                      </m:e>
                                      <m:sub>
                                        <m:r>
                                          <a:rPr lang="en-US" sz="1400" b="0" i="1" smtClean="0">
                                            <a:latin typeface="Cambria Math" panose="02040503050406030204" pitchFamily="18" charset="0"/>
                                          </a:rPr>
                                          <m:t>9</m:t>
                                        </m:r>
                                        <m:r>
                                          <a:rPr lang="en-US" sz="1400" i="1">
                                            <a:latin typeface="Cambria Math" panose="02040503050406030204" pitchFamily="18" charset="0"/>
                                          </a:rPr>
                                          <m:t>1</m:t>
                                        </m:r>
                                      </m:sub>
                                    </m:sSub>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1</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i="1">
                                            <a:latin typeface="Cambria Math" panose="02040503050406030204" pitchFamily="18" charset="0"/>
                                          </a:rPr>
                                          <m:t>𝑥</m:t>
                                        </m:r>
                                      </m:sub>
                                    </m:sSub>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i="1">
                                        <a:latin typeface="Cambria Math" panose="02040503050406030204" pitchFamily="18" charset="0"/>
                                      </a:rPr>
                                      <m:t>1/</m:t>
                                    </m:r>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b="0" i="1" smtClean="0">
                                            <a:latin typeface="Cambria Math" panose="02040503050406030204" pitchFamily="18" charset="0"/>
                                          </a:rPr>
                                          <m:t>𝑦</m:t>
                                        </m:r>
                                      </m:sub>
                                    </m:sSub>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i="1">
                                        <a:latin typeface="Cambria Math" panose="02040503050406030204" pitchFamily="18" charset="0"/>
                                      </a:rPr>
                                      <m:t>1/</m:t>
                                    </m:r>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b="0" i="1" smtClean="0">
                                            <a:latin typeface="Cambria Math" panose="02040503050406030204" pitchFamily="18" charset="0"/>
                                          </a:rPr>
                                          <m:t>𝑧</m:t>
                                        </m:r>
                                      </m:sub>
                                    </m:sSub>
                                  </m:e>
                                </m:mr>
                              </m:m>
                            </m:e>
                          </m:eqArr>
                        </m:e>
                      </m:d>
                    </m:oMath>
                  </m:oMathPara>
                </a14:m>
                <a:endParaRPr lang="en-US" sz="1400" dirty="0"/>
              </a:p>
            </p:txBody>
          </p:sp>
        </mc:Choice>
        <mc:Fallback>
          <p:sp>
            <p:nvSpPr>
              <p:cNvPr id="21" name="TextBox 20">
                <a:extLst>
                  <a:ext uri="{FF2B5EF4-FFF2-40B4-BE49-F238E27FC236}">
                    <a16:creationId xmlns:a16="http://schemas.microsoft.com/office/drawing/2014/main" id="{BB1000AF-37DA-9170-E0E4-4D4F6725CD85}"/>
                  </a:ext>
                </a:extLst>
              </p:cNvPr>
              <p:cNvSpPr txBox="1">
                <a:spLocks noRot="1" noChangeAspect="1" noMove="1" noResize="1" noEditPoints="1" noAdjustHandles="1" noChangeArrowheads="1" noChangeShapeType="1" noTextEdit="1"/>
              </p:cNvSpPr>
              <p:nvPr/>
            </p:nvSpPr>
            <p:spPr>
              <a:xfrm>
                <a:off x="4763328" y="3082155"/>
                <a:ext cx="2558393" cy="152310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C8524B4-A9AE-524E-F2B1-57C0678126DC}"/>
                  </a:ext>
                </a:extLst>
              </p:cNvPr>
              <p:cNvSpPr txBox="1"/>
              <p:nvPr/>
            </p:nvSpPr>
            <p:spPr>
              <a:xfrm>
                <a:off x="964083" y="5307637"/>
                <a:ext cx="3906967"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𝑔</m:t>
                          </m:r>
                        </m:e>
                        <m:sub>
                          <m:r>
                            <a:rPr lang="en-US" sz="1400" i="1">
                              <a:latin typeface="Cambria Math" panose="02040503050406030204" pitchFamily="18" charset="0"/>
                            </a:rPr>
                            <m:t>71</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𝑚</m:t>
                          </m:r>
                        </m:den>
                      </m:f>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sin</m:t>
                          </m:r>
                        </m:fName>
                        <m:e>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𝜙</m:t>
                              </m:r>
                            </m:e>
                          </m:d>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sin</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𝜓</m:t>
                                  </m:r>
                                </m:e>
                              </m:d>
                            </m:e>
                          </m:func>
                        </m:e>
                      </m:func>
                      <m:r>
                        <a:rPr lang="en-US" sz="1400" b="0" i="1" smtClean="0">
                          <a:latin typeface="Cambria Math" panose="02040503050406030204" pitchFamily="18" charset="0"/>
                          <a:ea typeface="Cambria Math" panose="02040503050406030204" pitchFamily="18" charset="0"/>
                        </a:rPr>
                        <m:t>+</m:t>
                      </m:r>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cos</m:t>
                          </m:r>
                        </m:fName>
                        <m:e>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𝜙</m:t>
                              </m:r>
                            </m:e>
                          </m:d>
                          <m:func>
                            <m:funcPr>
                              <m:ctrlPr>
                                <a:rPr lang="en-US" sz="1400" i="1">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cos</m:t>
                              </m:r>
                            </m:fName>
                            <m:e>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𝜓</m:t>
                                  </m:r>
                                </m:e>
                              </m:d>
                            </m:e>
                          </m:func>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cos</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𝜃</m:t>
                                  </m:r>
                                </m:e>
                              </m:d>
                            </m:e>
                          </m:func>
                        </m:e>
                      </m:func>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p:sp>
            <p:nvSpPr>
              <p:cNvPr id="22" name="TextBox 21">
                <a:extLst>
                  <a:ext uri="{FF2B5EF4-FFF2-40B4-BE49-F238E27FC236}">
                    <a16:creationId xmlns:a16="http://schemas.microsoft.com/office/drawing/2014/main" id="{FC8524B4-A9AE-524E-F2B1-57C0678126DC}"/>
                  </a:ext>
                </a:extLst>
              </p:cNvPr>
              <p:cNvSpPr txBox="1">
                <a:spLocks noRot="1" noChangeAspect="1" noMove="1" noResize="1" noEditPoints="1" noAdjustHandles="1" noChangeArrowheads="1" noChangeShapeType="1" noTextEdit="1"/>
              </p:cNvSpPr>
              <p:nvPr/>
            </p:nvSpPr>
            <p:spPr>
              <a:xfrm>
                <a:off x="964083" y="5307637"/>
                <a:ext cx="3906967" cy="404726"/>
              </a:xfrm>
              <a:prstGeom prst="rect">
                <a:avLst/>
              </a:prstGeom>
              <a:blipFill>
                <a:blip r:embed="rId14"/>
                <a:stretch>
                  <a:fillRect l="-624" t="-1515" r="-1248" b="-90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94882657-ABDC-034D-58C7-BDEDBE221DE0}"/>
                  </a:ext>
                </a:extLst>
              </p:cNvPr>
              <p:cNvSpPr txBox="1"/>
              <p:nvPr/>
            </p:nvSpPr>
            <p:spPr>
              <a:xfrm>
                <a:off x="964084" y="5712363"/>
                <a:ext cx="3884525"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𝑔</m:t>
                          </m:r>
                        </m:e>
                        <m:sub>
                          <m:r>
                            <a:rPr lang="en-US" sz="1400" b="0" i="1" smtClean="0">
                              <a:latin typeface="Cambria Math" panose="02040503050406030204" pitchFamily="18" charset="0"/>
                            </a:rPr>
                            <m:t>8</m:t>
                          </m:r>
                          <m:r>
                            <a:rPr lang="en-US" sz="1400" i="1">
                              <a:latin typeface="Cambria Math" panose="02040503050406030204" pitchFamily="18" charset="0"/>
                            </a:rPr>
                            <m:t>1</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𝑚</m:t>
                          </m:r>
                        </m:den>
                      </m:f>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sin</m:t>
                          </m:r>
                        </m:fName>
                        <m:e>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𝜙</m:t>
                              </m:r>
                            </m:e>
                          </m:d>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cos</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𝜓</m:t>
                                  </m:r>
                                </m:e>
                              </m:d>
                            </m:e>
                          </m:func>
                        </m:e>
                      </m:func>
                      <m:r>
                        <a:rPr lang="en-US" sz="1400" b="0" i="1" smtClean="0">
                          <a:latin typeface="Cambria Math" panose="02040503050406030204" pitchFamily="18" charset="0"/>
                          <a:ea typeface="Cambria Math" panose="02040503050406030204" pitchFamily="18" charset="0"/>
                        </a:rPr>
                        <m:t>−</m:t>
                      </m:r>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cos</m:t>
                          </m:r>
                        </m:fName>
                        <m:e>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𝜙</m:t>
                              </m:r>
                            </m:e>
                          </m:d>
                          <m:func>
                            <m:funcPr>
                              <m:ctrlPr>
                                <a:rPr lang="en-US" sz="1400" i="1">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sin</m:t>
                              </m:r>
                            </m:fName>
                            <m:e>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𝜓</m:t>
                                  </m:r>
                                </m:e>
                              </m:d>
                            </m:e>
                          </m:func>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sin</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𝜃</m:t>
                                  </m:r>
                                </m:e>
                              </m:d>
                            </m:e>
                          </m:func>
                        </m:e>
                      </m:func>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p:sp>
            <p:nvSpPr>
              <p:cNvPr id="23" name="TextBox 22">
                <a:extLst>
                  <a:ext uri="{FF2B5EF4-FFF2-40B4-BE49-F238E27FC236}">
                    <a16:creationId xmlns:a16="http://schemas.microsoft.com/office/drawing/2014/main" id="{94882657-ABDC-034D-58C7-BDEDBE221DE0}"/>
                  </a:ext>
                </a:extLst>
              </p:cNvPr>
              <p:cNvSpPr txBox="1">
                <a:spLocks noRot="1" noChangeAspect="1" noMove="1" noResize="1" noEditPoints="1" noAdjustHandles="1" noChangeArrowheads="1" noChangeShapeType="1" noTextEdit="1"/>
              </p:cNvSpPr>
              <p:nvPr/>
            </p:nvSpPr>
            <p:spPr>
              <a:xfrm>
                <a:off x="964084" y="5712363"/>
                <a:ext cx="3884525" cy="404726"/>
              </a:xfrm>
              <a:prstGeom prst="rect">
                <a:avLst/>
              </a:prstGeom>
              <a:blipFill>
                <a:blip r:embed="rId15"/>
                <a:stretch>
                  <a:fillRect l="-628" r="-1256" b="-106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D1591BAB-BF05-B49D-A549-61B59884B2AF}"/>
                  </a:ext>
                </a:extLst>
              </p:cNvPr>
              <p:cNvSpPr txBox="1"/>
              <p:nvPr/>
            </p:nvSpPr>
            <p:spPr>
              <a:xfrm>
                <a:off x="964083" y="6117089"/>
                <a:ext cx="2091278"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𝑔</m:t>
                          </m:r>
                        </m:e>
                        <m:sub>
                          <m:r>
                            <a:rPr lang="en-US" sz="1400" b="0" i="1" smtClean="0">
                              <a:latin typeface="Cambria Math" panose="02040503050406030204" pitchFamily="18" charset="0"/>
                            </a:rPr>
                            <m:t>9</m:t>
                          </m:r>
                          <m:r>
                            <a:rPr lang="en-US" sz="1400" i="1">
                              <a:latin typeface="Cambria Math" panose="02040503050406030204" pitchFamily="18" charset="0"/>
                            </a:rPr>
                            <m:t>1</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𝑚</m:t>
                          </m:r>
                        </m:den>
                      </m:f>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cos</m:t>
                          </m:r>
                        </m:fName>
                        <m:e>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𝜙</m:t>
                              </m:r>
                            </m:e>
                          </m:d>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cos</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𝜃</m:t>
                                  </m:r>
                                </m:e>
                              </m:d>
                            </m:e>
                          </m:func>
                        </m:e>
                      </m:func>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p:sp>
            <p:nvSpPr>
              <p:cNvPr id="24" name="TextBox 23">
                <a:extLst>
                  <a:ext uri="{FF2B5EF4-FFF2-40B4-BE49-F238E27FC236}">
                    <a16:creationId xmlns:a16="http://schemas.microsoft.com/office/drawing/2014/main" id="{D1591BAB-BF05-B49D-A549-61B59884B2AF}"/>
                  </a:ext>
                </a:extLst>
              </p:cNvPr>
              <p:cNvSpPr txBox="1">
                <a:spLocks noRot="1" noChangeAspect="1" noMove="1" noResize="1" noEditPoints="1" noAdjustHandles="1" noChangeArrowheads="1" noChangeShapeType="1" noTextEdit="1"/>
              </p:cNvSpPr>
              <p:nvPr/>
            </p:nvSpPr>
            <p:spPr>
              <a:xfrm>
                <a:off x="964083" y="6117089"/>
                <a:ext cx="2091278" cy="404726"/>
              </a:xfrm>
              <a:prstGeom prst="rect">
                <a:avLst/>
              </a:prstGeom>
              <a:blipFill>
                <a:blip r:embed="rId16"/>
                <a:stretch>
                  <a:fillRect l="-1458" r="-2624" b="-89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F2A27F33-3A3A-4974-5E32-1B42120C33C1}"/>
                  </a:ext>
                </a:extLst>
              </p:cNvPr>
              <p:cNvSpPr txBox="1"/>
              <p:nvPr/>
            </p:nvSpPr>
            <p:spPr>
              <a:xfrm>
                <a:off x="964083" y="1727106"/>
                <a:ext cx="379924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𝑠</m:t>
                      </m:r>
                      <m:r>
                        <a:rPr lang="en-US" sz="1400" i="1">
                          <a:latin typeface="Cambria Math" panose="02040503050406030204" pitchFamily="18" charset="0"/>
                        </a:rPr>
                        <m:t>=</m:t>
                      </m:r>
                      <m:sSup>
                        <m:sSupPr>
                          <m:ctrlPr>
                            <a:rPr lang="en-US" sz="1400" i="1">
                              <a:latin typeface="Cambria Math" panose="02040503050406030204" pitchFamily="18" charset="0"/>
                            </a:rPr>
                          </m:ctrlPr>
                        </m:sSupPr>
                        <m:e>
                          <m:d>
                            <m:dPr>
                              <m:begChr m:val="["/>
                              <m:endChr m:val="]"/>
                              <m:ctrlPr>
                                <a:rPr lang="en-US" sz="1400" i="1">
                                  <a:latin typeface="Cambria Math" panose="02040503050406030204" pitchFamily="18" charset="0"/>
                                </a:rPr>
                              </m:ctrlPr>
                            </m:dPr>
                            <m:e>
                              <m:m>
                                <m:mPr>
                                  <m:mcs>
                                    <m:mc>
                                      <m:mcPr>
                                        <m:count m:val="1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𝑥</m:t>
                                    </m:r>
                                  </m:e>
                                  <m:e>
                                    <m:r>
                                      <a:rPr lang="en-US" sz="1400" b="0" i="1" smtClean="0">
                                        <a:latin typeface="Cambria Math" panose="02040503050406030204" pitchFamily="18" charset="0"/>
                                      </a:rPr>
                                      <m:t>𝑦</m:t>
                                    </m:r>
                                  </m:e>
                                  <m:e>
                                    <m:r>
                                      <a:rPr lang="en-US" sz="1400" b="0" i="1" smtClean="0">
                                        <a:latin typeface="Cambria Math" panose="02040503050406030204" pitchFamily="18" charset="0"/>
                                      </a:rPr>
                                      <m:t>𝑧</m:t>
                                    </m:r>
                                  </m:e>
                                  <m:e>
                                    <m:r>
                                      <a:rPr lang="en-US" sz="1400" i="1">
                                        <a:latin typeface="Cambria Math" panose="02040503050406030204" pitchFamily="18" charset="0"/>
                                        <a:ea typeface="Cambria Math" panose="02040503050406030204" pitchFamily="18" charset="0"/>
                                      </a:rPr>
                                      <m:t>𝜙</m:t>
                                    </m:r>
                                  </m:e>
                                  <m:e>
                                    <m:r>
                                      <a:rPr lang="en-US" sz="1400" i="1">
                                        <a:latin typeface="Cambria Math" panose="02040503050406030204" pitchFamily="18" charset="0"/>
                                        <a:ea typeface="Cambria Math" panose="02040503050406030204" pitchFamily="18" charset="0"/>
                                      </a:rPr>
                                      <m:t>𝜃</m:t>
                                    </m:r>
                                  </m:e>
                                  <m:e>
                                    <m:r>
                                      <a:rPr lang="en-US" sz="1400" i="1">
                                        <a:latin typeface="Cambria Math" panose="02040503050406030204" pitchFamily="18" charset="0"/>
                                        <a:ea typeface="Cambria Math" panose="02040503050406030204" pitchFamily="18" charset="0"/>
                                      </a:rPr>
                                      <m:t>𝜓</m:t>
                                    </m:r>
                                  </m:e>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e>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e>
                                  <m:e>
                                    <m:acc>
                                      <m:accPr>
                                        <m:chr m:val="̇"/>
                                        <m:ctrlPr>
                                          <a:rPr lang="en-US" sz="1400" i="1">
                                            <a:latin typeface="Cambria Math" panose="02040503050406030204" pitchFamily="18" charset="0"/>
                                          </a:rPr>
                                        </m:ctrlPr>
                                      </m:accPr>
                                      <m:e>
                                        <m:r>
                                          <a:rPr lang="en-US" sz="1400" i="1">
                                            <a:latin typeface="Cambria Math" panose="02040503050406030204" pitchFamily="18" charset="0"/>
                                          </a:rPr>
                                          <m:t>𝑧</m:t>
                                        </m:r>
                                      </m:e>
                                    </m:acc>
                                  </m:e>
                                  <m:e>
                                    <m:r>
                                      <a:rPr lang="en-US" sz="1400" b="0" i="1" smtClean="0">
                                        <a:latin typeface="Cambria Math" panose="02040503050406030204" pitchFamily="18" charset="0"/>
                                      </a:rPr>
                                      <m:t>𝑝</m:t>
                                    </m:r>
                                  </m:e>
                                  <m:e>
                                    <m:r>
                                      <a:rPr lang="en-US" sz="1400" b="0" i="1" smtClean="0">
                                        <a:latin typeface="Cambria Math" panose="02040503050406030204" pitchFamily="18" charset="0"/>
                                      </a:rPr>
                                      <m:t>𝑞</m:t>
                                    </m:r>
                                  </m:e>
                                  <m:e>
                                    <m:r>
                                      <a:rPr lang="en-US" sz="1400" b="0" i="1" smtClean="0">
                                        <a:latin typeface="Cambria Math" panose="02040503050406030204" pitchFamily="18" charset="0"/>
                                      </a:rPr>
                                      <m:t>𝑟</m:t>
                                    </m:r>
                                  </m:e>
                                </m:mr>
                              </m:m>
                            </m:e>
                          </m:d>
                        </m:e>
                        <m:sup>
                          <m:r>
                            <a:rPr lang="en-US" sz="1400" i="1">
                              <a:latin typeface="Cambria Math" panose="02040503050406030204" pitchFamily="18" charset="0"/>
                            </a:rPr>
                            <m:t>𝑇</m:t>
                          </m:r>
                        </m:sup>
                      </m:sSup>
                    </m:oMath>
                  </m:oMathPara>
                </a14:m>
                <a:endParaRPr lang="en-US" sz="1400" dirty="0"/>
              </a:p>
            </p:txBody>
          </p:sp>
        </mc:Choice>
        <mc:Fallback>
          <p:sp>
            <p:nvSpPr>
              <p:cNvPr id="26" name="TextBox 25">
                <a:extLst>
                  <a:ext uri="{FF2B5EF4-FFF2-40B4-BE49-F238E27FC236}">
                    <a16:creationId xmlns:a16="http://schemas.microsoft.com/office/drawing/2014/main" id="{F2A27F33-3A3A-4974-5E32-1B42120C33C1}"/>
                  </a:ext>
                </a:extLst>
              </p:cNvPr>
              <p:cNvSpPr txBox="1">
                <a:spLocks noRot="1" noChangeAspect="1" noMove="1" noResize="1" noEditPoints="1" noAdjustHandles="1" noChangeArrowheads="1" noChangeShapeType="1" noTextEdit="1"/>
              </p:cNvSpPr>
              <p:nvPr/>
            </p:nvSpPr>
            <p:spPr>
              <a:xfrm>
                <a:off x="964083" y="1727106"/>
                <a:ext cx="3799245" cy="215444"/>
              </a:xfrm>
              <a:prstGeom prst="rect">
                <a:avLst/>
              </a:prstGeom>
              <a:blipFill>
                <a:blip r:embed="rId17"/>
                <a:stretch>
                  <a:fillRect l="-161" b="-30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118CB7C5-0264-6E7A-6FB0-8BF2BA56F743}"/>
                  </a:ext>
                </a:extLst>
              </p:cNvPr>
              <p:cNvSpPr txBox="1"/>
              <p:nvPr/>
            </p:nvSpPr>
            <p:spPr>
              <a:xfrm>
                <a:off x="8110422" y="4844334"/>
                <a:ext cx="1740476" cy="14997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m:t>
                          </m:r>
                        </m:num>
                        <m:den>
                          <m:r>
                            <a:rPr lang="en-US" sz="1400" b="0" i="1" smtClean="0">
                              <a:latin typeface="Cambria Math" panose="02040503050406030204" pitchFamily="18" charset="0"/>
                            </a:rPr>
                            <m:t>𝑑𝑡</m:t>
                          </m:r>
                        </m:den>
                      </m:f>
                      <m:d>
                        <m:dPr>
                          <m:begChr m:val="["/>
                          <m:endChr m:val="]"/>
                          <m:ctrlPr>
                            <a:rPr lang="en-US" sz="1400" i="1">
                              <a:latin typeface="Cambria Math" panose="02040503050406030204" pitchFamily="18" charset="0"/>
                            </a:rPr>
                          </m:ctrlPr>
                        </m:dPr>
                        <m:e>
                          <m:eqArr>
                            <m:eqArrPr>
                              <m:ctrlPr>
                                <a:rPr lang="en-US" sz="1400" i="1">
                                  <a:latin typeface="Cambria Math" panose="02040503050406030204" pitchFamily="18" charset="0"/>
                                </a:rPr>
                              </m:ctrlPr>
                            </m:eqArrPr>
                            <m:e>
                              <m:r>
                                <a:rPr lang="en-US" sz="1400" b="0" i="1" smtClean="0">
                                  <a:latin typeface="Cambria Math" panose="02040503050406030204" pitchFamily="18" charset="0"/>
                                </a:rPr>
                                <m:t>𝑥</m:t>
                              </m:r>
                            </m:e>
                            <m:e>
                              <m:r>
                                <a:rPr lang="en-US" sz="1400" b="0" i="1" smtClean="0">
                                  <a:latin typeface="Cambria Math" panose="02040503050406030204" pitchFamily="18" charset="0"/>
                                </a:rPr>
                                <m:t>𝑧</m:t>
                              </m:r>
                            </m:e>
                            <m:e>
                              <m:r>
                                <a:rPr lang="en-US" sz="1400" i="1">
                                  <a:latin typeface="Cambria Math" panose="02040503050406030204" pitchFamily="18" charset="0"/>
                                  <a:ea typeface="Cambria Math" panose="02040503050406030204" pitchFamily="18" charset="0"/>
                                </a:rPr>
                                <m:t>𝜃</m:t>
                              </m:r>
                            </m:e>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e>
                              <m:acc>
                                <m:accPr>
                                  <m:chr m:val="̇"/>
                                  <m:ctrlPr>
                                    <a:rPr lang="en-US" sz="1400" i="1">
                                      <a:latin typeface="Cambria Math" panose="02040503050406030204" pitchFamily="18" charset="0"/>
                                    </a:rPr>
                                  </m:ctrlPr>
                                </m:accPr>
                                <m:e>
                                  <m:r>
                                    <a:rPr lang="en-US" sz="1400" i="1">
                                      <a:latin typeface="Cambria Math" panose="02040503050406030204" pitchFamily="18" charset="0"/>
                                    </a:rPr>
                                    <m:t>𝑧</m:t>
                                  </m:r>
                                </m:e>
                              </m:acc>
                            </m:e>
                            <m:e>
                              <m:r>
                                <a:rPr lang="en-US" sz="1400" b="0" i="1" smtClean="0">
                                  <a:latin typeface="Cambria Math" panose="02040503050406030204" pitchFamily="18" charset="0"/>
                                </a:rPr>
                                <m:t>𝑞</m:t>
                              </m:r>
                            </m:e>
                          </m:eqArr>
                        </m:e>
                      </m:d>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eqArr>
                            <m:eqArrPr>
                              <m:ctrlPr>
                                <a:rPr lang="en-US" sz="1400" i="1">
                                  <a:latin typeface="Cambria Math" panose="02040503050406030204" pitchFamily="18" charset="0"/>
                                </a:rPr>
                              </m:ctrlPr>
                            </m:eqArrP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e>
                              <m:acc>
                                <m:accPr>
                                  <m:chr m:val="̇"/>
                                  <m:ctrlPr>
                                    <a:rPr lang="en-US" sz="1400" i="1">
                                      <a:latin typeface="Cambria Math" panose="02040503050406030204" pitchFamily="18" charset="0"/>
                                    </a:rPr>
                                  </m:ctrlPr>
                                </m:accPr>
                                <m:e>
                                  <m:r>
                                    <a:rPr lang="en-US" sz="1400" i="1">
                                      <a:latin typeface="Cambria Math" panose="02040503050406030204" pitchFamily="18" charset="0"/>
                                    </a:rPr>
                                    <m:t>𝑧</m:t>
                                  </m:r>
                                </m:e>
                              </m:acc>
                            </m:e>
                            <m:e>
                              <m:r>
                                <a:rPr lang="en-US" sz="1400" i="1">
                                  <a:latin typeface="Cambria Math" panose="02040503050406030204" pitchFamily="18" charset="0"/>
                                </a:rPr>
                                <m:t>𝑞</m:t>
                              </m:r>
                            </m:e>
                            <m:e>
                              <m:f>
                                <m:fPr>
                                  <m:ctrlPr>
                                    <a:rPr lang="en-US" sz="1400" i="1" smtClean="0">
                                      <a:latin typeface="Cambria Math" panose="02040503050406030204" pitchFamily="18" charset="0"/>
                                    </a:rPr>
                                  </m:ctrlPr>
                                </m:fPr>
                                <m:num>
                                  <m:r>
                                    <a:rPr lang="en-US" sz="1400" b="0" i="1"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𝜃</m:t>
                                      </m:r>
                                    </m:e>
                                  </m:d>
                                </m:num>
                                <m:den>
                                  <m:r>
                                    <a:rPr lang="en-US" sz="1400" b="0" i="1" smtClean="0">
                                      <a:latin typeface="Cambria Math" panose="02040503050406030204" pitchFamily="18" charset="0"/>
                                    </a:rPr>
                                    <m:t>𝑚</m:t>
                                  </m:r>
                                </m:den>
                              </m:f>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1</m:t>
                                            </m:r>
                                          </m:sub>
                                        </m:sSub>
                                      </m:e>
                                    </m:mr>
                                  </m:m>
                                </m:e>
                              </m:d>
                            </m:e>
                            <m:e>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2</m:t>
                                      </m:r>
                                    </m:sub>
                                  </m:sSub>
                                </m:num>
                                <m:den>
                                  <m:r>
                                    <a:rPr lang="en-US" sz="1400" b="0" i="1" smtClean="0">
                                      <a:latin typeface="Cambria Math" panose="02040503050406030204" pitchFamily="18" charset="0"/>
                                    </a:rPr>
                                    <m:t>𝐽</m:t>
                                  </m:r>
                                </m:den>
                              </m:f>
                            </m:e>
                          </m:eqArr>
                        </m:e>
                      </m:d>
                    </m:oMath>
                  </m:oMathPara>
                </a14:m>
                <a:endParaRPr lang="en-US" sz="1400" dirty="0"/>
              </a:p>
            </p:txBody>
          </p:sp>
        </mc:Choice>
        <mc:Fallback>
          <p:sp>
            <p:nvSpPr>
              <p:cNvPr id="27" name="TextBox 26">
                <a:extLst>
                  <a:ext uri="{FF2B5EF4-FFF2-40B4-BE49-F238E27FC236}">
                    <a16:creationId xmlns:a16="http://schemas.microsoft.com/office/drawing/2014/main" id="{118CB7C5-0264-6E7A-6FB0-8BF2BA56F743}"/>
                  </a:ext>
                </a:extLst>
              </p:cNvPr>
              <p:cNvSpPr txBox="1">
                <a:spLocks noRot="1" noChangeAspect="1" noMove="1" noResize="1" noEditPoints="1" noAdjustHandles="1" noChangeArrowheads="1" noChangeShapeType="1" noTextEdit="1"/>
              </p:cNvSpPr>
              <p:nvPr/>
            </p:nvSpPr>
            <p:spPr>
              <a:xfrm>
                <a:off x="8110422" y="4844334"/>
                <a:ext cx="1740476" cy="1499770"/>
              </a:xfrm>
              <a:prstGeom prst="rect">
                <a:avLst/>
              </a:prstGeom>
              <a:blipFill>
                <a:blip r:embed="rId18"/>
                <a:stretch>
                  <a:fillRect/>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3F3AAAB3-33AE-0FAC-86F0-E4075E5CA43B}"/>
              </a:ext>
            </a:extLst>
          </p:cNvPr>
          <p:cNvGrpSpPr/>
          <p:nvPr/>
        </p:nvGrpSpPr>
        <p:grpSpPr>
          <a:xfrm>
            <a:off x="10080842" y="4752001"/>
            <a:ext cx="1887793" cy="1515998"/>
            <a:chOff x="6360629" y="3226641"/>
            <a:chExt cx="1887793" cy="1515998"/>
          </a:xfrm>
        </p:grpSpPr>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22D50037-516F-B752-3569-B2A395F7DE7A}"/>
                    </a:ext>
                  </a:extLst>
                </p:cNvPr>
                <p:cNvSpPr txBox="1"/>
                <p:nvPr/>
              </p:nvSpPr>
              <p:spPr>
                <a:xfrm flipH="1">
                  <a:off x="7304526" y="3226641"/>
                  <a:ext cx="278564" cy="184666"/>
                </a:xfrm>
                <a:prstGeom prst="rect">
                  <a:avLst/>
                </a:prstGeom>
                <a:solidFill>
                  <a:schemeClr val="bg1"/>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oMath>
                    </m:oMathPara>
                  </a14:m>
                  <a:endParaRPr lang="en-US" dirty="0"/>
                </a:p>
              </p:txBody>
            </p:sp>
          </mc:Choice>
          <mc:Fallback>
            <p:sp>
              <p:nvSpPr>
                <p:cNvPr id="29" name="TextBox 28">
                  <a:extLst>
                    <a:ext uri="{FF2B5EF4-FFF2-40B4-BE49-F238E27FC236}">
                      <a16:creationId xmlns:a16="http://schemas.microsoft.com/office/drawing/2014/main" id="{22D50037-516F-B752-3569-B2A395F7DE7A}"/>
                    </a:ext>
                  </a:extLst>
                </p:cNvPr>
                <p:cNvSpPr txBox="1">
                  <a:spLocks noRot="1" noChangeAspect="1" noMove="1" noResize="1" noEditPoints="1" noAdjustHandles="1" noChangeArrowheads="1" noChangeShapeType="1" noTextEdit="1"/>
                </p:cNvSpPr>
                <p:nvPr/>
              </p:nvSpPr>
              <p:spPr>
                <a:xfrm flipH="1">
                  <a:off x="7304526" y="3226641"/>
                  <a:ext cx="278564" cy="184666"/>
                </a:xfrm>
                <a:prstGeom prst="rect">
                  <a:avLst/>
                </a:prstGeom>
                <a:blipFill>
                  <a:blip r:embed="rId4"/>
                  <a:stretch>
                    <a:fillRect b="-13333"/>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09B8EED7-B734-FB02-00B4-64449975CC40}"/>
                    </a:ext>
                  </a:extLst>
                </p:cNvPr>
                <p:cNvSpPr txBox="1"/>
                <p:nvPr/>
              </p:nvSpPr>
              <p:spPr>
                <a:xfrm flipH="1">
                  <a:off x="7628397" y="3592913"/>
                  <a:ext cx="278564" cy="184666"/>
                </a:xfrm>
                <a:prstGeom prst="rect">
                  <a:avLst/>
                </a:prstGeom>
                <a:solidFill>
                  <a:schemeClr val="bg1"/>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2</m:t>
                            </m:r>
                          </m:sub>
                        </m:sSub>
                      </m:oMath>
                    </m:oMathPara>
                  </a14:m>
                  <a:endParaRPr lang="en-US" dirty="0"/>
                </a:p>
              </p:txBody>
            </p:sp>
          </mc:Choice>
          <mc:Fallback>
            <p:sp>
              <p:nvSpPr>
                <p:cNvPr id="30" name="TextBox 29">
                  <a:extLst>
                    <a:ext uri="{FF2B5EF4-FFF2-40B4-BE49-F238E27FC236}">
                      <a16:creationId xmlns:a16="http://schemas.microsoft.com/office/drawing/2014/main" id="{09B8EED7-B734-FB02-00B4-64449975CC40}"/>
                    </a:ext>
                  </a:extLst>
                </p:cNvPr>
                <p:cNvSpPr txBox="1">
                  <a:spLocks noRot="1" noChangeAspect="1" noMove="1" noResize="1" noEditPoints="1" noAdjustHandles="1" noChangeArrowheads="1" noChangeShapeType="1" noTextEdit="1"/>
                </p:cNvSpPr>
                <p:nvPr/>
              </p:nvSpPr>
              <p:spPr>
                <a:xfrm flipH="1">
                  <a:off x="7628397" y="3592913"/>
                  <a:ext cx="278564" cy="184666"/>
                </a:xfrm>
                <a:prstGeom prst="rect">
                  <a:avLst/>
                </a:prstGeom>
                <a:blipFill>
                  <a:blip r:embed="rId19"/>
                  <a:stretch>
                    <a:fillRect b="-13333"/>
                  </a:stretch>
                </a:blipFill>
                <a:ln>
                  <a:noFill/>
                </a:ln>
              </p:spPr>
              <p:txBody>
                <a:bodyPr/>
                <a:lstStyle/>
                <a:p>
                  <a:r>
                    <a:rPr lang="en-US">
                      <a:noFill/>
                    </a:rPr>
                    <a:t> </a:t>
                  </a:r>
                </a:p>
              </p:txBody>
            </p:sp>
          </mc:Fallback>
        </mc:AlternateContent>
        <p:pic>
          <p:nvPicPr>
            <p:cNvPr id="31" name="Picture 2" descr="5,601 Quadrotor Illustrations &amp; Clip Art - iStock">
              <a:extLst>
                <a:ext uri="{FF2B5EF4-FFF2-40B4-BE49-F238E27FC236}">
                  <a16:creationId xmlns:a16="http://schemas.microsoft.com/office/drawing/2014/main" id="{E05AF3FC-7E64-F376-C560-461DD12830A3}"/>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50000"/>
            <a:stretch/>
          </p:blipFill>
          <p:spPr bwMode="auto">
            <a:xfrm>
              <a:off x="6360629" y="3934466"/>
              <a:ext cx="1887793" cy="808173"/>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a:extLst>
                <a:ext uri="{FF2B5EF4-FFF2-40B4-BE49-F238E27FC236}">
                  <a16:creationId xmlns:a16="http://schemas.microsoft.com/office/drawing/2014/main" id="{77F67914-9616-F0B6-790F-CB0617F0B1A3}"/>
                </a:ext>
              </a:extLst>
            </p:cNvPr>
            <p:cNvCxnSpPr>
              <a:cxnSpLocks/>
              <a:stCxn id="31" idx="0"/>
            </p:cNvCxnSpPr>
            <p:nvPr/>
          </p:nvCxnSpPr>
          <p:spPr>
            <a:xfrm flipV="1">
              <a:off x="7304526" y="3341995"/>
              <a:ext cx="0" cy="5924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id="{CB4E2C77-EA78-D6DA-A4D8-31F3705FB0F9}"/>
                </a:ext>
              </a:extLst>
            </p:cNvPr>
            <p:cNvSpPr/>
            <p:nvPr/>
          </p:nvSpPr>
          <p:spPr>
            <a:xfrm>
              <a:off x="6818574" y="3631359"/>
              <a:ext cx="866381" cy="668748"/>
            </a:xfrm>
            <a:prstGeom prst="arc">
              <a:avLst>
                <a:gd name="adj1" fmla="val 10956865"/>
                <a:gd name="adj2" fmla="val 15512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8A117E-8263-39F8-994C-0FF3E3E338BD}"/>
              </a:ext>
            </a:extLst>
          </p:cNvPr>
          <p:cNvSpPr txBox="1"/>
          <p:nvPr/>
        </p:nvSpPr>
        <p:spPr>
          <a:xfrm>
            <a:off x="8052609" y="4396559"/>
            <a:ext cx="2087431" cy="369332"/>
          </a:xfrm>
          <a:prstGeom prst="rect">
            <a:avLst/>
          </a:prstGeom>
          <a:noFill/>
        </p:spPr>
        <p:txBody>
          <a:bodyPr wrap="none" rtlCol="0">
            <a:spAutoFit/>
          </a:bodyPr>
          <a:lstStyle/>
          <a:p>
            <a:r>
              <a:rPr lang="en-US" dirty="0"/>
              <a:t>2D Simplified mode:</a:t>
            </a:r>
          </a:p>
        </p:txBody>
      </p:sp>
    </p:spTree>
    <p:extLst>
      <p:ext uri="{BB962C8B-B14F-4D97-AF65-F5344CB8AC3E}">
        <p14:creationId xmlns:p14="http://schemas.microsoft.com/office/powerpoint/2010/main" val="247082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F9C4-1D03-2A79-7D5F-B2EA838E677C}"/>
              </a:ext>
            </a:extLst>
          </p:cNvPr>
          <p:cNvSpPr>
            <a:spLocks noGrp="1"/>
          </p:cNvSpPr>
          <p:nvPr>
            <p:ph type="title"/>
          </p:nvPr>
        </p:nvSpPr>
        <p:spPr>
          <a:xfrm>
            <a:off x="838200" y="153458"/>
            <a:ext cx="10515600" cy="1325563"/>
          </a:xfrm>
        </p:spPr>
        <p:txBody>
          <a:bodyPr/>
          <a:lstStyle/>
          <a:p>
            <a:r>
              <a:rPr lang="en-US">
                <a:cs typeface="Calibri Light"/>
              </a:rPr>
              <a:t>Trajectory Generation using DDP</a:t>
            </a:r>
            <a:endParaRPr lang="en-US"/>
          </a:p>
        </p:txBody>
      </p:sp>
      <p:pic>
        <p:nvPicPr>
          <p:cNvPr id="4" name="Picture 4" descr="Chart, bubble chart&#10;&#10;Description automatically generated">
            <a:extLst>
              <a:ext uri="{FF2B5EF4-FFF2-40B4-BE49-F238E27FC236}">
                <a16:creationId xmlns:a16="http://schemas.microsoft.com/office/drawing/2014/main" id="{E0C6E285-2AF3-D148-2F93-531CDF8B8B61}"/>
              </a:ext>
            </a:extLst>
          </p:cNvPr>
          <p:cNvPicPr>
            <a:picLocks noGrp="1" noChangeAspect="1"/>
          </p:cNvPicPr>
          <p:nvPr>
            <p:ph idx="1"/>
          </p:nvPr>
        </p:nvPicPr>
        <p:blipFill>
          <a:blip r:embed="rId2"/>
          <a:stretch>
            <a:fillRect/>
          </a:stretch>
        </p:blipFill>
        <p:spPr>
          <a:xfrm>
            <a:off x="386677" y="3169709"/>
            <a:ext cx="4073813" cy="3684588"/>
          </a:xfrm>
        </p:spPr>
      </p:pic>
      <p:pic>
        <p:nvPicPr>
          <p:cNvPr id="5" name="Picture 5" descr="Chart, line chart&#10;&#10;Description automatically generated">
            <a:extLst>
              <a:ext uri="{FF2B5EF4-FFF2-40B4-BE49-F238E27FC236}">
                <a16:creationId xmlns:a16="http://schemas.microsoft.com/office/drawing/2014/main" id="{5A0DD585-5AD8-5231-71A9-5B8EE5D45AA4}"/>
              </a:ext>
            </a:extLst>
          </p:cNvPr>
          <p:cNvPicPr>
            <a:picLocks noChangeAspect="1"/>
          </p:cNvPicPr>
          <p:nvPr/>
        </p:nvPicPr>
        <p:blipFill>
          <a:blip r:embed="rId3"/>
          <a:stretch>
            <a:fillRect/>
          </a:stretch>
        </p:blipFill>
        <p:spPr>
          <a:xfrm>
            <a:off x="4692650" y="3167868"/>
            <a:ext cx="3103033" cy="3580848"/>
          </a:xfrm>
          <a:prstGeom prst="rect">
            <a:avLst/>
          </a:prstGeom>
        </p:spPr>
      </p:pic>
      <p:graphicFrame>
        <p:nvGraphicFramePr>
          <p:cNvPr id="6" name="Diagram 6">
            <a:extLst>
              <a:ext uri="{FF2B5EF4-FFF2-40B4-BE49-F238E27FC236}">
                <a16:creationId xmlns:a16="http://schemas.microsoft.com/office/drawing/2014/main" id="{1559C97D-1E40-8507-E340-B92D0BBF6EF7}"/>
              </a:ext>
            </a:extLst>
          </p:cNvPr>
          <p:cNvGraphicFramePr/>
          <p:nvPr>
            <p:extLst>
              <p:ext uri="{D42A27DB-BD31-4B8C-83A1-F6EECF244321}">
                <p14:modId xmlns:p14="http://schemas.microsoft.com/office/powerpoint/2010/main" val="1805687066"/>
              </p:ext>
            </p:extLst>
          </p:nvPr>
        </p:nvGraphicFramePr>
        <p:xfrm>
          <a:off x="740834" y="563032"/>
          <a:ext cx="10911415" cy="31919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21" name="TextBox 1020">
            <a:extLst>
              <a:ext uri="{FF2B5EF4-FFF2-40B4-BE49-F238E27FC236}">
                <a16:creationId xmlns:a16="http://schemas.microsoft.com/office/drawing/2014/main" id="{5B14E070-0BC1-E80E-BDB4-17B82C7C0E41}"/>
              </a:ext>
            </a:extLst>
          </p:cNvPr>
          <p:cNvSpPr txBox="1"/>
          <p:nvPr/>
        </p:nvSpPr>
        <p:spPr>
          <a:xfrm>
            <a:off x="8185150" y="3528483"/>
            <a:ext cx="330411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Dealt with obstacles by augmenting the cost function.</a:t>
            </a:r>
          </a:p>
          <a:p>
            <a:pPr marL="285750" indent="-285750">
              <a:buFont typeface="Arial"/>
              <a:buChar char="•"/>
            </a:pPr>
            <a:r>
              <a:rPr lang="en-US">
                <a:cs typeface="Calibri"/>
              </a:rPr>
              <a:t>Discrete states converted into continuous states using </a:t>
            </a:r>
            <a:r>
              <a:rPr lang="en-US" err="1">
                <a:cs typeface="Calibri"/>
              </a:rPr>
              <a:t>polyfit</a:t>
            </a:r>
            <a:r>
              <a:rPr lang="en-US">
                <a:cs typeface="Calibri"/>
              </a:rPr>
              <a:t>.</a:t>
            </a:r>
          </a:p>
          <a:p>
            <a:pPr marL="285750" indent="-285750">
              <a:buFont typeface="Arial"/>
              <a:buChar char="•"/>
            </a:pPr>
            <a:r>
              <a:rPr lang="en-US">
                <a:cs typeface="Calibri"/>
              </a:rPr>
              <a:t>Passed this continuous desired state as the trajectory to be tracked by our feedback linearization controller.</a:t>
            </a:r>
          </a:p>
          <a:p>
            <a:pPr marL="285750" indent="-285750">
              <a:buFont typeface="Arial"/>
              <a:buChar char="•"/>
            </a:pPr>
            <a:endParaRPr lang="en-US">
              <a:cs typeface="Calibri"/>
            </a:endParaRPr>
          </a:p>
        </p:txBody>
      </p:sp>
    </p:spTree>
    <p:extLst>
      <p:ext uri="{BB962C8B-B14F-4D97-AF65-F5344CB8AC3E}">
        <p14:creationId xmlns:p14="http://schemas.microsoft.com/office/powerpoint/2010/main" val="739275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D3CB-A7AA-E85A-A2AA-4970E6169F44}"/>
              </a:ext>
            </a:extLst>
          </p:cNvPr>
          <p:cNvSpPr>
            <a:spLocks noGrp="1"/>
          </p:cNvSpPr>
          <p:nvPr>
            <p:ph type="title"/>
          </p:nvPr>
        </p:nvSpPr>
        <p:spPr/>
        <p:txBody>
          <a:bodyPr/>
          <a:lstStyle/>
          <a:p>
            <a:r>
              <a:rPr lang="en-US" dirty="0">
                <a:cs typeface="Calibri Light"/>
              </a:rPr>
              <a:t>Feedback Linearization</a:t>
            </a:r>
            <a:endParaRPr lang="en-US" dirty="0"/>
          </a:p>
        </p:txBody>
      </p:sp>
      <p:sp>
        <p:nvSpPr>
          <p:cNvPr id="3" name="Content Placeholder 2">
            <a:extLst>
              <a:ext uri="{FF2B5EF4-FFF2-40B4-BE49-F238E27FC236}">
                <a16:creationId xmlns:a16="http://schemas.microsoft.com/office/drawing/2014/main" id="{8642B402-16D8-363C-F97B-76951E901A6B}"/>
              </a:ext>
            </a:extLst>
          </p:cNvPr>
          <p:cNvSpPr>
            <a:spLocks noGrp="1"/>
          </p:cNvSpPr>
          <p:nvPr>
            <p:ph idx="1"/>
          </p:nvPr>
        </p:nvSpPr>
        <p:spPr/>
        <p:txBody>
          <a:bodyPr vert="horz" lIns="91440" tIns="45720" rIns="91440" bIns="45720" rtlCol="0" anchor="t">
            <a:normAutofit/>
          </a:bodyPr>
          <a:lstStyle/>
          <a:p>
            <a:r>
              <a:rPr lang="en-US" dirty="0">
                <a:cs typeface="Calibri"/>
              </a:rPr>
              <a:t>Dynamic Compensator</a:t>
            </a:r>
          </a:p>
          <a:p>
            <a:pPr marL="0" indent="0">
              <a:buNone/>
            </a:pPr>
            <a:endParaRPr lang="en-US" dirty="0">
              <a:cs typeface="Calibri"/>
            </a:endParaRPr>
          </a:p>
          <a:p>
            <a:pPr marL="0" indent="0">
              <a:buNone/>
            </a:pPr>
            <a:endParaRPr lang="en-US" dirty="0">
              <a:cs typeface="Calibri"/>
            </a:endParaRPr>
          </a:p>
          <a:p>
            <a:r>
              <a:rPr lang="en-US" dirty="0">
                <a:cs typeface="Calibri"/>
              </a:rPr>
              <a:t>Virtual Control</a:t>
            </a:r>
          </a:p>
          <a:p>
            <a:endParaRPr lang="en-US" dirty="0">
              <a:cs typeface="Calibri"/>
            </a:endParaRPr>
          </a:p>
        </p:txBody>
      </p:sp>
      <p:pic>
        <p:nvPicPr>
          <p:cNvPr id="6" name="Picture 6" descr="Chart, line chart&#10;&#10;Description automatically generated">
            <a:extLst>
              <a:ext uri="{FF2B5EF4-FFF2-40B4-BE49-F238E27FC236}">
                <a16:creationId xmlns:a16="http://schemas.microsoft.com/office/drawing/2014/main" id="{B60FE450-075E-4818-9602-7486C6007BA1}"/>
              </a:ext>
            </a:extLst>
          </p:cNvPr>
          <p:cNvPicPr>
            <a:picLocks noChangeAspect="1"/>
          </p:cNvPicPr>
          <p:nvPr/>
        </p:nvPicPr>
        <p:blipFill>
          <a:blip r:embed="rId2"/>
          <a:stretch>
            <a:fillRect/>
          </a:stretch>
        </p:blipFill>
        <p:spPr>
          <a:xfrm>
            <a:off x="6714067" y="2855383"/>
            <a:ext cx="5071532" cy="3793066"/>
          </a:xfrm>
          <a:prstGeom prst="rect">
            <a:avLst/>
          </a:prstGeom>
        </p:spPr>
      </p:pic>
      <p:pic>
        <p:nvPicPr>
          <p:cNvPr id="7" name="Picture 7" descr="Diagram&#10;&#10;Description automatically generated">
            <a:extLst>
              <a:ext uri="{FF2B5EF4-FFF2-40B4-BE49-F238E27FC236}">
                <a16:creationId xmlns:a16="http://schemas.microsoft.com/office/drawing/2014/main" id="{7E0A2459-79E6-6479-2881-753EACD8D3C9}"/>
              </a:ext>
            </a:extLst>
          </p:cNvPr>
          <p:cNvPicPr>
            <a:picLocks noChangeAspect="1"/>
          </p:cNvPicPr>
          <p:nvPr/>
        </p:nvPicPr>
        <p:blipFill>
          <a:blip r:embed="rId3"/>
          <a:stretch>
            <a:fillRect/>
          </a:stretch>
        </p:blipFill>
        <p:spPr>
          <a:xfrm>
            <a:off x="2299758" y="2277533"/>
            <a:ext cx="1549400" cy="1149350"/>
          </a:xfrm>
          <a:prstGeom prst="rect">
            <a:avLst/>
          </a:prstGeom>
        </p:spPr>
      </p:pic>
      <p:pic>
        <p:nvPicPr>
          <p:cNvPr id="8" name="Picture 8">
            <a:extLst>
              <a:ext uri="{FF2B5EF4-FFF2-40B4-BE49-F238E27FC236}">
                <a16:creationId xmlns:a16="http://schemas.microsoft.com/office/drawing/2014/main" id="{EAD90A4D-BD1D-0CFC-12EC-8C6DC1AD9006}"/>
              </a:ext>
            </a:extLst>
          </p:cNvPr>
          <p:cNvPicPr>
            <a:picLocks noChangeAspect="1"/>
          </p:cNvPicPr>
          <p:nvPr/>
        </p:nvPicPr>
        <p:blipFill>
          <a:blip r:embed="rId4"/>
          <a:stretch>
            <a:fillRect/>
          </a:stretch>
        </p:blipFill>
        <p:spPr>
          <a:xfrm>
            <a:off x="2174345" y="4071409"/>
            <a:ext cx="1800225" cy="1339850"/>
          </a:xfrm>
          <a:prstGeom prst="rect">
            <a:avLst/>
          </a:prstGeom>
        </p:spPr>
      </p:pic>
      <p:pic>
        <p:nvPicPr>
          <p:cNvPr id="9" name="Picture 9" descr="A picture containing text&#10;&#10;Description automatically generated">
            <a:extLst>
              <a:ext uri="{FF2B5EF4-FFF2-40B4-BE49-F238E27FC236}">
                <a16:creationId xmlns:a16="http://schemas.microsoft.com/office/drawing/2014/main" id="{F267FAB0-7FD6-0262-DC18-63DC09546BD7}"/>
              </a:ext>
            </a:extLst>
          </p:cNvPr>
          <p:cNvPicPr>
            <a:picLocks noChangeAspect="1"/>
          </p:cNvPicPr>
          <p:nvPr/>
        </p:nvPicPr>
        <p:blipFill>
          <a:blip r:embed="rId5"/>
          <a:stretch>
            <a:fillRect/>
          </a:stretch>
        </p:blipFill>
        <p:spPr>
          <a:xfrm>
            <a:off x="162982" y="5508564"/>
            <a:ext cx="5759450" cy="963203"/>
          </a:xfrm>
          <a:prstGeom prst="rect">
            <a:avLst/>
          </a:prstGeom>
        </p:spPr>
      </p:pic>
      <p:pic>
        <p:nvPicPr>
          <p:cNvPr id="10" name="Picture 10" descr="A picture containing shape&#10;&#10;Description automatically generated">
            <a:extLst>
              <a:ext uri="{FF2B5EF4-FFF2-40B4-BE49-F238E27FC236}">
                <a16:creationId xmlns:a16="http://schemas.microsoft.com/office/drawing/2014/main" id="{BF0BC889-54E6-200E-7E6A-4A4C69F7F393}"/>
              </a:ext>
            </a:extLst>
          </p:cNvPr>
          <p:cNvPicPr>
            <a:picLocks noChangeAspect="1"/>
          </p:cNvPicPr>
          <p:nvPr/>
        </p:nvPicPr>
        <p:blipFill>
          <a:blip r:embed="rId6"/>
          <a:stretch>
            <a:fillRect/>
          </a:stretch>
        </p:blipFill>
        <p:spPr>
          <a:xfrm>
            <a:off x="6830483" y="379095"/>
            <a:ext cx="5029200" cy="2469726"/>
          </a:xfrm>
          <a:prstGeom prst="rect">
            <a:avLst/>
          </a:prstGeom>
        </p:spPr>
      </p:pic>
      <p:pic>
        <p:nvPicPr>
          <p:cNvPr id="4" name="Picture 4" descr="Chart, line chart&#10;&#10;Description automatically generated">
            <a:extLst>
              <a:ext uri="{FF2B5EF4-FFF2-40B4-BE49-F238E27FC236}">
                <a16:creationId xmlns:a16="http://schemas.microsoft.com/office/drawing/2014/main" id="{AC63017B-1104-C414-292F-7E3254470144}"/>
              </a:ext>
            </a:extLst>
          </p:cNvPr>
          <p:cNvPicPr>
            <a:picLocks noChangeAspect="1"/>
          </p:cNvPicPr>
          <p:nvPr/>
        </p:nvPicPr>
        <p:blipFill>
          <a:blip r:embed="rId7"/>
          <a:stretch>
            <a:fillRect/>
          </a:stretch>
        </p:blipFill>
        <p:spPr>
          <a:xfrm>
            <a:off x="3917811" y="2337047"/>
            <a:ext cx="2910213" cy="2398859"/>
          </a:xfrm>
          <a:prstGeom prst="rect">
            <a:avLst/>
          </a:prstGeom>
        </p:spPr>
      </p:pic>
    </p:spTree>
    <p:extLst>
      <p:ext uri="{BB962C8B-B14F-4D97-AF65-F5344CB8AC3E}">
        <p14:creationId xmlns:p14="http://schemas.microsoft.com/office/powerpoint/2010/main" val="270347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E366-E897-1D14-95D7-8B6EE0F7916E}"/>
              </a:ext>
            </a:extLst>
          </p:cNvPr>
          <p:cNvSpPr>
            <a:spLocks noGrp="1"/>
          </p:cNvSpPr>
          <p:nvPr>
            <p:ph type="title"/>
          </p:nvPr>
        </p:nvSpPr>
        <p:spPr/>
        <p:txBody>
          <a:bodyPr/>
          <a:lstStyle/>
          <a:p>
            <a:r>
              <a:rPr lang="en-US" dirty="0"/>
              <a:t>Full Model </a:t>
            </a:r>
            <a:r>
              <a:rPr lang="en-US" dirty="0">
                <a:cs typeface="Calibri Light"/>
              </a:rPr>
              <a:t>Feedback </a:t>
            </a:r>
            <a:r>
              <a:rPr lang="en-US" dirty="0"/>
              <a:t>Linearization </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8146CBA-3504-6E28-FAE6-D60D06212711}"/>
                  </a:ext>
                </a:extLst>
              </p:cNvPr>
              <p:cNvSpPr txBox="1"/>
              <p:nvPr/>
            </p:nvSpPr>
            <p:spPr>
              <a:xfrm>
                <a:off x="689684" y="1899988"/>
                <a:ext cx="2767874" cy="184666"/>
              </a:xfrm>
              <a:prstGeom prst="rect">
                <a:avLst/>
              </a:prstGeom>
              <a:noFill/>
            </p:spPr>
            <p:txBody>
              <a:bodyPr wrap="none" lIns="0" tIns="0" rIns="0" bIns="0" rtlCol="0">
                <a:spAutoFit/>
              </a:bodyPr>
              <a:lstStyle/>
              <a:p>
                <a14:m>
                  <m:oMath xmlns:m="http://schemas.openxmlformats.org/officeDocument/2006/math">
                    <m:r>
                      <a:rPr lang="en-US" sz="1200" b="0" i="1" smtClean="0">
                        <a:latin typeface="Cambria Math" panose="02040503050406030204" pitchFamily="18" charset="0"/>
                      </a:rPr>
                      <m:t>𝑦</m:t>
                    </m:r>
                    <m:r>
                      <a:rPr lang="en-US" sz="1200" i="1">
                        <a:latin typeface="Cambria Math" panose="02040503050406030204" pitchFamily="18" charset="0"/>
                      </a:rPr>
                      <m:t>=</m:t>
                    </m:r>
                    <m:sSup>
                      <m:sSupPr>
                        <m:ctrlPr>
                          <a:rPr lang="en-US" sz="1200" i="1">
                            <a:latin typeface="Cambria Math" panose="02040503050406030204" pitchFamily="18" charset="0"/>
                          </a:rPr>
                        </m:ctrlPr>
                      </m:sSupPr>
                      <m:e>
                        <m:d>
                          <m:dPr>
                            <m:begChr m:val="["/>
                            <m:endChr m:val="]"/>
                            <m:ctrlPr>
                              <a:rPr lang="en-US" sz="1200" i="1">
                                <a:latin typeface="Cambria Math" panose="02040503050406030204" pitchFamily="18" charset="0"/>
                              </a:rPr>
                            </m:ctrlPr>
                          </m:dPr>
                          <m:e>
                            <m:m>
                              <m:mPr>
                                <m:mcs>
                                  <m:mc>
                                    <m:mcPr>
                                      <m:count m:val="4"/>
                                      <m:mcJc m:val="center"/>
                                    </m:mcPr>
                                  </m:mc>
                                </m:mcs>
                                <m:ctrlPr>
                                  <a:rPr lang="en-US" sz="1200" i="1">
                                    <a:latin typeface="Cambria Math" panose="02040503050406030204" pitchFamily="18" charset="0"/>
                                  </a:rPr>
                                </m:ctrlPr>
                              </m:mPr>
                              <m:mr>
                                <m:e>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rPr>
                                        <m:t>1</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rPr>
                                        <m:t>2</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rPr>
                                        <m:t>3</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rPr>
                                        <m:t>4</m:t>
                                      </m:r>
                                    </m:sub>
                                  </m:sSub>
                                </m:e>
                              </m:mr>
                            </m:m>
                          </m:e>
                        </m:d>
                      </m:e>
                      <m:sup>
                        <m:r>
                          <a:rPr lang="en-US" sz="1200" i="1">
                            <a:latin typeface="Cambria Math" panose="02040503050406030204" pitchFamily="18" charset="0"/>
                          </a:rPr>
                          <m:t>𝑇</m:t>
                        </m:r>
                      </m:sup>
                    </m:sSup>
                  </m:oMath>
                </a14:m>
                <a:r>
                  <a:rPr lang="en-US" sz="1200" dirty="0"/>
                  <a:t> </a:t>
                </a:r>
                <a14:m>
                  <m:oMath xmlns:m="http://schemas.openxmlformats.org/officeDocument/2006/math">
                    <m:r>
                      <a:rPr lang="en-US" sz="1200" i="1">
                        <a:latin typeface="Cambria Math" panose="02040503050406030204" pitchFamily="18" charset="0"/>
                      </a:rPr>
                      <m:t>=</m:t>
                    </m:r>
                    <m:sSup>
                      <m:sSupPr>
                        <m:ctrlPr>
                          <a:rPr lang="en-US" sz="1200" i="1">
                            <a:latin typeface="Cambria Math" panose="02040503050406030204" pitchFamily="18" charset="0"/>
                          </a:rPr>
                        </m:ctrlPr>
                      </m:sSupPr>
                      <m:e>
                        <m:d>
                          <m:dPr>
                            <m:begChr m:val="["/>
                            <m:endChr m:val="]"/>
                            <m:ctrlPr>
                              <a:rPr lang="en-US" sz="1200" i="1">
                                <a:latin typeface="Cambria Math" panose="02040503050406030204" pitchFamily="18" charset="0"/>
                              </a:rPr>
                            </m:ctrlPr>
                          </m:dPr>
                          <m:e>
                            <m:m>
                              <m:mPr>
                                <m:mcs>
                                  <m:mc>
                                    <m:mcPr>
                                      <m:count m:val="4"/>
                                      <m:mcJc m:val="center"/>
                                    </m:mcPr>
                                  </m:mc>
                                </m:mcs>
                                <m:ctrlPr>
                                  <a:rPr lang="en-US" sz="1200" i="1" smtClean="0">
                                    <a:latin typeface="Cambria Math" panose="02040503050406030204" pitchFamily="18" charset="0"/>
                                  </a:rPr>
                                </m:ctrlPr>
                              </m:mPr>
                              <m:mr>
                                <m:e>
                                  <m:r>
                                    <a:rPr lang="en-US" sz="1200" b="0" i="1" smtClean="0">
                                      <a:latin typeface="Cambria Math" panose="02040503050406030204" pitchFamily="18" charset="0"/>
                                    </a:rPr>
                                    <m:t>𝑥</m:t>
                                  </m:r>
                                </m:e>
                                <m:e>
                                  <m:r>
                                    <a:rPr lang="en-US" sz="1200" b="0" i="1" smtClean="0">
                                      <a:latin typeface="Cambria Math" panose="02040503050406030204" pitchFamily="18" charset="0"/>
                                    </a:rPr>
                                    <m:t>𝑦</m:t>
                                  </m:r>
                                </m:e>
                                <m:e>
                                  <m:r>
                                    <a:rPr lang="en-US" sz="1200" b="0" i="1" smtClean="0">
                                      <a:latin typeface="Cambria Math" panose="02040503050406030204" pitchFamily="18" charset="0"/>
                                    </a:rPr>
                                    <m:t>𝑧</m:t>
                                  </m:r>
                                </m:e>
                                <m:e>
                                  <m:r>
                                    <a:rPr lang="en-US" sz="1200" i="1">
                                      <a:latin typeface="Cambria Math" panose="02040503050406030204" pitchFamily="18" charset="0"/>
                                      <a:ea typeface="Cambria Math" panose="02040503050406030204" pitchFamily="18" charset="0"/>
                                    </a:rPr>
                                    <m:t>𝜓</m:t>
                                  </m:r>
                                </m:e>
                              </m:mr>
                            </m:m>
                          </m:e>
                        </m:d>
                      </m:e>
                      <m:sup>
                        <m:r>
                          <a:rPr lang="en-US" sz="1200" i="1">
                            <a:latin typeface="Cambria Math" panose="02040503050406030204" pitchFamily="18" charset="0"/>
                          </a:rPr>
                          <m:t>𝑇</m:t>
                        </m:r>
                      </m:sup>
                    </m:sSup>
                  </m:oMath>
                </a14:m>
                <a:endParaRPr lang="en-US" sz="1200" dirty="0"/>
              </a:p>
            </p:txBody>
          </p:sp>
        </mc:Choice>
        <mc:Fallback>
          <p:sp>
            <p:nvSpPr>
              <p:cNvPr id="6" name="TextBox 5">
                <a:extLst>
                  <a:ext uri="{FF2B5EF4-FFF2-40B4-BE49-F238E27FC236}">
                    <a16:creationId xmlns:a16="http://schemas.microsoft.com/office/drawing/2014/main" id="{E8146CBA-3504-6E28-FAE6-D60D06212711}"/>
                  </a:ext>
                </a:extLst>
              </p:cNvPr>
              <p:cNvSpPr txBox="1">
                <a:spLocks noRot="1" noChangeAspect="1" noMove="1" noResize="1" noEditPoints="1" noAdjustHandles="1" noChangeArrowheads="1" noChangeShapeType="1" noTextEdit="1"/>
              </p:cNvSpPr>
              <p:nvPr/>
            </p:nvSpPr>
            <p:spPr>
              <a:xfrm>
                <a:off x="689684" y="1899988"/>
                <a:ext cx="2767874" cy="184666"/>
              </a:xfrm>
              <a:prstGeom prst="rect">
                <a:avLst/>
              </a:prstGeom>
              <a:blipFill>
                <a:blip r:embed="rId3"/>
                <a:stretch>
                  <a:fillRect l="-1982" t="-6667"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7E6857B-1920-1398-9F4B-0BD5D954F5BC}"/>
                  </a:ext>
                </a:extLst>
              </p:cNvPr>
              <p:cNvSpPr txBox="1"/>
              <p:nvPr/>
            </p:nvSpPr>
            <p:spPr>
              <a:xfrm>
                <a:off x="689684" y="2305672"/>
                <a:ext cx="4749121" cy="10919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m>
                            <m:mPr>
                              <m:mcs>
                                <m:mc>
                                  <m:mcPr>
                                    <m:count m:val="1"/>
                                    <m:mcJc m:val="center"/>
                                  </m:mcPr>
                                </m:mc>
                              </m:mcs>
                              <m:ctrlPr>
                                <a:rPr lang="en-US" sz="1200" i="1" smtClean="0">
                                  <a:latin typeface="Cambria Math" panose="02040503050406030204" pitchFamily="18" charset="0"/>
                                </a:rPr>
                              </m:ctrlPr>
                            </m:mPr>
                            <m:m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𝑦</m:t>
                                    </m:r>
                                  </m:e>
                                  <m:sub>
                                    <m:r>
                                      <a:rPr lang="en-US" sz="1200" b="0" i="1" smtClean="0">
                                        <a:latin typeface="Cambria Math" panose="02040503050406030204" pitchFamily="18" charset="0"/>
                                      </a:rPr>
                                      <m:t>1</m:t>
                                    </m:r>
                                  </m:sub>
                                  <m:sup>
                                    <m:r>
                                      <a:rPr lang="en-US" sz="1200" b="0" i="1" smtClean="0">
                                        <a:latin typeface="Cambria Math" panose="02040503050406030204" pitchFamily="18" charset="0"/>
                                      </a:rPr>
                                      <m:t>(4)</m:t>
                                    </m:r>
                                  </m:sup>
                                </m:sSubSup>
                              </m:e>
                            </m:mr>
                            <m:mr>
                              <m:e>
                                <m:sSubSup>
                                  <m:sSubSupPr>
                                    <m:ctrlPr>
                                      <a:rPr lang="en-US" sz="1200" i="1">
                                        <a:latin typeface="Cambria Math" panose="02040503050406030204" pitchFamily="18" charset="0"/>
                                      </a:rPr>
                                    </m:ctrlPr>
                                  </m:sSubSupPr>
                                  <m:e>
                                    <m:r>
                                      <a:rPr lang="en-US" sz="1200" i="1">
                                        <a:latin typeface="Cambria Math" panose="02040503050406030204" pitchFamily="18" charset="0"/>
                                      </a:rPr>
                                      <m:t>𝑦</m:t>
                                    </m:r>
                                  </m:e>
                                  <m:sub>
                                    <m:r>
                                      <a:rPr lang="en-US" sz="1200" b="0" i="1" smtClean="0">
                                        <a:latin typeface="Cambria Math" panose="02040503050406030204" pitchFamily="18" charset="0"/>
                                      </a:rPr>
                                      <m:t>2</m:t>
                                    </m:r>
                                  </m:sub>
                                  <m:sup>
                                    <m:r>
                                      <a:rPr lang="en-US" sz="1200" i="1">
                                        <a:latin typeface="Cambria Math" panose="02040503050406030204" pitchFamily="18" charset="0"/>
                                      </a:rPr>
                                      <m:t>(4)</m:t>
                                    </m:r>
                                  </m:sup>
                                </m:sSubSup>
                              </m:e>
                            </m:mr>
                            <m:mr>
                              <m:e>
                                <m:sSubSup>
                                  <m:sSubSupPr>
                                    <m:ctrlPr>
                                      <a:rPr lang="en-US" sz="1200" i="1">
                                        <a:latin typeface="Cambria Math" panose="02040503050406030204" pitchFamily="18" charset="0"/>
                                      </a:rPr>
                                    </m:ctrlPr>
                                  </m:sSubSupPr>
                                  <m:e>
                                    <m:r>
                                      <a:rPr lang="en-US" sz="1200" i="1">
                                        <a:latin typeface="Cambria Math" panose="02040503050406030204" pitchFamily="18" charset="0"/>
                                      </a:rPr>
                                      <m:t>𝑦</m:t>
                                    </m:r>
                                  </m:e>
                                  <m:sub>
                                    <m:r>
                                      <a:rPr lang="en-US" sz="1200" b="0" i="1" smtClean="0">
                                        <a:latin typeface="Cambria Math" panose="02040503050406030204" pitchFamily="18" charset="0"/>
                                      </a:rPr>
                                      <m:t>3</m:t>
                                    </m:r>
                                  </m:sub>
                                  <m:sup>
                                    <m:r>
                                      <a:rPr lang="en-US" sz="1200" i="1">
                                        <a:latin typeface="Cambria Math" panose="02040503050406030204" pitchFamily="18" charset="0"/>
                                      </a:rPr>
                                      <m:t>(4)</m:t>
                                    </m:r>
                                  </m:sup>
                                </m:sSubSup>
                              </m:e>
                            </m:mr>
                            <m:mr>
                              <m:e>
                                <m:sSubSup>
                                  <m:sSubSupPr>
                                    <m:ctrlPr>
                                      <a:rPr lang="en-US" sz="1200" i="1">
                                        <a:latin typeface="Cambria Math" panose="02040503050406030204" pitchFamily="18" charset="0"/>
                                      </a:rPr>
                                    </m:ctrlPr>
                                  </m:sSubSupPr>
                                  <m:e>
                                    <m:r>
                                      <a:rPr lang="en-US" sz="1200" i="1">
                                        <a:latin typeface="Cambria Math" panose="02040503050406030204" pitchFamily="18" charset="0"/>
                                      </a:rPr>
                                      <m:t>𝑦</m:t>
                                    </m:r>
                                  </m:e>
                                  <m:sub>
                                    <m:r>
                                      <a:rPr lang="en-US" sz="1200" b="0" i="1" smtClean="0">
                                        <a:latin typeface="Cambria Math" panose="02040503050406030204" pitchFamily="18" charset="0"/>
                                      </a:rPr>
                                      <m:t>4</m:t>
                                    </m:r>
                                  </m:sub>
                                  <m:sup>
                                    <m:r>
                                      <a:rPr lang="en-US" sz="1200" i="1">
                                        <a:latin typeface="Cambria Math" panose="02040503050406030204" pitchFamily="18" charset="0"/>
                                      </a:rPr>
                                      <m:t>(</m:t>
                                    </m:r>
                                    <m:r>
                                      <a:rPr lang="en-US" sz="1200" b="0" i="1" smtClean="0">
                                        <a:latin typeface="Cambria Math" panose="02040503050406030204" pitchFamily="18" charset="0"/>
                                      </a:rPr>
                                      <m:t>2</m:t>
                                    </m:r>
                                    <m:r>
                                      <a:rPr lang="en-US" sz="1200" i="1">
                                        <a:latin typeface="Cambria Math" panose="02040503050406030204" pitchFamily="18" charset="0"/>
                                      </a:rPr>
                                      <m:t>)</m:t>
                                    </m:r>
                                  </m:sup>
                                </m:sSubSup>
                              </m:e>
                            </m:mr>
                          </m:m>
                        </m:e>
                      </m:d>
                      <m:r>
                        <a:rPr lang="en-US" sz="1200" b="0" i="1" smtClean="0">
                          <a:latin typeface="Cambria Math" panose="02040503050406030204" pitchFamily="18" charset="0"/>
                        </a:rPr>
                        <m:t>=</m:t>
                      </m:r>
                      <m:d>
                        <m:dPr>
                          <m:begChr m:val="["/>
                          <m:endChr m:val="]"/>
                          <m:ctrlPr>
                            <a:rPr lang="en-US" sz="1200" i="1" smtClean="0">
                              <a:latin typeface="Cambria Math" panose="02040503050406030204" pitchFamily="18" charset="0"/>
                            </a:rPr>
                          </m:ctrlPr>
                        </m:dPr>
                        <m:e>
                          <m:m>
                            <m:mPr>
                              <m:mcs>
                                <m:mc>
                                  <m:mcPr>
                                    <m:count m:val="1"/>
                                    <m:mcJc m:val="center"/>
                                  </m:mcPr>
                                </m:mc>
                              </m:mcs>
                              <m:ctrlPr>
                                <a:rPr lang="en-US" sz="1200" i="1" smtClean="0">
                                  <a:latin typeface="Cambria Math" panose="02040503050406030204" pitchFamily="18" charset="0"/>
                                </a:rPr>
                              </m:ctrlPr>
                            </m:mPr>
                            <m:m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𝐿</m:t>
                                    </m:r>
                                  </m:e>
                                  <m:sub>
                                    <m:r>
                                      <a:rPr lang="en-US" sz="1200" b="0" i="1" smtClean="0">
                                        <a:latin typeface="Cambria Math" panose="02040503050406030204" pitchFamily="18" charset="0"/>
                                      </a:rPr>
                                      <m:t>𝑓</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4</m:t>
                                        </m:r>
                                      </m:e>
                                    </m:d>
                                  </m:sup>
                                </m:sSubSup>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h</m:t>
                                    </m:r>
                                  </m:e>
                                  <m:sub>
                                    <m:r>
                                      <a:rPr lang="en-US" sz="1200" b="0" i="1" smtClean="0">
                                        <a:latin typeface="Cambria Math" panose="02040503050406030204" pitchFamily="18" charset="0"/>
                                      </a:rPr>
                                      <m:t>1</m:t>
                                    </m:r>
                                  </m:sub>
                                </m:sSub>
                              </m:e>
                            </m:mr>
                            <m:mr>
                              <m:e>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i="1">
                                            <a:latin typeface="Cambria Math" panose="02040503050406030204" pitchFamily="18" charset="0"/>
                                          </a:rPr>
                                          <m:t>4</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b="0" i="1" smtClean="0">
                                        <a:latin typeface="Cambria Math" panose="02040503050406030204" pitchFamily="18" charset="0"/>
                                      </a:rPr>
                                      <m:t>2</m:t>
                                    </m:r>
                                  </m:sub>
                                </m:sSub>
                              </m:e>
                            </m:mr>
                            <m:mr>
                              <m:e>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i="1">
                                            <a:latin typeface="Cambria Math" panose="02040503050406030204" pitchFamily="18" charset="0"/>
                                          </a:rPr>
                                          <m:t>4</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b="0" i="1" smtClean="0">
                                        <a:latin typeface="Cambria Math" panose="02040503050406030204" pitchFamily="18" charset="0"/>
                                      </a:rPr>
                                      <m:t>2</m:t>
                                    </m:r>
                                  </m:sub>
                                </m:sSub>
                              </m:e>
                            </m:mr>
                            <m:mr>
                              <m:e>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b="0" i="1" smtClean="0">
                                            <a:latin typeface="Cambria Math" panose="02040503050406030204" pitchFamily="18" charset="0"/>
                                          </a:rPr>
                                          <m:t>2</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b="0" i="1" smtClean="0">
                                        <a:latin typeface="Cambria Math" panose="02040503050406030204" pitchFamily="18" charset="0"/>
                                      </a:rPr>
                                      <m:t>2</m:t>
                                    </m:r>
                                  </m:sub>
                                </m:sSub>
                              </m:e>
                            </m:mr>
                          </m:m>
                        </m:e>
                      </m:d>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rPr>
                        <m:t> </m:t>
                      </m:r>
                      <m:d>
                        <m:dPr>
                          <m:begChr m:val="["/>
                          <m:endChr m:val="]"/>
                          <m:ctrlPr>
                            <a:rPr lang="en-US" sz="1200" i="1" smtClean="0">
                              <a:latin typeface="Cambria Math" panose="02040503050406030204" pitchFamily="18" charset="0"/>
                            </a:rPr>
                          </m:ctrlPr>
                        </m:dPr>
                        <m:e>
                          <m:m>
                            <m:mPr>
                              <m:mcs>
                                <m:mc>
                                  <m:mcPr>
                                    <m:count m:val="4"/>
                                    <m:mcJc m:val="center"/>
                                  </m:mcPr>
                                </m:mc>
                              </m:mcs>
                              <m:ctrlPr>
                                <a:rPr lang="en-US" sz="1200" i="1" smtClean="0">
                                  <a:latin typeface="Cambria Math" panose="02040503050406030204" pitchFamily="18" charset="0"/>
                                </a:rPr>
                              </m:ctrlPr>
                            </m:mPr>
                            <m:mr>
                              <m:e>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𝐿</m:t>
                                    </m:r>
                                  </m:e>
                                  <m:sub>
                                    <m:r>
                                      <a:rPr lang="en-US" sz="1200" b="0" i="1" smtClean="0">
                                        <a:latin typeface="Cambria Math" panose="02040503050406030204" pitchFamily="18" charset="0"/>
                                      </a:rPr>
                                      <m:t>𝑔</m:t>
                                    </m:r>
                                    <m:r>
                                      <a:rPr lang="en-US" sz="1200" b="0" i="1" smtClean="0">
                                        <a:latin typeface="Cambria Math" panose="02040503050406030204" pitchFamily="18" charset="0"/>
                                      </a:rPr>
                                      <m:t>1</m:t>
                                    </m:r>
                                  </m:sub>
                                </m:sSub>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i="1">
                                            <a:latin typeface="Cambria Math" panose="02040503050406030204" pitchFamily="18" charset="0"/>
                                          </a:rPr>
                                          <m:t>4</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rPr>
                                      <m:t>1</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𝑔</m:t>
                                    </m:r>
                                    <m:r>
                                      <a:rPr lang="en-US" sz="1200" b="0" i="1" smtClean="0">
                                        <a:latin typeface="Cambria Math" panose="02040503050406030204" pitchFamily="18" charset="0"/>
                                      </a:rPr>
                                      <m:t>2</m:t>
                                    </m:r>
                                  </m:sub>
                                </m:sSub>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i="1">
                                            <a:latin typeface="Cambria Math" panose="02040503050406030204" pitchFamily="18" charset="0"/>
                                          </a:rPr>
                                          <m:t>4</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rPr>
                                      <m:t>1</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𝑔</m:t>
                                    </m:r>
                                    <m:r>
                                      <a:rPr lang="en-US" sz="1200" b="0" i="1" smtClean="0">
                                        <a:latin typeface="Cambria Math" panose="02040503050406030204" pitchFamily="18" charset="0"/>
                                      </a:rPr>
                                      <m:t>3</m:t>
                                    </m:r>
                                  </m:sub>
                                </m:sSub>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i="1">
                                            <a:latin typeface="Cambria Math" panose="02040503050406030204" pitchFamily="18" charset="0"/>
                                          </a:rPr>
                                          <m:t>4</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rPr>
                                      <m:t>1</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𝑔</m:t>
                                    </m:r>
                                    <m:r>
                                      <a:rPr lang="en-US" sz="1200" b="0" i="1" smtClean="0">
                                        <a:latin typeface="Cambria Math" panose="02040503050406030204" pitchFamily="18" charset="0"/>
                                      </a:rPr>
                                      <m:t>4</m:t>
                                    </m:r>
                                  </m:sub>
                                </m:sSub>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i="1">
                                            <a:latin typeface="Cambria Math" panose="02040503050406030204" pitchFamily="18" charset="0"/>
                                          </a:rPr>
                                          <m:t>4</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rPr>
                                      <m:t>1</m:t>
                                    </m:r>
                                  </m:sub>
                                </m:sSub>
                              </m:e>
                            </m:mr>
                            <m:mr>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𝑔</m:t>
                                    </m:r>
                                    <m:r>
                                      <a:rPr lang="en-US" sz="1200" i="1">
                                        <a:latin typeface="Cambria Math" panose="02040503050406030204" pitchFamily="18" charset="0"/>
                                      </a:rPr>
                                      <m:t>1</m:t>
                                    </m:r>
                                  </m:sub>
                                </m:sSub>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i="1">
                                            <a:latin typeface="Cambria Math" panose="02040503050406030204" pitchFamily="18" charset="0"/>
                                          </a:rPr>
                                          <m:t>4</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b="0" i="1" smtClean="0">
                                        <a:latin typeface="Cambria Math" panose="02040503050406030204" pitchFamily="18" charset="0"/>
                                      </a:rPr>
                                      <m:t>2</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𝑔</m:t>
                                    </m:r>
                                    <m:r>
                                      <a:rPr lang="en-US" sz="1200" b="0" i="1" smtClean="0">
                                        <a:latin typeface="Cambria Math" panose="02040503050406030204" pitchFamily="18" charset="0"/>
                                      </a:rPr>
                                      <m:t>2</m:t>
                                    </m:r>
                                  </m:sub>
                                </m:sSub>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i="1">
                                            <a:latin typeface="Cambria Math" panose="02040503050406030204" pitchFamily="18" charset="0"/>
                                          </a:rPr>
                                          <m:t>4</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b="0" i="1" smtClean="0">
                                        <a:latin typeface="Cambria Math" panose="02040503050406030204" pitchFamily="18" charset="0"/>
                                      </a:rPr>
                                      <m:t>2</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𝑔</m:t>
                                    </m:r>
                                    <m:r>
                                      <a:rPr lang="en-US" sz="1200" i="1">
                                        <a:latin typeface="Cambria Math" panose="02040503050406030204" pitchFamily="18" charset="0"/>
                                      </a:rPr>
                                      <m:t>3</m:t>
                                    </m:r>
                                  </m:sub>
                                </m:sSub>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i="1">
                                            <a:latin typeface="Cambria Math" panose="02040503050406030204" pitchFamily="18" charset="0"/>
                                          </a:rPr>
                                          <m:t>4</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b="0" i="1" smtClean="0">
                                        <a:latin typeface="Cambria Math" panose="02040503050406030204" pitchFamily="18" charset="0"/>
                                      </a:rPr>
                                      <m:t>2</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𝑔</m:t>
                                    </m:r>
                                    <m:r>
                                      <a:rPr lang="en-US" sz="1200" i="1">
                                        <a:latin typeface="Cambria Math" panose="02040503050406030204" pitchFamily="18" charset="0"/>
                                      </a:rPr>
                                      <m:t>4</m:t>
                                    </m:r>
                                  </m:sub>
                                </m:sSub>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i="1">
                                            <a:latin typeface="Cambria Math" panose="02040503050406030204" pitchFamily="18" charset="0"/>
                                          </a:rPr>
                                          <m:t>4</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b="0" i="1" smtClean="0">
                                        <a:latin typeface="Cambria Math" panose="02040503050406030204" pitchFamily="18" charset="0"/>
                                      </a:rPr>
                                      <m:t>2</m:t>
                                    </m:r>
                                  </m:sub>
                                </m:sSub>
                              </m:e>
                            </m:mr>
                            <m:mr>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𝑔</m:t>
                                    </m:r>
                                    <m:r>
                                      <a:rPr lang="en-US" sz="1200" i="1">
                                        <a:latin typeface="Cambria Math" panose="02040503050406030204" pitchFamily="18" charset="0"/>
                                      </a:rPr>
                                      <m:t>1</m:t>
                                    </m:r>
                                  </m:sub>
                                </m:sSub>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i="1">
                                            <a:latin typeface="Cambria Math" panose="02040503050406030204" pitchFamily="18" charset="0"/>
                                          </a:rPr>
                                          <m:t>4</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b="0" i="1" smtClean="0">
                                        <a:latin typeface="Cambria Math" panose="02040503050406030204" pitchFamily="18" charset="0"/>
                                      </a:rPr>
                                      <m:t>3</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𝑔</m:t>
                                    </m:r>
                                    <m:r>
                                      <a:rPr lang="en-US" sz="1200" b="0" i="1" smtClean="0">
                                        <a:latin typeface="Cambria Math" panose="02040503050406030204" pitchFamily="18" charset="0"/>
                                      </a:rPr>
                                      <m:t>2</m:t>
                                    </m:r>
                                  </m:sub>
                                </m:sSub>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i="1">
                                            <a:latin typeface="Cambria Math" panose="02040503050406030204" pitchFamily="18" charset="0"/>
                                          </a:rPr>
                                          <m:t>4</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b="0" i="1" smtClean="0">
                                        <a:latin typeface="Cambria Math" panose="02040503050406030204" pitchFamily="18" charset="0"/>
                                      </a:rPr>
                                      <m:t>3</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𝑔</m:t>
                                    </m:r>
                                    <m:r>
                                      <a:rPr lang="en-US" sz="1200" i="1">
                                        <a:latin typeface="Cambria Math" panose="02040503050406030204" pitchFamily="18" charset="0"/>
                                      </a:rPr>
                                      <m:t>3</m:t>
                                    </m:r>
                                  </m:sub>
                                </m:sSub>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i="1">
                                            <a:latin typeface="Cambria Math" panose="02040503050406030204" pitchFamily="18" charset="0"/>
                                          </a:rPr>
                                          <m:t>4</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b="0" i="1" smtClean="0">
                                        <a:latin typeface="Cambria Math" panose="02040503050406030204" pitchFamily="18" charset="0"/>
                                      </a:rPr>
                                      <m:t>3</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𝑔</m:t>
                                    </m:r>
                                    <m:r>
                                      <a:rPr lang="en-US" sz="1200" i="1">
                                        <a:latin typeface="Cambria Math" panose="02040503050406030204" pitchFamily="18" charset="0"/>
                                      </a:rPr>
                                      <m:t>4</m:t>
                                    </m:r>
                                  </m:sub>
                                </m:sSub>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i="1">
                                            <a:latin typeface="Cambria Math" panose="02040503050406030204" pitchFamily="18" charset="0"/>
                                          </a:rPr>
                                          <m:t>4</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b="0" i="1" smtClean="0">
                                        <a:latin typeface="Cambria Math" panose="02040503050406030204" pitchFamily="18" charset="0"/>
                                      </a:rPr>
                                      <m:t>3</m:t>
                                    </m:r>
                                  </m:sub>
                                </m:sSub>
                              </m:e>
                            </m:mr>
                            <m:mr>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𝑔</m:t>
                                    </m:r>
                                    <m:r>
                                      <a:rPr lang="en-US" sz="1200" i="1">
                                        <a:latin typeface="Cambria Math" panose="02040503050406030204" pitchFamily="18" charset="0"/>
                                      </a:rPr>
                                      <m:t>1</m:t>
                                    </m:r>
                                  </m:sub>
                                </m:sSub>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b="0" i="1" smtClean="0">
                                            <a:latin typeface="Cambria Math" panose="02040503050406030204" pitchFamily="18" charset="0"/>
                                          </a:rPr>
                                          <m:t>2</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b="0" i="1" smtClean="0">
                                        <a:latin typeface="Cambria Math" panose="02040503050406030204" pitchFamily="18" charset="0"/>
                                      </a:rPr>
                                      <m:t>4</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𝑔</m:t>
                                    </m:r>
                                    <m:r>
                                      <a:rPr lang="en-US" sz="1200" b="0" i="1" smtClean="0">
                                        <a:latin typeface="Cambria Math" panose="02040503050406030204" pitchFamily="18" charset="0"/>
                                      </a:rPr>
                                      <m:t>2</m:t>
                                    </m:r>
                                  </m:sub>
                                </m:sSub>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b="0" i="1" smtClean="0">
                                            <a:latin typeface="Cambria Math" panose="02040503050406030204" pitchFamily="18" charset="0"/>
                                          </a:rPr>
                                          <m:t>2</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b="0" i="1" smtClean="0">
                                        <a:latin typeface="Cambria Math" panose="02040503050406030204" pitchFamily="18" charset="0"/>
                                      </a:rPr>
                                      <m:t>4</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𝑔</m:t>
                                    </m:r>
                                    <m:r>
                                      <a:rPr lang="en-US" sz="1200" i="1">
                                        <a:latin typeface="Cambria Math" panose="02040503050406030204" pitchFamily="18" charset="0"/>
                                      </a:rPr>
                                      <m:t>3</m:t>
                                    </m:r>
                                  </m:sub>
                                </m:sSub>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b="0" i="1" smtClean="0">
                                            <a:latin typeface="Cambria Math" panose="02040503050406030204" pitchFamily="18" charset="0"/>
                                          </a:rPr>
                                          <m:t>2</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b="0" i="1" smtClean="0">
                                        <a:latin typeface="Cambria Math" panose="02040503050406030204" pitchFamily="18" charset="0"/>
                                      </a:rPr>
                                      <m:t>4</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𝑔</m:t>
                                    </m:r>
                                    <m:r>
                                      <a:rPr lang="en-US" sz="1200" i="1">
                                        <a:latin typeface="Cambria Math" panose="02040503050406030204" pitchFamily="18" charset="0"/>
                                      </a:rPr>
                                      <m:t>4</m:t>
                                    </m:r>
                                  </m:sub>
                                </m:sSub>
                                <m:sSubSup>
                                  <m:sSubSupPr>
                                    <m:ctrlPr>
                                      <a:rPr lang="en-US" sz="1200" i="1">
                                        <a:latin typeface="Cambria Math" panose="02040503050406030204" pitchFamily="18" charset="0"/>
                                      </a:rPr>
                                    </m:ctrlPr>
                                  </m:sSubSupPr>
                                  <m:e>
                                    <m:r>
                                      <a:rPr lang="en-US" sz="1200" i="1">
                                        <a:latin typeface="Cambria Math" panose="02040503050406030204" pitchFamily="18" charset="0"/>
                                      </a:rPr>
                                      <m:t>𝐿</m:t>
                                    </m:r>
                                  </m:e>
                                  <m:sub>
                                    <m:r>
                                      <a:rPr lang="en-US" sz="1200" i="1">
                                        <a:latin typeface="Cambria Math" panose="02040503050406030204" pitchFamily="18" charset="0"/>
                                      </a:rPr>
                                      <m:t>𝑓</m:t>
                                    </m:r>
                                  </m:sub>
                                  <m:sup>
                                    <m:d>
                                      <m:dPr>
                                        <m:ctrlPr>
                                          <a:rPr lang="en-US" sz="1200" i="1">
                                            <a:latin typeface="Cambria Math" panose="02040503050406030204" pitchFamily="18" charset="0"/>
                                          </a:rPr>
                                        </m:ctrlPr>
                                      </m:dPr>
                                      <m:e>
                                        <m:r>
                                          <a:rPr lang="en-US" sz="1200" b="0" i="1" smtClean="0">
                                            <a:latin typeface="Cambria Math" panose="02040503050406030204" pitchFamily="18" charset="0"/>
                                          </a:rPr>
                                          <m:t>2</m:t>
                                        </m:r>
                                      </m:e>
                                    </m:d>
                                  </m:sup>
                                </m:sSubSup>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b="0" i="1" smtClean="0">
                                        <a:latin typeface="Cambria Math" panose="02040503050406030204" pitchFamily="18" charset="0"/>
                                      </a:rPr>
                                      <m:t>4</m:t>
                                    </m:r>
                                  </m:sub>
                                </m:sSub>
                              </m:e>
                            </m:mr>
                          </m:m>
                        </m:e>
                      </m:d>
                      <m:d>
                        <m:dPr>
                          <m:begChr m:val="["/>
                          <m:endChr m:val="]"/>
                          <m:ctrlPr>
                            <a:rPr lang="en-US" sz="1200" i="1">
                              <a:latin typeface="Cambria Math" panose="02040503050406030204" pitchFamily="18" charset="0"/>
                            </a:rPr>
                          </m:ctrlPr>
                        </m:dPr>
                        <m:e>
                          <m:m>
                            <m:mPr>
                              <m:mcs>
                                <m:mc>
                                  <m:mcPr>
                                    <m:count m:val="1"/>
                                    <m:mcJc m:val="center"/>
                                  </m:mcPr>
                                </m:mc>
                              </m:mcs>
                              <m:ctrlPr>
                                <a:rPr lang="en-US" sz="1200" i="1" smtClean="0">
                                  <a:latin typeface="Cambria Math" panose="02040503050406030204" pitchFamily="18" charset="0"/>
                                </a:rPr>
                              </m:ctrlPr>
                            </m:mPr>
                            <m:m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up>
                                    <m:r>
                                      <a:rPr lang="en-US" sz="1200" b="0" i="1" smtClean="0">
                                        <a:latin typeface="Cambria Math" panose="02040503050406030204" pitchFamily="18" charset="0"/>
                                      </a:rPr>
                                      <m:t>(2)</m:t>
                                    </m:r>
                                  </m:sup>
                                </m:sSubSup>
                              </m:e>
                            </m:mr>
                            <m:mr>
                              <m:e>
                                <m:sSub>
                                  <m:sSubPr>
                                    <m:ctrlPr>
                                      <a:rPr lang="en-US" sz="1200" i="1">
                                        <a:latin typeface="Cambria Math" panose="02040503050406030204" pitchFamily="18" charset="0"/>
                                      </a:rPr>
                                    </m:ctrlPr>
                                  </m:sSubPr>
                                  <m:e>
                                    <m:r>
                                      <a:rPr lang="en-US" sz="1200" i="1">
                                        <a:latin typeface="Cambria Math" panose="02040503050406030204" pitchFamily="18" charset="0"/>
                                      </a:rPr>
                                      <m:t>𝑢</m:t>
                                    </m:r>
                                  </m:e>
                                  <m:sub>
                                    <m:r>
                                      <a:rPr lang="en-US" sz="1200" b="0" i="1" smtClean="0">
                                        <a:latin typeface="Cambria Math" panose="02040503050406030204" pitchFamily="18" charset="0"/>
                                      </a:rPr>
                                      <m:t>2</m:t>
                                    </m:r>
                                  </m:sub>
                                </m:sSub>
                              </m:e>
                            </m:mr>
                            <m:mr>
                              <m:e>
                                <m:sSub>
                                  <m:sSubPr>
                                    <m:ctrlPr>
                                      <a:rPr lang="en-US" sz="1200" i="1">
                                        <a:latin typeface="Cambria Math" panose="02040503050406030204" pitchFamily="18" charset="0"/>
                                      </a:rPr>
                                    </m:ctrlPr>
                                  </m:sSubPr>
                                  <m:e>
                                    <m:r>
                                      <a:rPr lang="en-US" sz="1200" i="1">
                                        <a:latin typeface="Cambria Math" panose="02040503050406030204" pitchFamily="18" charset="0"/>
                                      </a:rPr>
                                      <m:t>𝑢</m:t>
                                    </m:r>
                                  </m:e>
                                  <m:sub>
                                    <m:r>
                                      <a:rPr lang="en-US" sz="1200" b="0" i="1" smtClean="0">
                                        <a:latin typeface="Cambria Math" panose="02040503050406030204" pitchFamily="18" charset="0"/>
                                      </a:rPr>
                                      <m:t>3</m:t>
                                    </m:r>
                                  </m:sub>
                                </m:sSub>
                              </m:e>
                            </m:mr>
                            <m:mr>
                              <m:e>
                                <m:sSub>
                                  <m:sSubPr>
                                    <m:ctrlPr>
                                      <a:rPr lang="en-US" sz="1200" i="1">
                                        <a:latin typeface="Cambria Math" panose="02040503050406030204" pitchFamily="18" charset="0"/>
                                      </a:rPr>
                                    </m:ctrlPr>
                                  </m:sSubPr>
                                  <m:e>
                                    <m:r>
                                      <a:rPr lang="en-US" sz="1200" i="1">
                                        <a:latin typeface="Cambria Math" panose="02040503050406030204" pitchFamily="18" charset="0"/>
                                      </a:rPr>
                                      <m:t>𝑢</m:t>
                                    </m:r>
                                  </m:e>
                                  <m:sub>
                                    <m:r>
                                      <a:rPr lang="en-US" sz="1200" b="0" i="1" smtClean="0">
                                        <a:latin typeface="Cambria Math" panose="02040503050406030204" pitchFamily="18" charset="0"/>
                                      </a:rPr>
                                      <m:t>4</m:t>
                                    </m:r>
                                  </m:sub>
                                </m:sSub>
                              </m:e>
                            </m:mr>
                          </m:m>
                        </m:e>
                      </m:d>
                    </m:oMath>
                  </m:oMathPara>
                </a14:m>
                <a:endParaRPr lang="en-US" sz="1200" dirty="0"/>
              </a:p>
            </p:txBody>
          </p:sp>
        </mc:Choice>
        <mc:Fallback>
          <p:sp>
            <p:nvSpPr>
              <p:cNvPr id="7" name="TextBox 6">
                <a:extLst>
                  <a:ext uri="{FF2B5EF4-FFF2-40B4-BE49-F238E27FC236}">
                    <a16:creationId xmlns:a16="http://schemas.microsoft.com/office/drawing/2014/main" id="{C7E6857B-1920-1398-9F4B-0BD5D954F5BC}"/>
                  </a:ext>
                </a:extLst>
              </p:cNvPr>
              <p:cNvSpPr txBox="1">
                <a:spLocks noRot="1" noChangeAspect="1" noMove="1" noResize="1" noEditPoints="1" noAdjustHandles="1" noChangeArrowheads="1" noChangeShapeType="1" noTextEdit="1"/>
              </p:cNvSpPr>
              <p:nvPr/>
            </p:nvSpPr>
            <p:spPr>
              <a:xfrm>
                <a:off x="689684" y="2305672"/>
                <a:ext cx="4749121" cy="109196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DC3FC3F-47AD-CA8F-4376-8B50E95F9630}"/>
                  </a:ext>
                </a:extLst>
              </p:cNvPr>
              <p:cNvSpPr txBox="1"/>
              <p:nvPr/>
            </p:nvSpPr>
            <p:spPr>
              <a:xfrm>
                <a:off x="689684" y="4134350"/>
                <a:ext cx="6045822" cy="233718"/>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1−3</m:t>
                        </m:r>
                      </m:sub>
                    </m:sSub>
                    <m:r>
                      <a:rPr lang="en-US" sz="1200" b="0" i="1" smtClean="0">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rPr>
                          <m:t>𝑦</m:t>
                        </m:r>
                      </m:e>
                      <m:sub>
                        <m:r>
                          <a:rPr lang="en-US" sz="1200" b="0" i="1" smtClean="0">
                            <a:latin typeface="Cambria Math" panose="02040503050406030204" pitchFamily="18" charset="0"/>
                          </a:rPr>
                          <m:t>𝑑</m:t>
                        </m:r>
                        <m:r>
                          <a:rPr lang="en-US" sz="1200" i="1">
                            <a:latin typeface="Cambria Math" panose="02040503050406030204" pitchFamily="18" charset="0"/>
                          </a:rPr>
                          <m:t>1</m:t>
                        </m:r>
                        <m:r>
                          <a:rPr lang="en-US" sz="1200" b="0" i="1" smtClean="0">
                            <a:latin typeface="Cambria Math" panose="02040503050406030204" pitchFamily="18" charset="0"/>
                          </a:rPr>
                          <m:t>−3</m:t>
                        </m:r>
                      </m:sub>
                      <m:sup>
                        <m:r>
                          <a:rPr lang="en-US" sz="1200" i="1">
                            <a:latin typeface="Cambria Math" panose="02040503050406030204" pitchFamily="18" charset="0"/>
                          </a:rPr>
                          <m:t>(4)</m:t>
                        </m:r>
                      </m:sup>
                    </m:sSub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𝐾</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1−3</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b="0" i="1" smtClean="0">
                            <a:latin typeface="Cambria Math" panose="02040503050406030204" pitchFamily="18" charset="0"/>
                          </a:rPr>
                          <m:t>𝑑</m:t>
                        </m:r>
                        <m:r>
                          <a:rPr lang="en-US" sz="1200" i="1">
                            <a:latin typeface="Cambria Math" panose="02040503050406030204" pitchFamily="18" charset="0"/>
                          </a:rPr>
                          <m:t>1−3</m:t>
                        </m:r>
                      </m:sub>
                    </m:sSub>
                    <m:r>
                      <a:rPr lang="en-US" sz="1200" i="1">
                        <a:latin typeface="Cambria Math" panose="02040503050406030204" pitchFamily="18" charset="0"/>
                      </a:rPr>
                      <m:t>)</m:t>
                    </m:r>
                  </m:oMath>
                </a14:m>
                <a:r>
                  <a:rPr lang="en-US" sz="1200" dirty="0"/>
                  <a:t> </a:t>
                </a:r>
                <a14:m>
                  <m:oMath xmlns:m="http://schemas.openxmlformats.org/officeDocument/2006/math">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𝐾</m:t>
                        </m:r>
                      </m:e>
                      <m:sub>
                        <m:r>
                          <a:rPr lang="en-US" sz="1200" b="0" i="1" smtClean="0">
                            <a:latin typeface="Cambria Math" panose="02040503050406030204" pitchFamily="18" charset="0"/>
                          </a:rPr>
                          <m:t>1</m:t>
                        </m:r>
                      </m:sub>
                    </m:sSub>
                    <m:r>
                      <a:rPr lang="en-US" sz="1200" i="1">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rPr>
                          <m:t>𝑦</m:t>
                        </m:r>
                      </m:e>
                      <m:sub>
                        <m:r>
                          <a:rPr lang="en-US" sz="1200" i="1">
                            <a:latin typeface="Cambria Math" panose="02040503050406030204" pitchFamily="18" charset="0"/>
                          </a:rPr>
                          <m:t>1−3</m:t>
                        </m:r>
                      </m:sub>
                      <m:sup>
                        <m:d>
                          <m:dPr>
                            <m:ctrlPr>
                              <a:rPr lang="en-US" sz="1200" i="1">
                                <a:latin typeface="Cambria Math" panose="02040503050406030204" pitchFamily="18" charset="0"/>
                              </a:rPr>
                            </m:ctrlPr>
                          </m:dPr>
                          <m:e>
                            <m:r>
                              <a:rPr lang="en-US" sz="1200" b="0" i="1" smtClean="0">
                                <a:latin typeface="Cambria Math" panose="02040503050406030204" pitchFamily="18" charset="0"/>
                              </a:rPr>
                              <m:t>1</m:t>
                            </m:r>
                          </m:e>
                        </m:d>
                      </m:sup>
                    </m:sSubSup>
                    <m:r>
                      <a:rPr lang="en-US" sz="1200" i="1">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rPr>
                          <m:t>𝑦</m:t>
                        </m:r>
                      </m:e>
                      <m:sub>
                        <m:r>
                          <a:rPr lang="en-US" sz="1200" i="1">
                            <a:latin typeface="Cambria Math" panose="02040503050406030204" pitchFamily="18" charset="0"/>
                          </a:rPr>
                          <m:t>𝑑</m:t>
                        </m:r>
                        <m:r>
                          <a:rPr lang="en-US" sz="1200" i="1">
                            <a:latin typeface="Cambria Math" panose="02040503050406030204" pitchFamily="18" charset="0"/>
                          </a:rPr>
                          <m:t>1−3</m:t>
                        </m:r>
                      </m:sub>
                      <m:sup>
                        <m:r>
                          <a:rPr lang="en-US" sz="1200" i="1">
                            <a:latin typeface="Cambria Math" panose="02040503050406030204" pitchFamily="18" charset="0"/>
                          </a:rPr>
                          <m:t>(</m:t>
                        </m:r>
                        <m:r>
                          <a:rPr lang="en-US" sz="1200" b="0" i="1" smtClean="0">
                            <a:latin typeface="Cambria Math" panose="02040503050406030204" pitchFamily="18" charset="0"/>
                          </a:rPr>
                          <m:t>1</m:t>
                        </m:r>
                        <m:r>
                          <a:rPr lang="en-US" sz="1200" i="1">
                            <a:latin typeface="Cambria Math" panose="02040503050406030204" pitchFamily="18" charset="0"/>
                          </a:rPr>
                          <m:t>)</m:t>
                        </m:r>
                      </m:sup>
                    </m:sSubSup>
                    <m:r>
                      <a:rPr lang="en-US" sz="1200" i="1">
                        <a:latin typeface="Cambria Math" panose="02040503050406030204" pitchFamily="18" charset="0"/>
                      </a:rPr>
                      <m:t>)</m:t>
                    </m:r>
                  </m:oMath>
                </a14:m>
                <a:r>
                  <a:rPr lang="en-US" sz="1200" dirty="0"/>
                  <a:t> </a:t>
                </a:r>
                <a14:m>
                  <m:oMath xmlns:m="http://schemas.openxmlformats.org/officeDocument/2006/math">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𝐾</m:t>
                        </m:r>
                      </m:e>
                      <m:sub>
                        <m:r>
                          <a:rPr lang="en-US" sz="1200" b="0" i="1" smtClean="0">
                            <a:latin typeface="Cambria Math" panose="02040503050406030204" pitchFamily="18" charset="0"/>
                          </a:rPr>
                          <m:t>2</m:t>
                        </m:r>
                      </m:sub>
                    </m:sSub>
                    <m:r>
                      <a:rPr lang="en-US" sz="1200" i="1">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rPr>
                          <m:t>𝑦</m:t>
                        </m:r>
                      </m:e>
                      <m:sub>
                        <m:r>
                          <a:rPr lang="en-US" sz="1200" i="1">
                            <a:latin typeface="Cambria Math" panose="02040503050406030204" pitchFamily="18" charset="0"/>
                          </a:rPr>
                          <m:t>1−3</m:t>
                        </m:r>
                      </m:sub>
                      <m:sup>
                        <m:d>
                          <m:dPr>
                            <m:ctrlPr>
                              <a:rPr lang="en-US" sz="1200" i="1">
                                <a:latin typeface="Cambria Math" panose="02040503050406030204" pitchFamily="18" charset="0"/>
                              </a:rPr>
                            </m:ctrlPr>
                          </m:dPr>
                          <m:e>
                            <m:r>
                              <a:rPr lang="en-US" sz="1200" b="0" i="1" smtClean="0">
                                <a:latin typeface="Cambria Math" panose="02040503050406030204" pitchFamily="18" charset="0"/>
                              </a:rPr>
                              <m:t>2</m:t>
                            </m:r>
                          </m:e>
                        </m:d>
                      </m:sup>
                    </m:sSubSup>
                    <m:r>
                      <a:rPr lang="en-US" sz="1200" i="1">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rPr>
                          <m:t>𝑦</m:t>
                        </m:r>
                      </m:e>
                      <m:sub>
                        <m:r>
                          <a:rPr lang="en-US" sz="1200" i="1">
                            <a:latin typeface="Cambria Math" panose="02040503050406030204" pitchFamily="18" charset="0"/>
                          </a:rPr>
                          <m:t>𝑑</m:t>
                        </m:r>
                        <m:r>
                          <a:rPr lang="en-US" sz="1200" i="1">
                            <a:latin typeface="Cambria Math" panose="02040503050406030204" pitchFamily="18" charset="0"/>
                          </a:rPr>
                          <m:t>1−3</m:t>
                        </m:r>
                      </m:sub>
                      <m:sup>
                        <m:r>
                          <a:rPr lang="en-US" sz="1200" i="1">
                            <a:latin typeface="Cambria Math" panose="02040503050406030204" pitchFamily="18" charset="0"/>
                          </a:rPr>
                          <m:t>(</m:t>
                        </m:r>
                        <m:r>
                          <a:rPr lang="en-US" sz="1200" b="0" i="1" smtClean="0">
                            <a:latin typeface="Cambria Math" panose="02040503050406030204" pitchFamily="18" charset="0"/>
                          </a:rPr>
                          <m:t>2</m:t>
                        </m:r>
                        <m:r>
                          <a:rPr lang="en-US" sz="1200" i="1">
                            <a:latin typeface="Cambria Math" panose="02040503050406030204" pitchFamily="18" charset="0"/>
                          </a:rPr>
                          <m:t>)</m:t>
                        </m:r>
                      </m:sup>
                    </m:sSubSup>
                    <m:r>
                      <a:rPr lang="en-US" sz="1200" i="1">
                        <a:latin typeface="Cambria Math" panose="02040503050406030204" pitchFamily="18" charset="0"/>
                      </a:rPr>
                      <m:t>)</m:t>
                    </m:r>
                  </m:oMath>
                </a14:m>
                <a:r>
                  <a:rPr lang="en-US" sz="1200" dirty="0"/>
                  <a:t> </a:t>
                </a:r>
                <a14:m>
                  <m:oMath xmlns:m="http://schemas.openxmlformats.org/officeDocument/2006/math">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𝐾</m:t>
                        </m:r>
                      </m:e>
                      <m:sub>
                        <m:r>
                          <a:rPr lang="en-US" sz="1200" b="0" i="1" smtClean="0">
                            <a:latin typeface="Cambria Math" panose="02040503050406030204" pitchFamily="18" charset="0"/>
                          </a:rPr>
                          <m:t>3</m:t>
                        </m:r>
                      </m:sub>
                    </m:sSub>
                    <m:r>
                      <a:rPr lang="en-US" sz="1200" i="1">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rPr>
                          <m:t>𝑦</m:t>
                        </m:r>
                      </m:e>
                      <m:sub>
                        <m:r>
                          <a:rPr lang="en-US" sz="1200" i="1">
                            <a:latin typeface="Cambria Math" panose="02040503050406030204" pitchFamily="18" charset="0"/>
                          </a:rPr>
                          <m:t>1−3</m:t>
                        </m:r>
                      </m:sub>
                      <m:sup>
                        <m:d>
                          <m:dPr>
                            <m:ctrlPr>
                              <a:rPr lang="en-US" sz="1200" i="1">
                                <a:latin typeface="Cambria Math" panose="02040503050406030204" pitchFamily="18" charset="0"/>
                              </a:rPr>
                            </m:ctrlPr>
                          </m:dPr>
                          <m:e>
                            <m:r>
                              <a:rPr lang="en-US" sz="1200" b="0" i="1" smtClean="0">
                                <a:latin typeface="Cambria Math" panose="02040503050406030204" pitchFamily="18" charset="0"/>
                              </a:rPr>
                              <m:t>3</m:t>
                            </m:r>
                          </m:e>
                        </m:d>
                      </m:sup>
                    </m:sSubSup>
                    <m:r>
                      <a:rPr lang="en-US" sz="1200" i="1">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rPr>
                          <m:t>𝑦</m:t>
                        </m:r>
                      </m:e>
                      <m:sub>
                        <m:r>
                          <a:rPr lang="en-US" sz="1200" i="1">
                            <a:latin typeface="Cambria Math" panose="02040503050406030204" pitchFamily="18" charset="0"/>
                          </a:rPr>
                          <m:t>𝑑</m:t>
                        </m:r>
                        <m:r>
                          <a:rPr lang="en-US" sz="1200" i="1">
                            <a:latin typeface="Cambria Math" panose="02040503050406030204" pitchFamily="18" charset="0"/>
                          </a:rPr>
                          <m:t>1−3</m:t>
                        </m:r>
                      </m:sub>
                      <m:sup>
                        <m:r>
                          <a:rPr lang="en-US" sz="1200" i="1">
                            <a:latin typeface="Cambria Math" panose="02040503050406030204" pitchFamily="18" charset="0"/>
                          </a:rPr>
                          <m:t>(3)</m:t>
                        </m:r>
                      </m:sup>
                    </m:sSubSup>
                    <m:r>
                      <a:rPr lang="en-US" sz="1200" i="1">
                        <a:latin typeface="Cambria Math" panose="02040503050406030204" pitchFamily="18" charset="0"/>
                      </a:rPr>
                      <m:t>)</m:t>
                    </m:r>
                  </m:oMath>
                </a14:m>
                <a:endParaRPr lang="en-US" sz="1200" dirty="0"/>
              </a:p>
            </p:txBody>
          </p:sp>
        </mc:Choice>
        <mc:Fallback>
          <p:sp>
            <p:nvSpPr>
              <p:cNvPr id="8" name="TextBox 7">
                <a:extLst>
                  <a:ext uri="{FF2B5EF4-FFF2-40B4-BE49-F238E27FC236}">
                    <a16:creationId xmlns:a16="http://schemas.microsoft.com/office/drawing/2014/main" id="{9DC3FC3F-47AD-CA8F-4376-8B50E95F9630}"/>
                  </a:ext>
                </a:extLst>
              </p:cNvPr>
              <p:cNvSpPr txBox="1">
                <a:spLocks noRot="1" noChangeAspect="1" noMove="1" noResize="1" noEditPoints="1" noAdjustHandles="1" noChangeArrowheads="1" noChangeShapeType="1" noTextEdit="1"/>
              </p:cNvSpPr>
              <p:nvPr/>
            </p:nvSpPr>
            <p:spPr>
              <a:xfrm>
                <a:off x="689684" y="4134350"/>
                <a:ext cx="6045822" cy="233718"/>
              </a:xfrm>
              <a:prstGeom prst="rect">
                <a:avLst/>
              </a:prstGeom>
              <a:blipFill>
                <a:blip r:embed="rId5"/>
                <a:stretch>
                  <a:fillRect l="-605" t="-2564" r="-302" b="-256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748AF6F-6D23-3762-BE27-9F64382C83DC}"/>
                  </a:ext>
                </a:extLst>
              </p:cNvPr>
              <p:cNvSpPr txBox="1"/>
              <p:nvPr/>
            </p:nvSpPr>
            <p:spPr>
              <a:xfrm>
                <a:off x="689684" y="4430762"/>
                <a:ext cx="2792624" cy="233718"/>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rPr>
                          <m:t>𝑦</m:t>
                        </m:r>
                      </m:e>
                      <m:sub>
                        <m:r>
                          <a:rPr lang="en-US" sz="1200" b="0" i="1" smtClean="0">
                            <a:latin typeface="Cambria Math" panose="02040503050406030204" pitchFamily="18" charset="0"/>
                          </a:rPr>
                          <m:t>𝑑</m:t>
                        </m:r>
                        <m:r>
                          <a:rPr lang="en-US" sz="1200" b="0" i="1" smtClean="0">
                            <a:latin typeface="Cambria Math" panose="02040503050406030204" pitchFamily="18" charset="0"/>
                          </a:rPr>
                          <m:t>4</m:t>
                        </m:r>
                      </m:sub>
                      <m:sup>
                        <m:r>
                          <a:rPr lang="en-US" sz="1200" i="1">
                            <a:latin typeface="Cambria Math" panose="02040503050406030204" pitchFamily="18" charset="0"/>
                          </a:rPr>
                          <m:t>(</m:t>
                        </m:r>
                        <m:r>
                          <a:rPr lang="en-US" sz="1200" b="0" i="1" smtClean="0">
                            <a:latin typeface="Cambria Math" panose="02040503050406030204" pitchFamily="18" charset="0"/>
                          </a:rPr>
                          <m:t>2</m:t>
                        </m:r>
                        <m:r>
                          <a:rPr lang="en-US" sz="1200" i="1">
                            <a:latin typeface="Cambria Math" panose="02040503050406030204" pitchFamily="18" charset="0"/>
                          </a:rPr>
                          <m:t>)</m:t>
                        </m:r>
                      </m:sup>
                    </m:sSub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𝐾</m:t>
                        </m:r>
                      </m:e>
                      <m:sub>
                        <m:r>
                          <a:rPr lang="en-US" sz="1200" b="0" i="1" smtClean="0">
                            <a:latin typeface="Cambria Math" panose="02040503050406030204" pitchFamily="18" charset="0"/>
                          </a:rPr>
                          <m:t>5</m:t>
                        </m:r>
                      </m:sub>
                    </m:sSub>
                    <m:r>
                      <a:rPr lang="en-US" sz="1200" i="1">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4</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b="0" i="1" smtClean="0">
                            <a:latin typeface="Cambria Math" panose="02040503050406030204" pitchFamily="18" charset="0"/>
                          </a:rPr>
                          <m:t>𝑑</m:t>
                        </m:r>
                        <m:r>
                          <a:rPr lang="en-US" sz="1200" b="0" i="1" smtClean="0">
                            <a:latin typeface="Cambria Math" panose="02040503050406030204" pitchFamily="18" charset="0"/>
                          </a:rPr>
                          <m:t>4</m:t>
                        </m:r>
                      </m:sub>
                    </m:sSub>
                    <m:r>
                      <a:rPr lang="en-US" sz="1200" i="1">
                        <a:latin typeface="Cambria Math" panose="02040503050406030204" pitchFamily="18" charset="0"/>
                      </a:rPr>
                      <m:t>)</m:t>
                    </m:r>
                  </m:oMath>
                </a14:m>
                <a:r>
                  <a:rPr lang="en-US" sz="1200" dirty="0"/>
                  <a:t> </a:t>
                </a:r>
                <a14:m>
                  <m:oMath xmlns:m="http://schemas.openxmlformats.org/officeDocument/2006/math">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𝐾</m:t>
                        </m:r>
                      </m:e>
                      <m:sub>
                        <m:r>
                          <a:rPr lang="en-US" sz="1200" b="0" i="1" smtClean="0">
                            <a:latin typeface="Cambria Math" panose="02040503050406030204" pitchFamily="18" charset="0"/>
                          </a:rPr>
                          <m:t>5</m:t>
                        </m:r>
                      </m:sub>
                    </m:sSub>
                    <m:r>
                      <a:rPr lang="en-US" sz="1200" i="1">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rPr>
                          <m:t>𝑦</m:t>
                        </m:r>
                      </m:e>
                      <m:sub>
                        <m:r>
                          <a:rPr lang="en-US" sz="1200" b="0" i="1" smtClean="0">
                            <a:latin typeface="Cambria Math" panose="02040503050406030204" pitchFamily="18" charset="0"/>
                          </a:rPr>
                          <m:t>4</m:t>
                        </m:r>
                      </m:sub>
                      <m:sup>
                        <m:d>
                          <m:dPr>
                            <m:ctrlPr>
                              <a:rPr lang="en-US" sz="1200" i="1">
                                <a:latin typeface="Cambria Math" panose="02040503050406030204" pitchFamily="18" charset="0"/>
                              </a:rPr>
                            </m:ctrlPr>
                          </m:dPr>
                          <m:e>
                            <m:r>
                              <a:rPr lang="en-US" sz="1200" b="0" i="1" smtClean="0">
                                <a:latin typeface="Cambria Math" panose="02040503050406030204" pitchFamily="18" charset="0"/>
                              </a:rPr>
                              <m:t>1</m:t>
                            </m:r>
                          </m:e>
                        </m:d>
                      </m:sup>
                    </m:sSubSup>
                    <m:r>
                      <a:rPr lang="en-US" sz="1200" i="1">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rPr>
                          <m:t>𝑦</m:t>
                        </m:r>
                      </m:e>
                      <m:sub>
                        <m:r>
                          <a:rPr lang="en-US" sz="1200" i="1">
                            <a:latin typeface="Cambria Math" panose="02040503050406030204" pitchFamily="18" charset="0"/>
                          </a:rPr>
                          <m:t>𝑑</m:t>
                        </m:r>
                        <m:r>
                          <a:rPr lang="en-US" sz="1200" b="0" i="1" smtClean="0">
                            <a:latin typeface="Cambria Math" panose="02040503050406030204" pitchFamily="18" charset="0"/>
                          </a:rPr>
                          <m:t>4</m:t>
                        </m:r>
                      </m:sub>
                      <m:sup>
                        <m:r>
                          <a:rPr lang="en-US" sz="1200" i="1">
                            <a:latin typeface="Cambria Math" panose="02040503050406030204" pitchFamily="18" charset="0"/>
                          </a:rPr>
                          <m:t>(</m:t>
                        </m:r>
                        <m:r>
                          <a:rPr lang="en-US" sz="1200" b="0" i="1" smtClean="0">
                            <a:latin typeface="Cambria Math" panose="02040503050406030204" pitchFamily="18" charset="0"/>
                          </a:rPr>
                          <m:t>1</m:t>
                        </m:r>
                        <m:r>
                          <a:rPr lang="en-US" sz="1200" i="1">
                            <a:latin typeface="Cambria Math" panose="02040503050406030204" pitchFamily="18" charset="0"/>
                          </a:rPr>
                          <m:t>)</m:t>
                        </m:r>
                      </m:sup>
                    </m:sSubSup>
                    <m:r>
                      <a:rPr lang="en-US" sz="1200" i="1">
                        <a:latin typeface="Cambria Math" panose="02040503050406030204" pitchFamily="18" charset="0"/>
                      </a:rPr>
                      <m:t>)</m:t>
                    </m:r>
                  </m:oMath>
                </a14:m>
                <a:endParaRPr lang="en-US" sz="1200" dirty="0"/>
              </a:p>
            </p:txBody>
          </p:sp>
        </mc:Choice>
        <mc:Fallback>
          <p:sp>
            <p:nvSpPr>
              <p:cNvPr id="9" name="TextBox 8">
                <a:extLst>
                  <a:ext uri="{FF2B5EF4-FFF2-40B4-BE49-F238E27FC236}">
                    <a16:creationId xmlns:a16="http://schemas.microsoft.com/office/drawing/2014/main" id="{4748AF6F-6D23-3762-BE27-9F64382C83DC}"/>
                  </a:ext>
                </a:extLst>
              </p:cNvPr>
              <p:cNvSpPr txBox="1">
                <a:spLocks noRot="1" noChangeAspect="1" noMove="1" noResize="1" noEditPoints="1" noAdjustHandles="1" noChangeArrowheads="1" noChangeShapeType="1" noTextEdit="1"/>
              </p:cNvSpPr>
              <p:nvPr/>
            </p:nvSpPr>
            <p:spPr>
              <a:xfrm>
                <a:off x="689684" y="4430762"/>
                <a:ext cx="2792624" cy="233718"/>
              </a:xfrm>
              <a:prstGeom prst="rect">
                <a:avLst/>
              </a:prstGeom>
              <a:blipFill>
                <a:blip r:embed="rId6"/>
                <a:stretch>
                  <a:fillRect l="-1310" t="-2632" r="-1747" b="-26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3DF969C-675C-5044-E31E-3B3BF981946A}"/>
                  </a:ext>
                </a:extLst>
              </p:cNvPr>
              <p:cNvSpPr txBox="1"/>
              <p:nvPr/>
            </p:nvSpPr>
            <p:spPr>
              <a:xfrm>
                <a:off x="689684" y="4842769"/>
                <a:ext cx="116397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𝑎</m:t>
                          </m:r>
                        </m:sub>
                      </m:sSub>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𝐺</m:t>
                          </m:r>
                        </m:e>
                        <m:sup>
                          <m:r>
                            <a:rPr lang="en-US" sz="1200" b="0" i="1" smtClean="0">
                              <a:latin typeface="Cambria Math" panose="02040503050406030204" pitchFamily="18" charset="0"/>
                            </a:rPr>
                            <m:t>−1</m:t>
                          </m:r>
                        </m:sup>
                      </m:sSup>
                      <m:r>
                        <a:rPr lang="en-US" sz="1200" i="1">
                          <a:latin typeface="Cambria Math" panose="02040503050406030204" pitchFamily="18" charset="0"/>
                        </a:rPr>
                        <m:t>(</m:t>
                      </m:r>
                      <m:r>
                        <a:rPr lang="en-US" sz="1200" b="0" i="1" smtClean="0">
                          <a:latin typeface="Cambria Math" panose="02040503050406030204" pitchFamily="18" charset="0"/>
                        </a:rPr>
                        <m:t>𝑣</m:t>
                      </m:r>
                      <m:r>
                        <a:rPr lang="en-US" sz="1200" i="1">
                          <a:latin typeface="Cambria Math" panose="02040503050406030204" pitchFamily="18" charset="0"/>
                        </a:rPr>
                        <m:t>−</m:t>
                      </m:r>
                      <m:r>
                        <a:rPr lang="en-US" sz="1200" b="0" i="1" smtClean="0">
                          <a:latin typeface="Cambria Math" panose="02040503050406030204" pitchFamily="18" charset="0"/>
                        </a:rPr>
                        <m:t>𝐹</m:t>
                      </m:r>
                      <m:r>
                        <a:rPr lang="en-US" sz="1200" i="1">
                          <a:latin typeface="Cambria Math" panose="02040503050406030204" pitchFamily="18" charset="0"/>
                        </a:rPr>
                        <m:t>)</m:t>
                      </m:r>
                    </m:oMath>
                  </m:oMathPara>
                </a14:m>
                <a:endParaRPr lang="en-US" sz="1200" dirty="0"/>
              </a:p>
            </p:txBody>
          </p:sp>
        </mc:Choice>
        <mc:Fallback>
          <p:sp>
            <p:nvSpPr>
              <p:cNvPr id="10" name="TextBox 9">
                <a:extLst>
                  <a:ext uri="{FF2B5EF4-FFF2-40B4-BE49-F238E27FC236}">
                    <a16:creationId xmlns:a16="http://schemas.microsoft.com/office/drawing/2014/main" id="{B3DF969C-675C-5044-E31E-3B3BF981946A}"/>
                  </a:ext>
                </a:extLst>
              </p:cNvPr>
              <p:cNvSpPr txBox="1">
                <a:spLocks noRot="1" noChangeAspect="1" noMove="1" noResize="1" noEditPoints="1" noAdjustHandles="1" noChangeArrowheads="1" noChangeShapeType="1" noTextEdit="1"/>
              </p:cNvSpPr>
              <p:nvPr/>
            </p:nvSpPr>
            <p:spPr>
              <a:xfrm>
                <a:off x="689684" y="4842769"/>
                <a:ext cx="1163973" cy="184666"/>
              </a:xfrm>
              <a:prstGeom prst="rect">
                <a:avLst/>
              </a:prstGeom>
              <a:blipFill>
                <a:blip r:embed="rId7"/>
                <a:stretch>
                  <a:fillRect l="-1047" r="-4712" b="-38710"/>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6D788C93-FF66-886A-7FC4-C782EEA5E1A2}"/>
              </a:ext>
            </a:extLst>
          </p:cNvPr>
          <p:cNvPicPr>
            <a:picLocks noChangeAspect="1"/>
          </p:cNvPicPr>
          <p:nvPr/>
        </p:nvPicPr>
        <p:blipFill rotWithShape="1">
          <a:blip r:embed="rId8"/>
          <a:srcRect l="272"/>
          <a:stretch/>
        </p:blipFill>
        <p:spPr>
          <a:xfrm>
            <a:off x="689684" y="5333580"/>
            <a:ext cx="9138144" cy="920991"/>
          </a:xfrm>
          <a:prstGeom prst="rect">
            <a:avLst/>
          </a:prstGeom>
        </p:spPr>
      </p:pic>
      <p:pic>
        <p:nvPicPr>
          <p:cNvPr id="13" name="Picture 12">
            <a:extLst>
              <a:ext uri="{FF2B5EF4-FFF2-40B4-BE49-F238E27FC236}">
                <a16:creationId xmlns:a16="http://schemas.microsoft.com/office/drawing/2014/main" id="{CD8C443F-C142-1018-94EA-EE115E81D9F6}"/>
              </a:ext>
            </a:extLst>
          </p:cNvPr>
          <p:cNvPicPr>
            <a:picLocks noChangeAspect="1"/>
          </p:cNvPicPr>
          <p:nvPr/>
        </p:nvPicPr>
        <p:blipFill>
          <a:blip r:embed="rId9"/>
          <a:stretch>
            <a:fillRect/>
          </a:stretch>
        </p:blipFill>
        <p:spPr>
          <a:xfrm>
            <a:off x="689684" y="6200743"/>
            <a:ext cx="9826870" cy="584263"/>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CDD1480-724D-3982-26D9-D30471561F8D}"/>
                  </a:ext>
                </a:extLst>
              </p:cNvPr>
              <p:cNvSpPr txBox="1"/>
              <p:nvPr/>
            </p:nvSpPr>
            <p:spPr>
              <a:xfrm>
                <a:off x="689684" y="3680753"/>
                <a:ext cx="1610504" cy="2672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200" i="1" smtClean="0">
                              <a:latin typeface="Cambria Math" panose="02040503050406030204" pitchFamily="18" charset="0"/>
                            </a:rPr>
                          </m:ctrlPr>
                        </m:sSupPr>
                        <m:e>
                          <m:d>
                            <m:dPr>
                              <m:begChr m:val="["/>
                              <m:endChr m:val="]"/>
                              <m:ctrlPr>
                                <a:rPr lang="en-US" sz="1200" i="1">
                                  <a:latin typeface="Cambria Math" panose="02040503050406030204" pitchFamily="18" charset="0"/>
                                </a:rPr>
                              </m:ctrlPr>
                            </m:dPr>
                            <m:e>
                              <m:m>
                                <m:mPr>
                                  <m:mcs>
                                    <m:mc>
                                      <m:mcPr>
                                        <m:count m:val="2"/>
                                        <m:mcJc m:val="center"/>
                                      </m:mcPr>
                                    </m:mc>
                                  </m:mcs>
                                  <m:ctrlPr>
                                    <a:rPr lang="en-US" sz="1200" i="1" smtClean="0">
                                      <a:latin typeface="Cambria Math" panose="02040503050406030204" pitchFamily="18" charset="0"/>
                                    </a:rPr>
                                  </m:ctrlPr>
                                </m:mPr>
                                <m:mr>
                                  <m:e>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𝜉</m:t>
                                        </m:r>
                                      </m:e>
                                      <m:sub>
                                        <m:r>
                                          <a:rPr lang="en-US" sz="1200" b="0" i="1" smtClean="0">
                                            <a:latin typeface="Cambria Math" panose="02040503050406030204" pitchFamily="18" charset="0"/>
                                          </a:rPr>
                                          <m:t>1</m:t>
                                        </m:r>
                                      </m:sub>
                                    </m:sSub>
                                  </m:e>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𝜉</m:t>
                                        </m:r>
                                      </m:e>
                                      <m:sub>
                                        <m:r>
                                          <a:rPr lang="en-US" sz="1200" b="0" i="1" smtClean="0">
                                            <a:latin typeface="Cambria Math" panose="02040503050406030204" pitchFamily="18" charset="0"/>
                                            <a:ea typeface="Cambria Math" panose="02040503050406030204" pitchFamily="18" charset="0"/>
                                          </a:rPr>
                                          <m:t>2</m:t>
                                        </m:r>
                                      </m:sub>
                                    </m:sSub>
                                  </m:e>
                                </m:mr>
                              </m:m>
                            </m:e>
                          </m:d>
                        </m:e>
                        <m:sup>
                          <m:r>
                            <a:rPr lang="en-US" sz="1200" i="1">
                              <a:latin typeface="Cambria Math" panose="02040503050406030204" pitchFamily="18" charset="0"/>
                            </a:rPr>
                            <m:t>𝑇</m:t>
                          </m:r>
                        </m:sup>
                      </m:sSup>
                      <m:r>
                        <a:rPr lang="en-US" sz="1200" b="0" i="1" smtClean="0">
                          <a:latin typeface="Cambria Math" panose="02040503050406030204" pitchFamily="18" charset="0"/>
                        </a:rPr>
                        <m:t>=</m:t>
                      </m:r>
                      <m:sSup>
                        <m:sSupPr>
                          <m:ctrlPr>
                            <a:rPr lang="en-US" sz="1200" i="1">
                              <a:latin typeface="Cambria Math" panose="02040503050406030204" pitchFamily="18" charset="0"/>
                            </a:rPr>
                          </m:ctrlPr>
                        </m:sSupPr>
                        <m:e>
                          <m:d>
                            <m:dPr>
                              <m:begChr m:val="["/>
                              <m:endChr m:val="]"/>
                              <m:ctrlPr>
                                <a:rPr lang="en-US" sz="1200" i="1">
                                  <a:latin typeface="Cambria Math" panose="02040503050406030204" pitchFamily="18" charset="0"/>
                                </a:rPr>
                              </m:ctrlPr>
                            </m:dPr>
                            <m:e>
                              <m:m>
                                <m:mPr>
                                  <m:mcs>
                                    <m:mc>
                                      <m:mcPr>
                                        <m:count m:val="2"/>
                                        <m:mcJc m:val="center"/>
                                      </m:mcPr>
                                    </m:mc>
                                  </m:mcs>
                                  <m:ctrlPr>
                                    <a:rPr lang="en-US" sz="1200" i="1">
                                      <a:latin typeface="Cambria Math" panose="02040503050406030204" pitchFamily="18" charset="0"/>
                                    </a:rPr>
                                  </m:ctrlPr>
                                </m:mPr>
                                <m:mr>
                                  <m:e>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i="1">
                                            <a:latin typeface="Cambria Math" panose="02040503050406030204" pitchFamily="18" charset="0"/>
                                          </a:rPr>
                                          <m:t>1</m:t>
                                        </m:r>
                                      </m:sub>
                                    </m:sSub>
                                  </m:e>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up>
                                        <m:r>
                                          <a:rPr lang="en-US" sz="1200" b="0" i="1" smtClean="0">
                                            <a:latin typeface="Cambria Math" panose="02040503050406030204" pitchFamily="18" charset="0"/>
                                          </a:rPr>
                                          <m:t>(1)</m:t>
                                        </m:r>
                                      </m:sup>
                                    </m:sSubSup>
                                  </m:e>
                                </m:mr>
                              </m:m>
                            </m:e>
                          </m:d>
                        </m:e>
                        <m:sup>
                          <m:r>
                            <a:rPr lang="en-US" sz="1200" i="1">
                              <a:latin typeface="Cambria Math" panose="02040503050406030204" pitchFamily="18" charset="0"/>
                            </a:rPr>
                            <m:t>𝑇</m:t>
                          </m:r>
                        </m:sup>
                      </m:sSup>
                    </m:oMath>
                  </m:oMathPara>
                </a14:m>
                <a:endParaRPr lang="en-US" sz="1200" dirty="0"/>
              </a:p>
            </p:txBody>
          </p:sp>
        </mc:Choice>
        <mc:Fallback>
          <p:sp>
            <p:nvSpPr>
              <p:cNvPr id="14" name="TextBox 13">
                <a:extLst>
                  <a:ext uri="{FF2B5EF4-FFF2-40B4-BE49-F238E27FC236}">
                    <a16:creationId xmlns:a16="http://schemas.microsoft.com/office/drawing/2014/main" id="{ECDD1480-724D-3982-26D9-D30471561F8D}"/>
                  </a:ext>
                </a:extLst>
              </p:cNvPr>
              <p:cNvSpPr txBox="1">
                <a:spLocks noRot="1" noChangeAspect="1" noMove="1" noResize="1" noEditPoints="1" noAdjustHandles="1" noChangeArrowheads="1" noChangeShapeType="1" noTextEdit="1"/>
              </p:cNvSpPr>
              <p:nvPr/>
            </p:nvSpPr>
            <p:spPr>
              <a:xfrm>
                <a:off x="689684" y="3680753"/>
                <a:ext cx="1610504" cy="267253"/>
              </a:xfrm>
              <a:prstGeom prst="rect">
                <a:avLst/>
              </a:prstGeom>
              <a:blipFill>
                <a:blip r:embed="rId10"/>
                <a:stretch>
                  <a:fillRect b="-13636"/>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6BB2EF43-CE71-17D8-7F2C-A1D571848690}"/>
              </a:ext>
            </a:extLst>
          </p:cNvPr>
          <p:cNvPicPr>
            <a:picLocks noChangeAspect="1"/>
          </p:cNvPicPr>
          <p:nvPr/>
        </p:nvPicPr>
        <p:blipFill rotWithShape="1">
          <a:blip r:embed="rId11"/>
          <a:srcRect t="1" r="77456" b="29037"/>
          <a:stretch/>
        </p:blipFill>
        <p:spPr>
          <a:xfrm>
            <a:off x="10407740" y="6415427"/>
            <a:ext cx="1924733" cy="369580"/>
          </a:xfrm>
          <a:prstGeom prst="rect">
            <a:avLst/>
          </a:prstGeom>
        </p:spPr>
      </p:pic>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1A29AABC-5940-7658-AF7B-0A3EAA00B386}"/>
                  </a:ext>
                </a:extLst>
              </p:cNvPr>
              <p:cNvSpPr/>
              <p:nvPr/>
            </p:nvSpPr>
            <p:spPr>
              <a:xfrm>
                <a:off x="1693389" y="3310582"/>
                <a:ext cx="32053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𝐹</m:t>
                      </m:r>
                    </m:oMath>
                  </m:oMathPara>
                </a14:m>
                <a:endParaRPr lang="en-US" sz="1200" dirty="0"/>
              </a:p>
            </p:txBody>
          </p:sp>
        </mc:Choice>
        <mc:Fallback>
          <p:sp>
            <p:nvSpPr>
              <p:cNvPr id="18" name="Rectangle 17">
                <a:extLst>
                  <a:ext uri="{FF2B5EF4-FFF2-40B4-BE49-F238E27FC236}">
                    <a16:creationId xmlns:a16="http://schemas.microsoft.com/office/drawing/2014/main" id="{1A29AABC-5940-7658-AF7B-0A3EAA00B386}"/>
                  </a:ext>
                </a:extLst>
              </p:cNvPr>
              <p:cNvSpPr>
                <a:spLocks noRot="1" noChangeAspect="1" noMove="1" noResize="1" noEditPoints="1" noAdjustHandles="1" noChangeArrowheads="1" noChangeShapeType="1" noTextEdit="1"/>
              </p:cNvSpPr>
              <p:nvPr/>
            </p:nvSpPr>
            <p:spPr>
              <a:xfrm>
                <a:off x="1693389" y="3310582"/>
                <a:ext cx="320536" cy="27699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118F594B-B2EF-19BC-589B-F6AEC51CAB50}"/>
                  </a:ext>
                </a:extLst>
              </p:cNvPr>
              <p:cNvSpPr/>
              <p:nvPr/>
            </p:nvSpPr>
            <p:spPr>
              <a:xfrm>
                <a:off x="4834959" y="3339089"/>
                <a:ext cx="32284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𝐺</m:t>
                      </m:r>
                    </m:oMath>
                  </m:oMathPara>
                </a14:m>
                <a:endParaRPr lang="en-US" sz="1200" dirty="0"/>
              </a:p>
            </p:txBody>
          </p:sp>
        </mc:Choice>
        <mc:Fallback>
          <p:sp>
            <p:nvSpPr>
              <p:cNvPr id="19" name="Rectangle 18">
                <a:extLst>
                  <a:ext uri="{FF2B5EF4-FFF2-40B4-BE49-F238E27FC236}">
                    <a16:creationId xmlns:a16="http://schemas.microsoft.com/office/drawing/2014/main" id="{118F594B-B2EF-19BC-589B-F6AEC51CAB50}"/>
                  </a:ext>
                </a:extLst>
              </p:cNvPr>
              <p:cNvSpPr>
                <a:spLocks noRot="1" noChangeAspect="1" noMove="1" noResize="1" noEditPoints="1" noAdjustHandles="1" noChangeArrowheads="1" noChangeShapeType="1" noTextEdit="1"/>
              </p:cNvSpPr>
              <p:nvPr/>
            </p:nvSpPr>
            <p:spPr>
              <a:xfrm>
                <a:off x="4834959" y="3339089"/>
                <a:ext cx="322845" cy="276999"/>
              </a:xfrm>
              <a:prstGeom prst="rect">
                <a:avLst/>
              </a:prstGeom>
              <a:blipFill>
                <a:blip r:embed="rId13"/>
                <a:stretch>
                  <a:fillRect/>
                </a:stretch>
              </a:blipFill>
            </p:spPr>
            <p:txBody>
              <a:bodyPr/>
              <a:lstStyle/>
              <a:p>
                <a:r>
                  <a:rPr lang="en-US">
                    <a:noFill/>
                  </a:rPr>
                  <a:t> </a:t>
                </a:r>
              </a:p>
            </p:txBody>
          </p:sp>
        </mc:Fallback>
      </mc:AlternateContent>
      <p:pic>
        <p:nvPicPr>
          <p:cNvPr id="20" name="Picture 19">
            <a:extLst>
              <a:ext uri="{FF2B5EF4-FFF2-40B4-BE49-F238E27FC236}">
                <a16:creationId xmlns:a16="http://schemas.microsoft.com/office/drawing/2014/main" id="{E4F8B304-378F-CB86-5946-C92026EBDD58}"/>
              </a:ext>
            </a:extLst>
          </p:cNvPr>
          <p:cNvPicPr>
            <a:picLocks noChangeAspect="1"/>
          </p:cNvPicPr>
          <p:nvPr/>
        </p:nvPicPr>
        <p:blipFill>
          <a:blip r:embed="rId14"/>
          <a:stretch>
            <a:fillRect/>
          </a:stretch>
        </p:blipFill>
        <p:spPr>
          <a:xfrm>
            <a:off x="7059542" y="1466676"/>
            <a:ext cx="4665297" cy="4241810"/>
          </a:xfrm>
          <a:prstGeom prst="rect">
            <a:avLst/>
          </a:prstGeom>
        </p:spPr>
      </p:pic>
    </p:spTree>
    <p:extLst>
      <p:ext uri="{BB962C8B-B14F-4D97-AF65-F5344CB8AC3E}">
        <p14:creationId xmlns:p14="http://schemas.microsoft.com/office/powerpoint/2010/main" val="1900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9510-E3A9-0BD4-AE00-7FDF6A3142CE}"/>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37FBD739-5AC4-CF6D-4684-1CACF9CE2E5E}"/>
              </a:ext>
            </a:extLst>
          </p:cNvPr>
          <p:cNvSpPr>
            <a:spLocks noGrp="1"/>
          </p:cNvSpPr>
          <p:nvPr>
            <p:ph idx="1"/>
          </p:nvPr>
        </p:nvSpPr>
        <p:spPr>
          <a:xfrm>
            <a:off x="838200" y="1825625"/>
            <a:ext cx="4766187" cy="4476852"/>
          </a:xfrm>
        </p:spPr>
        <p:txBody>
          <a:bodyPr/>
          <a:lstStyle/>
          <a:p>
            <a:r>
              <a:rPr lang="en-US" dirty="0"/>
              <a:t>Block backstepping control</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973C315-BFCC-A3F0-46D0-F62BE02B362A}"/>
                  </a:ext>
                </a:extLst>
              </p:cNvPr>
              <p:cNvSpPr txBox="1"/>
              <p:nvPr/>
            </p:nvSpPr>
            <p:spPr>
              <a:xfrm>
                <a:off x="838200" y="2824411"/>
                <a:ext cx="4515659" cy="1209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𝑑</m:t>
                          </m:r>
                        </m:num>
                        <m:den>
                          <m:r>
                            <a:rPr lang="en-US" sz="1400" b="0" i="1" smtClean="0">
                              <a:latin typeface="Cambria Math" panose="02040503050406030204" pitchFamily="18" charset="0"/>
                            </a:rPr>
                            <m:t>𝑑𝑡</m:t>
                          </m:r>
                        </m:den>
                      </m:f>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𝑥</m:t>
                                </m:r>
                              </m:e>
                            </m:mr>
                            <m:mr>
                              <m:e>
                                <m:r>
                                  <a:rPr lang="en-US" sz="1400" b="0" i="1" smtClean="0">
                                    <a:latin typeface="Cambria Math" panose="02040503050406030204" pitchFamily="18" charset="0"/>
                                  </a:rPr>
                                  <m:t>𝑦</m:t>
                                </m:r>
                              </m:e>
                            </m:mr>
                            <m:mr>
                              <m:e>
                                <m:r>
                                  <a:rPr lang="en-US" sz="1400" b="0" i="1" smtClean="0">
                                    <a:latin typeface="Cambria Math" panose="02040503050406030204" pitchFamily="18" charset="0"/>
                                  </a:rPr>
                                  <m:t>𝑧</m:t>
                                </m:r>
                              </m:e>
                            </m:mr>
                            <m:mr>
                              <m:e>
                                <m:r>
                                  <a:rPr lang="en-US" sz="1400" i="1" smtClean="0">
                                    <a:latin typeface="Cambria Math" panose="02040503050406030204" pitchFamily="18" charset="0"/>
                                    <a:ea typeface="Cambria Math" panose="02040503050406030204" pitchFamily="18" charset="0"/>
                                  </a:rPr>
                                  <m:t>𝜙</m:t>
                                </m:r>
                              </m:e>
                            </m:mr>
                            <m:mr>
                              <m:e>
                                <m:r>
                                  <a:rPr lang="en-US" sz="1400" i="1" smtClean="0">
                                    <a:latin typeface="Cambria Math" panose="02040503050406030204" pitchFamily="18" charset="0"/>
                                    <a:ea typeface="Cambria Math" panose="02040503050406030204" pitchFamily="18" charset="0"/>
                                  </a:rPr>
                                  <m:t>𝜃</m:t>
                                </m:r>
                              </m:e>
                            </m:mr>
                            <m:mr>
                              <m:e>
                                <m:r>
                                  <a:rPr lang="en-US" sz="1400" i="1" smtClean="0">
                                    <a:latin typeface="Cambria Math" panose="02040503050406030204" pitchFamily="18" charset="0"/>
                                    <a:ea typeface="Cambria Math" panose="02040503050406030204" pitchFamily="18" charset="0"/>
                                  </a:rPr>
                                  <m:t>𝜓</m:t>
                                </m:r>
                              </m:e>
                            </m:mr>
                          </m:m>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0</m:t>
                          </m:r>
                        </m:e>
                        <m:sub>
                          <m:r>
                            <a:rPr lang="en-US" sz="1400" b="0" i="1" smtClean="0">
                              <a:latin typeface="Cambria Math" panose="02040503050406030204" pitchFamily="18" charset="0"/>
                            </a:rPr>
                            <m:t>7∗1</m:t>
                          </m:r>
                        </m:sub>
                      </m:sSub>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rPr>
                        <m:t> </m:t>
                      </m:r>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3∗3</m:t>
                                    </m:r>
                                  </m:sub>
                                </m:sSub>
                              </m:e>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0</m:t>
                                    </m:r>
                                  </m:e>
                                  <m:sub>
                                    <m:r>
                                      <a:rPr lang="en-US" sz="1400" b="0" i="1" smtClean="0">
                                        <a:latin typeface="Cambria Math" panose="02040503050406030204" pitchFamily="18" charset="0"/>
                                      </a:rPr>
                                      <m:t>3∗3</m:t>
                                    </m:r>
                                  </m:sub>
                                </m:sSub>
                              </m:e>
                            </m:m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0</m:t>
                                    </m:r>
                                  </m:e>
                                  <m:sub>
                                    <m:r>
                                      <a:rPr lang="en-US" sz="1400" b="0" i="1" smtClean="0">
                                        <a:latin typeface="Cambria Math" panose="02040503050406030204" pitchFamily="18" charset="0"/>
                                      </a:rPr>
                                      <m:t>3∗3</m:t>
                                    </m:r>
                                  </m:sub>
                                </m:sSub>
                              </m:e>
                              <m:e>
                                <m:m>
                                  <m:mPr>
                                    <m:mcs>
                                      <m:mc>
                                        <m:mcPr>
                                          <m:count m:val="3"/>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m:rPr>
                                          <m:sty m:val="p"/>
                                        </m:rPr>
                                        <a:rPr lang="en-US" sz="1400" b="0" i="0" smtClean="0">
                                          <a:latin typeface="Cambria Math" panose="02040503050406030204" pitchFamily="18" charset="0"/>
                                        </a:rPr>
                                        <m:t>sin</m:t>
                                      </m:r>
                                      <m:r>
                                        <a:rPr lang="en-US" sz="1400" i="1">
                                          <a:latin typeface="Cambria Math" panose="02040503050406030204" pitchFamily="18" charset="0"/>
                                          <a:ea typeface="Cambria Math" panose="02040503050406030204" pitchFamily="18" charset="0"/>
                                        </a:rPr>
                                        <m:t>𝜙</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𝑡𝑎𝑛</m:t>
                                      </m:r>
                                      <m:r>
                                        <a:rPr lang="en-US" sz="1400" i="1">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rPr>
                                        <m:t>⁡</m:t>
                                      </m:r>
                                    </m:e>
                                    <m:e>
                                      <m:r>
                                        <a:rPr lang="en-US" sz="1400" b="0" i="1" smtClean="0">
                                          <a:latin typeface="Cambria Math" panose="02040503050406030204" pitchFamily="18" charset="0"/>
                                        </a:rPr>
                                        <m:t>𝑐𝑜𝑠</m:t>
                                      </m:r>
                                      <m:r>
                                        <a:rPr lang="en-US" sz="1400" i="1">
                                          <a:latin typeface="Cambria Math" panose="02040503050406030204" pitchFamily="18" charset="0"/>
                                          <a:ea typeface="Cambria Math" panose="02040503050406030204" pitchFamily="18" charset="0"/>
                                        </a:rPr>
                                        <m:t>𝜙</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𝑡𝑎𝑛</m:t>
                                      </m:r>
                                      <m:r>
                                        <a:rPr lang="en-US" sz="1400" i="1">
                                          <a:latin typeface="Cambria Math" panose="02040503050406030204" pitchFamily="18" charset="0"/>
                                          <a:ea typeface="Cambria Math" panose="02040503050406030204" pitchFamily="18" charset="0"/>
                                        </a:rPr>
                                        <m:t>𝜃</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𝑐𝑜𝑠</m:t>
                                      </m:r>
                                      <m:r>
                                        <a:rPr lang="en-US" sz="1400" i="1">
                                          <a:latin typeface="Cambria Math" panose="02040503050406030204" pitchFamily="18" charset="0"/>
                                          <a:ea typeface="Cambria Math" panose="02040503050406030204" pitchFamily="18" charset="0"/>
                                        </a:rPr>
                                        <m:t>𝜙</m:t>
                                      </m:r>
                                    </m:e>
                                    <m:e>
                                      <m:r>
                                        <a:rPr lang="en-US" sz="1400" b="0" i="1" smtClean="0">
                                          <a:latin typeface="Cambria Math" panose="02040503050406030204" pitchFamily="18" charset="0"/>
                                        </a:rPr>
                                        <m:t>−</m:t>
                                      </m:r>
                                      <m:r>
                                        <a:rPr lang="en-US" sz="1400" b="0" i="1" smtClean="0">
                                          <a:latin typeface="Cambria Math" panose="02040503050406030204" pitchFamily="18" charset="0"/>
                                        </a:rPr>
                                        <m:t>𝑠𝑖𝑛</m:t>
                                      </m:r>
                                      <m:r>
                                        <a:rPr lang="en-US" sz="1400" i="1">
                                          <a:latin typeface="Cambria Math" panose="02040503050406030204" pitchFamily="18" charset="0"/>
                                          <a:ea typeface="Cambria Math" panose="02040503050406030204" pitchFamily="18" charset="0"/>
                                        </a:rPr>
                                        <m:t>𝜙</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𝑠𝑖𝑛</m:t>
                                      </m:r>
                                      <m:r>
                                        <a:rPr lang="en-US" sz="1400" i="1">
                                          <a:latin typeface="Cambria Math" panose="02040503050406030204" pitchFamily="18" charset="0"/>
                                          <a:ea typeface="Cambria Math" panose="02040503050406030204" pitchFamily="18" charset="0"/>
                                        </a:rPr>
                                        <m:t>𝜙</m:t>
                                      </m:r>
                                      <m:r>
                                        <a:rPr lang="en-US" sz="1400" b="0" i="1" smtClean="0">
                                          <a:latin typeface="Cambria Math" panose="02040503050406030204" pitchFamily="18" charset="0"/>
                                          <a:ea typeface="Cambria Math" panose="02040503050406030204" pitchFamily="18" charset="0"/>
                                        </a:rPr>
                                        <m:t>/</m:t>
                                      </m:r>
                                      <m:r>
                                        <m:rPr>
                                          <m:sty m:val="p"/>
                                        </m:rPr>
                                        <a:rPr lang="en-US" sz="1400" b="0" i="0" smtClean="0">
                                          <a:latin typeface="Cambria Math" panose="02040503050406030204" pitchFamily="18" charset="0"/>
                                          <a:ea typeface="Cambria Math" panose="02040503050406030204" pitchFamily="18" charset="0"/>
                                        </a:rPr>
                                        <m:t>cos</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𝜃</m:t>
                                      </m:r>
                                    </m:e>
                                    <m:e>
                                      <m:r>
                                        <a:rPr lang="en-US" sz="1400" b="0" i="1" smtClean="0">
                                          <a:latin typeface="Cambria Math" panose="02040503050406030204" pitchFamily="18" charset="0"/>
                                        </a:rPr>
                                        <m:t>𝑐𝑜𝑠</m:t>
                                      </m:r>
                                      <m:r>
                                        <a:rPr lang="en-US" sz="1400" i="1">
                                          <a:latin typeface="Cambria Math" panose="02040503050406030204" pitchFamily="18" charset="0"/>
                                          <a:ea typeface="Cambria Math" panose="02040503050406030204" pitchFamily="18" charset="0"/>
                                        </a:rPr>
                                        <m:t>𝜙</m:t>
                                      </m:r>
                                      <m:r>
                                        <a:rPr lang="en-US" sz="1400" b="0" i="1" smtClean="0">
                                          <a:latin typeface="Cambria Math" panose="02040503050406030204" pitchFamily="18" charset="0"/>
                                          <a:ea typeface="Cambria Math" panose="02040503050406030204" pitchFamily="18" charset="0"/>
                                        </a:rPr>
                                        <m:t>/</m:t>
                                      </m:r>
                                      <m:r>
                                        <m:rPr>
                                          <m:sty m:val="p"/>
                                        </m:rPr>
                                        <a:rPr lang="en-US" sz="1400" b="0" i="0" smtClean="0">
                                          <a:latin typeface="Cambria Math" panose="02040503050406030204" pitchFamily="18" charset="0"/>
                                          <a:ea typeface="Cambria Math" panose="02040503050406030204" pitchFamily="18" charset="0"/>
                                        </a:rPr>
                                        <m:t>cos</m:t>
                                      </m:r>
                                      <m:r>
                                        <a:rPr lang="en-US" sz="1400" i="1">
                                          <a:latin typeface="Cambria Math" panose="02040503050406030204" pitchFamily="18" charset="0"/>
                                          <a:ea typeface="Cambria Math" panose="02040503050406030204" pitchFamily="18" charset="0"/>
                                        </a:rPr>
                                        <m:t>𝜃</m:t>
                                      </m:r>
                                    </m:e>
                                  </m:mr>
                                </m:m>
                              </m:e>
                            </m:mr>
                          </m:m>
                        </m:e>
                      </m:d>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mr>
                            <m:mr>
                              <m:e>
                                <m:acc>
                                  <m:accPr>
                                    <m:chr m:val="̇"/>
                                    <m:ctrlPr>
                                      <a:rPr lang="en-US" sz="1400" i="1">
                                        <a:latin typeface="Cambria Math" panose="02040503050406030204" pitchFamily="18" charset="0"/>
                                      </a:rPr>
                                    </m:ctrlPr>
                                  </m:accPr>
                                  <m:e>
                                    <m:r>
                                      <a:rPr lang="en-US" sz="1400" b="0" i="1" smtClean="0">
                                        <a:latin typeface="Cambria Math" panose="02040503050406030204" pitchFamily="18" charset="0"/>
                                      </a:rPr>
                                      <m:t>𝑦</m:t>
                                    </m:r>
                                  </m:e>
                                </m:acc>
                              </m:e>
                            </m:mr>
                            <m:mr>
                              <m:e>
                                <m:acc>
                                  <m:accPr>
                                    <m:chr m:val="̇"/>
                                    <m:ctrlPr>
                                      <a:rPr lang="en-US" sz="1400" i="1">
                                        <a:latin typeface="Cambria Math" panose="02040503050406030204" pitchFamily="18" charset="0"/>
                                      </a:rPr>
                                    </m:ctrlPr>
                                  </m:accPr>
                                  <m:e>
                                    <m:r>
                                      <a:rPr lang="en-US" sz="1400" b="0" i="1" smtClean="0">
                                        <a:latin typeface="Cambria Math" panose="02040503050406030204" pitchFamily="18" charset="0"/>
                                      </a:rPr>
                                      <m:t>𝑧</m:t>
                                    </m:r>
                                  </m:e>
                                </m:acc>
                              </m:e>
                            </m:mr>
                            <m:mr>
                              <m:e>
                                <m:r>
                                  <a:rPr lang="en-US" sz="1400" b="0" i="1" smtClean="0">
                                    <a:latin typeface="Cambria Math" panose="02040503050406030204" pitchFamily="18" charset="0"/>
                                  </a:rPr>
                                  <m:t>𝑝</m:t>
                                </m:r>
                              </m:e>
                            </m:mr>
                            <m:mr>
                              <m:e>
                                <m:r>
                                  <a:rPr lang="en-US" sz="1400" b="0" i="1" smtClean="0">
                                    <a:latin typeface="Cambria Math" panose="02040503050406030204" pitchFamily="18" charset="0"/>
                                    <a:ea typeface="Cambria Math" panose="02040503050406030204" pitchFamily="18" charset="0"/>
                                  </a:rPr>
                                  <m:t>𝑞</m:t>
                                </m:r>
                              </m:e>
                            </m:mr>
                            <m:mr>
                              <m:e>
                                <m:r>
                                  <a:rPr lang="en-US" sz="1400" b="0" i="1" smtClean="0">
                                    <a:latin typeface="Cambria Math" panose="02040503050406030204" pitchFamily="18" charset="0"/>
                                    <a:ea typeface="Cambria Math" panose="02040503050406030204" pitchFamily="18" charset="0"/>
                                  </a:rPr>
                                  <m:t>𝑟</m:t>
                                </m:r>
                              </m:e>
                            </m:mr>
                          </m:m>
                        </m:e>
                      </m:d>
                    </m:oMath>
                  </m:oMathPara>
                </a14:m>
                <a:endParaRPr lang="en-US" sz="1400" dirty="0"/>
              </a:p>
            </p:txBody>
          </p:sp>
        </mc:Choice>
        <mc:Fallback>
          <p:sp>
            <p:nvSpPr>
              <p:cNvPr id="4" name="TextBox 3">
                <a:extLst>
                  <a:ext uri="{FF2B5EF4-FFF2-40B4-BE49-F238E27FC236}">
                    <a16:creationId xmlns:a16="http://schemas.microsoft.com/office/drawing/2014/main" id="{0973C315-BFCC-A3F0-46D0-F62BE02B362A}"/>
                  </a:ext>
                </a:extLst>
              </p:cNvPr>
              <p:cNvSpPr txBox="1">
                <a:spLocks noRot="1" noChangeAspect="1" noMove="1" noResize="1" noEditPoints="1" noAdjustHandles="1" noChangeArrowheads="1" noChangeShapeType="1" noTextEdit="1"/>
              </p:cNvSpPr>
              <p:nvPr/>
            </p:nvSpPr>
            <p:spPr>
              <a:xfrm>
                <a:off x="838200" y="2824411"/>
                <a:ext cx="4515659" cy="12091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2BFB5B7-BBFB-E826-CAF7-BBF3A6A82DC6}"/>
                  </a:ext>
                </a:extLst>
              </p:cNvPr>
              <p:cNvSpPr txBox="1"/>
              <p:nvPr/>
            </p:nvSpPr>
            <p:spPr>
              <a:xfrm>
                <a:off x="838200" y="4168525"/>
                <a:ext cx="4537716" cy="1418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𝑑</m:t>
                          </m:r>
                        </m:num>
                        <m:den>
                          <m:r>
                            <a:rPr lang="en-US" sz="1400" b="0" i="1" smtClean="0">
                              <a:latin typeface="Cambria Math" panose="02040503050406030204" pitchFamily="18" charset="0"/>
                            </a:rPr>
                            <m:t>𝑑𝑡</m:t>
                          </m:r>
                        </m:den>
                      </m:f>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mr>
                            <m:mr>
                              <m:e>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e>
                            </m:mr>
                            <m:mr>
                              <m:e>
                                <m:acc>
                                  <m:accPr>
                                    <m:chr m:val="̇"/>
                                    <m:ctrlPr>
                                      <a:rPr lang="en-US" sz="1400" i="1">
                                        <a:latin typeface="Cambria Math" panose="02040503050406030204" pitchFamily="18" charset="0"/>
                                      </a:rPr>
                                    </m:ctrlPr>
                                  </m:accPr>
                                  <m:e>
                                    <m:r>
                                      <a:rPr lang="en-US" sz="1400" b="0" i="1" smtClean="0">
                                        <a:latin typeface="Cambria Math" panose="02040503050406030204" pitchFamily="18" charset="0"/>
                                      </a:rPr>
                                      <m:t>𝑧</m:t>
                                    </m:r>
                                  </m:e>
                                </m:acc>
                              </m:e>
                            </m:mr>
                            <m:mr>
                              <m:e>
                                <m:r>
                                  <a:rPr lang="en-US" sz="1400" b="0" i="1" smtClean="0">
                                    <a:latin typeface="Cambria Math" panose="02040503050406030204" pitchFamily="18" charset="0"/>
                                  </a:rPr>
                                  <m:t>𝑝</m:t>
                                </m:r>
                              </m:e>
                            </m:mr>
                            <m:mr>
                              <m:e>
                                <m:r>
                                  <a:rPr lang="en-US" sz="1400" b="0" i="1" smtClean="0">
                                    <a:latin typeface="Cambria Math" panose="02040503050406030204" pitchFamily="18" charset="0"/>
                                  </a:rPr>
                                  <m:t>𝑞</m:t>
                                </m:r>
                              </m:e>
                            </m:mr>
                            <m:mr>
                              <m:e>
                                <m:r>
                                  <a:rPr lang="en-US" sz="1400" b="0" i="1" smtClean="0">
                                    <a:latin typeface="Cambria Math" panose="02040503050406030204" pitchFamily="18" charset="0"/>
                                  </a:rPr>
                                  <m:t>𝑟</m:t>
                                </m:r>
                              </m:e>
                            </m:mr>
                          </m:m>
                        </m:e>
                      </m:d>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r>
                                  <m:rPr>
                                    <m:brk m:alnAt="7"/>
                                  </m:rP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𝑔</m:t>
                                </m:r>
                              </m:e>
                            </m:mr>
                            <m:mr>
                              <m:e>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𝑦</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b="0" i="1" smtClean="0">
                                            <a:latin typeface="Cambria Math" panose="02040503050406030204" pitchFamily="18" charset="0"/>
                                          </a:rPr>
                                          <m:t>𝑧</m:t>
                                        </m:r>
                                      </m:sub>
                                    </m:sSub>
                                  </m:e>
                                </m:d>
                                <m:r>
                                  <a:rPr lang="en-US" sz="1400" b="0" i="1" smtClean="0">
                                    <a:latin typeface="Cambria Math" panose="02040503050406030204" pitchFamily="18" charset="0"/>
                                  </a:rPr>
                                  <m:t>𝑞𝑟</m:t>
                                </m:r>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b="0" i="1" smtClean="0">
                                        <a:latin typeface="Cambria Math" panose="02040503050406030204" pitchFamily="18" charset="0"/>
                                      </a:rPr>
                                      <m:t>𝑥</m:t>
                                    </m:r>
                                  </m:sub>
                                </m:sSub>
                              </m:e>
                            </m:mr>
                            <m:m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b="0" i="1" smtClean="0">
                                            <a:latin typeface="Cambria Math" panose="02040503050406030204" pitchFamily="18" charset="0"/>
                                          </a:rPr>
                                          <m:t>𝑧</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b="0" i="1" smtClean="0">
                                            <a:latin typeface="Cambria Math" panose="02040503050406030204" pitchFamily="18" charset="0"/>
                                          </a:rPr>
                                          <m:t>𝑥</m:t>
                                        </m:r>
                                      </m:sub>
                                    </m:sSub>
                                  </m:e>
                                </m:d>
                                <m:r>
                                  <a:rPr lang="en-US" sz="1400" b="0" i="1" smtClean="0">
                                    <a:latin typeface="Cambria Math" panose="02040503050406030204" pitchFamily="18" charset="0"/>
                                  </a:rPr>
                                  <m:t>𝑝𝑟</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b="0" i="1" smtClean="0">
                                        <a:latin typeface="Cambria Math" panose="02040503050406030204" pitchFamily="18" charset="0"/>
                                      </a:rPr>
                                      <m:t>𝑦</m:t>
                                    </m:r>
                                  </m:sub>
                                </m:sSub>
                              </m:e>
                            </m:mr>
                            <m:m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b="0" i="1" smtClean="0">
                                            <a:latin typeface="Cambria Math" panose="02040503050406030204" pitchFamily="18" charset="0"/>
                                          </a:rPr>
                                          <m:t>𝑥</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b="0" i="1" smtClean="0">
                                            <a:latin typeface="Cambria Math" panose="02040503050406030204" pitchFamily="18" charset="0"/>
                                          </a:rPr>
                                          <m:t>𝑦</m:t>
                                        </m:r>
                                      </m:sub>
                                    </m:sSub>
                                  </m:e>
                                </m:d>
                                <m:r>
                                  <a:rPr lang="en-US" sz="1400" b="0" i="1" smtClean="0">
                                    <a:latin typeface="Cambria Math" panose="02040503050406030204" pitchFamily="18" charset="0"/>
                                  </a:rPr>
                                  <m:t>𝑝𝑞</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b="0" i="1" smtClean="0">
                                        <a:latin typeface="Cambria Math" panose="02040503050406030204" pitchFamily="18" charset="0"/>
                                      </a:rPr>
                                      <m:t>𝑧</m:t>
                                    </m:r>
                                  </m:sub>
                                </m:sSub>
                              </m:e>
                            </m:mr>
                          </m:m>
                        </m:e>
                      </m:d>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rPr>
                        <m:t> </m:t>
                      </m:r>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71</m:t>
                                          </m:r>
                                        </m:sub>
                                      </m:sSub>
                                    </m:e>
                                  </m:mr>
                                  <m:mr>
                                    <m:e>
                                      <m:sSub>
                                        <m:sSubPr>
                                          <m:ctrlPr>
                                            <a:rPr lang="en-US" sz="1400" i="1">
                                              <a:latin typeface="Cambria Math" panose="02040503050406030204" pitchFamily="18" charset="0"/>
                                            </a:rPr>
                                          </m:ctrlPr>
                                        </m:sSubPr>
                                        <m:e>
                                          <m:r>
                                            <a:rPr lang="en-US" sz="1400" i="1">
                                              <a:latin typeface="Cambria Math" panose="02040503050406030204" pitchFamily="18" charset="0"/>
                                            </a:rPr>
                                            <m:t>𝑔</m:t>
                                          </m:r>
                                        </m:e>
                                        <m:sub>
                                          <m:r>
                                            <a:rPr lang="en-US" sz="1400" b="0" i="1" smtClean="0">
                                              <a:latin typeface="Cambria Math" panose="02040503050406030204" pitchFamily="18" charset="0"/>
                                            </a:rPr>
                                            <m:t>8</m:t>
                                          </m:r>
                                          <m:r>
                                            <a:rPr lang="en-US" sz="1400" i="1">
                                              <a:latin typeface="Cambria Math" panose="02040503050406030204" pitchFamily="18" charset="0"/>
                                            </a:rPr>
                                            <m:t>1</m:t>
                                          </m:r>
                                        </m:sub>
                                      </m:sSub>
                                    </m:e>
                                  </m:mr>
                                  <m:mr>
                                    <m:e>
                                      <m:sSub>
                                        <m:sSubPr>
                                          <m:ctrlPr>
                                            <a:rPr lang="en-US" sz="1400" i="1">
                                              <a:latin typeface="Cambria Math" panose="02040503050406030204" pitchFamily="18" charset="0"/>
                                            </a:rPr>
                                          </m:ctrlPr>
                                        </m:sSubPr>
                                        <m:e>
                                          <m:r>
                                            <a:rPr lang="en-US" sz="1400" i="1">
                                              <a:latin typeface="Cambria Math" panose="02040503050406030204" pitchFamily="18" charset="0"/>
                                            </a:rPr>
                                            <m:t>𝑔</m:t>
                                          </m:r>
                                        </m:e>
                                        <m:sub>
                                          <m:r>
                                            <a:rPr lang="en-US" sz="1400" b="0" i="1" smtClean="0">
                                              <a:latin typeface="Cambria Math" panose="02040503050406030204" pitchFamily="18" charset="0"/>
                                            </a:rPr>
                                            <m:t>9</m:t>
                                          </m:r>
                                          <m:r>
                                            <a:rPr lang="en-US" sz="1400" i="1">
                                              <a:latin typeface="Cambria Math" panose="02040503050406030204" pitchFamily="18" charset="0"/>
                                            </a:rPr>
                                            <m:t>1</m:t>
                                          </m:r>
                                        </m:sub>
                                      </m:sSub>
                                    </m:e>
                                  </m:mr>
                                </m:m>
                              </m:e>
                              <m:e>
                                <m:sSub>
                                  <m:sSubPr>
                                    <m:ctrlPr>
                                      <a:rPr lang="en-US" sz="1400" i="1">
                                        <a:latin typeface="Cambria Math" panose="02040503050406030204" pitchFamily="18" charset="0"/>
                                      </a:rPr>
                                    </m:ctrlPr>
                                  </m:sSubPr>
                                  <m:e>
                                    <m:r>
                                      <a:rPr lang="en-US" sz="1400" i="1">
                                        <a:latin typeface="Cambria Math" panose="02040503050406030204" pitchFamily="18" charset="0"/>
                                      </a:rPr>
                                      <m:t>0</m:t>
                                    </m:r>
                                  </m:e>
                                  <m:sub>
                                    <m:r>
                                      <a:rPr lang="en-US" sz="1400" i="1">
                                        <a:latin typeface="Cambria Math" panose="02040503050406030204" pitchFamily="18" charset="0"/>
                                      </a:rPr>
                                      <m:t>3∗</m:t>
                                    </m:r>
                                    <m:r>
                                      <a:rPr lang="en-US" sz="1400" b="0" i="1" smtClean="0">
                                        <a:latin typeface="Cambria Math" panose="02040503050406030204" pitchFamily="18" charset="0"/>
                                      </a:rPr>
                                      <m:t>3</m:t>
                                    </m:r>
                                  </m:sub>
                                </m:sSub>
                              </m:e>
                            </m:m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0</m:t>
                                    </m:r>
                                  </m:e>
                                  <m:sub>
                                    <m:r>
                                      <a:rPr lang="en-US" sz="1400" b="0" i="1" smtClean="0">
                                        <a:latin typeface="Cambria Math" panose="02040503050406030204" pitchFamily="18" charset="0"/>
                                      </a:rPr>
                                      <m:t>3∗1</m:t>
                                    </m:r>
                                  </m:sub>
                                </m:sSub>
                              </m:e>
                              <m:e>
                                <m:m>
                                  <m:mPr>
                                    <m:mcs>
                                      <m:mc>
                                        <m:mcPr>
                                          <m:count m:val="3"/>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𝐼</m:t>
                                          </m:r>
                                        </m:e>
                                        <m:sub>
                                          <m:r>
                                            <a:rPr lang="en-US" sz="1400" i="1">
                                              <a:latin typeface="Cambria Math" panose="02040503050406030204" pitchFamily="18" charset="0"/>
                                            </a:rPr>
                                            <m:t>𝑥</m:t>
                                          </m:r>
                                        </m:sub>
                                      </m:sSub>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1</m:t>
                                      </m:r>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𝐼</m:t>
                                          </m:r>
                                        </m:e>
                                        <m:sub>
                                          <m:r>
                                            <a:rPr lang="en-US" sz="1400" i="1">
                                              <a:latin typeface="Cambria Math" panose="02040503050406030204" pitchFamily="18" charset="0"/>
                                            </a:rPr>
                                            <m:t>𝑥</m:t>
                                          </m:r>
                                        </m:sub>
                                      </m:sSub>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𝐼</m:t>
                                          </m:r>
                                        </m:e>
                                        <m:sub>
                                          <m:r>
                                            <a:rPr lang="en-US" sz="1400" i="1">
                                              <a:latin typeface="Cambria Math" panose="02040503050406030204" pitchFamily="18" charset="0"/>
                                            </a:rPr>
                                            <m:t>𝑥</m:t>
                                          </m:r>
                                        </m:sub>
                                      </m:sSub>
                                    </m:e>
                                  </m:mr>
                                </m:m>
                              </m:e>
                            </m:mr>
                          </m:m>
                        </m:e>
                      </m:d>
                      <m:d>
                        <m:dPr>
                          <m:begChr m:val="["/>
                          <m:endChr m:val="]"/>
                          <m:ctrlPr>
                            <a:rPr lang="en-US" sz="1400" i="1">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𝑢</m:t>
                                    </m:r>
                                  </m:e>
                                  <m:sub>
                                    <m:r>
                                      <a:rPr lang="en-US" sz="1400" i="1">
                                        <a:latin typeface="Cambria Math" panose="02040503050406030204" pitchFamily="18" charset="0"/>
                                      </a:rPr>
                                      <m:t>1</m:t>
                                    </m:r>
                                  </m:sub>
                                </m:sSub>
                              </m:e>
                            </m:mr>
                            <m:mr>
                              <m:e>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sub>
                                </m:sSub>
                              </m:e>
                            </m:mr>
                            <m:mr>
                              <m:e>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3</m:t>
                                    </m:r>
                                  </m:sub>
                                </m:sSub>
                              </m:e>
                            </m:mr>
                            <m:mr>
                              <m:e>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4</m:t>
                                    </m:r>
                                  </m:sub>
                                </m:sSub>
                              </m:e>
                            </m:mr>
                          </m:m>
                        </m:e>
                      </m:d>
                    </m:oMath>
                  </m:oMathPara>
                </a14:m>
                <a:endParaRPr lang="en-US" sz="1400" dirty="0"/>
              </a:p>
            </p:txBody>
          </p:sp>
        </mc:Choice>
        <mc:Fallback>
          <p:sp>
            <p:nvSpPr>
              <p:cNvPr id="5" name="TextBox 4">
                <a:extLst>
                  <a:ext uri="{FF2B5EF4-FFF2-40B4-BE49-F238E27FC236}">
                    <a16:creationId xmlns:a16="http://schemas.microsoft.com/office/drawing/2014/main" id="{D2BFB5B7-BBFB-E826-CAF7-BBF3A6A82DC6}"/>
                  </a:ext>
                </a:extLst>
              </p:cNvPr>
              <p:cNvSpPr txBox="1">
                <a:spLocks noRot="1" noChangeAspect="1" noMove="1" noResize="1" noEditPoints="1" noAdjustHandles="1" noChangeArrowheads="1" noChangeShapeType="1" noTextEdit="1"/>
              </p:cNvSpPr>
              <p:nvPr/>
            </p:nvSpPr>
            <p:spPr>
              <a:xfrm>
                <a:off x="838200" y="4168525"/>
                <a:ext cx="4537716" cy="1418658"/>
              </a:xfrm>
              <a:prstGeom prst="rect">
                <a:avLst/>
              </a:prstGeom>
              <a:blipFill>
                <a:blip r:embed="rId4"/>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CD47461-D1E2-63E3-D9AF-294E06C02755}"/>
              </a:ext>
            </a:extLst>
          </p:cNvPr>
          <p:cNvSpPr txBox="1">
            <a:spLocks/>
          </p:cNvSpPr>
          <p:nvPr/>
        </p:nvSpPr>
        <p:spPr>
          <a:xfrm>
            <a:off x="5778910" y="1825625"/>
            <a:ext cx="5469194" cy="4476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Discrete trajectory problems </a:t>
            </a:r>
          </a:p>
        </p:txBody>
      </p:sp>
      <p:pic>
        <p:nvPicPr>
          <p:cNvPr id="8" name="Picture 7">
            <a:extLst>
              <a:ext uri="{FF2B5EF4-FFF2-40B4-BE49-F238E27FC236}">
                <a16:creationId xmlns:a16="http://schemas.microsoft.com/office/drawing/2014/main" id="{842FF8EB-132F-28DC-D6CF-7E23EB4FC23C}"/>
              </a:ext>
            </a:extLst>
          </p:cNvPr>
          <p:cNvPicPr>
            <a:picLocks noChangeAspect="1"/>
          </p:cNvPicPr>
          <p:nvPr/>
        </p:nvPicPr>
        <p:blipFill>
          <a:blip r:embed="rId5">
            <a:clrChange>
              <a:clrFrom>
                <a:srgbClr val="F0F0F0"/>
              </a:clrFrom>
              <a:clrTo>
                <a:srgbClr val="F0F0F0">
                  <a:alpha val="0"/>
                </a:srgbClr>
              </a:clrTo>
            </a:clrChange>
          </a:blip>
          <a:stretch>
            <a:fillRect/>
          </a:stretch>
        </p:blipFill>
        <p:spPr>
          <a:xfrm>
            <a:off x="5778910" y="2406367"/>
            <a:ext cx="5152104" cy="4086508"/>
          </a:xfrm>
          <a:prstGeom prst="rect">
            <a:avLst/>
          </a:prstGeom>
        </p:spPr>
      </p:pic>
      <p:sp>
        <p:nvSpPr>
          <p:cNvPr id="14" name="Rectangular Callout 13">
            <a:extLst>
              <a:ext uri="{FF2B5EF4-FFF2-40B4-BE49-F238E27FC236}">
                <a16:creationId xmlns:a16="http://schemas.microsoft.com/office/drawing/2014/main" id="{D63D6C91-E732-AFBF-A5DB-A702A2F99CEB}"/>
              </a:ext>
            </a:extLst>
          </p:cNvPr>
          <p:cNvSpPr/>
          <p:nvPr/>
        </p:nvSpPr>
        <p:spPr>
          <a:xfrm>
            <a:off x="6373102" y="4083337"/>
            <a:ext cx="1866330" cy="1806773"/>
          </a:xfrm>
          <a:prstGeom prst="wedgeRectCallout">
            <a:avLst>
              <a:gd name="adj1" fmla="val -51469"/>
              <a:gd name="adj2" fmla="val -119084"/>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98358F2C-A71A-4616-9308-D10AAF5FE865}"/>
              </a:ext>
            </a:extLst>
          </p:cNvPr>
          <p:cNvSpPr/>
          <p:nvPr/>
        </p:nvSpPr>
        <p:spPr>
          <a:xfrm rot="20603238">
            <a:off x="6572219" y="4210605"/>
            <a:ext cx="1468096" cy="1607250"/>
          </a:xfrm>
          <a:custGeom>
            <a:avLst/>
            <a:gdLst>
              <a:gd name="connsiteX0" fmla="*/ 0 w 1681316"/>
              <a:gd name="connsiteY0" fmla="*/ 0 h 2035278"/>
              <a:gd name="connsiteX1" fmla="*/ 530942 w 1681316"/>
              <a:gd name="connsiteY1" fmla="*/ 403123 h 2035278"/>
              <a:gd name="connsiteX2" fmla="*/ 619432 w 1681316"/>
              <a:gd name="connsiteY2" fmla="*/ 570271 h 2035278"/>
              <a:gd name="connsiteX3" fmla="*/ 491613 w 1681316"/>
              <a:gd name="connsiteY3" fmla="*/ 452284 h 2035278"/>
              <a:gd name="connsiteX4" fmla="*/ 727587 w 1681316"/>
              <a:gd name="connsiteY4" fmla="*/ 560439 h 2035278"/>
              <a:gd name="connsiteX5" fmla="*/ 1347019 w 1681316"/>
              <a:gd name="connsiteY5" fmla="*/ 1347020 h 2035278"/>
              <a:gd name="connsiteX6" fmla="*/ 1681316 w 1681316"/>
              <a:gd name="connsiteY6" fmla="*/ 2035278 h 203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1316" h="2035278">
                <a:moveTo>
                  <a:pt x="0" y="0"/>
                </a:moveTo>
                <a:cubicBezTo>
                  <a:pt x="213851" y="154039"/>
                  <a:pt x="427703" y="308078"/>
                  <a:pt x="530942" y="403123"/>
                </a:cubicBezTo>
                <a:cubicBezTo>
                  <a:pt x="634181" y="498168"/>
                  <a:pt x="625987" y="562078"/>
                  <a:pt x="619432" y="570271"/>
                </a:cubicBezTo>
                <a:cubicBezTo>
                  <a:pt x="612877" y="578464"/>
                  <a:pt x="473587" y="453923"/>
                  <a:pt x="491613" y="452284"/>
                </a:cubicBezTo>
                <a:cubicBezTo>
                  <a:pt x="509639" y="450645"/>
                  <a:pt x="585019" y="411316"/>
                  <a:pt x="727587" y="560439"/>
                </a:cubicBezTo>
                <a:cubicBezTo>
                  <a:pt x="870155" y="709562"/>
                  <a:pt x="1188064" y="1101214"/>
                  <a:pt x="1347019" y="1347020"/>
                </a:cubicBezTo>
                <a:cubicBezTo>
                  <a:pt x="1505974" y="1592826"/>
                  <a:pt x="1610852" y="1923846"/>
                  <a:pt x="1681316" y="203527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133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433</TotalTime>
  <Words>746</Words>
  <Application>Microsoft Office PowerPoint</Application>
  <PresentationFormat>Widescreen</PresentationFormat>
  <Paragraphs>61</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Trajectory Generation and Tracking of Quadcopter</vt:lpstr>
      <vt:lpstr>Quadcopter Dynamics</vt:lpstr>
      <vt:lpstr>Trajectory Generation using DDP</vt:lpstr>
      <vt:lpstr>Feedback Linearization</vt:lpstr>
      <vt:lpstr>Full Model Feedback Linearization </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郁衡 鄧</cp:lastModifiedBy>
  <cp:revision>73</cp:revision>
  <dcterms:created xsi:type="dcterms:W3CDTF">2022-05-09T03:17:42Z</dcterms:created>
  <dcterms:modified xsi:type="dcterms:W3CDTF">2022-05-09T12:55:24Z</dcterms:modified>
</cp:coreProperties>
</file>