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60" r:id="rId5"/>
    <p:sldId id="261" r:id="rId6"/>
    <p:sldId id="262" r:id="rId7"/>
    <p:sldId id="265" r:id="rId8"/>
    <p:sldId id="263"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59" r:id="rId24"/>
  </p:sldIdLst>
  <p:sldSz cx="12192000" cy="6858000"/>
  <p:notesSz cx="6858000" cy="9144000"/>
  <p:embeddedFontLst>
    <p:embeddedFont>
      <p:font typeface="Lato Black" panose="020F0502020204030203" pitchFamily="34" charset="0"/>
      <p:bold r:id="rId26"/>
      <p:boldItalic r:id="rId27"/>
    </p:embeddedFont>
    <p:embeddedFont>
      <p:font typeface="Libre Baskerville" panose="02000000000000000000" pitchFamily="2" charset="0"/>
      <p:regular r:id="rId28"/>
      <p:bold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3F1"/>
    <a:srgbClr val="FDE5E7"/>
    <a:srgbClr val="FFF1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33" autoAdjust="0"/>
    <p:restoredTop sz="88497" autoAdjust="0"/>
  </p:normalViewPr>
  <p:slideViewPr>
    <p:cSldViewPr snapToGrid="0">
      <p:cViewPr varScale="1">
        <p:scale>
          <a:sx n="73" d="100"/>
          <a:sy n="73" d="100"/>
        </p:scale>
        <p:origin x="110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mora" userId="714aa3cd8aa6c4f7" providerId="LiveId" clId="{6118D858-02AA-4AA6-BB75-0140D262333C}"/>
    <pc:docChg chg="undo custSel modSld">
      <pc:chgData name="Sai mora" userId="714aa3cd8aa6c4f7" providerId="LiveId" clId="{6118D858-02AA-4AA6-BB75-0140D262333C}" dt="2024-06-11T05:45:46.932" v="27" actId="20577"/>
      <pc:docMkLst>
        <pc:docMk/>
      </pc:docMkLst>
      <pc:sldChg chg="modSp mod">
        <pc:chgData name="Sai mora" userId="714aa3cd8aa6c4f7" providerId="LiveId" clId="{6118D858-02AA-4AA6-BB75-0140D262333C}" dt="2024-06-11T05:42:13.246" v="18" actId="14100"/>
        <pc:sldMkLst>
          <pc:docMk/>
          <pc:sldMk cId="0" sldId="256"/>
        </pc:sldMkLst>
        <pc:spChg chg="mod">
          <ac:chgData name="Sai mora" userId="714aa3cd8aa6c4f7" providerId="LiveId" clId="{6118D858-02AA-4AA6-BB75-0140D262333C}" dt="2024-06-11T05:42:13.246" v="18" actId="14100"/>
          <ac:spMkLst>
            <pc:docMk/>
            <pc:sldMk cId="0" sldId="256"/>
            <ac:spMk id="2" creationId="{952564C6-C4DA-0234-8F73-168ED1D04271}"/>
          </ac:spMkLst>
        </pc:spChg>
      </pc:sldChg>
      <pc:sldChg chg="modSp mod">
        <pc:chgData name="Sai mora" userId="714aa3cd8aa6c4f7" providerId="LiveId" clId="{6118D858-02AA-4AA6-BB75-0140D262333C}" dt="2024-06-11T05:45:32.039" v="26" actId="255"/>
        <pc:sldMkLst>
          <pc:docMk/>
          <pc:sldMk cId="0" sldId="257"/>
        </pc:sldMkLst>
        <pc:spChg chg="mod">
          <ac:chgData name="Sai mora" userId="714aa3cd8aa6c4f7" providerId="LiveId" clId="{6118D858-02AA-4AA6-BB75-0140D262333C}" dt="2024-06-11T05:45:32.039" v="26" actId="255"/>
          <ac:spMkLst>
            <pc:docMk/>
            <pc:sldMk cId="0" sldId="257"/>
            <ac:spMk id="104" creationId="{00000000-0000-0000-0000-000000000000}"/>
          </ac:spMkLst>
        </pc:spChg>
      </pc:sldChg>
      <pc:sldChg chg="modSp mod">
        <pc:chgData name="Sai mora" userId="714aa3cd8aa6c4f7" providerId="LiveId" clId="{6118D858-02AA-4AA6-BB75-0140D262333C}" dt="2024-06-11T05:45:46.932" v="27" actId="20577"/>
        <pc:sldMkLst>
          <pc:docMk/>
          <pc:sldMk cId="1162467642" sldId="261"/>
        </pc:sldMkLst>
        <pc:spChg chg="mod">
          <ac:chgData name="Sai mora" userId="714aa3cd8aa6c4f7" providerId="LiveId" clId="{6118D858-02AA-4AA6-BB75-0140D262333C}" dt="2024-06-11T05:45:46.932" v="27" actId="20577"/>
          <ac:spMkLst>
            <pc:docMk/>
            <pc:sldMk cId="1162467642" sldId="261"/>
            <ac:spMk id="3" creationId="{DDF67325-F417-7036-ED7F-7A99094B85B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12</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93019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3295FA7-5960-55C9-C280-BA05637F8DCD}"/>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614E5D0A-0CB0-13DA-D0CD-9400E3CDA67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7E7BE39A-8466-B59D-7525-D20E52D73DB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097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8ED8C30-1326-6947-A1B4-6DED1F4EBAB5}"/>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8A750ECD-67E0-7A4E-87DC-0110A22047E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F1FE4FBE-2CB0-D815-E4B7-4CE3C2EA1BA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7367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4DA4822-E02B-92AC-609C-ECA4AA7C1A3D}"/>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F0EB21B5-E6C3-805D-2DC3-8241B41C5C9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55A9FC4D-3720-21F5-E36E-49344F25104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5086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7</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77788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5808865-CD0F-6BE4-E93E-CE16BD640C20}"/>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F4AA10A9-8BE7-21D0-FE84-DFB4CDFBDB3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2AFB6585-0EF9-5824-3769-834257FD31B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6969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B19F6E1-0F40-5C4F-7D05-703CE072BD30}"/>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F1A787C1-8CFB-F0B0-4217-BBDFDE05952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24595075-B4DC-3A2E-2C4A-58395A30291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96283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858000"/>
          </a:xfrm>
          <a:prstGeom prst="rect">
            <a:avLst/>
          </a:prstGeom>
          <a:noFill/>
          <a:ln>
            <a:noFill/>
          </a:ln>
        </p:spPr>
      </p:pic>
      <p:sp>
        <p:nvSpPr>
          <p:cNvPr id="99" name="Google Shape;99;p1"/>
          <p:cNvSpPr txBox="1"/>
          <p:nvPr/>
        </p:nvSpPr>
        <p:spPr>
          <a:xfrm>
            <a:off x="2472904" y="3717986"/>
            <a:ext cx="7246189"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2600" b="1" i="0" u="none" strike="noStrike" cap="none" dirty="0">
                <a:solidFill>
                  <a:schemeClr val="tx1"/>
                </a:solidFill>
                <a:latin typeface="Calibri"/>
                <a:ea typeface="Calibri"/>
                <a:cs typeface="Calibri"/>
                <a:sym typeface="Calibri"/>
              </a:rPr>
              <a:t>Exploratory Data Analysis on AMEO Data </a:t>
            </a:r>
            <a:endParaRPr sz="2600" b="1" dirty="0">
              <a:solidFill>
                <a:schemeClr val="tx1"/>
              </a:solidFill>
            </a:endParaRPr>
          </a:p>
        </p:txBody>
      </p:sp>
      <p:sp>
        <p:nvSpPr>
          <p:cNvPr id="2" name="TextBox 1">
            <a:extLst>
              <a:ext uri="{FF2B5EF4-FFF2-40B4-BE49-F238E27FC236}">
                <a16:creationId xmlns:a16="http://schemas.microsoft.com/office/drawing/2014/main" id="{952564C6-C4DA-0234-8F73-168ED1D04271}"/>
              </a:ext>
            </a:extLst>
          </p:cNvPr>
          <p:cNvSpPr txBox="1"/>
          <p:nvPr/>
        </p:nvSpPr>
        <p:spPr>
          <a:xfrm>
            <a:off x="9719093" y="5503416"/>
            <a:ext cx="1989431" cy="338554"/>
          </a:xfrm>
          <a:prstGeom prst="rect">
            <a:avLst/>
          </a:prstGeom>
          <a:noFill/>
        </p:spPr>
        <p:txBody>
          <a:bodyPr wrap="square" rtlCol="0">
            <a:spAutoFit/>
          </a:bodyPr>
          <a:lstStyle/>
          <a:p>
            <a:r>
              <a:rPr lang="en-US" sz="1600" b="1" dirty="0"/>
              <a:t> M SAI CHARAN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0122D9CF-F8FD-2D4A-681C-99EEC0CF13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758" y="232610"/>
            <a:ext cx="5069305" cy="30573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B37701E-6EDD-391A-7876-137DD0A6CEE0}"/>
              </a:ext>
            </a:extLst>
          </p:cNvPr>
          <p:cNvSpPr txBox="1"/>
          <p:nvPr/>
        </p:nvSpPr>
        <p:spPr>
          <a:xfrm>
            <a:off x="5518484" y="697831"/>
            <a:ext cx="6384758" cy="2123658"/>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Analysis of the Gender column reveals a substantial gender gap, with a proportion of approximately 1 female for every 3 males.</a:t>
            </a:r>
          </a:p>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This highlights the need for initiatives promoting gender diversity and inclusion in the workplace to ensure equal opportunities and representation.</a:t>
            </a:r>
          </a:p>
        </p:txBody>
      </p:sp>
      <p:pic>
        <p:nvPicPr>
          <p:cNvPr id="4102" name="Picture 6">
            <a:extLst>
              <a:ext uri="{FF2B5EF4-FFF2-40B4-BE49-F238E27FC236}">
                <a16:creationId xmlns:a16="http://schemas.microsoft.com/office/drawing/2014/main" id="{E8FAFCB2-6A9C-56CC-5C58-9C87588C74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289913"/>
            <a:ext cx="5967663" cy="287025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ctor: Curved 4">
            <a:extLst>
              <a:ext uri="{FF2B5EF4-FFF2-40B4-BE49-F238E27FC236}">
                <a16:creationId xmlns:a16="http://schemas.microsoft.com/office/drawing/2014/main" id="{0C732108-FCB0-92CE-776C-7AD7ADD8B594}"/>
              </a:ext>
            </a:extLst>
          </p:cNvPr>
          <p:cNvCxnSpPr/>
          <p:nvPr/>
        </p:nvCxnSpPr>
        <p:spPr>
          <a:xfrm rot="10800000">
            <a:off x="5358064" y="417095"/>
            <a:ext cx="737937" cy="280736"/>
          </a:xfrm>
          <a:prstGeom prst="curvedConnector3">
            <a:avLst>
              <a:gd name="adj1" fmla="val 52174"/>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5355C21-3787-2A56-266A-52E67EA01739}"/>
              </a:ext>
            </a:extLst>
          </p:cNvPr>
          <p:cNvSpPr txBox="1"/>
          <p:nvPr/>
        </p:nvSpPr>
        <p:spPr>
          <a:xfrm>
            <a:off x="1" y="3559928"/>
            <a:ext cx="6096000" cy="280076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Data suggests a prevalence in Computer Science and Engineering (CSE) specialization, followed by Electronics and Communication Engineering (ECE), Mechanical Engineering (MECH), Electrical and Electronics Engineering (EEE), and Civil Engineering (CE). These trends shape recruitment and curriculum strategies in the engineering sector.</a:t>
            </a:r>
          </a:p>
        </p:txBody>
      </p:sp>
      <p:cxnSp>
        <p:nvCxnSpPr>
          <p:cNvPr id="10" name="Connector: Curved 9">
            <a:extLst>
              <a:ext uri="{FF2B5EF4-FFF2-40B4-BE49-F238E27FC236}">
                <a16:creationId xmlns:a16="http://schemas.microsoft.com/office/drawing/2014/main" id="{AE398023-69A4-0003-9CBE-48CE749984A3}"/>
              </a:ext>
            </a:extLst>
          </p:cNvPr>
          <p:cNvCxnSpPr>
            <a:cxnSpLocks/>
          </p:cNvCxnSpPr>
          <p:nvPr/>
        </p:nvCxnSpPr>
        <p:spPr>
          <a:xfrm rot="10800000" flipV="1">
            <a:off x="5518484" y="3298072"/>
            <a:ext cx="946486" cy="28073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148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0ED62F28-0633-2C3B-754D-5978D7D8EA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217" y="324852"/>
            <a:ext cx="5573557" cy="339655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8481F62-2307-627B-41BC-CAA33FBEC0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228" y="324851"/>
            <a:ext cx="5715783" cy="339655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C381C9F-0AB4-D060-F81F-82A122DE6181}"/>
              </a:ext>
            </a:extLst>
          </p:cNvPr>
          <p:cNvSpPr txBox="1"/>
          <p:nvPr/>
        </p:nvSpPr>
        <p:spPr>
          <a:xfrm>
            <a:off x="380217" y="4171311"/>
            <a:ext cx="11699488" cy="1785104"/>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State Boards dominate as the preferred examination boards for both 10th and 12th grades than , CBSE and ICSE Boards.</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These trends reflect a widespread preference among individuals surveyed.</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Insights into board preferences inform educational policies and curriculum development to better serve diverse student backgrounds.</a:t>
            </a:r>
          </a:p>
        </p:txBody>
      </p:sp>
    </p:spTree>
    <p:extLst>
      <p:ext uri="{BB962C8B-B14F-4D97-AF65-F5344CB8AC3E}">
        <p14:creationId xmlns:p14="http://schemas.microsoft.com/office/powerpoint/2010/main" val="1345415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E0C5670C-0180-7A28-067B-360D7796E5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814" y="199271"/>
            <a:ext cx="5437187" cy="361053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6E378C5-583D-6BC8-B374-C4C32A08B6A2}"/>
              </a:ext>
            </a:extLst>
          </p:cNvPr>
          <p:cNvPicPr>
            <a:picLocks noChangeAspect="1"/>
          </p:cNvPicPr>
          <p:nvPr/>
        </p:nvPicPr>
        <p:blipFill>
          <a:blip r:embed="rId4"/>
          <a:stretch>
            <a:fillRect/>
          </a:stretch>
        </p:blipFill>
        <p:spPr>
          <a:xfrm>
            <a:off x="6508001" y="199270"/>
            <a:ext cx="5437185" cy="3610535"/>
          </a:xfrm>
          <a:prstGeom prst="rect">
            <a:avLst/>
          </a:prstGeom>
        </p:spPr>
      </p:pic>
      <p:sp>
        <p:nvSpPr>
          <p:cNvPr id="4" name="TextBox 3">
            <a:extLst>
              <a:ext uri="{FF2B5EF4-FFF2-40B4-BE49-F238E27FC236}">
                <a16:creationId xmlns:a16="http://schemas.microsoft.com/office/drawing/2014/main" id="{ECD533AE-F0ED-3915-200D-B5BFA03B4228}"/>
              </a:ext>
            </a:extLst>
          </p:cNvPr>
          <p:cNvSpPr txBox="1"/>
          <p:nvPr/>
        </p:nvSpPr>
        <p:spPr>
          <a:xfrm>
            <a:off x="246814" y="3809805"/>
            <a:ext cx="11698372" cy="2462213"/>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A significant majority, approximately </a:t>
            </a:r>
            <a:r>
              <a:rPr lang="en-US" sz="2200" b="1" dirty="0">
                <a:latin typeface="Calibri" panose="020F0502020204030204" pitchFamily="34" charset="0"/>
                <a:cs typeface="Calibri" panose="020F0502020204030204" pitchFamily="34" charset="0"/>
              </a:rPr>
              <a:t>70%</a:t>
            </a:r>
            <a:r>
              <a:rPr lang="en-US" sz="2200" dirty="0">
                <a:latin typeface="Calibri" panose="020F0502020204030204" pitchFamily="34" charset="0"/>
                <a:cs typeface="Calibri" panose="020F0502020204030204" pitchFamily="34" charset="0"/>
              </a:rPr>
              <a:t>, completed their graduation between </a:t>
            </a:r>
            <a:r>
              <a:rPr lang="en-US" sz="2200" b="1" dirty="0">
                <a:latin typeface="Calibri" panose="020F0502020204030204" pitchFamily="34" charset="0"/>
                <a:cs typeface="Calibri" panose="020F0502020204030204" pitchFamily="34" charset="0"/>
              </a:rPr>
              <a:t>2006</a:t>
            </a:r>
            <a:r>
              <a:rPr lang="en-US" sz="2200" dirty="0">
                <a:latin typeface="Calibri" panose="020F0502020204030204" pitchFamily="34" charset="0"/>
                <a:cs typeface="Calibri" panose="020F0502020204030204" pitchFamily="34" charset="0"/>
              </a:rPr>
              <a:t> and </a:t>
            </a:r>
            <a:r>
              <a:rPr lang="en-US" sz="2200" b="1" dirty="0">
                <a:latin typeface="Calibri" panose="020F0502020204030204" pitchFamily="34" charset="0"/>
                <a:cs typeface="Calibri" panose="020F0502020204030204" pitchFamily="34" charset="0"/>
              </a:rPr>
              <a:t>2009</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Colleges from </a:t>
            </a:r>
            <a:r>
              <a:rPr lang="en-US" sz="2200" b="1" dirty="0">
                <a:latin typeface="Calibri" panose="020F0502020204030204" pitchFamily="34" charset="0"/>
                <a:cs typeface="Calibri" panose="020F0502020204030204" pitchFamily="34" charset="0"/>
              </a:rPr>
              <a:t>Uttar Pradesh</a:t>
            </a:r>
            <a:r>
              <a:rPr lang="en-US" sz="2200" dirty="0">
                <a:latin typeface="Calibri" panose="020F0502020204030204" pitchFamily="34" charset="0"/>
                <a:cs typeface="Calibri" panose="020F0502020204030204" pitchFamily="34" charset="0"/>
              </a:rPr>
              <a:t> dominate, indicating a strong presence of graduates from this region.</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Following </a:t>
            </a:r>
            <a:r>
              <a:rPr lang="en-US" sz="2200" b="1" dirty="0">
                <a:latin typeface="Calibri" panose="020F0502020204030204" pitchFamily="34" charset="0"/>
                <a:cs typeface="Calibri" panose="020F0502020204030204" pitchFamily="34" charset="0"/>
              </a:rPr>
              <a:t>Uttar Pradesh, Karnataka </a:t>
            </a:r>
            <a:r>
              <a:rPr lang="en-US" sz="2200" dirty="0">
                <a:latin typeface="Calibri" panose="020F0502020204030204" pitchFamily="34" charset="0"/>
                <a:cs typeface="Calibri" panose="020F0502020204030204" pitchFamily="34" charset="0"/>
              </a:rPr>
              <a:t>and</a:t>
            </a:r>
            <a:r>
              <a:rPr lang="en-US" sz="2200" b="1" dirty="0">
                <a:latin typeface="Calibri" panose="020F0502020204030204" pitchFamily="34" charset="0"/>
                <a:cs typeface="Calibri" panose="020F0502020204030204" pitchFamily="34" charset="0"/>
              </a:rPr>
              <a:t> Tamil Nadu </a:t>
            </a:r>
            <a:r>
              <a:rPr lang="en-US" sz="2200" dirty="0">
                <a:latin typeface="Calibri" panose="020F0502020204030204" pitchFamily="34" charset="0"/>
                <a:cs typeface="Calibri" panose="020F0502020204030204" pitchFamily="34" charset="0"/>
              </a:rPr>
              <a:t>are notable for their college representation.</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Conversely, </a:t>
            </a:r>
            <a:r>
              <a:rPr lang="en-US" sz="2200" b="1" dirty="0">
                <a:latin typeface="Calibri" panose="020F0502020204030204" pitchFamily="34" charset="0"/>
                <a:cs typeface="Calibri" panose="020F0502020204030204" pitchFamily="34" charset="0"/>
              </a:rPr>
              <a:t>Meghalaya</a:t>
            </a:r>
            <a:r>
              <a:rPr lang="en-US" sz="2200" dirty="0">
                <a:latin typeface="Calibri" panose="020F0502020204030204" pitchFamily="34" charset="0"/>
                <a:cs typeface="Calibri" panose="020F0502020204030204" pitchFamily="34" charset="0"/>
              </a:rPr>
              <a:t> and </a:t>
            </a:r>
            <a:r>
              <a:rPr lang="en-US" sz="2200" b="1" dirty="0">
                <a:latin typeface="Calibri" panose="020F0502020204030204" pitchFamily="34" charset="0"/>
                <a:cs typeface="Calibri" panose="020F0502020204030204" pitchFamily="34" charset="0"/>
              </a:rPr>
              <a:t>Goa</a:t>
            </a:r>
            <a:r>
              <a:rPr lang="en-US" sz="2200" dirty="0">
                <a:latin typeface="Calibri" panose="020F0502020204030204" pitchFamily="34" charset="0"/>
                <a:cs typeface="Calibri" panose="020F0502020204030204" pitchFamily="34" charset="0"/>
              </a:rPr>
              <a:t> have fewer graduates, suggesting lower college participation rates.</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These insights provide valuable guidance for educational planning and resource allocation across diverse regions</a:t>
            </a:r>
            <a:r>
              <a:rPr lang="en-US" dirty="0"/>
              <a:t>.</a:t>
            </a:r>
          </a:p>
        </p:txBody>
      </p:sp>
    </p:spTree>
    <p:extLst>
      <p:ext uri="{BB962C8B-B14F-4D97-AF65-F5344CB8AC3E}">
        <p14:creationId xmlns:p14="http://schemas.microsoft.com/office/powerpoint/2010/main" val="3471276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F6223B11-F39F-AB3B-7850-5CE87F9A3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3860" y="188893"/>
            <a:ext cx="7964279" cy="405921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C036DA7-0703-4C23-BDFB-B3AE228D7D9A}"/>
              </a:ext>
            </a:extLst>
          </p:cNvPr>
          <p:cNvSpPr txBox="1"/>
          <p:nvPr/>
        </p:nvSpPr>
        <p:spPr>
          <a:xfrm>
            <a:off x="256674" y="4248108"/>
            <a:ext cx="11935326" cy="2123658"/>
          </a:xfrm>
          <a:prstGeom prst="rect">
            <a:avLst/>
          </a:prstGeom>
          <a:noFill/>
        </p:spPr>
        <p:txBody>
          <a:bodyPr wrap="square" rtlCol="0">
            <a:spAutoFit/>
          </a:bodyPr>
          <a:lstStyle/>
          <a:p>
            <a:pPr marL="285750" lvl="2" indent="-285750">
              <a:buFont typeface="Arial" panose="020B0604020202020204" pitchFamily="34" charset="0"/>
              <a:buChar char="•"/>
            </a:pPr>
            <a:r>
              <a:rPr lang="en-US" dirty="0"/>
              <a:t> </a:t>
            </a:r>
            <a:r>
              <a:rPr lang="en-US" sz="2200" dirty="0">
                <a:latin typeface="Calibri" panose="020F0502020204030204" pitchFamily="34" charset="0"/>
                <a:cs typeface="Calibri" panose="020F0502020204030204" pitchFamily="34" charset="0"/>
              </a:rPr>
              <a:t>The predominant qualification among students is </a:t>
            </a:r>
            <a:r>
              <a:rPr lang="en-US" sz="2200" b="1" dirty="0">
                <a:latin typeface="Calibri" panose="020F0502020204030204" pitchFamily="34" charset="0"/>
                <a:cs typeface="Calibri" panose="020F0502020204030204" pitchFamily="34" charset="0"/>
              </a:rPr>
              <a:t>Bachelor of Technology/Engineering (</a:t>
            </a:r>
            <a:r>
              <a:rPr lang="en-US" sz="2200" b="1" dirty="0" err="1">
                <a:latin typeface="Calibri" panose="020F0502020204030204" pitchFamily="34" charset="0"/>
                <a:cs typeface="Calibri" panose="020F0502020204030204" pitchFamily="34" charset="0"/>
              </a:rPr>
              <a:t>B.Tech</a:t>
            </a:r>
            <a:r>
              <a:rPr lang="en-US" sz="2200" b="1" dirty="0">
                <a:latin typeface="Calibri" panose="020F0502020204030204" pitchFamily="34" charset="0"/>
                <a:cs typeface="Calibri" panose="020F0502020204030204" pitchFamily="34" charset="0"/>
              </a:rPr>
              <a:t>/B.E).</a:t>
            </a:r>
          </a:p>
          <a:p>
            <a:pPr marL="342900" lvl="2"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Following closely, </a:t>
            </a:r>
            <a:r>
              <a:rPr lang="en-US" sz="2200" b="1" dirty="0">
                <a:latin typeface="Calibri" panose="020F0502020204030204" pitchFamily="34" charset="0"/>
                <a:cs typeface="Calibri" panose="020F0502020204030204" pitchFamily="34" charset="0"/>
              </a:rPr>
              <a:t>Master of Computer Applications (MCA)</a:t>
            </a:r>
            <a:r>
              <a:rPr lang="en-US" sz="2200" dirty="0">
                <a:latin typeface="Calibri" panose="020F0502020204030204" pitchFamily="34" charset="0"/>
                <a:cs typeface="Calibri" panose="020F0502020204030204" pitchFamily="34" charset="0"/>
              </a:rPr>
              <a:t> emerges as the second most prevalent qualification.</a:t>
            </a:r>
          </a:p>
          <a:p>
            <a:pPr marL="342900" lvl="2"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These findings indicate a strong inclination towards technical fields among the surveyed individuals.</a:t>
            </a:r>
          </a:p>
          <a:p>
            <a:pPr marL="342900" lvl="2"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Insights into qualification preferences inform educational institutions and employers in tailoring programs and career opportunities to align with student aspirations.</a:t>
            </a:r>
          </a:p>
        </p:txBody>
      </p:sp>
    </p:spTree>
    <p:extLst>
      <p:ext uri="{BB962C8B-B14F-4D97-AF65-F5344CB8AC3E}">
        <p14:creationId xmlns:p14="http://schemas.microsoft.com/office/powerpoint/2010/main" val="3760273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54D9442B-6716-C2D0-40DC-9B3ED43174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569" y="464088"/>
            <a:ext cx="11588861" cy="390704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10;p4">
            <a:extLst>
              <a:ext uri="{FF2B5EF4-FFF2-40B4-BE49-F238E27FC236}">
                <a16:creationId xmlns:a16="http://schemas.microsoft.com/office/drawing/2014/main" id="{9D95825D-B1CC-3E24-BF4B-E98127E9056B}"/>
              </a:ext>
            </a:extLst>
          </p:cNvPr>
          <p:cNvSpPr txBox="1">
            <a:spLocks/>
          </p:cNvSpPr>
          <p:nvPr/>
        </p:nvSpPr>
        <p:spPr>
          <a:xfrm>
            <a:off x="301569" y="231133"/>
            <a:ext cx="5024410" cy="46591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4000" b="1" dirty="0">
                <a:solidFill>
                  <a:srgbClr val="FF0000"/>
                </a:solidFill>
                <a:latin typeface="Calibri" panose="020F0502020204030204" pitchFamily="34" charset="0"/>
                <a:cs typeface="Calibri" panose="020F0502020204030204" pitchFamily="34" charset="0"/>
              </a:rPr>
              <a:t> - Bivariate Analysis:</a:t>
            </a:r>
          </a:p>
        </p:txBody>
      </p:sp>
      <p:sp>
        <p:nvSpPr>
          <p:cNvPr id="3" name="TextBox 2">
            <a:extLst>
              <a:ext uri="{FF2B5EF4-FFF2-40B4-BE49-F238E27FC236}">
                <a16:creationId xmlns:a16="http://schemas.microsoft.com/office/drawing/2014/main" id="{F8133107-2411-7AEF-EB5C-1D84736040E2}"/>
              </a:ext>
            </a:extLst>
          </p:cNvPr>
          <p:cNvSpPr txBox="1"/>
          <p:nvPr/>
        </p:nvSpPr>
        <p:spPr>
          <a:xfrm>
            <a:off x="301569" y="4371128"/>
            <a:ext cx="11588861" cy="1785104"/>
          </a:xfrm>
          <a:prstGeom prst="rect">
            <a:avLst/>
          </a:prstGeom>
          <a:noFill/>
        </p:spPr>
        <p:txBody>
          <a:bodyPr wrap="square" rtlCol="0">
            <a:spAutoFit/>
          </a:bodyPr>
          <a:lstStyle/>
          <a:p>
            <a:pPr marL="342900" indent="-342900">
              <a:buFont typeface="Arial" panose="020B0604020202020204" pitchFamily="34" charset="0"/>
              <a:buChar char="•"/>
            </a:pPr>
            <a:r>
              <a:rPr lang="en-US" sz="2200" b="1" dirty="0" err="1">
                <a:latin typeface="Calibri" panose="020F0502020204030204" pitchFamily="34" charset="0"/>
                <a:cs typeface="Calibri" panose="020F0502020204030204" pitchFamily="34" charset="0"/>
              </a:rPr>
              <a:t>M.Tech</a:t>
            </a:r>
            <a:r>
              <a:rPr lang="en-US" sz="2200" b="1" dirty="0">
                <a:latin typeface="Calibri" panose="020F0502020204030204" pitchFamily="34" charset="0"/>
                <a:cs typeface="Calibri" panose="020F0502020204030204" pitchFamily="34" charset="0"/>
              </a:rPr>
              <a:t>/M.E </a:t>
            </a:r>
            <a:r>
              <a:rPr lang="en-US" sz="2200" dirty="0">
                <a:latin typeface="Calibri" panose="020F0502020204030204" pitchFamily="34" charset="0"/>
                <a:cs typeface="Calibri" panose="020F0502020204030204" pitchFamily="34" charset="0"/>
              </a:rPr>
              <a:t>graduates generally earn higher average salaries compared to others.</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Despite this, </a:t>
            </a:r>
            <a:r>
              <a:rPr lang="en-US" sz="2200" b="1" dirty="0" err="1">
                <a:latin typeface="Calibri" panose="020F0502020204030204" pitchFamily="34" charset="0"/>
                <a:cs typeface="Calibri" panose="020F0502020204030204" pitchFamily="34" charset="0"/>
              </a:rPr>
              <a:t>B.Tech</a:t>
            </a:r>
            <a:r>
              <a:rPr lang="en-US" sz="2200" b="1" dirty="0">
                <a:latin typeface="Calibri" panose="020F0502020204030204" pitchFamily="34" charset="0"/>
                <a:cs typeface="Calibri" panose="020F0502020204030204" pitchFamily="34" charset="0"/>
              </a:rPr>
              <a:t>/B.E </a:t>
            </a:r>
            <a:r>
              <a:rPr lang="en-US" sz="2200" dirty="0">
                <a:latin typeface="Calibri" panose="020F0502020204030204" pitchFamily="34" charset="0"/>
                <a:cs typeface="Calibri" panose="020F0502020204030204" pitchFamily="34" charset="0"/>
              </a:rPr>
              <a:t>graduates have a greater likelihood of earning better than </a:t>
            </a:r>
            <a:r>
              <a:rPr lang="en-US" sz="2200" b="1" dirty="0" err="1">
                <a:latin typeface="Calibri" panose="020F0502020204030204" pitchFamily="34" charset="0"/>
                <a:cs typeface="Calibri" panose="020F0502020204030204" pitchFamily="34" charset="0"/>
              </a:rPr>
              <a:t>M.Tech</a:t>
            </a:r>
            <a:r>
              <a:rPr lang="en-US" sz="2200" b="1" dirty="0">
                <a:latin typeface="Calibri" panose="020F0502020204030204" pitchFamily="34" charset="0"/>
                <a:cs typeface="Calibri" panose="020F0502020204030204" pitchFamily="34" charset="0"/>
              </a:rPr>
              <a:t>/M.E </a:t>
            </a:r>
            <a:r>
              <a:rPr lang="en-US" sz="2200" dirty="0">
                <a:latin typeface="Calibri" panose="020F0502020204030204" pitchFamily="34" charset="0"/>
                <a:cs typeface="Calibri" panose="020F0502020204030204" pitchFamily="34" charset="0"/>
              </a:rPr>
              <a:t>graduates overall.</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This suggests that while </a:t>
            </a:r>
            <a:r>
              <a:rPr lang="en-US" sz="2200" b="1" dirty="0" err="1">
                <a:latin typeface="Calibri" panose="020F0502020204030204" pitchFamily="34" charset="0"/>
                <a:cs typeface="Calibri" panose="020F0502020204030204" pitchFamily="34" charset="0"/>
              </a:rPr>
              <a:t>M.Tech</a:t>
            </a:r>
            <a:r>
              <a:rPr lang="en-US" sz="2200" b="1" dirty="0">
                <a:latin typeface="Calibri" panose="020F0502020204030204" pitchFamily="34" charset="0"/>
                <a:cs typeface="Calibri" panose="020F0502020204030204" pitchFamily="34" charset="0"/>
              </a:rPr>
              <a:t>/M.E </a:t>
            </a:r>
            <a:r>
              <a:rPr lang="en-US" sz="2200" dirty="0">
                <a:latin typeface="Calibri" panose="020F0502020204030204" pitchFamily="34" charset="0"/>
                <a:cs typeface="Calibri" panose="020F0502020204030204" pitchFamily="34" charset="0"/>
              </a:rPr>
              <a:t>qualifications may lead to </a:t>
            </a:r>
            <a:r>
              <a:rPr lang="en-US" sz="2200" dirty="0" err="1">
                <a:latin typeface="Calibri" panose="020F0502020204030204" pitchFamily="34" charset="0"/>
                <a:cs typeface="Calibri" panose="020F0502020204030204" pitchFamily="34" charset="0"/>
              </a:rPr>
              <a:t>higherpaying</a:t>
            </a:r>
            <a:r>
              <a:rPr lang="en-US" sz="2200" dirty="0">
                <a:latin typeface="Calibri" panose="020F0502020204030204" pitchFamily="34" charset="0"/>
                <a:cs typeface="Calibri" panose="020F0502020204030204" pitchFamily="34" charset="0"/>
              </a:rPr>
              <a:t> roles in some cases, </a:t>
            </a:r>
            <a:r>
              <a:rPr lang="en-US" sz="2200" b="1" dirty="0" err="1">
                <a:latin typeface="Calibri" panose="020F0502020204030204" pitchFamily="34" charset="0"/>
                <a:cs typeface="Calibri" panose="020F0502020204030204" pitchFamily="34" charset="0"/>
              </a:rPr>
              <a:t>B.Tech</a:t>
            </a:r>
            <a:r>
              <a:rPr lang="en-US" sz="2200" b="1" dirty="0">
                <a:latin typeface="Calibri" panose="020F0502020204030204" pitchFamily="34" charset="0"/>
                <a:cs typeface="Calibri" panose="020F0502020204030204" pitchFamily="34" charset="0"/>
              </a:rPr>
              <a:t>/B.E </a:t>
            </a:r>
            <a:r>
              <a:rPr lang="en-US" sz="2200" dirty="0">
                <a:latin typeface="Calibri" panose="020F0502020204030204" pitchFamily="34" charset="0"/>
                <a:cs typeface="Calibri" panose="020F0502020204030204" pitchFamily="34" charset="0"/>
              </a:rPr>
              <a:t>graduates enjoy a broader range of earning opportunities in the job market.</a:t>
            </a:r>
          </a:p>
        </p:txBody>
      </p:sp>
    </p:spTree>
    <p:extLst>
      <p:ext uri="{BB962C8B-B14F-4D97-AF65-F5344CB8AC3E}">
        <p14:creationId xmlns:p14="http://schemas.microsoft.com/office/powerpoint/2010/main" val="3888316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FE13D1F6-1AB6-A64B-978A-8690E6313A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284" y="0"/>
            <a:ext cx="10451431" cy="37802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E0F8AE-B5A2-EE05-EC0A-36B0CEF73821}"/>
              </a:ext>
            </a:extLst>
          </p:cNvPr>
          <p:cNvSpPr txBox="1"/>
          <p:nvPr/>
        </p:nvSpPr>
        <p:spPr>
          <a:xfrm>
            <a:off x="304799" y="3780286"/>
            <a:ext cx="11582400" cy="2462213"/>
          </a:xfrm>
          <a:prstGeom prst="rect">
            <a:avLst/>
          </a:prstGeom>
          <a:noFill/>
        </p:spPr>
        <p:txBody>
          <a:bodyPr wrap="square" rtlCol="0">
            <a:spAutoFit/>
          </a:bodyPr>
          <a:lstStyle/>
          <a:p>
            <a:pPr marL="342900" indent="-342900">
              <a:buFont typeface="Arial" panose="020B0604020202020204" pitchFamily="34" charset="0"/>
              <a:buChar char="•"/>
            </a:pPr>
            <a:r>
              <a:rPr lang="en-US" sz="2200" b="1" dirty="0">
                <a:latin typeface="Calibri" panose="020F0502020204030204" pitchFamily="34" charset="0"/>
                <a:cs typeface="Calibri" panose="020F0502020204030204" pitchFamily="34" charset="0"/>
              </a:rPr>
              <a:t>CSE</a:t>
            </a:r>
            <a:r>
              <a:rPr lang="en-US" sz="2200" dirty="0">
                <a:latin typeface="Calibri" panose="020F0502020204030204" pitchFamily="34" charset="0"/>
                <a:cs typeface="Calibri" panose="020F0502020204030204" pitchFamily="34" charset="0"/>
              </a:rPr>
              <a:t> graduates typically command </a:t>
            </a:r>
            <a:r>
              <a:rPr lang="en-US" sz="2200" b="1" dirty="0">
                <a:latin typeface="Calibri" panose="020F0502020204030204" pitchFamily="34" charset="0"/>
                <a:cs typeface="Calibri" panose="020F0502020204030204" pitchFamily="34" charset="0"/>
              </a:rPr>
              <a:t>higher salaries </a:t>
            </a:r>
            <a:r>
              <a:rPr lang="en-US" sz="2200" dirty="0">
                <a:latin typeface="Calibri" panose="020F0502020204030204" pitchFamily="34" charset="0"/>
                <a:cs typeface="Calibri" panose="020F0502020204030204" pitchFamily="34" charset="0"/>
              </a:rPr>
              <a:t>compared to their counterparts from other disciplines, indicating a strong demand for their skill set in the job market.</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The majority of students surveyed are pursuing Bachelor of Technology/Engineering (</a:t>
            </a:r>
            <a:r>
              <a:rPr lang="en-US" sz="2200" b="1" dirty="0" err="1">
                <a:latin typeface="Calibri" panose="020F0502020204030204" pitchFamily="34" charset="0"/>
                <a:cs typeface="Calibri" panose="020F0502020204030204" pitchFamily="34" charset="0"/>
              </a:rPr>
              <a:t>B.Tech</a:t>
            </a:r>
            <a:r>
              <a:rPr lang="en-US" sz="2200" b="1" dirty="0">
                <a:latin typeface="Calibri" panose="020F0502020204030204" pitchFamily="34" charset="0"/>
                <a:cs typeface="Calibri" panose="020F0502020204030204" pitchFamily="34" charset="0"/>
              </a:rPr>
              <a:t>/B.E</a:t>
            </a:r>
            <a:r>
              <a:rPr lang="en-US" sz="2200" dirty="0">
                <a:latin typeface="Calibri" panose="020F0502020204030204" pitchFamily="34" charset="0"/>
                <a:cs typeface="Calibri" panose="020F0502020204030204" pitchFamily="34" charset="0"/>
              </a:rPr>
              <a:t>) degrees, with Master of Computer Applications (</a:t>
            </a:r>
            <a:r>
              <a:rPr lang="en-US" sz="2200" b="1" dirty="0">
                <a:latin typeface="Calibri" panose="020F0502020204030204" pitchFamily="34" charset="0"/>
                <a:cs typeface="Calibri" panose="020F0502020204030204" pitchFamily="34" charset="0"/>
              </a:rPr>
              <a:t>MCA</a:t>
            </a:r>
            <a:r>
              <a:rPr lang="en-US" sz="2200" dirty="0">
                <a:latin typeface="Calibri" panose="020F0502020204030204" pitchFamily="34" charset="0"/>
                <a:cs typeface="Calibri" panose="020F0502020204030204" pitchFamily="34" charset="0"/>
              </a:rPr>
              <a:t>) as the second most prevalent qualification.</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These findings underscore the importance of technical expertise, particularly in computer science, for maximizing earning potential and career opportunities in today's job market.</a:t>
            </a:r>
          </a:p>
        </p:txBody>
      </p:sp>
    </p:spTree>
    <p:extLst>
      <p:ext uri="{BB962C8B-B14F-4D97-AF65-F5344CB8AC3E}">
        <p14:creationId xmlns:p14="http://schemas.microsoft.com/office/powerpoint/2010/main" val="2689858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2D5D9CB1-2326-F38A-7A51-3E6DAAFA0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714" y="378994"/>
            <a:ext cx="6100012" cy="61000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C3400AD-F8BB-0F72-EEBD-C1FE0DED11CC}"/>
              </a:ext>
            </a:extLst>
          </p:cNvPr>
          <p:cNvSpPr txBox="1"/>
          <p:nvPr/>
        </p:nvSpPr>
        <p:spPr>
          <a:xfrm>
            <a:off x="6721642" y="1182231"/>
            <a:ext cx="5197644" cy="4493538"/>
          </a:xfrm>
          <a:prstGeom prst="rect">
            <a:avLst/>
          </a:prstGeom>
          <a:noFill/>
        </p:spPr>
        <p:txBody>
          <a:bodyPr wrap="square" rtlCol="0">
            <a:spAutoFit/>
          </a:bodyPr>
          <a:lstStyle/>
          <a:p>
            <a:pPr marL="342900" indent="-342900" algn="just">
              <a:buFont typeface="Arial" panose="020B0604020202020204" pitchFamily="34" charset="0"/>
              <a:buChar char="•"/>
            </a:pPr>
            <a:r>
              <a:rPr lang="en-US" sz="2200" b="1" i="0" dirty="0">
                <a:solidFill>
                  <a:srgbClr val="0D0D0D"/>
                </a:solidFill>
                <a:effectLst/>
                <a:latin typeface="Calibri" panose="020F0502020204030204" pitchFamily="34" charset="0"/>
                <a:cs typeface="Calibri" panose="020F0502020204030204" pitchFamily="34" charset="0"/>
              </a:rPr>
              <a:t>Managers</a:t>
            </a:r>
            <a:r>
              <a:rPr lang="en-US" sz="2200" b="0" i="0" dirty="0">
                <a:solidFill>
                  <a:srgbClr val="0D0D0D"/>
                </a:solidFill>
                <a:effectLst/>
                <a:latin typeface="Calibri" panose="020F0502020204030204" pitchFamily="34" charset="0"/>
                <a:cs typeface="Calibri" panose="020F0502020204030204" pitchFamily="34" charset="0"/>
              </a:rPr>
              <a:t> emerge as the </a:t>
            </a:r>
            <a:r>
              <a:rPr lang="en-US" sz="2200" b="1" i="0" dirty="0">
                <a:solidFill>
                  <a:srgbClr val="0D0D0D"/>
                </a:solidFill>
                <a:effectLst/>
                <a:latin typeface="Calibri" panose="020F0502020204030204" pitchFamily="34" charset="0"/>
                <a:cs typeface="Calibri" panose="020F0502020204030204" pitchFamily="34" charset="0"/>
              </a:rPr>
              <a:t>highest</a:t>
            </a:r>
            <a:r>
              <a:rPr lang="en-US" sz="2200" b="0" i="0" dirty="0">
                <a:solidFill>
                  <a:srgbClr val="0D0D0D"/>
                </a:solidFill>
                <a:effectLst/>
                <a:latin typeface="Calibri" panose="020F0502020204030204" pitchFamily="34" charset="0"/>
                <a:cs typeface="Calibri" panose="020F0502020204030204" pitchFamily="34" charset="0"/>
              </a:rPr>
              <a:t> </a:t>
            </a:r>
            <a:r>
              <a:rPr lang="en-US" sz="2200" b="1" i="0" dirty="0">
                <a:solidFill>
                  <a:srgbClr val="0D0D0D"/>
                </a:solidFill>
                <a:effectLst/>
                <a:latin typeface="Calibri" panose="020F0502020204030204" pitchFamily="34" charset="0"/>
                <a:cs typeface="Calibri" panose="020F0502020204030204" pitchFamily="34" charset="0"/>
              </a:rPr>
              <a:t>earners</a:t>
            </a:r>
            <a:r>
              <a:rPr lang="en-US" sz="2200" b="0" i="0" dirty="0">
                <a:solidFill>
                  <a:srgbClr val="0D0D0D"/>
                </a:solidFill>
                <a:effectLst/>
                <a:latin typeface="Calibri" panose="020F0502020204030204" pitchFamily="34" charset="0"/>
                <a:cs typeface="Calibri" panose="020F0502020204030204" pitchFamily="34" charset="0"/>
              </a:rPr>
              <a:t> according to the graph, indicating the lucrative nature of managerial positions within the dataset.</a:t>
            </a:r>
          </a:p>
          <a:p>
            <a:pPr marL="342900" indent="-342900" algn="just">
              <a:buFont typeface="Arial" panose="020B0604020202020204" pitchFamily="34" charset="0"/>
              <a:buChar char="•"/>
            </a:pPr>
            <a:r>
              <a:rPr lang="en-US" sz="2200" b="0" i="0" dirty="0">
                <a:solidFill>
                  <a:srgbClr val="0D0D0D"/>
                </a:solidFill>
                <a:effectLst/>
                <a:latin typeface="Calibri" panose="020F0502020204030204" pitchFamily="34" charset="0"/>
                <a:cs typeface="Calibri" panose="020F0502020204030204" pitchFamily="34" charset="0"/>
              </a:rPr>
              <a:t>Following closely, </a:t>
            </a:r>
            <a:r>
              <a:rPr lang="en-US" sz="2200" b="1" i="0" dirty="0">
                <a:solidFill>
                  <a:srgbClr val="0D0D0D"/>
                </a:solidFill>
                <a:effectLst/>
                <a:latin typeface="Calibri" panose="020F0502020204030204" pitchFamily="34" charset="0"/>
                <a:cs typeface="Calibri" panose="020F0502020204030204" pitchFamily="34" charset="0"/>
              </a:rPr>
              <a:t>System</a:t>
            </a:r>
            <a:r>
              <a:rPr lang="en-US" sz="2200" b="0" i="0" dirty="0">
                <a:solidFill>
                  <a:srgbClr val="0D0D0D"/>
                </a:solidFill>
                <a:effectLst/>
                <a:latin typeface="Calibri" panose="020F0502020204030204" pitchFamily="34" charset="0"/>
                <a:cs typeface="Calibri" panose="020F0502020204030204" pitchFamily="34" charset="0"/>
              </a:rPr>
              <a:t> </a:t>
            </a:r>
            <a:r>
              <a:rPr lang="en-US" sz="2200" b="1" i="0" dirty="0">
                <a:solidFill>
                  <a:srgbClr val="0D0D0D"/>
                </a:solidFill>
                <a:effectLst/>
                <a:latin typeface="Calibri" panose="020F0502020204030204" pitchFamily="34" charset="0"/>
                <a:cs typeface="Calibri" panose="020F0502020204030204" pitchFamily="34" charset="0"/>
              </a:rPr>
              <a:t>Engineers</a:t>
            </a:r>
            <a:r>
              <a:rPr lang="en-US" sz="2200" b="0" i="0" dirty="0">
                <a:solidFill>
                  <a:srgbClr val="0D0D0D"/>
                </a:solidFill>
                <a:effectLst/>
                <a:latin typeface="Calibri" panose="020F0502020204030204" pitchFamily="34" charset="0"/>
                <a:cs typeface="Calibri" panose="020F0502020204030204" pitchFamily="34" charset="0"/>
              </a:rPr>
              <a:t> represent the second highest earners, underscoring the significant earning potential associated with technical roles.</a:t>
            </a:r>
          </a:p>
          <a:p>
            <a:pPr marL="342900" indent="-342900" algn="just">
              <a:buFont typeface="Arial" panose="020B0604020202020204" pitchFamily="34" charset="0"/>
              <a:buChar char="•"/>
            </a:pPr>
            <a:r>
              <a:rPr lang="en-US" sz="2200" b="0" i="0" dirty="0">
                <a:solidFill>
                  <a:srgbClr val="0D0D0D"/>
                </a:solidFill>
                <a:effectLst/>
                <a:latin typeface="Calibri" panose="020F0502020204030204" pitchFamily="34" charset="0"/>
                <a:cs typeface="Calibri" panose="020F0502020204030204" pitchFamily="34" charset="0"/>
              </a:rPr>
              <a:t>These observations emphasize the importance of both managerial and technical skills in achieving higher earning potential within the workforce.</a:t>
            </a:r>
          </a:p>
          <a:p>
            <a:pPr marL="342900" indent="-342900" algn="just">
              <a:buFont typeface="Arial" panose="020B0604020202020204" pitchFamily="34" charset="0"/>
              <a:buChar char="•"/>
            </a:pP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6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76029BAC-8A49-1CE9-E0F9-44BD83EB89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973" y="208548"/>
            <a:ext cx="10974053" cy="38019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BCDAE45-4F35-1BA1-190A-B4B17E067D9B}"/>
              </a:ext>
            </a:extLst>
          </p:cNvPr>
          <p:cNvSpPr txBox="1"/>
          <p:nvPr/>
        </p:nvSpPr>
        <p:spPr>
          <a:xfrm>
            <a:off x="449179" y="4411579"/>
            <a:ext cx="11357810" cy="2123658"/>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Individuals from </a:t>
            </a:r>
            <a:r>
              <a:rPr lang="en-US" sz="2200" b="1" dirty="0">
                <a:latin typeface="Calibri" panose="020F0502020204030204" pitchFamily="34" charset="0"/>
                <a:cs typeface="Calibri" panose="020F0502020204030204" pitchFamily="34" charset="0"/>
              </a:rPr>
              <a:t>Tier1</a:t>
            </a:r>
            <a:r>
              <a:rPr lang="en-US" sz="2200" dirty="0">
                <a:latin typeface="Calibri" panose="020F0502020204030204" pitchFamily="34" charset="0"/>
                <a:cs typeface="Calibri" panose="020F0502020204030204" pitchFamily="34" charset="0"/>
              </a:rPr>
              <a:t> colleges exhibit </a:t>
            </a:r>
            <a:r>
              <a:rPr lang="en-US" sz="2200" b="1" dirty="0">
                <a:latin typeface="Calibri" panose="020F0502020204030204" pitchFamily="34" charset="0"/>
                <a:cs typeface="Calibri" panose="020F0502020204030204" pitchFamily="34" charset="0"/>
              </a:rPr>
              <a:t>higher earnings</a:t>
            </a:r>
            <a:r>
              <a:rPr lang="en-US" sz="2200" dirty="0">
                <a:latin typeface="Calibri" panose="020F0502020204030204" pitchFamily="34" charset="0"/>
                <a:cs typeface="Calibri" panose="020F0502020204030204" pitchFamily="34" charset="0"/>
              </a:rPr>
              <a:t> compared to their counterparts from Tier2 institutions, reflecting the perceived value and prestige associated with Tier1 educational institutions.</a:t>
            </a:r>
          </a:p>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The data underscores the significant impact of college tier on earnings potential, highlighting the advantages afforded to graduates from Tier1 colleges in terms of career advancement and salary prospects.</a:t>
            </a:r>
          </a:p>
        </p:txBody>
      </p:sp>
    </p:spTree>
    <p:extLst>
      <p:ext uri="{BB962C8B-B14F-4D97-AF65-F5344CB8AC3E}">
        <p14:creationId xmlns:p14="http://schemas.microsoft.com/office/powerpoint/2010/main" val="1710430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2A9212-5AA7-9024-702D-1D0CE5915C57}"/>
              </a:ext>
            </a:extLst>
          </p:cNvPr>
          <p:cNvSpPr txBox="1"/>
          <p:nvPr/>
        </p:nvSpPr>
        <p:spPr>
          <a:xfrm>
            <a:off x="256674" y="4331369"/>
            <a:ext cx="11678652" cy="2123658"/>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The observation reveals a subtle variance in median salary between </a:t>
            </a:r>
            <a:r>
              <a:rPr lang="en-US" sz="2200" b="1" dirty="0">
                <a:latin typeface="Calibri" panose="020F0502020204030204" pitchFamily="34" charset="0"/>
                <a:cs typeface="Calibri" panose="020F0502020204030204" pitchFamily="34" charset="0"/>
              </a:rPr>
              <a:t>female</a:t>
            </a:r>
            <a:r>
              <a:rPr lang="en-US" sz="2200" dirty="0">
                <a:latin typeface="Calibri" panose="020F0502020204030204" pitchFamily="34" charset="0"/>
                <a:cs typeface="Calibri" panose="020F0502020204030204" pitchFamily="34" charset="0"/>
              </a:rPr>
              <a:t> and </a:t>
            </a:r>
            <a:r>
              <a:rPr lang="en-US" sz="2200" b="1" dirty="0">
                <a:latin typeface="Calibri" panose="020F0502020204030204" pitchFamily="34" charset="0"/>
                <a:cs typeface="Calibri" panose="020F0502020204030204" pitchFamily="34" charset="0"/>
              </a:rPr>
              <a:t>male</a:t>
            </a:r>
            <a:r>
              <a:rPr lang="en-US" sz="2200" dirty="0">
                <a:latin typeface="Calibri" panose="020F0502020204030204" pitchFamily="34" charset="0"/>
                <a:cs typeface="Calibri" panose="020F0502020204030204" pitchFamily="34" charset="0"/>
              </a:rPr>
              <a:t> individuals, suggesting a potential gender disparity in earnings, although the extent of this difference remains uncertain.</a:t>
            </a:r>
          </a:p>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While the difference in </a:t>
            </a:r>
            <a:r>
              <a:rPr lang="en-US" sz="2200" b="1" dirty="0">
                <a:latin typeface="Calibri" panose="020F0502020204030204" pitchFamily="34" charset="0"/>
                <a:cs typeface="Calibri" panose="020F0502020204030204" pitchFamily="34" charset="0"/>
              </a:rPr>
              <a:t>median salary appears minor</a:t>
            </a:r>
            <a:r>
              <a:rPr lang="en-US" sz="2200" dirty="0">
                <a:latin typeface="Calibri" panose="020F0502020204030204" pitchFamily="34" charset="0"/>
                <a:cs typeface="Calibri" panose="020F0502020204030204" pitchFamily="34" charset="0"/>
              </a:rPr>
              <a:t>, further analysis is required to determine the significance of this gap and to address any underlying factors contributing to potential </a:t>
            </a:r>
            <a:r>
              <a:rPr lang="en-US" sz="2200" dirty="0" err="1">
                <a:latin typeface="Calibri" panose="020F0502020204030204" pitchFamily="34" charset="0"/>
                <a:cs typeface="Calibri" panose="020F0502020204030204" pitchFamily="34" charset="0"/>
              </a:rPr>
              <a:t>genderbased</a:t>
            </a:r>
            <a:r>
              <a:rPr lang="en-US" sz="2200" dirty="0">
                <a:latin typeface="Calibri" panose="020F0502020204030204" pitchFamily="34" charset="0"/>
                <a:cs typeface="Calibri" panose="020F0502020204030204" pitchFamily="34" charset="0"/>
              </a:rPr>
              <a:t> discrepancies in earnings.</a:t>
            </a:r>
          </a:p>
        </p:txBody>
      </p:sp>
      <p:pic>
        <p:nvPicPr>
          <p:cNvPr id="12290" name="Picture 2">
            <a:extLst>
              <a:ext uri="{FF2B5EF4-FFF2-40B4-BE49-F238E27FC236}">
                <a16:creationId xmlns:a16="http://schemas.microsoft.com/office/drawing/2014/main" id="{F4891EB7-BA3F-6C28-FF09-B216A46AA1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740" y="208547"/>
            <a:ext cx="10818519" cy="398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588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6CDE602C-D05C-7E28-62BE-C021DE5F0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 y="156161"/>
            <a:ext cx="11534775" cy="39147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052FEEE-6DEC-9AD6-23BC-97019D0D7763}"/>
              </a:ext>
            </a:extLst>
          </p:cNvPr>
          <p:cNvSpPr txBox="1"/>
          <p:nvPr/>
        </p:nvSpPr>
        <p:spPr>
          <a:xfrm>
            <a:off x="328611" y="4283242"/>
            <a:ext cx="11534775" cy="2123658"/>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Students from </a:t>
            </a:r>
            <a:r>
              <a:rPr lang="en-US" sz="2200" b="1" dirty="0">
                <a:latin typeface="Calibri" panose="020F0502020204030204" pitchFamily="34" charset="0"/>
                <a:cs typeface="Calibri" panose="020F0502020204030204" pitchFamily="34" charset="0"/>
              </a:rPr>
              <a:t>Tier1</a:t>
            </a:r>
            <a:r>
              <a:rPr lang="en-US" sz="2200" dirty="0">
                <a:latin typeface="Calibri" panose="020F0502020204030204" pitchFamily="34" charset="0"/>
                <a:cs typeface="Calibri" panose="020F0502020204030204" pitchFamily="34" charset="0"/>
              </a:rPr>
              <a:t> colleges exhibit </a:t>
            </a:r>
            <a:r>
              <a:rPr lang="en-US" sz="2200" b="1" dirty="0">
                <a:latin typeface="Calibri" panose="020F0502020204030204" pitchFamily="34" charset="0"/>
                <a:cs typeface="Calibri" panose="020F0502020204030204" pitchFamily="34" charset="0"/>
              </a:rPr>
              <a:t>slightly higher </a:t>
            </a:r>
            <a:r>
              <a:rPr lang="en-US" sz="2200" dirty="0">
                <a:latin typeface="Calibri" panose="020F0502020204030204" pitchFamily="34" charset="0"/>
                <a:cs typeface="Calibri" panose="020F0502020204030204" pitchFamily="34" charset="0"/>
              </a:rPr>
              <a:t>performance levels compared to those from </a:t>
            </a:r>
            <a:r>
              <a:rPr lang="en-US" sz="2200" b="1" dirty="0">
                <a:latin typeface="Calibri" panose="020F0502020204030204" pitchFamily="34" charset="0"/>
                <a:cs typeface="Calibri" panose="020F0502020204030204" pitchFamily="34" charset="0"/>
              </a:rPr>
              <a:t>Tier2</a:t>
            </a:r>
            <a:r>
              <a:rPr lang="en-US" sz="2200" dirty="0">
                <a:latin typeface="Calibri" panose="020F0502020204030204" pitchFamily="34" charset="0"/>
                <a:cs typeface="Calibri" panose="020F0502020204030204" pitchFamily="34" charset="0"/>
              </a:rPr>
              <a:t> institutions, indicating a potential correlation between college tier and academic achievement.</a:t>
            </a:r>
          </a:p>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This observation suggests that attending a Tier1 college may provide students with </a:t>
            </a:r>
            <a:r>
              <a:rPr lang="en-US" sz="2200" b="1" dirty="0">
                <a:latin typeface="Calibri" panose="020F0502020204030204" pitchFamily="34" charset="0"/>
                <a:cs typeface="Calibri" panose="020F0502020204030204" pitchFamily="34" charset="0"/>
              </a:rPr>
              <a:t>additional resources or opportunities </a:t>
            </a:r>
            <a:r>
              <a:rPr lang="en-US" sz="2200" dirty="0">
                <a:latin typeface="Calibri" panose="020F0502020204030204" pitchFamily="34" charset="0"/>
                <a:cs typeface="Calibri" panose="020F0502020204030204" pitchFamily="34" charset="0"/>
              </a:rPr>
              <a:t>that contribute to enhanced academic performance, highlighting the potential advantages associated with </a:t>
            </a:r>
            <a:r>
              <a:rPr lang="en-US" sz="2200" dirty="0" err="1">
                <a:latin typeface="Calibri" panose="020F0502020204030204" pitchFamily="34" charset="0"/>
                <a:cs typeface="Calibri" panose="020F0502020204030204" pitchFamily="34" charset="0"/>
              </a:rPr>
              <a:t>highertier</a:t>
            </a:r>
            <a:r>
              <a:rPr lang="en-US" sz="2200" dirty="0">
                <a:latin typeface="Calibri" panose="020F0502020204030204" pitchFamily="34" charset="0"/>
                <a:cs typeface="Calibri" panose="020F0502020204030204" pitchFamily="34" charset="0"/>
              </a:rPr>
              <a:t> educational institutions.</a:t>
            </a:r>
          </a:p>
        </p:txBody>
      </p:sp>
    </p:spTree>
    <p:extLst>
      <p:ext uri="{BB962C8B-B14F-4D97-AF65-F5344CB8AC3E}">
        <p14:creationId xmlns:p14="http://schemas.microsoft.com/office/powerpoint/2010/main" val="184357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27656" y="457244"/>
            <a:ext cx="11534494" cy="594004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endParaRPr lang="en-IN" sz="1800" b="1" i="0" u="none" strike="noStrike" cap="none" dirty="0">
              <a:solidFill>
                <a:schemeClr val="dk1"/>
              </a:solidFill>
              <a:latin typeface="Calibri"/>
              <a:ea typeface="Calibri"/>
              <a:cs typeface="Calibri"/>
              <a:sym typeface="Calibri"/>
            </a:endParaRPr>
          </a:p>
          <a:p>
            <a:pPr algn="l"/>
            <a:r>
              <a:rPr lang="en-US" sz="2400" b="1" i="0" dirty="0">
                <a:solidFill>
                  <a:srgbClr val="0D0D0D"/>
                </a:solidFill>
                <a:effectLst/>
                <a:latin typeface="Calibri" panose="020F0502020204030204" pitchFamily="34" charset="0"/>
                <a:cs typeface="Calibri" panose="020F0502020204030204" pitchFamily="34" charset="0"/>
              </a:rPr>
              <a:t>Background:</a:t>
            </a:r>
            <a:r>
              <a:rPr lang="en-US" sz="2400" b="0" i="0" dirty="0">
                <a:solidFill>
                  <a:srgbClr val="0D0D0D"/>
                </a:solidFill>
                <a:effectLst/>
                <a:latin typeface="Calibri" panose="020F0502020204030204" pitchFamily="34" charset="0"/>
                <a:cs typeface="Calibri" panose="020F0502020204030204" pitchFamily="34" charset="0"/>
              </a:rPr>
              <a:t> </a:t>
            </a:r>
          </a:p>
          <a:p>
            <a:pPr algn="l"/>
            <a:r>
              <a:rPr lang="en-US" sz="2200" dirty="0">
                <a:solidFill>
                  <a:srgbClr val="0D0D0D"/>
                </a:solidFill>
                <a:latin typeface="Calibri" panose="020F0502020204030204" pitchFamily="34" charset="0"/>
                <a:cs typeface="Calibri" panose="020F0502020204030204" pitchFamily="34" charset="0"/>
              </a:rPr>
              <a:t>I am M Raviteja holding </a:t>
            </a:r>
            <a:r>
              <a:rPr lang="en-US" sz="2200" b="0" i="0" dirty="0" err="1">
                <a:solidFill>
                  <a:srgbClr val="0D0D0D"/>
                </a:solidFill>
                <a:effectLst/>
                <a:latin typeface="Calibri" panose="020F0502020204030204" pitchFamily="34" charset="0"/>
                <a:cs typeface="Calibri" panose="020F0502020204030204" pitchFamily="34" charset="0"/>
              </a:rPr>
              <a:t>B.Tech</a:t>
            </a:r>
            <a:r>
              <a:rPr lang="en-US" sz="2200" b="0" i="0" dirty="0">
                <a:solidFill>
                  <a:srgbClr val="0D0D0D"/>
                </a:solidFill>
                <a:effectLst/>
                <a:latin typeface="Calibri" panose="020F0502020204030204" pitchFamily="34" charset="0"/>
                <a:cs typeface="Calibri" panose="020F0502020204030204" pitchFamily="34" charset="0"/>
              </a:rPr>
              <a:t> in Mechanical Engineering Degree with a strong interest in AI and Robotics.</a:t>
            </a:r>
          </a:p>
          <a:p>
            <a:pPr algn="l"/>
            <a:endParaRPr lang="en-US" sz="2200" b="0" i="0" dirty="0">
              <a:solidFill>
                <a:srgbClr val="0D0D0D"/>
              </a:solidFill>
              <a:effectLst/>
              <a:latin typeface="Calibri" panose="020F0502020204030204" pitchFamily="34" charset="0"/>
              <a:cs typeface="Calibri" panose="020F0502020204030204" pitchFamily="34" charset="0"/>
            </a:endParaRPr>
          </a:p>
          <a:p>
            <a:pPr algn="l"/>
            <a:r>
              <a:rPr lang="en-US" sz="2400" b="1" i="0" dirty="0">
                <a:solidFill>
                  <a:srgbClr val="0D0D0D"/>
                </a:solidFill>
                <a:effectLst/>
                <a:latin typeface="Calibri" panose="020F0502020204030204" pitchFamily="34" charset="0"/>
                <a:cs typeface="Calibri" panose="020F0502020204030204" pitchFamily="34" charset="0"/>
              </a:rPr>
              <a:t>Motivation for Data Science: </a:t>
            </a:r>
          </a:p>
          <a:p>
            <a:pPr algn="l"/>
            <a:r>
              <a:rPr lang="en-US" sz="2200" b="0" i="0" dirty="0">
                <a:solidFill>
                  <a:srgbClr val="0D0D0D"/>
                </a:solidFill>
                <a:effectLst/>
                <a:latin typeface="Calibri" panose="020F0502020204030204" pitchFamily="34" charset="0"/>
                <a:cs typeface="Calibri" panose="020F0502020204030204" pitchFamily="34" charset="0"/>
              </a:rPr>
              <a:t>Following graduation, I found myself drawn to the world of Artificial Intelligence. Intrigued, I embarked on a journey of exploration, seeking the right path to align with my interests. Through research and introspection, I discovered that Data Science resonates deeply with me, offering a perfect fit for my aspirations and skills.</a:t>
            </a:r>
          </a:p>
          <a:p>
            <a:pPr algn="l"/>
            <a:endParaRPr lang="en-US" sz="2200" dirty="0">
              <a:solidFill>
                <a:srgbClr val="0D0D0D"/>
              </a:solidFill>
              <a:latin typeface="Calibri" panose="020F0502020204030204" pitchFamily="34" charset="0"/>
              <a:cs typeface="Calibri" panose="020F0502020204030204" pitchFamily="34" charset="0"/>
            </a:endParaRPr>
          </a:p>
          <a:p>
            <a:pPr algn="l"/>
            <a:r>
              <a:rPr lang="en-US" sz="2400" b="1" i="0" dirty="0">
                <a:solidFill>
                  <a:srgbClr val="0D0D0D"/>
                </a:solidFill>
                <a:effectLst/>
                <a:latin typeface="Calibri" panose="020F0502020204030204" pitchFamily="34" charset="0"/>
                <a:cs typeface="Calibri" panose="020F0502020204030204" pitchFamily="34" charset="0"/>
              </a:rPr>
              <a:t>Work Experience: </a:t>
            </a:r>
          </a:p>
          <a:p>
            <a:pPr algn="l"/>
            <a:r>
              <a:rPr lang="en-US" sz="2200" b="0" i="0" dirty="0">
                <a:solidFill>
                  <a:srgbClr val="0D0D0D"/>
                </a:solidFill>
                <a:effectLst/>
                <a:latin typeface="Calibri" panose="020F0502020204030204" pitchFamily="34" charset="0"/>
                <a:cs typeface="Calibri" panose="020F0502020204030204" pitchFamily="34" charset="0"/>
              </a:rPr>
              <a:t>I am Currently interning at </a:t>
            </a:r>
            <a:r>
              <a:rPr lang="en-US" sz="2200" b="0" i="0" dirty="0" err="1">
                <a:solidFill>
                  <a:srgbClr val="0D0D0D"/>
                </a:solidFill>
                <a:effectLst/>
                <a:latin typeface="Calibri" panose="020F0502020204030204" pitchFamily="34" charset="0"/>
                <a:cs typeface="Calibri" panose="020F0502020204030204" pitchFamily="34" charset="0"/>
              </a:rPr>
              <a:t>Innomatics</a:t>
            </a:r>
            <a:r>
              <a:rPr lang="en-US" sz="2200" b="0" i="0" dirty="0">
                <a:solidFill>
                  <a:srgbClr val="0D0D0D"/>
                </a:solidFill>
                <a:effectLst/>
                <a:latin typeface="Calibri" panose="020F0502020204030204" pitchFamily="34" charset="0"/>
                <a:cs typeface="Calibri" panose="020F0502020204030204" pitchFamily="34" charset="0"/>
              </a:rPr>
              <a:t> Research Labs, transitioning from a mechanical engineering background to data science.</a:t>
            </a:r>
          </a:p>
          <a:p>
            <a:pPr algn="l"/>
            <a:endParaRPr lang="en-US" sz="2200" b="0" i="0" dirty="0">
              <a:solidFill>
                <a:srgbClr val="0D0D0D"/>
              </a:solidFill>
              <a:effectLst/>
              <a:latin typeface="Calibri" panose="020F0502020204030204" pitchFamily="34" charset="0"/>
              <a:cs typeface="Calibri" panose="020F0502020204030204" pitchFamily="34" charset="0"/>
            </a:endParaRPr>
          </a:p>
          <a:p>
            <a:pPr algn="l"/>
            <a:r>
              <a:rPr lang="en-US" sz="2400" b="1" i="0" dirty="0">
                <a:solidFill>
                  <a:srgbClr val="0D0D0D"/>
                </a:solidFill>
                <a:effectLst/>
                <a:latin typeface="Calibri" panose="020F0502020204030204" pitchFamily="34" charset="0"/>
                <a:cs typeface="Calibri" panose="020F0502020204030204" pitchFamily="34" charset="0"/>
              </a:rPr>
              <a:t>LinkedIn:</a:t>
            </a:r>
            <a:r>
              <a:rPr lang="en-US" sz="2200" b="0" i="0" dirty="0">
                <a:solidFill>
                  <a:srgbClr val="0D0D0D"/>
                </a:solidFill>
                <a:effectLst/>
                <a:latin typeface="Calibri" panose="020F0502020204030204" pitchFamily="34" charset="0"/>
                <a:cs typeface="Calibri" panose="020F0502020204030204" pitchFamily="34" charset="0"/>
              </a:rPr>
              <a:t> https://www.linkedin.com/in/sai-charan-mora/</a:t>
            </a:r>
          </a:p>
          <a:p>
            <a:pPr algn="l"/>
            <a:r>
              <a:rPr lang="en-US" sz="2400" b="1" i="0" dirty="0">
                <a:solidFill>
                  <a:srgbClr val="0D0D0D"/>
                </a:solidFill>
                <a:effectLst/>
                <a:latin typeface="Calibri" panose="020F0502020204030204" pitchFamily="34" charset="0"/>
                <a:cs typeface="Calibri" panose="020F0502020204030204" pitchFamily="34" charset="0"/>
              </a:rPr>
              <a:t>GitHub: </a:t>
            </a:r>
            <a:r>
              <a:rPr lang="en-US" sz="2200" dirty="0">
                <a:solidFill>
                  <a:srgbClr val="0D0D0D"/>
                </a:solidFill>
                <a:latin typeface="Calibri" panose="020F0502020204030204" pitchFamily="34" charset="0"/>
                <a:cs typeface="Calibri" panose="020F0502020204030204" pitchFamily="34" charset="0"/>
              </a:rPr>
              <a:t>https://github.com/saicharanmora</a:t>
            </a:r>
            <a:endParaRPr sz="22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105" name="Google Shape;105;p3"/>
          <p:cNvSpPr txBox="1"/>
          <p:nvPr/>
        </p:nvSpPr>
        <p:spPr>
          <a:xfrm>
            <a:off x="427656" y="209291"/>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B4F06B-F1DF-38A7-46C7-0092A91AD7F7}"/>
              </a:ext>
            </a:extLst>
          </p:cNvPr>
          <p:cNvSpPr txBox="1"/>
          <p:nvPr/>
        </p:nvSpPr>
        <p:spPr>
          <a:xfrm>
            <a:off x="449178" y="240633"/>
            <a:ext cx="11293643" cy="3477875"/>
          </a:xfrm>
          <a:prstGeom prst="rect">
            <a:avLst/>
          </a:prstGeom>
          <a:noFill/>
        </p:spPr>
        <p:txBody>
          <a:bodyPr wrap="square" rtlCol="0">
            <a:spAutoFit/>
          </a:bodyPr>
          <a:lstStyle/>
          <a:p>
            <a:pPr algn="l"/>
            <a:r>
              <a:rPr lang="en-US" sz="2200" b="1" i="0" dirty="0">
                <a:effectLst/>
                <a:latin typeface="Calibri" panose="020F0502020204030204" pitchFamily="34" charset="0"/>
                <a:cs typeface="Calibri" panose="020F0502020204030204" pitchFamily="34" charset="0"/>
              </a:rPr>
              <a:t>Research Questions</a:t>
            </a:r>
          </a:p>
          <a:p>
            <a:pPr marL="342900" indent="-342900" algn="l">
              <a:buFont typeface="Arial" panose="020B0604020202020204" pitchFamily="34" charset="0"/>
              <a:buChar char="•"/>
            </a:pPr>
            <a:r>
              <a:rPr lang="en-US" sz="2200" b="0" i="0" dirty="0">
                <a:effectLst/>
                <a:latin typeface="Calibri" panose="020F0502020204030204" pitchFamily="34" charset="0"/>
                <a:cs typeface="Calibri" panose="020F0502020204030204" pitchFamily="34" charset="0"/>
              </a:rPr>
              <a:t> 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a:t>
            </a:r>
          </a:p>
          <a:p>
            <a:pPr marL="342900" indent="-342900" algn="l">
              <a:buFont typeface="Arial" panose="020B0604020202020204" pitchFamily="34" charset="0"/>
              <a:buChar char="•"/>
            </a:pPr>
            <a:r>
              <a:rPr lang="en-US" sz="2200" b="0" i="0" dirty="0">
                <a:effectLst/>
                <a:latin typeface="Calibri" panose="020F0502020204030204" pitchFamily="34" charset="0"/>
                <a:cs typeface="Calibri" panose="020F0502020204030204" pitchFamily="34" charset="0"/>
              </a:rPr>
              <a:t>Is there a relationship between gender and specialization? (i.e. Does the preference of Specialization depend on the Gender?)</a:t>
            </a:r>
          </a:p>
          <a:p>
            <a:pPr marL="342900" indent="-342900" algn="l">
              <a:buFont typeface="Arial" panose="020B0604020202020204" pitchFamily="34" charset="0"/>
              <a:buChar char="•"/>
            </a:pPr>
            <a:r>
              <a:rPr lang="en-US" sz="2200" b="1" i="0" dirty="0">
                <a:effectLst/>
                <a:latin typeface="Calibri" panose="020F0502020204030204" pitchFamily="34" charset="0"/>
                <a:cs typeface="Calibri" panose="020F0502020204030204" pitchFamily="34" charset="0"/>
              </a:rPr>
              <a:t>Let's Verify the claim</a:t>
            </a:r>
            <a:endParaRPr lang="en-US" sz="2200" b="0" i="0" dirty="0">
              <a:effectLst/>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200" b="1" i="0" dirty="0">
                <a:effectLst/>
                <a:latin typeface="Calibri" panose="020F0502020204030204" pitchFamily="34" charset="0"/>
                <a:cs typeface="Calibri" panose="020F0502020204030204" pitchFamily="34" charset="0"/>
              </a:rPr>
              <a:t>Defining hypothesis</a:t>
            </a:r>
            <a:endParaRPr lang="en-US" sz="2200" b="0" i="0" dirty="0">
              <a:effectLst/>
              <a:latin typeface="Calibri" panose="020F0502020204030204" pitchFamily="34" charset="0"/>
              <a:cs typeface="Calibri" panose="020F0502020204030204" pitchFamily="34" charset="0"/>
            </a:endParaRPr>
          </a:p>
          <a:p>
            <a:endParaRPr lang="en-US" sz="22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A703F06-D425-909B-CAE3-44268A8A8B82}"/>
              </a:ext>
            </a:extLst>
          </p:cNvPr>
          <p:cNvPicPr>
            <a:picLocks noChangeAspect="1"/>
          </p:cNvPicPr>
          <p:nvPr/>
        </p:nvPicPr>
        <p:blipFill>
          <a:blip r:embed="rId2"/>
          <a:stretch>
            <a:fillRect/>
          </a:stretch>
        </p:blipFill>
        <p:spPr>
          <a:xfrm>
            <a:off x="775334" y="3428999"/>
            <a:ext cx="5577340" cy="2216163"/>
          </a:xfrm>
          <a:prstGeom prst="rect">
            <a:avLst/>
          </a:prstGeom>
        </p:spPr>
      </p:pic>
    </p:spTree>
    <p:extLst>
      <p:ext uri="{BB962C8B-B14F-4D97-AF65-F5344CB8AC3E}">
        <p14:creationId xmlns:p14="http://schemas.microsoft.com/office/powerpoint/2010/main" val="1447114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68C4FFE0-5DC4-E7A4-C45C-4C42A8C13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568" y="224589"/>
            <a:ext cx="11758864" cy="399289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9954A60-732F-ECEC-8E86-8AF7777F4C73}"/>
              </a:ext>
            </a:extLst>
          </p:cNvPr>
          <p:cNvSpPr txBox="1"/>
          <p:nvPr/>
        </p:nvSpPr>
        <p:spPr>
          <a:xfrm>
            <a:off x="216568" y="4405151"/>
            <a:ext cx="11847096" cy="1785104"/>
          </a:xfrm>
          <a:prstGeom prst="rect">
            <a:avLst/>
          </a:prstGeom>
          <a:noFill/>
        </p:spPr>
        <p:txBody>
          <a:bodyPr wrap="square" rtlCol="0">
            <a:spAutoFit/>
          </a:bodyPr>
          <a:lstStyle/>
          <a:p>
            <a:pPr marL="342900" indent="-342900" algn="just">
              <a:buFont typeface="Arial" panose="020B0604020202020204" pitchFamily="34" charset="0"/>
              <a:buChar char="•"/>
            </a:pPr>
            <a:r>
              <a:rPr lang="en-US" sz="2200" b="1" dirty="0">
                <a:latin typeface="Calibri" panose="020F0502020204030204" pitchFamily="34" charset="0"/>
                <a:cs typeface="Calibri" panose="020F0502020204030204" pitchFamily="34" charset="0"/>
              </a:rPr>
              <a:t>The data does not support the claim made in the Times of India article </a:t>
            </a:r>
            <a:r>
              <a:rPr lang="en-US" sz="2200" dirty="0">
                <a:latin typeface="Calibri" panose="020F0502020204030204" pitchFamily="34" charset="0"/>
                <a:cs typeface="Calibri" panose="020F0502020204030204" pitchFamily="34" charset="0"/>
              </a:rPr>
              <a:t>that fresh graduates in Computer Science Engineering can earn between </a:t>
            </a:r>
            <a:r>
              <a:rPr lang="en-US" sz="2200" b="1" dirty="0">
                <a:latin typeface="Calibri" panose="020F0502020204030204" pitchFamily="34" charset="0"/>
                <a:cs typeface="Calibri" panose="020F0502020204030204" pitchFamily="34" charset="0"/>
              </a:rPr>
              <a:t>2.5  3 lakhs </a:t>
            </a:r>
            <a:r>
              <a:rPr lang="en-US" sz="2200" dirty="0">
                <a:latin typeface="Calibri" panose="020F0502020204030204" pitchFamily="34" charset="0"/>
                <a:cs typeface="Calibri" panose="020F0502020204030204" pitchFamily="34" charset="0"/>
              </a:rPr>
              <a:t>in roles such as </a:t>
            </a:r>
            <a:r>
              <a:rPr lang="en-US" sz="2200" b="1" dirty="0">
                <a:latin typeface="Calibri" panose="020F0502020204030204" pitchFamily="34" charset="0"/>
                <a:cs typeface="Calibri" panose="020F0502020204030204" pitchFamily="34" charset="0"/>
              </a:rPr>
              <a:t>Programming Analyst, Software Engineer, Hardware Engineer, and Associate Engineer.</a:t>
            </a:r>
          </a:p>
          <a:p>
            <a:pPr marL="342900" indent="-342900" algn="just">
              <a:buFont typeface="Arial" panose="020B0604020202020204" pitchFamily="34" charset="0"/>
              <a:buChar char="•"/>
            </a:pPr>
            <a:r>
              <a:rPr lang="en-US" sz="2200" dirty="0">
                <a:latin typeface="Calibri" panose="020F0502020204030204" pitchFamily="34" charset="0"/>
                <a:cs typeface="Calibri" panose="020F0502020204030204" pitchFamily="34" charset="0"/>
              </a:rPr>
              <a:t>There is no significant relationship between gender and specialization preference observed in the data, as the claim that gender influences specialization preference is not supported by the analysis.</a:t>
            </a:r>
          </a:p>
        </p:txBody>
      </p:sp>
    </p:spTree>
    <p:extLst>
      <p:ext uri="{BB962C8B-B14F-4D97-AF65-F5344CB8AC3E}">
        <p14:creationId xmlns:p14="http://schemas.microsoft.com/office/powerpoint/2010/main" val="3067250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DA2084-5186-AAF5-311D-7734E6B27F32}"/>
              </a:ext>
            </a:extLst>
          </p:cNvPr>
          <p:cNvSpPr txBox="1"/>
          <p:nvPr/>
        </p:nvSpPr>
        <p:spPr>
          <a:xfrm>
            <a:off x="224590" y="1192354"/>
            <a:ext cx="12015537" cy="4832092"/>
          </a:xfrm>
          <a:prstGeom prst="rect">
            <a:avLst/>
          </a:prstGeom>
          <a:noFill/>
        </p:spPr>
        <p:txBody>
          <a:bodyPr wrap="square" rtlCol="0">
            <a:spAutoFit/>
          </a:bodyPr>
          <a:lstStyle/>
          <a:p>
            <a:pPr marL="285750" indent="-285750">
              <a:buFont typeface="Arial" panose="020B0604020202020204" pitchFamily="34" charset="0"/>
              <a:buChar char="•"/>
            </a:pPr>
            <a:r>
              <a:rPr lang="en-US" sz="19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The data reveals a gender imbalance, indicating a need for diversity efforts in the workforce.</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Technical skills, particularly in </a:t>
            </a:r>
            <a:r>
              <a:rPr lang="en-US" sz="2200" b="1" dirty="0">
                <a:latin typeface="Calibri" panose="020F0502020204030204" pitchFamily="34" charset="0"/>
                <a:cs typeface="Calibri" panose="020F0502020204030204" pitchFamily="34" charset="0"/>
              </a:rPr>
              <a:t>Computer Science and Engineering</a:t>
            </a:r>
            <a:r>
              <a:rPr lang="en-US" sz="2200" dirty="0">
                <a:latin typeface="Calibri" panose="020F0502020204030204" pitchFamily="34" charset="0"/>
                <a:cs typeface="Calibri" panose="020F0502020204030204" pitchFamily="34" charset="0"/>
              </a:rPr>
              <a:t>, are in high demand based on the prevalence of related degrees.</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Job roles vary widely, with </a:t>
            </a:r>
            <a:r>
              <a:rPr lang="en-US" sz="2200" b="1" dirty="0">
                <a:latin typeface="Calibri" panose="020F0502020204030204" pitchFamily="34" charset="0"/>
                <a:cs typeface="Calibri" panose="020F0502020204030204" pitchFamily="34" charset="0"/>
              </a:rPr>
              <a:t>Software Engineer </a:t>
            </a:r>
            <a:r>
              <a:rPr lang="en-US" sz="2200" dirty="0">
                <a:latin typeface="Calibri" panose="020F0502020204030204" pitchFamily="34" charset="0"/>
                <a:cs typeface="Calibri" panose="020F0502020204030204" pitchFamily="34" charset="0"/>
              </a:rPr>
              <a:t>being the most common, followed by </a:t>
            </a:r>
            <a:r>
              <a:rPr lang="en-US" sz="2200" b="1" dirty="0">
                <a:latin typeface="Calibri" panose="020F0502020204030204" pitchFamily="34" charset="0"/>
                <a:cs typeface="Calibri" panose="020F0502020204030204" pitchFamily="34" charset="0"/>
              </a:rPr>
              <a:t>Developer</a:t>
            </a:r>
            <a:r>
              <a:rPr lang="en-US" sz="22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Educational board preferences influence policies, with a preference for </a:t>
            </a:r>
            <a:r>
              <a:rPr lang="en-US" sz="2200" b="1" dirty="0">
                <a:latin typeface="Calibri" panose="020F0502020204030204" pitchFamily="34" charset="0"/>
                <a:cs typeface="Calibri" panose="020F0502020204030204" pitchFamily="34" charset="0"/>
              </a:rPr>
              <a:t>State Boards</a:t>
            </a:r>
            <a:r>
              <a:rPr lang="en-US" sz="2200" dirty="0">
                <a:latin typeface="Calibri" panose="020F0502020204030204" pitchFamily="34" charset="0"/>
                <a:cs typeface="Calibri" panose="020F0502020204030204" pitchFamily="34" charset="0"/>
              </a:rPr>
              <a:t>, </a:t>
            </a:r>
            <a:r>
              <a:rPr lang="en-US" sz="2200" b="1" dirty="0">
                <a:latin typeface="Calibri" panose="020F0502020204030204" pitchFamily="34" charset="0"/>
                <a:cs typeface="Calibri" panose="020F0502020204030204" pitchFamily="34" charset="0"/>
              </a:rPr>
              <a:t>CBSE</a:t>
            </a:r>
            <a:r>
              <a:rPr lang="en-US" sz="2200" dirty="0">
                <a:latin typeface="Calibri" panose="020F0502020204030204" pitchFamily="34" charset="0"/>
                <a:cs typeface="Calibri" panose="020F0502020204030204" pitchFamily="34" charset="0"/>
              </a:rPr>
              <a:t>, and </a:t>
            </a:r>
            <a:r>
              <a:rPr lang="en-US" sz="2200" b="1" dirty="0">
                <a:latin typeface="Calibri" panose="020F0502020204030204" pitchFamily="34" charset="0"/>
                <a:cs typeface="Calibri" panose="020F0502020204030204" pitchFamily="34" charset="0"/>
              </a:rPr>
              <a:t>ICSE</a:t>
            </a:r>
            <a:r>
              <a:rPr lang="en-US" sz="22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Technical expertise is crucial, as evidenced by the prevalence of </a:t>
            </a:r>
            <a:r>
              <a:rPr lang="en-US" sz="2200" b="1" dirty="0">
                <a:latin typeface="Calibri" panose="020F0502020204030204" pitchFamily="34" charset="0"/>
                <a:cs typeface="Calibri" panose="020F0502020204030204" pitchFamily="34" charset="0"/>
              </a:rPr>
              <a:t>Bachelor of Technology/Engineering </a:t>
            </a:r>
            <a:r>
              <a:rPr lang="en-US" sz="2200" dirty="0">
                <a:latin typeface="Calibri" panose="020F0502020204030204" pitchFamily="34" charset="0"/>
                <a:cs typeface="Calibri" panose="020F0502020204030204" pitchFamily="34" charset="0"/>
              </a:rPr>
              <a:t>graduates.</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b="1" dirty="0">
                <a:latin typeface="Calibri" panose="020F0502020204030204" pitchFamily="34" charset="0"/>
                <a:cs typeface="Calibri" panose="020F0502020204030204" pitchFamily="34" charset="0"/>
              </a:rPr>
              <a:t>Managerial</a:t>
            </a:r>
            <a:r>
              <a:rPr lang="en-US" sz="2200" dirty="0">
                <a:latin typeface="Calibri" panose="020F0502020204030204" pitchFamily="34" charset="0"/>
                <a:cs typeface="Calibri" panose="020F0502020204030204" pitchFamily="34" charset="0"/>
              </a:rPr>
              <a:t> and </a:t>
            </a:r>
            <a:r>
              <a:rPr lang="en-US" sz="2200" b="1" dirty="0">
                <a:latin typeface="Calibri" panose="020F0502020204030204" pitchFamily="34" charset="0"/>
                <a:cs typeface="Calibri" panose="020F0502020204030204" pitchFamily="34" charset="0"/>
              </a:rPr>
              <a:t>technical positions </a:t>
            </a:r>
            <a:r>
              <a:rPr lang="en-US" sz="2200" dirty="0">
                <a:latin typeface="Calibri" panose="020F0502020204030204" pitchFamily="34" charset="0"/>
                <a:cs typeface="Calibri" panose="020F0502020204030204" pitchFamily="34" charset="0"/>
              </a:rPr>
              <a:t>are the highest earning roles.</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College tier impacts earnings, with </a:t>
            </a:r>
            <a:r>
              <a:rPr lang="en-US" sz="2200" b="1" dirty="0">
                <a:latin typeface="Calibri" panose="020F0502020204030204" pitchFamily="34" charset="0"/>
                <a:cs typeface="Calibri" panose="020F0502020204030204" pitchFamily="34" charset="0"/>
              </a:rPr>
              <a:t>Tier1</a:t>
            </a:r>
            <a:r>
              <a:rPr lang="en-US" sz="2200" dirty="0">
                <a:latin typeface="Calibri" panose="020F0502020204030204" pitchFamily="34" charset="0"/>
                <a:cs typeface="Calibri" panose="020F0502020204030204" pitchFamily="34" charset="0"/>
              </a:rPr>
              <a:t> graduates earning more.</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Gender based salary differences exist, though further analysis is needed for clarity.</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The claim about recent graduates' earnings in </a:t>
            </a:r>
            <a:r>
              <a:rPr lang="en-US" sz="2200" b="1" dirty="0">
                <a:latin typeface="Calibri" panose="020F0502020204030204" pitchFamily="34" charset="0"/>
                <a:cs typeface="Calibri" panose="020F0502020204030204" pitchFamily="34" charset="0"/>
              </a:rPr>
              <a:t>Computer Science Engineering </a:t>
            </a:r>
            <a:r>
              <a:rPr lang="en-US" sz="2200" dirty="0">
                <a:latin typeface="Calibri" panose="020F0502020204030204" pitchFamily="34" charset="0"/>
                <a:cs typeface="Calibri" panose="020F0502020204030204" pitchFamily="34" charset="0"/>
              </a:rPr>
              <a:t>was </a:t>
            </a:r>
            <a:r>
              <a:rPr lang="en-US" sz="2200" b="1" dirty="0">
                <a:latin typeface="Calibri" panose="020F0502020204030204" pitchFamily="34" charset="0"/>
                <a:cs typeface="Calibri" panose="020F0502020204030204" pitchFamily="34" charset="0"/>
              </a:rPr>
              <a:t>not supported by the data</a:t>
            </a:r>
            <a:r>
              <a:rPr lang="en-US" sz="22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 There's </a:t>
            </a:r>
            <a:r>
              <a:rPr lang="en-US" sz="2200" b="1" dirty="0">
                <a:latin typeface="Calibri" panose="020F0502020204030204" pitchFamily="34" charset="0"/>
                <a:cs typeface="Calibri" panose="020F0502020204030204" pitchFamily="34" charset="0"/>
              </a:rPr>
              <a:t>no significant link between gender and specialization preference</a:t>
            </a:r>
            <a:r>
              <a:rPr lang="en-US" sz="2200" dirty="0">
                <a:latin typeface="Calibri" panose="020F0502020204030204" pitchFamily="34" charset="0"/>
                <a:cs typeface="Calibri" panose="020F0502020204030204" pitchFamily="34" charset="0"/>
              </a:rPr>
              <a:t>, challenging assumptions about their correlation.</a:t>
            </a:r>
          </a:p>
        </p:txBody>
      </p:sp>
      <p:sp>
        <p:nvSpPr>
          <p:cNvPr id="4" name="TextBox 3">
            <a:extLst>
              <a:ext uri="{FF2B5EF4-FFF2-40B4-BE49-F238E27FC236}">
                <a16:creationId xmlns:a16="http://schemas.microsoft.com/office/drawing/2014/main" id="{C2AEBB94-8588-048C-D40C-5024D7BC6F56}"/>
              </a:ext>
            </a:extLst>
          </p:cNvPr>
          <p:cNvSpPr txBox="1"/>
          <p:nvPr/>
        </p:nvSpPr>
        <p:spPr>
          <a:xfrm>
            <a:off x="224590" y="546023"/>
            <a:ext cx="6096000" cy="646331"/>
          </a:xfrm>
          <a:prstGeom prst="rect">
            <a:avLst/>
          </a:prstGeom>
          <a:noFill/>
        </p:spPr>
        <p:txBody>
          <a:bodyPr wrap="square">
            <a:spAutoFit/>
          </a:bodyPr>
          <a:lstStyle/>
          <a:p>
            <a:pPr>
              <a:lnSpc>
                <a:spcPct val="90000"/>
              </a:lnSpc>
              <a:buClr>
                <a:srgbClr val="FF0000"/>
              </a:buClr>
              <a:buSzPts val="4400"/>
              <a:buFont typeface="Calibri"/>
              <a:buNone/>
            </a:pPr>
            <a:r>
              <a:rPr lang="en-IN" sz="4000" b="1" dirty="0">
                <a:solidFill>
                  <a:srgbClr val="FF0000"/>
                </a:solidFill>
                <a:latin typeface="Calibri" panose="020F0502020204030204" pitchFamily="34" charset="0"/>
                <a:cs typeface="Calibri" panose="020F0502020204030204" pitchFamily="34" charset="0"/>
              </a:rPr>
              <a:t> Conclusions:</a:t>
            </a:r>
          </a:p>
        </p:txBody>
      </p:sp>
    </p:spTree>
    <p:extLst>
      <p:ext uri="{BB962C8B-B14F-4D97-AF65-F5344CB8AC3E}">
        <p14:creationId xmlns:p14="http://schemas.microsoft.com/office/powerpoint/2010/main" val="4255420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2011841"/>
            <a:ext cx="4465643" cy="2834317"/>
          </a:xfrm>
          <a:prstGeom prst="rect">
            <a:avLst/>
          </a:prstGeom>
          <a:noFill/>
          <a:ln>
            <a:noFill/>
          </a:ln>
        </p:spPr>
      </p:pic>
      <p:sp>
        <p:nvSpPr>
          <p:cNvPr id="117" name="Google Shape;117;p5"/>
          <p:cNvSpPr txBox="1"/>
          <p:nvPr/>
        </p:nvSpPr>
        <p:spPr>
          <a:xfrm>
            <a:off x="1259840" y="3044279"/>
            <a:ext cx="3937801"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ato Black" panose="020F0A02020204030203" pitchFamily="34" charset="0"/>
                <a:ea typeface="Libre Baskerville"/>
                <a:cs typeface="Libre Baskerville"/>
                <a:sym typeface="Libre Baskerville"/>
              </a:rPr>
              <a:t>THANK YOU !</a:t>
            </a:r>
            <a:endParaRPr sz="1800" b="0" i="0" u="none" strike="noStrike" cap="none" dirty="0">
              <a:solidFill>
                <a:schemeClr val="dk1"/>
              </a:solidFill>
              <a:latin typeface="Lato Black" panose="020F0A02020204030203" pitchFamily="34" charset="0"/>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 (This should be the PPT flow)  </a:t>
            </a:r>
            <a:endParaRPr b="1" dirty="0">
              <a:solidFill>
                <a:srgbClr val="FF0000"/>
              </a:solidFill>
            </a:endParaRPr>
          </a:p>
        </p:txBody>
      </p:sp>
      <p:sp>
        <p:nvSpPr>
          <p:cNvPr id="111" name="Google Shape;111;p4"/>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chemeClr val="dk1"/>
              </a:buClr>
              <a:buSzPct val="100000"/>
              <a:buChar char="•"/>
            </a:pPr>
            <a:r>
              <a:rPr lang="en-IN" b="1" dirty="0">
                <a:latin typeface="Calibri" panose="020F0502020204030204" pitchFamily="34" charset="0"/>
                <a:cs typeface="Calibri" panose="020F0502020204030204" pitchFamily="34" charset="0"/>
              </a:rPr>
              <a:t>Business Problem and Use case domain understanding(If Required) </a:t>
            </a:r>
            <a:endParaRPr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ct val="100000"/>
              <a:buChar char="•"/>
            </a:pPr>
            <a:r>
              <a:rPr lang="en-IN" b="1" dirty="0">
                <a:latin typeface="Calibri" panose="020F0502020204030204" pitchFamily="34" charset="0"/>
                <a:cs typeface="Calibri" panose="020F0502020204030204" pitchFamily="34" charset="0"/>
              </a:rPr>
              <a:t>Objective of the Project</a:t>
            </a:r>
            <a:endParaRPr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ct val="100000"/>
              <a:buChar char="•"/>
            </a:pPr>
            <a:r>
              <a:rPr lang="en-IN" b="1" dirty="0">
                <a:latin typeface="Calibri" panose="020F0502020204030204" pitchFamily="34" charset="0"/>
                <a:cs typeface="Calibri" panose="020F0502020204030204" pitchFamily="34" charset="0"/>
              </a:rPr>
              <a:t>Web Scraping – Details (Websites, Processor you followed) </a:t>
            </a:r>
            <a:endParaRPr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ct val="100000"/>
              <a:buChar char="•"/>
            </a:pPr>
            <a:r>
              <a:rPr lang="en-IN" b="1" dirty="0">
                <a:latin typeface="Calibri" panose="020F0502020204030204" pitchFamily="34" charset="0"/>
                <a:cs typeface="Calibri" panose="020F0502020204030204" pitchFamily="34" charset="0"/>
              </a:rPr>
              <a:t>Summary of the Data </a:t>
            </a:r>
            <a:endParaRPr dirty="0">
              <a:latin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ct val="100000"/>
              <a:buNone/>
            </a:pPr>
            <a:endParaRPr b="1"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rgbClr val="FF0000"/>
              </a:buClr>
              <a:buSzPct val="100000"/>
              <a:buChar char="•"/>
            </a:pPr>
            <a:r>
              <a:rPr lang="en-IN" b="1" u="sng" dirty="0">
                <a:solidFill>
                  <a:srgbClr val="FF0000"/>
                </a:solidFill>
                <a:latin typeface="Calibri" panose="020F0502020204030204" pitchFamily="34" charset="0"/>
                <a:cs typeface="Calibri" panose="020F0502020204030204" pitchFamily="34" charset="0"/>
              </a:rPr>
              <a:t>Exploratory Data Analysis: </a:t>
            </a:r>
            <a:endParaRPr dirty="0">
              <a:latin typeface="Calibri" panose="020F0502020204030204" pitchFamily="34" charset="0"/>
              <a:cs typeface="Calibri" panose="020F0502020204030204" pitchFamily="34"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latin typeface="Calibri" panose="020F0502020204030204" pitchFamily="34" charset="0"/>
                <a:cs typeface="Calibri" panose="020F0502020204030204" pitchFamily="34" charset="0"/>
              </a:rPr>
              <a:t>Data Cleaning Steps  </a:t>
            </a:r>
            <a:endParaRPr dirty="0">
              <a:latin typeface="Calibri" panose="020F0502020204030204" pitchFamily="34" charset="0"/>
              <a:cs typeface="Calibri" panose="020F0502020204030204" pitchFamily="34"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latin typeface="Calibri" panose="020F0502020204030204" pitchFamily="34" charset="0"/>
                <a:cs typeface="Calibri" panose="020F0502020204030204" pitchFamily="34" charset="0"/>
              </a:rPr>
              <a:t>Data Manipulation Steps</a:t>
            </a:r>
            <a:endParaRPr dirty="0">
              <a:latin typeface="Calibri" panose="020F0502020204030204" pitchFamily="34" charset="0"/>
              <a:cs typeface="Calibri" panose="020F0502020204030204" pitchFamily="34"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latin typeface="Calibri" panose="020F0502020204030204" pitchFamily="34" charset="0"/>
                <a:cs typeface="Calibri" panose="020F0502020204030204" pitchFamily="34" charset="0"/>
              </a:rPr>
              <a:t>Univariate Analysis  Steps</a:t>
            </a:r>
            <a:endParaRPr dirty="0">
              <a:latin typeface="Calibri" panose="020F0502020204030204" pitchFamily="34" charset="0"/>
              <a:cs typeface="Calibri" panose="020F0502020204030204" pitchFamily="34"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latin typeface="Calibri" panose="020F0502020204030204" pitchFamily="34" charset="0"/>
                <a:cs typeface="Calibri" panose="020F0502020204030204" pitchFamily="34" charset="0"/>
              </a:rPr>
              <a:t>Bivariate Analysis  Steps </a:t>
            </a:r>
            <a:endParaRPr dirty="0">
              <a:latin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ct val="100000"/>
              <a:buNone/>
            </a:pPr>
            <a:endParaRPr b="1"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ct val="100000"/>
              <a:buChar char="•"/>
            </a:pPr>
            <a:r>
              <a:rPr lang="en-IN" b="1" dirty="0">
                <a:latin typeface="Calibri" panose="020F0502020204030204" pitchFamily="34" charset="0"/>
                <a:cs typeface="Calibri" panose="020F0502020204030204" pitchFamily="34" charset="0"/>
              </a:rPr>
              <a:t>Key Business Question  </a:t>
            </a:r>
            <a:endParaRPr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ct val="100000"/>
              <a:buChar char="•"/>
            </a:pPr>
            <a:r>
              <a:rPr lang="en-IN" b="1" dirty="0">
                <a:latin typeface="Calibri" panose="020F0502020204030204" pitchFamily="34" charset="0"/>
                <a:cs typeface="Calibri" panose="020F0502020204030204" pitchFamily="34" charset="0"/>
              </a:rPr>
              <a:t>Conclusion (Key finding overall) </a:t>
            </a:r>
            <a:endParaRPr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ct val="100000"/>
              <a:buChar char="•"/>
            </a:pPr>
            <a:r>
              <a:rPr lang="en-IN" b="1" dirty="0">
                <a:latin typeface="Calibri" panose="020F0502020204030204" pitchFamily="34" charset="0"/>
                <a:cs typeface="Calibri" panose="020F0502020204030204" pitchFamily="34" charset="0"/>
              </a:rPr>
              <a:t>Q&amp;A Slide </a:t>
            </a:r>
            <a:endParaRPr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ct val="100000"/>
              <a:buChar char="•"/>
            </a:pPr>
            <a:r>
              <a:rPr lang="en-IN" b="1" dirty="0">
                <a:latin typeface="Calibri" panose="020F0502020204030204" pitchFamily="34" charset="0"/>
                <a:cs typeface="Calibri" panose="020F0502020204030204" pitchFamily="34" charset="0"/>
              </a:rPr>
              <a:t>Your Experience/Challenges working on Web Scraping – Data Analysis Project.</a:t>
            </a:r>
            <a:endParaRPr dirty="0">
              <a:latin typeface="Calibri" panose="020F0502020204030204" pitchFamily="34" charset="0"/>
              <a:cs typeface="Calibri" panose="020F0502020204030204" pitchFamily="34" charset="0"/>
            </a:endParaRPr>
          </a:p>
          <a:p>
            <a:pPr marL="228600" lvl="0" indent="-13081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85605D7-5910-B349-E80D-9FE9DCB306FE}"/>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203058FF-8883-DB59-959D-8F76D1D34074}"/>
              </a:ext>
            </a:extLst>
          </p:cNvPr>
          <p:cNvSpPr txBox="1">
            <a:spLocks noGrp="1"/>
          </p:cNvSpPr>
          <p:nvPr>
            <p:ph type="title"/>
          </p:nvPr>
        </p:nvSpPr>
        <p:spPr>
          <a:xfrm>
            <a:off x="253443" y="231133"/>
            <a:ext cx="3943803" cy="35649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Objective:</a:t>
            </a:r>
            <a:endParaRPr b="1" dirty="0">
              <a:solidFill>
                <a:srgbClr val="FF0000"/>
              </a:solidFill>
            </a:endParaRPr>
          </a:p>
        </p:txBody>
      </p:sp>
      <p:sp>
        <p:nvSpPr>
          <p:cNvPr id="3" name="Text Placeholder 2">
            <a:extLst>
              <a:ext uri="{FF2B5EF4-FFF2-40B4-BE49-F238E27FC236}">
                <a16:creationId xmlns:a16="http://schemas.microsoft.com/office/drawing/2014/main" id="{BD1DE278-EACC-81D0-8D43-BA44EE075874}"/>
              </a:ext>
            </a:extLst>
          </p:cNvPr>
          <p:cNvSpPr>
            <a:spLocks noGrp="1"/>
          </p:cNvSpPr>
          <p:nvPr>
            <p:ph type="body" idx="1"/>
          </p:nvPr>
        </p:nvSpPr>
        <p:spPr>
          <a:xfrm>
            <a:off x="838200" y="774153"/>
            <a:ext cx="10515600" cy="5309693"/>
          </a:xfrm>
        </p:spPr>
        <p:txBody>
          <a:bodyPr>
            <a:normAutofit/>
          </a:bodyPr>
          <a:lstStyle/>
          <a:p>
            <a:pPr algn="just">
              <a:buFont typeface="Arial" panose="020B0604020202020204" pitchFamily="34" charset="0"/>
              <a:buChar char="•"/>
            </a:pPr>
            <a:r>
              <a:rPr lang="en-US" sz="2400" dirty="0"/>
              <a:t>Our mission in conducting Exploratory Data Analysis (EDA) on the Aspiring Mind Employment Outcome 2015 (AMEO) dataset is to unlock a comprehensive understanding of employment outcomes for engineering graduates. </a:t>
            </a:r>
          </a:p>
          <a:p>
            <a:pPr algn="just">
              <a:buFont typeface="Arial" panose="020B0604020202020204" pitchFamily="34" charset="0"/>
              <a:buChar char="•"/>
            </a:pPr>
            <a:r>
              <a:rPr lang="en-US" sz="2400" dirty="0"/>
              <a:t>Through meticulous analysis, we seek to uncover nuanced patterns, unveil correlations, and reveal emerging trends within the dataset. By scrutinizing factors like salary, job titles, locations, and AMCAT exam performance, our aim is to illuminate the intricate web of influences shaping candidates' employment journeys, providing invaluable insights into this dynamic landscape.</a:t>
            </a:r>
          </a:p>
        </p:txBody>
      </p:sp>
    </p:spTree>
    <p:extLst>
      <p:ext uri="{BB962C8B-B14F-4D97-AF65-F5344CB8AC3E}">
        <p14:creationId xmlns:p14="http://schemas.microsoft.com/office/powerpoint/2010/main" val="1089809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EA13067-051F-8622-159E-97F1D1C60028}"/>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F5512AB7-8573-542E-4182-B50766AFB854}"/>
              </a:ext>
            </a:extLst>
          </p:cNvPr>
          <p:cNvSpPr txBox="1">
            <a:spLocks noGrp="1"/>
          </p:cNvSpPr>
          <p:nvPr>
            <p:ph type="title"/>
          </p:nvPr>
        </p:nvSpPr>
        <p:spPr>
          <a:xfrm>
            <a:off x="253443" y="231133"/>
            <a:ext cx="3943803" cy="35649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Description:</a:t>
            </a:r>
            <a:endParaRPr b="1" dirty="0">
              <a:solidFill>
                <a:srgbClr val="FF0000"/>
              </a:solidFill>
            </a:endParaRPr>
          </a:p>
        </p:txBody>
      </p:sp>
      <p:sp>
        <p:nvSpPr>
          <p:cNvPr id="3" name="Text Placeholder 2">
            <a:extLst>
              <a:ext uri="{FF2B5EF4-FFF2-40B4-BE49-F238E27FC236}">
                <a16:creationId xmlns:a16="http://schemas.microsoft.com/office/drawing/2014/main" id="{DDF67325-F417-7036-ED7F-7A99094B85B8}"/>
              </a:ext>
            </a:extLst>
          </p:cNvPr>
          <p:cNvSpPr>
            <a:spLocks noGrp="1"/>
          </p:cNvSpPr>
          <p:nvPr>
            <p:ph type="body" idx="1"/>
          </p:nvPr>
        </p:nvSpPr>
        <p:spPr>
          <a:xfrm>
            <a:off x="838200" y="851263"/>
            <a:ext cx="10515600" cy="5309693"/>
          </a:xfrm>
        </p:spPr>
        <p:txBody>
          <a:bodyPr>
            <a:noAutofit/>
          </a:bodyPr>
          <a:lstStyle/>
          <a:p>
            <a:pPr algn="just">
              <a:buFont typeface="Arial" panose="020B0604020202020204" pitchFamily="34" charset="0"/>
              <a:buChar char="•"/>
            </a:pPr>
            <a:r>
              <a:rPr lang="en-US" sz="2200" b="0" i="0" dirty="0">
                <a:solidFill>
                  <a:srgbClr val="0D0D0D"/>
                </a:solidFill>
                <a:effectLst/>
                <a:latin typeface="Calibri" panose="020F0502020204030204" pitchFamily="34" charset="0"/>
                <a:cs typeface="Calibri" panose="020F0502020204030204" pitchFamily="34" charset="0"/>
              </a:rPr>
              <a:t>The dataset contains information on 3,998 individuals, spanning across 39 columns. Each row represents a unique individual, while each column provides specific details about their employment and educational background.</a:t>
            </a:r>
          </a:p>
          <a:p>
            <a:pPr algn="l">
              <a:buFont typeface="Arial" panose="020B0604020202020204" pitchFamily="34" charset="0"/>
              <a:buChar char="•"/>
            </a:pPr>
            <a:r>
              <a:rPr lang="en-US" sz="2200" b="1" i="0" dirty="0">
                <a:solidFill>
                  <a:srgbClr val="0D0D0D"/>
                </a:solidFill>
                <a:effectLst/>
                <a:latin typeface="Calibri" panose="020F0502020204030204" pitchFamily="34" charset="0"/>
                <a:cs typeface="Calibri" panose="020F0502020204030204" pitchFamily="34" charset="0"/>
              </a:rPr>
              <a:t>Key columns include:</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ID</a:t>
            </a:r>
            <a:r>
              <a:rPr lang="en-US" sz="1600" b="0" i="0" dirty="0">
                <a:solidFill>
                  <a:srgbClr val="0D0D0D"/>
                </a:solidFill>
                <a:effectLst/>
                <a:latin typeface="Calibri" panose="020F0502020204030204" pitchFamily="34" charset="0"/>
                <a:cs typeface="Calibri" panose="020F0502020204030204" pitchFamily="34" charset="0"/>
              </a:rPr>
              <a:t>: Unique identifier for each individual.</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Salary</a:t>
            </a:r>
            <a:r>
              <a:rPr lang="en-US" sz="1600" b="0" i="0" dirty="0">
                <a:solidFill>
                  <a:srgbClr val="0D0D0D"/>
                </a:solidFill>
                <a:effectLst/>
                <a:latin typeface="Calibri" panose="020F0502020204030204" pitchFamily="34" charset="0"/>
                <a:cs typeface="Calibri" panose="020F0502020204030204" pitchFamily="34" charset="0"/>
              </a:rPr>
              <a:t>: The salary earned by the individual.</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DOJ</a:t>
            </a:r>
            <a:r>
              <a:rPr lang="en-US" sz="1600" b="0" i="0" dirty="0">
                <a:solidFill>
                  <a:srgbClr val="0D0D0D"/>
                </a:solidFill>
                <a:effectLst/>
                <a:latin typeface="Calibri" panose="020F0502020204030204" pitchFamily="34" charset="0"/>
                <a:cs typeface="Calibri" panose="020F0502020204030204" pitchFamily="34" charset="0"/>
              </a:rPr>
              <a:t>: Date of joining the organization.</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DOL</a:t>
            </a:r>
            <a:r>
              <a:rPr lang="en-US" sz="1600" b="0" i="0" dirty="0">
                <a:solidFill>
                  <a:srgbClr val="0D0D0D"/>
                </a:solidFill>
                <a:effectLst/>
                <a:latin typeface="Calibri" panose="020F0502020204030204" pitchFamily="34" charset="0"/>
                <a:cs typeface="Calibri" panose="020F0502020204030204" pitchFamily="34" charset="0"/>
              </a:rPr>
              <a:t>: Date of leaving the organization.</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Designation</a:t>
            </a:r>
            <a:r>
              <a:rPr lang="en-US" sz="1600" b="0" i="0" dirty="0">
                <a:solidFill>
                  <a:srgbClr val="0D0D0D"/>
                </a:solidFill>
                <a:effectLst/>
                <a:latin typeface="Calibri" panose="020F0502020204030204" pitchFamily="34" charset="0"/>
                <a:cs typeface="Calibri" panose="020F0502020204030204" pitchFamily="34" charset="0"/>
              </a:rPr>
              <a:t>: Job title or position held.</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Job City</a:t>
            </a:r>
            <a:r>
              <a:rPr lang="en-US" sz="1600" b="0" i="0" dirty="0">
                <a:solidFill>
                  <a:srgbClr val="0D0D0D"/>
                </a:solidFill>
                <a:effectLst/>
                <a:latin typeface="Calibri" panose="020F0502020204030204" pitchFamily="34" charset="0"/>
                <a:cs typeface="Calibri" panose="020F0502020204030204" pitchFamily="34" charset="0"/>
              </a:rPr>
              <a:t>: City where the job is located.</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Gender</a:t>
            </a:r>
            <a:r>
              <a:rPr lang="en-US" sz="1600" b="0" i="0" dirty="0">
                <a:solidFill>
                  <a:srgbClr val="0D0D0D"/>
                </a:solidFill>
                <a:effectLst/>
                <a:latin typeface="Calibri" panose="020F0502020204030204" pitchFamily="34" charset="0"/>
                <a:cs typeface="Calibri" panose="020F0502020204030204" pitchFamily="34" charset="0"/>
              </a:rPr>
              <a:t>: Gender of the individual.</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DOB</a:t>
            </a:r>
            <a:r>
              <a:rPr lang="en-US" sz="1600" b="0" i="0" dirty="0">
                <a:solidFill>
                  <a:srgbClr val="0D0D0D"/>
                </a:solidFill>
                <a:effectLst/>
                <a:latin typeface="Calibri" panose="020F0502020204030204" pitchFamily="34" charset="0"/>
                <a:cs typeface="Calibri" panose="020F0502020204030204" pitchFamily="34" charset="0"/>
              </a:rPr>
              <a:t>: Date of birth.</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10percentage</a:t>
            </a:r>
            <a:r>
              <a:rPr lang="en-US" sz="1600" b="0" i="0" dirty="0">
                <a:solidFill>
                  <a:srgbClr val="0D0D0D"/>
                </a:solidFill>
                <a:effectLst/>
                <a:latin typeface="Calibri" panose="020F0502020204030204" pitchFamily="34" charset="0"/>
                <a:cs typeface="Calibri" panose="020F0502020204030204" pitchFamily="34" charset="0"/>
              </a:rPr>
              <a:t>: Percentage obtained in 10th grade.</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10board</a:t>
            </a:r>
            <a:r>
              <a:rPr lang="en-US" sz="1600" b="0" i="0" dirty="0">
                <a:solidFill>
                  <a:srgbClr val="0D0D0D"/>
                </a:solidFill>
                <a:effectLst/>
                <a:latin typeface="Calibri" panose="020F0502020204030204" pitchFamily="34" charset="0"/>
                <a:cs typeface="Calibri" panose="020F0502020204030204" pitchFamily="34" charset="0"/>
              </a:rPr>
              <a:t>: Board of education for 10th grade.</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12graduation</a:t>
            </a:r>
            <a:r>
              <a:rPr lang="en-US" sz="1600" b="0" i="0" dirty="0">
                <a:solidFill>
                  <a:srgbClr val="0D0D0D"/>
                </a:solidFill>
                <a:effectLst/>
                <a:latin typeface="Calibri" panose="020F0502020204030204" pitchFamily="34" charset="0"/>
                <a:cs typeface="Calibri" panose="020F0502020204030204" pitchFamily="34" charset="0"/>
              </a:rPr>
              <a:t>: Year of graduation from 12th grade.</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12percentage</a:t>
            </a:r>
            <a:r>
              <a:rPr lang="en-US" sz="1600" b="0" i="0" dirty="0">
                <a:solidFill>
                  <a:srgbClr val="0D0D0D"/>
                </a:solidFill>
                <a:effectLst/>
                <a:latin typeface="Calibri" panose="020F0502020204030204" pitchFamily="34" charset="0"/>
                <a:cs typeface="Calibri" panose="020F0502020204030204" pitchFamily="34" charset="0"/>
              </a:rPr>
              <a:t>: Percentage obtained in 12th grade.</a:t>
            </a:r>
          </a:p>
          <a:p>
            <a:pPr marL="114300" indent="0" algn="just">
              <a:buNone/>
            </a:pP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162467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D5AF888-0BC4-3180-ECE8-C24CFB92BE1F}"/>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B7C034E7-9C83-C7B7-687F-C71D63F90CB3}"/>
              </a:ext>
            </a:extLst>
          </p:cNvPr>
          <p:cNvSpPr txBox="1">
            <a:spLocks noGrp="1"/>
          </p:cNvSpPr>
          <p:nvPr>
            <p:ph type="title"/>
          </p:nvPr>
        </p:nvSpPr>
        <p:spPr>
          <a:xfrm>
            <a:off x="305778" y="222454"/>
            <a:ext cx="3943803" cy="35649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Description:</a:t>
            </a:r>
            <a:endParaRPr b="1" dirty="0">
              <a:solidFill>
                <a:srgbClr val="FF0000"/>
              </a:solidFill>
            </a:endParaRPr>
          </a:p>
        </p:txBody>
      </p:sp>
      <p:sp>
        <p:nvSpPr>
          <p:cNvPr id="3" name="Text Placeholder 2">
            <a:extLst>
              <a:ext uri="{FF2B5EF4-FFF2-40B4-BE49-F238E27FC236}">
                <a16:creationId xmlns:a16="http://schemas.microsoft.com/office/drawing/2014/main" id="{AAB2B7CA-7BF1-BE04-5B0D-FDBA077854A8}"/>
              </a:ext>
            </a:extLst>
          </p:cNvPr>
          <p:cNvSpPr>
            <a:spLocks noGrp="1"/>
          </p:cNvSpPr>
          <p:nvPr>
            <p:ph type="body" idx="1"/>
          </p:nvPr>
        </p:nvSpPr>
        <p:spPr>
          <a:xfrm>
            <a:off x="838200" y="774153"/>
            <a:ext cx="10515600" cy="5309693"/>
          </a:xfrm>
        </p:spPr>
        <p:txBody>
          <a:bodyPr>
            <a:noAutofit/>
          </a:bodyPr>
          <a:lstStyle/>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12board</a:t>
            </a:r>
            <a:r>
              <a:rPr lang="en-US" sz="1600" b="0" i="0" dirty="0">
                <a:solidFill>
                  <a:srgbClr val="0D0D0D"/>
                </a:solidFill>
                <a:effectLst/>
                <a:latin typeface="Calibri" panose="020F0502020204030204" pitchFamily="34" charset="0"/>
                <a:cs typeface="Calibri" panose="020F0502020204030204" pitchFamily="34" charset="0"/>
              </a:rPr>
              <a:t>: Board of education for 12th grade.</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CollegeID</a:t>
            </a:r>
            <a:r>
              <a:rPr lang="en-US" sz="1600" b="0" i="0" dirty="0">
                <a:solidFill>
                  <a:srgbClr val="0D0D0D"/>
                </a:solidFill>
                <a:effectLst/>
                <a:latin typeface="Calibri" panose="020F0502020204030204" pitchFamily="34" charset="0"/>
                <a:cs typeface="Calibri" panose="020F0502020204030204" pitchFamily="34" charset="0"/>
              </a:rPr>
              <a:t>: Unique identifier for the college.</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CollegeTier</a:t>
            </a:r>
            <a:r>
              <a:rPr lang="en-US" sz="1600" b="0" i="0" dirty="0">
                <a:solidFill>
                  <a:srgbClr val="0D0D0D"/>
                </a:solidFill>
                <a:effectLst/>
                <a:latin typeface="Calibri" panose="020F0502020204030204" pitchFamily="34" charset="0"/>
                <a:cs typeface="Calibri" panose="020F0502020204030204" pitchFamily="34" charset="0"/>
              </a:rPr>
              <a:t>: Tier of the college.</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Degree</a:t>
            </a:r>
            <a:r>
              <a:rPr lang="en-US" sz="1600" b="0" i="0" dirty="0">
                <a:solidFill>
                  <a:srgbClr val="0D0D0D"/>
                </a:solidFill>
                <a:effectLst/>
                <a:latin typeface="Calibri" panose="020F0502020204030204" pitchFamily="34" charset="0"/>
                <a:cs typeface="Calibri" panose="020F0502020204030204" pitchFamily="34" charset="0"/>
              </a:rPr>
              <a:t>: Degree obtained.</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Specialization</a:t>
            </a:r>
            <a:r>
              <a:rPr lang="en-US" sz="1600" b="0" i="0" dirty="0">
                <a:solidFill>
                  <a:srgbClr val="0D0D0D"/>
                </a:solidFill>
                <a:effectLst/>
                <a:latin typeface="Calibri" panose="020F0502020204030204" pitchFamily="34" charset="0"/>
                <a:cs typeface="Calibri" panose="020F0502020204030204" pitchFamily="34" charset="0"/>
              </a:rPr>
              <a:t>: Field of specialization.</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collegeGPA</a:t>
            </a:r>
            <a:r>
              <a:rPr lang="en-US" sz="1600" b="0" i="0" dirty="0">
                <a:solidFill>
                  <a:srgbClr val="0D0D0D"/>
                </a:solidFill>
                <a:effectLst/>
                <a:latin typeface="Calibri" panose="020F0502020204030204" pitchFamily="34" charset="0"/>
                <a:cs typeface="Calibri" panose="020F0502020204030204" pitchFamily="34" charset="0"/>
              </a:rPr>
              <a:t>: GPA obtained in college.</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CollegeCityID</a:t>
            </a:r>
            <a:r>
              <a:rPr lang="en-US" sz="1600" b="0" i="0" dirty="0">
                <a:solidFill>
                  <a:srgbClr val="0D0D0D"/>
                </a:solidFill>
                <a:effectLst/>
                <a:latin typeface="Calibri" panose="020F0502020204030204" pitchFamily="34" charset="0"/>
                <a:cs typeface="Calibri" panose="020F0502020204030204" pitchFamily="34" charset="0"/>
              </a:rPr>
              <a:t>: Unique identifier for the college city.</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CollegeCityTier</a:t>
            </a:r>
            <a:r>
              <a:rPr lang="en-US" sz="1600" b="0" i="0" dirty="0">
                <a:solidFill>
                  <a:srgbClr val="0D0D0D"/>
                </a:solidFill>
                <a:effectLst/>
                <a:latin typeface="Calibri" panose="020F0502020204030204" pitchFamily="34" charset="0"/>
                <a:cs typeface="Calibri" panose="020F0502020204030204" pitchFamily="34" charset="0"/>
              </a:rPr>
              <a:t>: Tier of the college city.</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CollegeState</a:t>
            </a:r>
            <a:r>
              <a:rPr lang="en-US" sz="1600" b="0" i="0" dirty="0">
                <a:solidFill>
                  <a:srgbClr val="0D0D0D"/>
                </a:solidFill>
                <a:effectLst/>
                <a:latin typeface="Calibri" panose="020F0502020204030204" pitchFamily="34" charset="0"/>
                <a:cs typeface="Calibri" panose="020F0502020204030204" pitchFamily="34" charset="0"/>
              </a:rPr>
              <a:t>: State where the college is located.</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GraduationYear</a:t>
            </a:r>
            <a:r>
              <a:rPr lang="en-US" sz="1600" b="0" i="0" dirty="0">
                <a:solidFill>
                  <a:srgbClr val="0D0D0D"/>
                </a:solidFill>
                <a:effectLst/>
                <a:latin typeface="Calibri" panose="020F0502020204030204" pitchFamily="34" charset="0"/>
                <a:cs typeface="Calibri" panose="020F0502020204030204" pitchFamily="34" charset="0"/>
              </a:rPr>
              <a:t>: Year of graduation from college.</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English</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a:solidFill>
                  <a:srgbClr val="0D0D0D"/>
                </a:solidFill>
                <a:effectLst/>
                <a:latin typeface="Calibri" panose="020F0502020204030204" pitchFamily="34" charset="0"/>
                <a:cs typeface="Calibri" panose="020F0502020204030204" pitchFamily="34" charset="0"/>
              </a:rPr>
              <a:t>Logical</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a:solidFill>
                  <a:srgbClr val="0D0D0D"/>
                </a:solidFill>
                <a:effectLst/>
                <a:latin typeface="Calibri" panose="020F0502020204030204" pitchFamily="34" charset="0"/>
                <a:cs typeface="Calibri" panose="020F0502020204030204" pitchFamily="34" charset="0"/>
              </a:rPr>
              <a:t>Quant</a:t>
            </a:r>
            <a:r>
              <a:rPr lang="en-US" sz="1600" b="0" i="0" dirty="0">
                <a:solidFill>
                  <a:srgbClr val="0D0D0D"/>
                </a:solidFill>
                <a:effectLst/>
                <a:latin typeface="Calibri" panose="020F0502020204030204" pitchFamily="34" charset="0"/>
                <a:cs typeface="Calibri" panose="020F0502020204030204" pitchFamily="34" charset="0"/>
              </a:rPr>
              <a:t>: Scores obtained in respective subjects.</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Domain</a:t>
            </a:r>
            <a:r>
              <a:rPr lang="en-US" sz="1600" b="0" i="0" dirty="0">
                <a:solidFill>
                  <a:srgbClr val="0D0D0D"/>
                </a:solidFill>
                <a:effectLst/>
                <a:latin typeface="Calibri" panose="020F0502020204030204" pitchFamily="34" charset="0"/>
                <a:cs typeface="Calibri" panose="020F0502020204030204" pitchFamily="34" charset="0"/>
              </a:rPr>
              <a:t>: Domain knowledge score.</a:t>
            </a:r>
          </a:p>
          <a:p>
            <a:pPr lvl="1">
              <a:buFont typeface="Arial" panose="020B0604020202020204" pitchFamily="34" charset="0"/>
              <a:buChar char="•"/>
            </a:pPr>
            <a:r>
              <a:rPr lang="en-US" sz="1600" b="1" i="0" dirty="0" err="1">
                <a:solidFill>
                  <a:srgbClr val="0D0D0D"/>
                </a:solidFill>
                <a:effectLst/>
                <a:latin typeface="Calibri" panose="020F0502020204030204" pitchFamily="34" charset="0"/>
                <a:cs typeface="Calibri" panose="020F0502020204030204" pitchFamily="34" charset="0"/>
              </a:rPr>
              <a:t>ComputerProgramming</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err="1">
                <a:solidFill>
                  <a:srgbClr val="0D0D0D"/>
                </a:solidFill>
                <a:effectLst/>
                <a:latin typeface="Calibri" panose="020F0502020204030204" pitchFamily="34" charset="0"/>
                <a:cs typeface="Calibri" panose="020F0502020204030204" pitchFamily="34" charset="0"/>
              </a:rPr>
              <a:t>ElectronicsAndSemicon</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err="1">
                <a:solidFill>
                  <a:srgbClr val="0D0D0D"/>
                </a:solidFill>
                <a:effectLst/>
                <a:latin typeface="Calibri" panose="020F0502020204030204" pitchFamily="34" charset="0"/>
                <a:cs typeface="Calibri" panose="020F0502020204030204" pitchFamily="34" charset="0"/>
              </a:rPr>
              <a:t>ComputerScience</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err="1">
                <a:solidFill>
                  <a:srgbClr val="0D0D0D"/>
                </a:solidFill>
                <a:effectLst/>
                <a:latin typeface="Calibri" panose="020F0502020204030204" pitchFamily="34" charset="0"/>
                <a:cs typeface="Calibri" panose="020F0502020204030204" pitchFamily="34" charset="0"/>
              </a:rPr>
              <a:t>MechanicalEngg</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err="1">
                <a:solidFill>
                  <a:srgbClr val="0D0D0D"/>
                </a:solidFill>
                <a:effectLst/>
                <a:latin typeface="Calibri" panose="020F0502020204030204" pitchFamily="34" charset="0"/>
                <a:cs typeface="Calibri" panose="020F0502020204030204" pitchFamily="34" charset="0"/>
              </a:rPr>
              <a:t>ElectricalEngg</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err="1">
                <a:solidFill>
                  <a:srgbClr val="0D0D0D"/>
                </a:solidFill>
                <a:effectLst/>
                <a:latin typeface="Calibri" panose="020F0502020204030204" pitchFamily="34" charset="0"/>
                <a:cs typeface="Calibri" panose="020F0502020204030204" pitchFamily="34" charset="0"/>
              </a:rPr>
              <a:t>TelecomEngg</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err="1">
                <a:solidFill>
                  <a:srgbClr val="0D0D0D"/>
                </a:solidFill>
                <a:effectLst/>
                <a:latin typeface="Calibri" panose="020F0502020204030204" pitchFamily="34" charset="0"/>
                <a:cs typeface="Calibri" panose="020F0502020204030204" pitchFamily="34" charset="0"/>
              </a:rPr>
              <a:t>CivilEngg</a:t>
            </a:r>
            <a:r>
              <a:rPr lang="en-US" sz="1600" b="0" i="0" dirty="0">
                <a:solidFill>
                  <a:srgbClr val="0D0D0D"/>
                </a:solidFill>
                <a:effectLst/>
                <a:latin typeface="Calibri" panose="020F0502020204030204" pitchFamily="34" charset="0"/>
                <a:cs typeface="Calibri" panose="020F0502020204030204" pitchFamily="34" charset="0"/>
              </a:rPr>
              <a:t>: Scores or qualifications in various engineering disciplines.</a:t>
            </a:r>
          </a:p>
          <a:p>
            <a:pPr lvl="1">
              <a:buFont typeface="Arial" panose="020B0604020202020204" pitchFamily="34" charset="0"/>
              <a:buChar char="•"/>
            </a:pPr>
            <a:r>
              <a:rPr lang="en-US" sz="1600" b="1" i="0" dirty="0">
                <a:solidFill>
                  <a:srgbClr val="0D0D0D"/>
                </a:solidFill>
                <a:effectLst/>
                <a:latin typeface="Calibri" panose="020F0502020204030204" pitchFamily="34" charset="0"/>
                <a:cs typeface="Calibri" panose="020F0502020204030204" pitchFamily="34" charset="0"/>
              </a:rPr>
              <a:t>conscientiousness</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a:solidFill>
                  <a:srgbClr val="0D0D0D"/>
                </a:solidFill>
                <a:effectLst/>
                <a:latin typeface="Calibri" panose="020F0502020204030204" pitchFamily="34" charset="0"/>
                <a:cs typeface="Calibri" panose="020F0502020204030204" pitchFamily="34" charset="0"/>
              </a:rPr>
              <a:t>agreeableness</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a:solidFill>
                  <a:srgbClr val="0D0D0D"/>
                </a:solidFill>
                <a:effectLst/>
                <a:latin typeface="Calibri" panose="020F0502020204030204" pitchFamily="34" charset="0"/>
                <a:cs typeface="Calibri" panose="020F0502020204030204" pitchFamily="34" charset="0"/>
              </a:rPr>
              <a:t>extraversion</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err="1">
                <a:solidFill>
                  <a:srgbClr val="0D0D0D"/>
                </a:solidFill>
                <a:effectLst/>
                <a:latin typeface="Calibri" panose="020F0502020204030204" pitchFamily="34" charset="0"/>
                <a:cs typeface="Calibri" panose="020F0502020204030204" pitchFamily="34" charset="0"/>
              </a:rPr>
              <a:t>nueroticism</a:t>
            </a:r>
            <a:r>
              <a:rPr lang="en-US" sz="1600" b="0" i="0" dirty="0">
                <a:solidFill>
                  <a:srgbClr val="0D0D0D"/>
                </a:solidFill>
                <a:effectLst/>
                <a:latin typeface="Calibri" panose="020F0502020204030204" pitchFamily="34" charset="0"/>
                <a:cs typeface="Calibri" panose="020F0502020204030204" pitchFamily="34" charset="0"/>
              </a:rPr>
              <a:t>, </a:t>
            </a:r>
            <a:r>
              <a:rPr lang="en-US" sz="1600" b="1" i="0" dirty="0" err="1">
                <a:solidFill>
                  <a:srgbClr val="0D0D0D"/>
                </a:solidFill>
                <a:effectLst/>
                <a:latin typeface="Calibri" panose="020F0502020204030204" pitchFamily="34" charset="0"/>
                <a:cs typeface="Calibri" panose="020F0502020204030204" pitchFamily="34" charset="0"/>
              </a:rPr>
              <a:t>openess_to_experience</a:t>
            </a:r>
            <a:r>
              <a:rPr lang="en-US" sz="1600" b="0" i="0" dirty="0">
                <a:solidFill>
                  <a:srgbClr val="0D0D0D"/>
                </a:solidFill>
                <a:effectLst/>
                <a:latin typeface="Calibri" panose="020F0502020204030204" pitchFamily="34" charset="0"/>
                <a:cs typeface="Calibri" panose="020F0502020204030204" pitchFamily="34" charset="0"/>
              </a:rPr>
              <a:t>: Personality trait scores.</a:t>
            </a:r>
          </a:p>
          <a:p>
            <a:pPr algn="just"/>
            <a:r>
              <a:rPr lang="en-US" sz="2200" b="0" i="0" dirty="0">
                <a:solidFill>
                  <a:srgbClr val="0D0D0D"/>
                </a:solidFill>
                <a:effectLst/>
                <a:latin typeface="Calibri" panose="020F0502020204030204" pitchFamily="34" charset="0"/>
                <a:cs typeface="Calibri" panose="020F0502020204030204" pitchFamily="34" charset="0"/>
              </a:rPr>
              <a:t>The dataset offers a rich source of information for exploring employment outcomes, educational backgrounds, and personality traits among engineering graduates. With a diverse range of variables, it provides ample opportunities for </a:t>
            </a:r>
            <a:r>
              <a:rPr lang="en-US" sz="2200" b="0" i="0" dirty="0" err="1">
                <a:solidFill>
                  <a:srgbClr val="0D0D0D"/>
                </a:solidFill>
                <a:effectLst/>
                <a:latin typeface="Calibri" panose="020F0502020204030204" pitchFamily="34" charset="0"/>
                <a:cs typeface="Calibri" panose="020F0502020204030204" pitchFamily="34" charset="0"/>
              </a:rPr>
              <a:t>indepth</a:t>
            </a:r>
            <a:r>
              <a:rPr lang="en-US" sz="2200" b="0" i="0" dirty="0">
                <a:solidFill>
                  <a:srgbClr val="0D0D0D"/>
                </a:solidFill>
                <a:effectLst/>
                <a:latin typeface="Calibri" panose="020F0502020204030204" pitchFamily="34" charset="0"/>
                <a:cs typeface="Calibri" panose="020F0502020204030204" pitchFamily="34" charset="0"/>
              </a:rPr>
              <a:t> analysis and insights into factors influencing career trajectories.</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2842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Exploratory Data Analysis (EDA)?">
            <a:extLst>
              <a:ext uri="{FF2B5EF4-FFF2-40B4-BE49-F238E27FC236}">
                <a16:creationId xmlns:a16="http://schemas.microsoft.com/office/drawing/2014/main" id="{5A891965-9EBA-1CD5-76E5-8545A89E2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25642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C246903-58E9-5E25-9359-8A3AB96432D0}"/>
              </a:ext>
            </a:extLst>
          </p:cNvPr>
          <p:cNvSpPr/>
          <p:nvPr/>
        </p:nvSpPr>
        <p:spPr>
          <a:xfrm>
            <a:off x="0" y="6256421"/>
            <a:ext cx="8935453" cy="601579"/>
          </a:xfrm>
          <a:prstGeom prst="rect">
            <a:avLst/>
          </a:prstGeom>
          <a:gradFill>
            <a:gsLst>
              <a:gs pos="28000">
                <a:srgbClr val="FFF1D6"/>
              </a:gs>
              <a:gs pos="83000">
                <a:srgbClr val="FDE5E7"/>
              </a:gs>
              <a:gs pos="35000">
                <a:srgbClr val="E6F3F1"/>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7212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08220BD-B858-303C-4BCB-7BFCC61086AD}"/>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AC6F8404-1BA2-8565-ED67-942B09577877}"/>
              </a:ext>
            </a:extLst>
          </p:cNvPr>
          <p:cNvSpPr txBox="1">
            <a:spLocks noGrp="1"/>
          </p:cNvSpPr>
          <p:nvPr>
            <p:ph type="title"/>
          </p:nvPr>
        </p:nvSpPr>
        <p:spPr>
          <a:xfrm>
            <a:off x="178633" y="231133"/>
            <a:ext cx="7511462" cy="54302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 Data Cleaning:</a:t>
            </a:r>
            <a:endParaRPr b="1" dirty="0">
              <a:solidFill>
                <a:srgbClr val="FF0000"/>
              </a:solidFill>
            </a:endParaRPr>
          </a:p>
        </p:txBody>
      </p:sp>
      <p:sp>
        <p:nvSpPr>
          <p:cNvPr id="3" name="Text Placeholder 2">
            <a:extLst>
              <a:ext uri="{FF2B5EF4-FFF2-40B4-BE49-F238E27FC236}">
                <a16:creationId xmlns:a16="http://schemas.microsoft.com/office/drawing/2014/main" id="{A65305B7-233C-8D03-BA87-5FB632D14B76}"/>
              </a:ext>
            </a:extLst>
          </p:cNvPr>
          <p:cNvSpPr>
            <a:spLocks noGrp="1"/>
          </p:cNvSpPr>
          <p:nvPr>
            <p:ph type="body" idx="1"/>
          </p:nvPr>
        </p:nvSpPr>
        <p:spPr>
          <a:xfrm>
            <a:off x="838200" y="774153"/>
            <a:ext cx="10515600" cy="5309693"/>
          </a:xfrm>
        </p:spPr>
        <p:txBody>
          <a:bodyPr>
            <a:normAutofit/>
          </a:bodyPr>
          <a:lstStyle/>
          <a:p>
            <a:pPr algn="just">
              <a:buFont typeface="Arial" panose="020B0604020202020204" pitchFamily="34" charset="0"/>
              <a:buChar char="•"/>
            </a:pPr>
            <a:r>
              <a:rPr lang="en-US" sz="2400" dirty="0"/>
              <a:t>After conducting preliminary assessments on the provided data, it has come to my attention that there are some irregularities present within the dataset.</a:t>
            </a:r>
          </a:p>
        </p:txBody>
      </p:sp>
      <p:pic>
        <p:nvPicPr>
          <p:cNvPr id="8" name="Picture 7">
            <a:extLst>
              <a:ext uri="{FF2B5EF4-FFF2-40B4-BE49-F238E27FC236}">
                <a16:creationId xmlns:a16="http://schemas.microsoft.com/office/drawing/2014/main" id="{FBE31DC7-7127-0EFA-C671-2EC3C2892D9B}"/>
              </a:ext>
            </a:extLst>
          </p:cNvPr>
          <p:cNvPicPr>
            <a:picLocks noChangeAspect="1"/>
          </p:cNvPicPr>
          <p:nvPr/>
        </p:nvPicPr>
        <p:blipFill>
          <a:blip r:embed="rId3"/>
          <a:stretch>
            <a:fillRect/>
          </a:stretch>
        </p:blipFill>
        <p:spPr>
          <a:xfrm>
            <a:off x="1126107" y="4860028"/>
            <a:ext cx="5616513" cy="987278"/>
          </a:xfrm>
          <a:prstGeom prst="rect">
            <a:avLst/>
          </a:prstGeom>
        </p:spPr>
      </p:pic>
      <p:pic>
        <p:nvPicPr>
          <p:cNvPr id="10" name="Picture 9">
            <a:extLst>
              <a:ext uri="{FF2B5EF4-FFF2-40B4-BE49-F238E27FC236}">
                <a16:creationId xmlns:a16="http://schemas.microsoft.com/office/drawing/2014/main" id="{1D780CB6-225E-ED11-CD6A-958CCFBE9A15}"/>
              </a:ext>
            </a:extLst>
          </p:cNvPr>
          <p:cNvPicPr>
            <a:picLocks noChangeAspect="1"/>
          </p:cNvPicPr>
          <p:nvPr/>
        </p:nvPicPr>
        <p:blipFill>
          <a:blip r:embed="rId4"/>
          <a:stretch>
            <a:fillRect/>
          </a:stretch>
        </p:blipFill>
        <p:spPr>
          <a:xfrm>
            <a:off x="838199" y="1756227"/>
            <a:ext cx="10515599" cy="2888017"/>
          </a:xfrm>
          <a:prstGeom prst="rect">
            <a:avLst/>
          </a:prstGeom>
        </p:spPr>
      </p:pic>
    </p:spTree>
    <p:extLst>
      <p:ext uri="{BB962C8B-B14F-4D97-AF65-F5344CB8AC3E}">
        <p14:creationId xmlns:p14="http://schemas.microsoft.com/office/powerpoint/2010/main" val="1451424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768B1D94-A3BC-7E84-76D8-A7B93C91A9D9}"/>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B73E866C-4964-DEB7-A1EF-424FF6671CE2}"/>
              </a:ext>
            </a:extLst>
          </p:cNvPr>
          <p:cNvSpPr txBox="1">
            <a:spLocks noGrp="1"/>
          </p:cNvSpPr>
          <p:nvPr>
            <p:ph type="title"/>
          </p:nvPr>
        </p:nvSpPr>
        <p:spPr>
          <a:xfrm>
            <a:off x="301569" y="231133"/>
            <a:ext cx="5024410" cy="46591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 Univariate Analysis:</a:t>
            </a:r>
            <a:endParaRPr b="1" dirty="0">
              <a:solidFill>
                <a:srgbClr val="FF0000"/>
              </a:solidFill>
            </a:endParaRPr>
          </a:p>
        </p:txBody>
      </p:sp>
      <p:sp>
        <p:nvSpPr>
          <p:cNvPr id="3" name="Text Placeholder 2">
            <a:extLst>
              <a:ext uri="{FF2B5EF4-FFF2-40B4-BE49-F238E27FC236}">
                <a16:creationId xmlns:a16="http://schemas.microsoft.com/office/drawing/2014/main" id="{59CF1A34-9F9A-DC53-5196-9C9A89E6A602}"/>
              </a:ext>
            </a:extLst>
          </p:cNvPr>
          <p:cNvSpPr>
            <a:spLocks noGrp="1"/>
          </p:cNvSpPr>
          <p:nvPr>
            <p:ph type="body" idx="1"/>
          </p:nvPr>
        </p:nvSpPr>
        <p:spPr>
          <a:xfrm>
            <a:off x="5325979" y="2105854"/>
            <a:ext cx="6689558" cy="4243136"/>
          </a:xfrm>
        </p:spPr>
        <p:txBody>
          <a:bodyPr>
            <a:noAutofit/>
          </a:bodyPr>
          <a:lstStyle/>
          <a:p>
            <a:pPr marL="114300" indent="0" algn="just">
              <a:buNone/>
            </a:pPr>
            <a:r>
              <a:rPr lang="en-US" sz="2200" dirty="0">
                <a:latin typeface="Calibri" panose="020F0502020204030204" pitchFamily="34" charset="0"/>
                <a:cs typeface="Calibri" panose="020F0502020204030204" pitchFamily="34" charset="0"/>
              </a:rPr>
              <a:t>Following an analysis of the </a:t>
            </a:r>
            <a:r>
              <a:rPr lang="en-US" sz="2200" b="1" dirty="0">
                <a:latin typeface="Calibri" panose="020F0502020204030204" pitchFamily="34" charset="0"/>
                <a:cs typeface="Calibri" panose="020F0502020204030204" pitchFamily="34" charset="0"/>
              </a:rPr>
              <a:t>Designation</a:t>
            </a:r>
            <a:r>
              <a:rPr lang="en-US" sz="2200" dirty="0">
                <a:latin typeface="Calibri" panose="020F0502020204030204" pitchFamily="34" charset="0"/>
                <a:cs typeface="Calibri" panose="020F0502020204030204" pitchFamily="34" charset="0"/>
              </a:rPr>
              <a:t> column, I observed high cardinality, making analysis challenging. </a:t>
            </a:r>
          </a:p>
          <a:p>
            <a:pPr marL="114300" indent="0" algn="just">
              <a:buNone/>
            </a:pPr>
            <a:r>
              <a:rPr lang="en-US" sz="2200" dirty="0">
                <a:latin typeface="Calibri" panose="020F0502020204030204" pitchFamily="34" charset="0"/>
                <a:cs typeface="Calibri" panose="020F0502020204030204" pitchFamily="34" charset="0"/>
              </a:rPr>
              <a:t>Thus, I reclassified it into broader categories for easier interpretation. </a:t>
            </a:r>
          </a:p>
          <a:p>
            <a:pPr marL="114300" indent="0" algn="just">
              <a:buNone/>
            </a:pPr>
            <a:r>
              <a:rPr lang="en-US" sz="2200" dirty="0">
                <a:latin typeface="Calibri" panose="020F0502020204030204" pitchFamily="34" charset="0"/>
                <a:cs typeface="Calibri" panose="020F0502020204030204" pitchFamily="34" charset="0"/>
              </a:rPr>
              <a:t>The </a:t>
            </a:r>
            <a:r>
              <a:rPr lang="en-US" sz="2200" b="1" dirty="0">
                <a:latin typeface="Calibri" panose="020F0502020204030204" pitchFamily="34" charset="0"/>
                <a:cs typeface="Calibri" panose="020F0502020204030204" pitchFamily="34" charset="0"/>
              </a:rPr>
              <a:t>most prevalent roles are Software Engineer and Developer</a:t>
            </a:r>
            <a:r>
              <a:rPr lang="en-US" sz="2200" dirty="0">
                <a:latin typeface="Calibri" panose="020F0502020204030204" pitchFamily="34" charset="0"/>
                <a:cs typeface="Calibri" panose="020F0502020204030204" pitchFamily="34" charset="0"/>
              </a:rPr>
              <a:t>. </a:t>
            </a:r>
          </a:p>
          <a:p>
            <a:pPr marL="114300" indent="0" algn="just">
              <a:buNone/>
            </a:pPr>
            <a:r>
              <a:rPr lang="en-US" sz="2200" dirty="0">
                <a:latin typeface="Calibri" panose="020F0502020204030204" pitchFamily="34" charset="0"/>
                <a:cs typeface="Calibri" panose="020F0502020204030204" pitchFamily="34" charset="0"/>
              </a:rPr>
              <a:t>This adjustment allows for more structured analysis, providing insights into job role distributions and their impacts on various aspects like salary and performance. </a:t>
            </a:r>
          </a:p>
        </p:txBody>
      </p:sp>
      <p:pic>
        <p:nvPicPr>
          <p:cNvPr id="3074" name="Picture 2">
            <a:extLst>
              <a:ext uri="{FF2B5EF4-FFF2-40B4-BE49-F238E27FC236}">
                <a16:creationId xmlns:a16="http://schemas.microsoft.com/office/drawing/2014/main" id="{75035FA4-E604-65B2-D60F-DD0787DCDC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63" y="2105854"/>
            <a:ext cx="5069305" cy="323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6C9F731-0A97-C3EC-2F37-AB721A666BFB}"/>
              </a:ext>
            </a:extLst>
          </p:cNvPr>
          <p:cNvSpPr txBox="1"/>
          <p:nvPr/>
        </p:nvSpPr>
        <p:spPr>
          <a:xfrm>
            <a:off x="176463" y="942836"/>
            <a:ext cx="11839074" cy="984885"/>
          </a:xfrm>
          <a:prstGeom prst="rect">
            <a:avLst/>
          </a:prstGeom>
          <a:noFill/>
        </p:spPr>
        <p:txBody>
          <a:bodyPr wrap="square" rtlCol="0">
            <a:spAutoFit/>
          </a:bodyPr>
          <a:lstStyle/>
          <a:p>
            <a:r>
              <a:rPr lang="en-US" sz="2200" dirty="0">
                <a:latin typeface="Calibri" panose="020F0502020204030204" pitchFamily="34" charset="0"/>
                <a:cs typeface="Calibri" panose="020F0502020204030204" pitchFamily="34" charset="0"/>
              </a:rPr>
              <a:t>Moving forward, we'll use the </a:t>
            </a:r>
            <a:r>
              <a:rPr lang="en-US" sz="2200" b="1" dirty="0" err="1">
                <a:latin typeface="Calibri" panose="020F0502020204030204" pitchFamily="34" charset="0"/>
                <a:cs typeface="Calibri" panose="020F0502020204030204" pitchFamily="34" charset="0"/>
              </a:rPr>
              <a:t>Job_Role</a:t>
            </a:r>
            <a:r>
              <a:rPr lang="en-US" sz="2200" b="1"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column derived from </a:t>
            </a:r>
            <a:r>
              <a:rPr lang="en-US" sz="2200" b="1" dirty="0">
                <a:latin typeface="Calibri" panose="020F0502020204030204" pitchFamily="34" charset="0"/>
                <a:cs typeface="Calibri" panose="020F0502020204030204" pitchFamily="34" charset="0"/>
              </a:rPr>
              <a:t>Designation</a:t>
            </a:r>
            <a:r>
              <a:rPr lang="en-US" sz="2200" dirty="0">
                <a:latin typeface="Calibri" panose="020F0502020204030204" pitchFamily="34" charset="0"/>
                <a:cs typeface="Calibri" panose="020F0502020204030204" pitchFamily="34" charset="0"/>
              </a:rPr>
              <a:t> column for deeper exploration and informed </a:t>
            </a:r>
            <a:r>
              <a:rPr lang="en-US" sz="2200" dirty="0" err="1">
                <a:latin typeface="Calibri" panose="020F0502020204030204" pitchFamily="34" charset="0"/>
                <a:cs typeface="Calibri" panose="020F0502020204030204" pitchFamily="34" charset="0"/>
              </a:rPr>
              <a:t>decisionmaking</a:t>
            </a:r>
            <a:r>
              <a:rPr lang="en-US" sz="2200" dirty="0">
                <a:latin typeface="Calibri" panose="020F0502020204030204" pitchFamily="34" charset="0"/>
                <a:cs typeface="Calibri" panose="020F0502020204030204" pitchFamily="34" charset="0"/>
              </a:rPr>
              <a:t>.</a:t>
            </a:r>
          </a:p>
          <a:p>
            <a:endParaRPr lang="en-US" dirty="0"/>
          </a:p>
        </p:txBody>
      </p:sp>
    </p:spTree>
    <p:extLst>
      <p:ext uri="{BB962C8B-B14F-4D97-AF65-F5344CB8AC3E}">
        <p14:creationId xmlns:p14="http://schemas.microsoft.com/office/powerpoint/2010/main" val="219164456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1831</Words>
  <Application>Microsoft Office PowerPoint</Application>
  <PresentationFormat>Widescreen</PresentationFormat>
  <Paragraphs>126</Paragraphs>
  <Slides>23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Libre Baskerville</vt:lpstr>
      <vt:lpstr>Lato Black</vt:lpstr>
      <vt:lpstr>Arial</vt:lpstr>
      <vt:lpstr>Office Theme</vt:lpstr>
      <vt:lpstr>PowerPoint Presentation</vt:lpstr>
      <vt:lpstr>PowerPoint Presentation</vt:lpstr>
      <vt:lpstr>Agenda (This should be the PPT flow)  </vt:lpstr>
      <vt:lpstr>Objective:</vt:lpstr>
      <vt:lpstr>Description:</vt:lpstr>
      <vt:lpstr>Description:</vt:lpstr>
      <vt:lpstr>PowerPoint Presentation</vt:lpstr>
      <vt:lpstr> Data Cleaning:</vt:lpstr>
      <vt:lpstr> Univariate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Sai mora</cp:lastModifiedBy>
  <cp:revision>9</cp:revision>
  <dcterms:created xsi:type="dcterms:W3CDTF">2021-02-16T05:19:01Z</dcterms:created>
  <dcterms:modified xsi:type="dcterms:W3CDTF">2024-06-11T05:45:55Z</dcterms:modified>
</cp:coreProperties>
</file>