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3" r:id="rId7"/>
    <p:sldId id="260" r:id="rId8"/>
    <p:sldId id="264" r:id="rId9"/>
    <p:sldId id="265" r:id="rId10"/>
    <p:sldId id="266" r:id="rId11"/>
    <p:sldId id="267" r:id="rId12"/>
    <p:sldId id="269"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7:55:23.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7:55:24.3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7:55:24.7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15,'-6'-6,"-3"-2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7:55:25.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7:55:25.6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7:55:26.0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7:55:26.4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129 104,'-6'0,"-2"-6,-12-14,-9-4,-5-5,2 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8AF9-DDB4-4EE3-85C7-7CF3B9E4D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D7F926-F46C-4A36-8109-A171A45E7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7246B3-FE8B-415D-B058-FDA45A19E082}"/>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5" name="Footer Placeholder 4">
            <a:extLst>
              <a:ext uri="{FF2B5EF4-FFF2-40B4-BE49-F238E27FC236}">
                <a16:creationId xmlns:a16="http://schemas.microsoft.com/office/drawing/2014/main" id="{67CFEDD1-13A6-424C-BD1E-C613E47A6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2F31D-55F3-4BC8-9A06-B93B0F4883FF}"/>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257114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F94A-7A89-448A-AA67-37D198F8B1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2BFD2-A48D-45BC-8D65-3D6ACB6BD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83E78-1426-420B-B8FE-5017F2CA5A0F}"/>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5" name="Footer Placeholder 4">
            <a:extLst>
              <a:ext uri="{FF2B5EF4-FFF2-40B4-BE49-F238E27FC236}">
                <a16:creationId xmlns:a16="http://schemas.microsoft.com/office/drawing/2014/main" id="{5003FED7-C1CE-408A-AABB-F7D177B89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4DF31-8A41-4AFE-9AD7-B594512551BF}"/>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28462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B008CF-0016-4144-B8AF-8485D018EE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9B43C7-D8B2-436E-8A61-3BE08F2DBF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BCE14-A97B-4FAA-8D32-98EA48905EF1}"/>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5" name="Footer Placeholder 4">
            <a:extLst>
              <a:ext uri="{FF2B5EF4-FFF2-40B4-BE49-F238E27FC236}">
                <a16:creationId xmlns:a16="http://schemas.microsoft.com/office/drawing/2014/main" id="{FE47C197-1163-4F02-B895-C35F42884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03C77-F358-4DE8-8F25-0B319A132D1D}"/>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316315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5CF4-6AEA-4B91-B220-87ED47966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3A8B91-C78E-4F02-AFC7-36402EFD5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79E39-5B87-405D-8929-79154EC1AB16}"/>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5" name="Footer Placeholder 4">
            <a:extLst>
              <a:ext uri="{FF2B5EF4-FFF2-40B4-BE49-F238E27FC236}">
                <a16:creationId xmlns:a16="http://schemas.microsoft.com/office/drawing/2014/main" id="{9A401699-0670-4987-8BA3-A691AD63A6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51481-D008-4DE0-9EB4-B36455F51FAD}"/>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11721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0EDA-FD61-40CA-BF79-A770B7E6A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7EA8D7-93D9-4CC6-8FBD-B1389E68D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B6C2B-D1E9-4A70-9DF6-64C5A552865F}"/>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5" name="Footer Placeholder 4">
            <a:extLst>
              <a:ext uri="{FF2B5EF4-FFF2-40B4-BE49-F238E27FC236}">
                <a16:creationId xmlns:a16="http://schemas.microsoft.com/office/drawing/2014/main" id="{9DABBFC3-DAB4-4D17-A7C4-C30B0862D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F1BC-DB33-4B58-9FC3-049094AFC84C}"/>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88741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73E4-865A-4D39-A2E3-F0F3871EB2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DFA6CD-9930-45D9-BC3D-5FA02A65D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DC3B58-C1ED-4820-A585-28B0E968B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6074C1-20EE-465D-888D-5F3F1B3AB0F0}"/>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6" name="Footer Placeholder 5">
            <a:extLst>
              <a:ext uri="{FF2B5EF4-FFF2-40B4-BE49-F238E27FC236}">
                <a16:creationId xmlns:a16="http://schemas.microsoft.com/office/drawing/2014/main" id="{24BE69BB-3327-456B-8DDB-D68AC4B8F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24F08-4B35-439A-82F5-FB80D95BC0A8}"/>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1332696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FC4C-607E-4E58-AC61-76046CBC92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2973EE-2215-4B23-87EE-046FC1FBC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FB5AE-A9C2-4C11-8416-F388A1281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E44C97-9FB1-4AB3-BD34-C231921EE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94E829-0A18-4715-8F97-06D25A6E5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03020A-E89A-4E25-930F-76CB951D37C6}"/>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8" name="Footer Placeholder 7">
            <a:extLst>
              <a:ext uri="{FF2B5EF4-FFF2-40B4-BE49-F238E27FC236}">
                <a16:creationId xmlns:a16="http://schemas.microsoft.com/office/drawing/2014/main" id="{39CBE3EE-6BCD-4CEB-B261-BB0B72B540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7C7301-B155-49E5-8C15-AE22E7B04E7B}"/>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293427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351E-CDFE-4C0F-A248-951FCB3EFC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CBC0AB-4887-45E9-ABE5-9EDF6EEAA8AD}"/>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4" name="Footer Placeholder 3">
            <a:extLst>
              <a:ext uri="{FF2B5EF4-FFF2-40B4-BE49-F238E27FC236}">
                <a16:creationId xmlns:a16="http://schemas.microsoft.com/office/drawing/2014/main" id="{B1ADB002-E10D-4A4E-91C4-C97EF3D5CC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7E2A61-8810-425A-8C0B-215BEDBFD44B}"/>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240695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850E58-5DEB-4575-B9EF-776A03507A48}"/>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3" name="Footer Placeholder 2">
            <a:extLst>
              <a:ext uri="{FF2B5EF4-FFF2-40B4-BE49-F238E27FC236}">
                <a16:creationId xmlns:a16="http://schemas.microsoft.com/office/drawing/2014/main" id="{9DC12F9F-BBB9-4AAF-9540-FB49F8F6C7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32E25E-F297-49C6-BBC9-E2AC252511C7}"/>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36698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1150-A113-433D-B79E-FC380A34F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CC5E79-DEBF-444C-92CE-8D981C27B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66B742-74D1-4D19-95FE-F8CA61CD2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1957A-A4A9-418B-8ECF-BBE5FD2507B3}"/>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6" name="Footer Placeholder 5">
            <a:extLst>
              <a:ext uri="{FF2B5EF4-FFF2-40B4-BE49-F238E27FC236}">
                <a16:creationId xmlns:a16="http://schemas.microsoft.com/office/drawing/2014/main" id="{9D3104CD-D857-40D8-89AE-2C8404F2A9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13CFE-48FF-43AC-BB53-9C2DF64BDA44}"/>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9402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592-96B0-4533-AB9A-4FB1D38AC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BF6CC3-8A45-4720-98AB-C67E43E06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E2E13C-B73F-4A9B-B5FA-BAEB825DA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9281B-F839-4205-8A62-C769B30A8DE9}"/>
              </a:ext>
            </a:extLst>
          </p:cNvPr>
          <p:cNvSpPr>
            <a:spLocks noGrp="1"/>
          </p:cNvSpPr>
          <p:nvPr>
            <p:ph type="dt" sz="half" idx="10"/>
          </p:nvPr>
        </p:nvSpPr>
        <p:spPr/>
        <p:txBody>
          <a:bodyPr/>
          <a:lstStyle/>
          <a:p>
            <a:fld id="{76905AB0-B933-426E-9F6F-7A57D37F9904}" type="datetimeFigureOut">
              <a:rPr lang="en-IN" smtClean="0"/>
              <a:t>23-06-2021</a:t>
            </a:fld>
            <a:endParaRPr lang="en-IN"/>
          </a:p>
        </p:txBody>
      </p:sp>
      <p:sp>
        <p:nvSpPr>
          <p:cNvPr id="6" name="Footer Placeholder 5">
            <a:extLst>
              <a:ext uri="{FF2B5EF4-FFF2-40B4-BE49-F238E27FC236}">
                <a16:creationId xmlns:a16="http://schemas.microsoft.com/office/drawing/2014/main" id="{1A05E2D3-2422-4709-AF96-3BA2AF964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892200-F427-4AC2-959A-0F8EE2E7E16A}"/>
              </a:ext>
            </a:extLst>
          </p:cNvPr>
          <p:cNvSpPr>
            <a:spLocks noGrp="1"/>
          </p:cNvSpPr>
          <p:nvPr>
            <p:ph type="sldNum" sz="quarter" idx="12"/>
          </p:nvPr>
        </p:nvSpPr>
        <p:spPr/>
        <p:txBody>
          <a:bodyPr/>
          <a:lstStyle/>
          <a:p>
            <a:fld id="{B2C3572E-EB83-45DE-A8C2-329E4175AA90}" type="slidenum">
              <a:rPr lang="en-IN" smtClean="0"/>
              <a:t>‹#›</a:t>
            </a:fld>
            <a:endParaRPr lang="en-IN"/>
          </a:p>
        </p:txBody>
      </p:sp>
    </p:spTree>
    <p:extLst>
      <p:ext uri="{BB962C8B-B14F-4D97-AF65-F5344CB8AC3E}">
        <p14:creationId xmlns:p14="http://schemas.microsoft.com/office/powerpoint/2010/main" val="5512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7B428-72E8-45AF-80F7-B006BAB4FD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FAF56-5A08-488C-AE26-26EB38400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A4021-BE4D-40F6-8908-BC9589713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05AB0-B933-426E-9F6F-7A57D37F9904}" type="datetimeFigureOut">
              <a:rPr lang="en-IN" smtClean="0"/>
              <a:t>23-06-2021</a:t>
            </a:fld>
            <a:endParaRPr lang="en-IN"/>
          </a:p>
        </p:txBody>
      </p:sp>
      <p:sp>
        <p:nvSpPr>
          <p:cNvPr id="5" name="Footer Placeholder 4">
            <a:extLst>
              <a:ext uri="{FF2B5EF4-FFF2-40B4-BE49-F238E27FC236}">
                <a16:creationId xmlns:a16="http://schemas.microsoft.com/office/drawing/2014/main" id="{A9ADF368-B8DD-48FB-A5AF-4F414F4C8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945BC6-1DF6-4A53-9872-426E8900C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3572E-EB83-45DE-A8C2-329E4175AA90}" type="slidenum">
              <a:rPr lang="en-IN" smtClean="0"/>
              <a:t>‹#›</a:t>
            </a:fld>
            <a:endParaRPr lang="en-IN"/>
          </a:p>
        </p:txBody>
      </p:sp>
    </p:spTree>
    <p:extLst>
      <p:ext uri="{BB962C8B-B14F-4D97-AF65-F5344CB8AC3E}">
        <p14:creationId xmlns:p14="http://schemas.microsoft.com/office/powerpoint/2010/main" val="35462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9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10.png"/><Relationship Id="rId5" Type="http://schemas.openxmlformats.org/officeDocument/2006/relationships/customXml" Target="../ink/ink3.xml"/><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tawsifurrahman/covid19-radiography-database" TargetMode="External"/><Relationship Id="rId1" Type="http://schemas.openxmlformats.org/officeDocument/2006/relationships/slideLayout" Target="../slideLayouts/slideLayout2.xml"/><Relationship Id="rId5" Type="http://schemas.openxmlformats.org/officeDocument/2006/relationships/image" Target="../media/image4.web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038E-B45D-4434-AAD1-663794D972B8}"/>
              </a:ext>
            </a:extLst>
          </p:cNvPr>
          <p:cNvSpPr>
            <a:spLocks noGrp="1"/>
          </p:cNvSpPr>
          <p:nvPr>
            <p:ph type="ctrTitle"/>
          </p:nvPr>
        </p:nvSpPr>
        <p:spPr>
          <a:xfrm>
            <a:off x="1524000" y="1041400"/>
            <a:ext cx="9144000" cy="2387600"/>
          </a:xfrm>
        </p:spPr>
        <p:txBody>
          <a:bodyPr>
            <a:noAutofit/>
          </a:bodyPr>
          <a:lstStyle/>
          <a:p>
            <a:r>
              <a:rPr lang="en-IN" sz="5600" b="1" dirty="0">
                <a:solidFill>
                  <a:schemeClr val="tx1">
                    <a:lumMod val="95000"/>
                    <a:lumOff val="5000"/>
                  </a:schemeClr>
                </a:solidFill>
                <a:latin typeface="Times New Roman" panose="02020603050405020304" pitchFamily="18" charset="0"/>
                <a:cs typeface="Times New Roman" panose="02020603050405020304" pitchFamily="18" charset="0"/>
              </a:rPr>
              <a:t>Diagnosing</a:t>
            </a:r>
            <a:r>
              <a:rPr lang="en-IN" sz="5600" b="1" dirty="0">
                <a:solidFill>
                  <a:schemeClr val="accent1">
                    <a:lumMod val="75000"/>
                  </a:schemeClr>
                </a:solidFill>
                <a:latin typeface="Times New Roman" panose="02020603050405020304" pitchFamily="18" charset="0"/>
                <a:cs typeface="Times New Roman" panose="02020603050405020304" pitchFamily="18" charset="0"/>
              </a:rPr>
              <a:t> </a:t>
            </a:r>
            <a:r>
              <a:rPr lang="en-IN" sz="5600" b="1" dirty="0">
                <a:solidFill>
                  <a:schemeClr val="bg2">
                    <a:lumMod val="50000"/>
                  </a:schemeClr>
                </a:solidFill>
                <a:latin typeface="Times New Roman" panose="02020603050405020304" pitchFamily="18" charset="0"/>
                <a:cs typeface="Times New Roman" panose="02020603050405020304" pitchFamily="18" charset="0"/>
              </a:rPr>
              <a:t>COVID-19</a:t>
            </a:r>
            <a:r>
              <a:rPr lang="en-IN" sz="5600" b="1" dirty="0">
                <a:solidFill>
                  <a:schemeClr val="accent1">
                    <a:lumMod val="75000"/>
                  </a:schemeClr>
                </a:solidFill>
                <a:latin typeface="Times New Roman" panose="02020603050405020304" pitchFamily="18" charset="0"/>
                <a:cs typeface="Times New Roman" panose="02020603050405020304" pitchFamily="18" charset="0"/>
              </a:rPr>
              <a:t> </a:t>
            </a:r>
            <a:r>
              <a:rPr lang="en-IN" sz="5600" b="1" dirty="0">
                <a:solidFill>
                  <a:schemeClr val="tx1">
                    <a:lumMod val="95000"/>
                    <a:lumOff val="5000"/>
                  </a:schemeClr>
                </a:solidFill>
                <a:latin typeface="Times New Roman" panose="02020603050405020304" pitchFamily="18" charset="0"/>
                <a:cs typeface="Times New Roman" panose="02020603050405020304" pitchFamily="18" charset="0"/>
              </a:rPr>
              <a:t>Using</a:t>
            </a:r>
            <a:r>
              <a:rPr lang="en-IN" sz="5600" b="1" dirty="0">
                <a:solidFill>
                  <a:schemeClr val="accent1">
                    <a:lumMod val="75000"/>
                  </a:schemeClr>
                </a:solidFill>
                <a:latin typeface="Times New Roman" panose="02020603050405020304" pitchFamily="18" charset="0"/>
                <a:cs typeface="Times New Roman" panose="02020603050405020304" pitchFamily="18" charset="0"/>
              </a:rPr>
              <a:t> </a:t>
            </a:r>
            <a:r>
              <a:rPr lang="en-IN" sz="5600" b="1" dirty="0">
                <a:solidFill>
                  <a:schemeClr val="bg2">
                    <a:lumMod val="50000"/>
                  </a:schemeClr>
                </a:solidFill>
                <a:latin typeface="Times New Roman" panose="02020603050405020304" pitchFamily="18" charset="0"/>
                <a:cs typeface="Times New Roman" panose="02020603050405020304" pitchFamily="18" charset="0"/>
              </a:rPr>
              <a:t>Deep Learning </a:t>
            </a:r>
            <a:r>
              <a:rPr lang="en-IN" sz="5600" b="1" dirty="0">
                <a:solidFill>
                  <a:schemeClr val="tx1">
                    <a:lumMod val="95000"/>
                    <a:lumOff val="5000"/>
                  </a:schemeClr>
                </a:solidFill>
                <a:latin typeface="Times New Roman" panose="02020603050405020304" pitchFamily="18" charset="0"/>
                <a:cs typeface="Times New Roman" panose="02020603050405020304" pitchFamily="18" charset="0"/>
              </a:rPr>
              <a:t>Applied On Radiography</a:t>
            </a:r>
          </a:p>
        </p:txBody>
      </p:sp>
      <p:sp>
        <p:nvSpPr>
          <p:cNvPr id="3" name="Subtitle 2">
            <a:extLst>
              <a:ext uri="{FF2B5EF4-FFF2-40B4-BE49-F238E27FC236}">
                <a16:creationId xmlns:a16="http://schemas.microsoft.com/office/drawing/2014/main" id="{A07F610D-51C3-48C0-96D7-EE05AAEFE94D}"/>
              </a:ext>
            </a:extLst>
          </p:cNvPr>
          <p:cNvSpPr>
            <a:spLocks noGrp="1"/>
          </p:cNvSpPr>
          <p:nvPr>
            <p:ph type="subTitle" idx="1"/>
          </p:nvPr>
        </p:nvSpPr>
        <p:spPr>
          <a:xfrm>
            <a:off x="1632290" y="3707082"/>
            <a:ext cx="9144000" cy="1655762"/>
          </a:xfrm>
        </p:spPr>
        <p:txBody>
          <a:bodyPr/>
          <a:lstStyle/>
          <a:p>
            <a:r>
              <a:rPr lang="en-IN" b="1" i="1" dirty="0">
                <a:solidFill>
                  <a:schemeClr val="bg2">
                    <a:lumMod val="25000"/>
                  </a:schemeClr>
                </a:solidFill>
                <a:latin typeface="Times New Roman" panose="02020603050405020304" pitchFamily="18" charset="0"/>
                <a:cs typeface="Times New Roman" panose="02020603050405020304" pitchFamily="18" charset="0"/>
              </a:rPr>
              <a:t>Leveraging Convolutional Neural Networks and Transfer Learning</a:t>
            </a:r>
          </a:p>
          <a:p>
            <a:r>
              <a:rPr lang="en-IN" b="1" i="1" dirty="0">
                <a:solidFill>
                  <a:schemeClr val="bg2">
                    <a:lumMod val="25000"/>
                  </a:schemeClr>
                </a:solidFill>
                <a:latin typeface="Times New Roman" panose="02020603050405020304" pitchFamily="18" charset="0"/>
                <a:cs typeface="Times New Roman" panose="02020603050405020304" pitchFamily="18" charset="0"/>
              </a:rPr>
              <a:t>Team B4</a:t>
            </a:r>
          </a:p>
        </p:txBody>
      </p:sp>
      <p:pic>
        <p:nvPicPr>
          <p:cNvPr id="5" name="Picture 4" descr="Diagram&#10;&#10;Description automatically generated">
            <a:extLst>
              <a:ext uri="{FF2B5EF4-FFF2-40B4-BE49-F238E27FC236}">
                <a16:creationId xmlns:a16="http://schemas.microsoft.com/office/drawing/2014/main" id="{0416E8CA-3CEA-4887-BC4C-ABC087754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049" y="4795695"/>
            <a:ext cx="3606482" cy="1803241"/>
          </a:xfrm>
          <a:prstGeom prst="rect">
            <a:avLst/>
          </a:prstGeom>
        </p:spPr>
      </p:pic>
    </p:spTree>
    <p:extLst>
      <p:ext uri="{BB962C8B-B14F-4D97-AF65-F5344CB8AC3E}">
        <p14:creationId xmlns:p14="http://schemas.microsoft.com/office/powerpoint/2010/main" val="284453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C54F-3775-4AA7-ACC1-7F050D5DB3D2}"/>
              </a:ext>
            </a:extLst>
          </p:cNvPr>
          <p:cNvSpPr>
            <a:spLocks noGrp="1"/>
          </p:cNvSpPr>
          <p:nvPr>
            <p:ph type="title"/>
          </p:nvPr>
        </p:nvSpPr>
        <p:spPr>
          <a:xfrm>
            <a:off x="535577" y="59731"/>
            <a:ext cx="10515600" cy="1325563"/>
          </a:xfrm>
        </p:spPr>
        <p:txBody>
          <a:bodyPr>
            <a:normAutofit/>
          </a:bodyPr>
          <a:lstStyle/>
          <a:p>
            <a:r>
              <a:rPr lang="en-IN" sz="6000" b="1" dirty="0">
                <a:solidFill>
                  <a:schemeClr val="accent1">
                    <a:lumMod val="50000"/>
                  </a:schemeClr>
                </a:solidFill>
                <a:latin typeface="Times New Roman" panose="02020603050405020304" pitchFamily="18" charset="0"/>
                <a:cs typeface="Times New Roman" panose="02020603050405020304" pitchFamily="18" charset="0"/>
              </a:rPr>
              <a:t>Evaluation Metrics</a:t>
            </a:r>
          </a:p>
        </p:txBody>
      </p:sp>
      <p:pic>
        <p:nvPicPr>
          <p:cNvPr id="4" name="Picture 3">
            <a:extLst>
              <a:ext uri="{FF2B5EF4-FFF2-40B4-BE49-F238E27FC236}">
                <a16:creationId xmlns:a16="http://schemas.microsoft.com/office/drawing/2014/main" id="{91AA86E3-EA71-43FD-A102-25638EFC5C1E}"/>
              </a:ext>
            </a:extLst>
          </p:cNvPr>
          <p:cNvPicPr>
            <a:picLocks noChangeAspect="1"/>
          </p:cNvPicPr>
          <p:nvPr/>
        </p:nvPicPr>
        <p:blipFill>
          <a:blip r:embed="rId2"/>
          <a:stretch>
            <a:fillRect/>
          </a:stretch>
        </p:blipFill>
        <p:spPr>
          <a:xfrm>
            <a:off x="535577" y="1681815"/>
            <a:ext cx="5560423" cy="4453672"/>
          </a:xfrm>
          <a:prstGeom prst="rect">
            <a:avLst/>
          </a:prstGeom>
        </p:spPr>
      </p:pic>
      <p:pic>
        <p:nvPicPr>
          <p:cNvPr id="5" name="Picture 4">
            <a:extLst>
              <a:ext uri="{FF2B5EF4-FFF2-40B4-BE49-F238E27FC236}">
                <a16:creationId xmlns:a16="http://schemas.microsoft.com/office/drawing/2014/main" id="{0728BC38-A44E-49AC-9669-A975AF5338D0}"/>
              </a:ext>
            </a:extLst>
          </p:cNvPr>
          <p:cNvPicPr>
            <a:picLocks noChangeAspect="1"/>
          </p:cNvPicPr>
          <p:nvPr/>
        </p:nvPicPr>
        <p:blipFill>
          <a:blip r:embed="rId3"/>
          <a:stretch>
            <a:fillRect/>
          </a:stretch>
        </p:blipFill>
        <p:spPr>
          <a:xfrm>
            <a:off x="6203614" y="1611366"/>
            <a:ext cx="5806186" cy="3635267"/>
          </a:xfrm>
          <a:prstGeom prst="rect">
            <a:avLst/>
          </a:prstGeom>
        </p:spPr>
      </p:pic>
      <p:sp>
        <p:nvSpPr>
          <p:cNvPr id="6" name="TextBox 5">
            <a:extLst>
              <a:ext uri="{FF2B5EF4-FFF2-40B4-BE49-F238E27FC236}">
                <a16:creationId xmlns:a16="http://schemas.microsoft.com/office/drawing/2014/main" id="{D6BF42FA-0B68-4F17-930F-FCACCEE3F9BA}"/>
              </a:ext>
            </a:extLst>
          </p:cNvPr>
          <p:cNvSpPr txBox="1"/>
          <p:nvPr/>
        </p:nvSpPr>
        <p:spPr>
          <a:xfrm>
            <a:off x="7448721" y="5246633"/>
            <a:ext cx="3315972"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Comparison of different models</a:t>
            </a:r>
          </a:p>
        </p:txBody>
      </p:sp>
      <p:sp>
        <p:nvSpPr>
          <p:cNvPr id="7" name="TextBox 6">
            <a:extLst>
              <a:ext uri="{FF2B5EF4-FFF2-40B4-BE49-F238E27FC236}">
                <a16:creationId xmlns:a16="http://schemas.microsoft.com/office/drawing/2014/main" id="{975C0979-E1A3-497B-8967-4267E3CB66E3}"/>
              </a:ext>
            </a:extLst>
          </p:cNvPr>
          <p:cNvSpPr txBox="1"/>
          <p:nvPr/>
        </p:nvSpPr>
        <p:spPr>
          <a:xfrm rot="16200000">
            <a:off x="-1245112" y="3244332"/>
            <a:ext cx="322395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Confusion matrix of the Model</a:t>
            </a:r>
          </a:p>
        </p:txBody>
      </p:sp>
    </p:spTree>
    <p:extLst>
      <p:ext uri="{BB962C8B-B14F-4D97-AF65-F5344CB8AC3E}">
        <p14:creationId xmlns:p14="http://schemas.microsoft.com/office/powerpoint/2010/main" val="387159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04C867-1226-4EC2-ABCE-F3E61E8F67D1}"/>
              </a:ext>
            </a:extLst>
          </p:cNvPr>
          <p:cNvPicPr>
            <a:picLocks noChangeAspect="1"/>
          </p:cNvPicPr>
          <p:nvPr/>
        </p:nvPicPr>
        <p:blipFill>
          <a:blip r:embed="rId2"/>
          <a:stretch>
            <a:fillRect/>
          </a:stretch>
        </p:blipFill>
        <p:spPr>
          <a:xfrm>
            <a:off x="2998057" y="0"/>
            <a:ext cx="5858560" cy="6858000"/>
          </a:xfrm>
          <a:prstGeom prst="rect">
            <a:avLst/>
          </a:prstGeom>
        </p:spPr>
      </p:pic>
      <p:pic>
        <p:nvPicPr>
          <p:cNvPr id="3" name="Picture 2">
            <a:extLst>
              <a:ext uri="{FF2B5EF4-FFF2-40B4-BE49-F238E27FC236}">
                <a16:creationId xmlns:a16="http://schemas.microsoft.com/office/drawing/2014/main" id="{ED48A820-BBC6-474B-8607-48BBE08375F8}"/>
              </a:ext>
            </a:extLst>
          </p:cNvPr>
          <p:cNvPicPr>
            <a:picLocks noChangeAspect="1"/>
          </p:cNvPicPr>
          <p:nvPr/>
        </p:nvPicPr>
        <p:blipFill>
          <a:blip r:embed="rId3"/>
          <a:stretch>
            <a:fillRect/>
          </a:stretch>
        </p:blipFill>
        <p:spPr>
          <a:xfrm>
            <a:off x="8961119" y="5081451"/>
            <a:ext cx="2752433" cy="1619794"/>
          </a:xfrm>
          <a:prstGeom prst="rect">
            <a:avLst/>
          </a:prstGeom>
        </p:spPr>
      </p:pic>
    </p:spTree>
    <p:extLst>
      <p:ext uri="{BB962C8B-B14F-4D97-AF65-F5344CB8AC3E}">
        <p14:creationId xmlns:p14="http://schemas.microsoft.com/office/powerpoint/2010/main" val="218330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whiteboard&#10;&#10;Description automatically generated">
            <a:extLst>
              <a:ext uri="{FF2B5EF4-FFF2-40B4-BE49-F238E27FC236}">
                <a16:creationId xmlns:a16="http://schemas.microsoft.com/office/drawing/2014/main" id="{32EBB450-5212-4577-9256-F89AB8B5C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398" y="2008505"/>
            <a:ext cx="3543300" cy="3228975"/>
          </a:xfrm>
          <a:prstGeom prst="rect">
            <a:avLst/>
          </a:prstGeom>
        </p:spPr>
      </p:pic>
      <p:sp>
        <p:nvSpPr>
          <p:cNvPr id="6" name="Content Placeholder 2">
            <a:extLst>
              <a:ext uri="{FF2B5EF4-FFF2-40B4-BE49-F238E27FC236}">
                <a16:creationId xmlns:a16="http://schemas.microsoft.com/office/drawing/2014/main" id="{A237FF09-0A4A-4ACB-9162-F9B412FD8650}"/>
              </a:ext>
            </a:extLst>
          </p:cNvPr>
          <p:cNvSpPr txBox="1">
            <a:spLocks/>
          </p:cNvSpPr>
          <p:nvPr/>
        </p:nvSpPr>
        <p:spPr>
          <a:xfrm>
            <a:off x="838200" y="2008505"/>
            <a:ext cx="7273954"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sz="1800" dirty="0">
                <a:effectLst/>
                <a:latin typeface="Arial" panose="020B0604020202020204" pitchFamily="34" charset="0"/>
                <a:ea typeface="Arial" panose="020B0604020202020204" pitchFamily="34" charset="0"/>
              </a:rPr>
              <a:t>The website runs with a background application coded in python. </a:t>
            </a:r>
          </a:p>
          <a:p>
            <a:pPr>
              <a:lnSpc>
                <a:spcPct val="115000"/>
              </a:lnSpc>
            </a:pPr>
            <a:r>
              <a:rPr lang="en-IN" sz="1800" dirty="0">
                <a:effectLst/>
                <a:latin typeface="Arial" panose="020B0604020202020204" pitchFamily="34" charset="0"/>
                <a:ea typeface="Arial" panose="020B0604020202020204" pitchFamily="34" charset="0"/>
              </a:rPr>
              <a:t>The application makes use of well-known modules like pandas, MIME package, </a:t>
            </a:r>
            <a:r>
              <a:rPr lang="en-IN" sz="1800" dirty="0" err="1">
                <a:effectLst/>
                <a:latin typeface="Arial" panose="020B0604020202020204" pitchFamily="34" charset="0"/>
                <a:ea typeface="Arial" panose="020B0604020202020204" pitchFamily="34" charset="0"/>
              </a:rPr>
              <a:t>tensorflow</a:t>
            </a:r>
            <a:r>
              <a:rPr lang="en-IN" sz="1800" dirty="0">
                <a:effectLst/>
                <a:latin typeface="Arial" panose="020B0604020202020204" pitchFamily="34" charset="0"/>
                <a:ea typeface="Arial" panose="020B0604020202020204" pitchFamily="34" charset="0"/>
              </a:rPr>
              <a:t>, flask. </a:t>
            </a:r>
          </a:p>
          <a:p>
            <a:pPr>
              <a:lnSpc>
                <a:spcPct val="115000"/>
              </a:lnSpc>
            </a:pPr>
            <a:r>
              <a:rPr lang="en-IN" sz="1800" dirty="0">
                <a:effectLst/>
                <a:latin typeface="Arial" panose="020B0604020202020204" pitchFamily="34" charset="0"/>
                <a:ea typeface="Arial" panose="020B0604020202020204" pitchFamily="34" charset="0"/>
              </a:rPr>
              <a:t>With the help of flask, a customized hierarchy was made to run on cloud platforms. Considering we deploy with flask, our primary focus is to make available the python script in the root directory in any platform. </a:t>
            </a:r>
          </a:p>
          <a:p>
            <a:pPr>
              <a:lnSpc>
                <a:spcPct val="115000"/>
              </a:lnSpc>
            </a:pPr>
            <a:r>
              <a:rPr lang="en-IN" sz="1800" dirty="0">
                <a:effectLst/>
                <a:latin typeface="Arial" panose="020B0604020202020204" pitchFamily="34" charset="0"/>
                <a:ea typeface="Arial" panose="020B0604020202020204" pitchFamily="34" charset="0"/>
              </a:rPr>
              <a:t>The trained model that was saved earlier in ‘.h5’ format was placed in model directory and website UI material was placed in template directory. </a:t>
            </a:r>
          </a:p>
          <a:p>
            <a:pPr>
              <a:lnSpc>
                <a:spcPct val="115000"/>
              </a:lnSpc>
            </a:pPr>
            <a:r>
              <a:rPr lang="en-IN" sz="1800" dirty="0">
                <a:effectLst/>
                <a:latin typeface="Arial" panose="020B0604020202020204" pitchFamily="34" charset="0"/>
                <a:ea typeface="Arial" panose="020B0604020202020204" pitchFamily="34" charset="0"/>
              </a:rPr>
              <a:t>User’s can simply click on the upload file button in the website and submit their X-Ray image</a:t>
            </a:r>
            <a:r>
              <a:rPr lang="en-IN" sz="1800" dirty="0">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endParaRPr lang="en-IN" dirty="0"/>
          </a:p>
        </p:txBody>
      </p:sp>
      <p:sp>
        <p:nvSpPr>
          <p:cNvPr id="7" name="Content Placeholder 2">
            <a:extLst>
              <a:ext uri="{FF2B5EF4-FFF2-40B4-BE49-F238E27FC236}">
                <a16:creationId xmlns:a16="http://schemas.microsoft.com/office/drawing/2014/main" id="{B6A09FDE-3B11-490D-A2D5-053678A5CCBA}"/>
              </a:ext>
            </a:extLst>
          </p:cNvPr>
          <p:cNvSpPr txBox="1">
            <a:spLocks/>
          </p:cNvSpPr>
          <p:nvPr/>
        </p:nvSpPr>
        <p:spPr>
          <a:xfrm>
            <a:off x="436927" y="556163"/>
            <a:ext cx="7188666" cy="8364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000" b="1" dirty="0">
                <a:solidFill>
                  <a:srgbClr val="FF0000"/>
                </a:solidFill>
              </a:rPr>
              <a:t>WEB DEPLOYMENT USING FLASK</a:t>
            </a:r>
          </a:p>
        </p:txBody>
      </p:sp>
    </p:spTree>
    <p:extLst>
      <p:ext uri="{BB962C8B-B14F-4D97-AF65-F5344CB8AC3E}">
        <p14:creationId xmlns:p14="http://schemas.microsoft.com/office/powerpoint/2010/main" val="54041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E623-30C4-490C-9A0E-C85D560C5C1B}"/>
              </a:ext>
            </a:extLst>
          </p:cNvPr>
          <p:cNvSpPr>
            <a:spLocks noGrp="1"/>
          </p:cNvSpPr>
          <p:nvPr>
            <p:ph type="title"/>
          </p:nvPr>
        </p:nvSpPr>
        <p:spPr>
          <a:xfrm>
            <a:off x="838200" y="116931"/>
            <a:ext cx="10515600" cy="1325563"/>
          </a:xfrm>
        </p:spPr>
        <p:txBody>
          <a:bodyPr>
            <a:normAutofit/>
          </a:bodyPr>
          <a:lstStyle/>
          <a:p>
            <a:r>
              <a:rPr lang="en-IN" sz="60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5FFF7106-3F29-4E88-840D-7E1FE8811172}"/>
              </a:ext>
            </a:extLst>
          </p:cNvPr>
          <p:cNvSpPr>
            <a:spLocks noGrp="1"/>
          </p:cNvSpPr>
          <p:nvPr>
            <p:ph idx="1"/>
          </p:nvPr>
        </p:nvSpPr>
        <p:spPr>
          <a:xfrm>
            <a:off x="838200" y="1442494"/>
            <a:ext cx="10515600" cy="4351338"/>
          </a:xfrm>
        </p:spPr>
        <p:txBody>
          <a:bodyPr>
            <a:noAutofit/>
          </a:bodyPr>
          <a:lstStyle/>
          <a:p>
            <a:r>
              <a:rPr lang="en-US" sz="3000" i="1" dirty="0">
                <a:effectLst/>
                <a:latin typeface="Times New Roman" panose="02020603050405020304" pitchFamily="18" charset="0"/>
                <a:ea typeface="SimSun" panose="02010600030101010101" pitchFamily="2" charset="-122"/>
              </a:rPr>
              <a:t>As part of our future work, we intend to localize (using Object Localization) the regions in the X-ray that are peculiar and differentiate COVID-19 disease from other similar-in-effect diseases.</a:t>
            </a:r>
          </a:p>
          <a:p>
            <a:r>
              <a:rPr lang="en-US" sz="3000" i="1" dirty="0">
                <a:latin typeface="Times New Roman" panose="02020603050405020304" pitchFamily="18" charset="0"/>
                <a:ea typeface="SimSun" panose="02010600030101010101" pitchFamily="2" charset="-122"/>
              </a:rPr>
              <a:t>Build a GAN that generates artificial data to account for the imbalance of number of images in the dataset so that accuracy is improved.</a:t>
            </a:r>
          </a:p>
          <a:p>
            <a:r>
              <a:rPr lang="en-US" sz="3000" i="1" dirty="0">
                <a:effectLst/>
                <a:latin typeface="Times New Roman" panose="02020603050405020304" pitchFamily="18" charset="0"/>
                <a:ea typeface="SimSun" panose="02010600030101010101" pitchFamily="2" charset="-122"/>
              </a:rPr>
              <a:t>Deploy the model </a:t>
            </a:r>
            <a:r>
              <a:rPr lang="en-US" sz="3000" i="1" dirty="0">
                <a:latin typeface="Times New Roman" panose="02020603050405020304" pitchFamily="18" charset="0"/>
                <a:ea typeface="SimSun" panose="02010600030101010101" pitchFamily="2" charset="-122"/>
              </a:rPr>
              <a:t>using AWS </a:t>
            </a:r>
            <a:r>
              <a:rPr lang="en-US" sz="3000" i="1" dirty="0" err="1">
                <a:latin typeface="Times New Roman" panose="02020603050405020304" pitchFamily="18" charset="0"/>
                <a:ea typeface="SimSun" panose="02010600030101010101" pitchFamily="2" charset="-122"/>
              </a:rPr>
              <a:t>ElasticBeanStalk</a:t>
            </a:r>
            <a:r>
              <a:rPr lang="en-US" sz="3000" i="1" dirty="0">
                <a:latin typeface="Times New Roman" panose="02020603050405020304" pitchFamily="18" charset="0"/>
                <a:ea typeface="SimSun" panose="02010600030101010101" pitchFamily="2" charset="-122"/>
              </a:rPr>
              <a:t> or Docker Container images.</a:t>
            </a:r>
          </a:p>
          <a:p>
            <a:r>
              <a:rPr lang="en-US" sz="3000" i="1" dirty="0">
                <a:effectLst/>
                <a:latin typeface="Times New Roman" panose="02020603050405020304" pitchFamily="18" charset="0"/>
                <a:ea typeface="SimSun" panose="02010600030101010101" pitchFamily="2" charset="-122"/>
              </a:rPr>
              <a:t>Build a hybrid </a:t>
            </a:r>
            <a:r>
              <a:rPr lang="en-US" sz="3000" i="1" dirty="0">
                <a:latin typeface="Times New Roman" panose="02020603050405020304" pitchFamily="18" charset="0"/>
                <a:ea typeface="SimSun" panose="02010600030101010101" pitchFamily="2" charset="-122"/>
              </a:rPr>
              <a:t>neural network based on </a:t>
            </a:r>
            <a:r>
              <a:rPr lang="en-US" sz="3000" i="1" dirty="0" err="1">
                <a:latin typeface="Times New Roman" panose="02020603050405020304" pitchFamily="18" charset="0"/>
                <a:ea typeface="SimSun" panose="02010600030101010101" pitchFamily="2" charset="-122"/>
              </a:rPr>
              <a:t>ResNet</a:t>
            </a:r>
            <a:r>
              <a:rPr lang="en-US" sz="3000" i="1" dirty="0">
                <a:latin typeface="Times New Roman" panose="02020603050405020304" pitchFamily="18" charset="0"/>
                <a:ea typeface="SimSun" panose="02010600030101010101" pitchFamily="2" charset="-122"/>
              </a:rPr>
              <a:t> and VGG architectures to better handle X-ray images.</a:t>
            </a:r>
            <a:r>
              <a:rPr lang="en-US" sz="3000" i="1" dirty="0">
                <a:effectLst/>
                <a:latin typeface="Times New Roman" panose="02020603050405020304" pitchFamily="18" charset="0"/>
                <a:ea typeface="SimSun" panose="02010600030101010101" pitchFamily="2" charset="-122"/>
              </a:rPr>
              <a:t> </a:t>
            </a:r>
            <a:endParaRPr lang="en-IN" sz="3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70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D42D-461F-4EAF-92F2-7E0FA09A8A8F}"/>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1DB1587-6D27-4EEC-B199-C2B8C93A0A04}"/>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M.E.H. Chowdhury, T. Rahman, A. </a:t>
            </a:r>
            <a:r>
              <a:rPr lang="en-IN" dirty="0" err="1">
                <a:latin typeface="Times New Roman" panose="02020603050405020304" pitchFamily="18" charset="0"/>
                <a:cs typeface="Times New Roman" panose="02020603050405020304" pitchFamily="18" charset="0"/>
              </a:rPr>
              <a:t>Khandakar</a:t>
            </a:r>
            <a:r>
              <a:rPr lang="en-IN" dirty="0">
                <a:latin typeface="Times New Roman" panose="02020603050405020304" pitchFamily="18" charset="0"/>
                <a:cs typeface="Times New Roman" panose="02020603050405020304" pitchFamily="18" charset="0"/>
              </a:rPr>
              <a:t>, R. Mazhar, M.A. Kadir, Z.B. Mahbub, K.R. Islam, M.S. Khan, A. Iqbal, N. Al-</a:t>
            </a:r>
            <a:r>
              <a:rPr lang="en-IN" dirty="0" err="1">
                <a:latin typeface="Times New Roman" panose="02020603050405020304" pitchFamily="18" charset="0"/>
                <a:cs typeface="Times New Roman" panose="02020603050405020304" pitchFamily="18" charset="0"/>
              </a:rPr>
              <a:t>Emadi</a:t>
            </a:r>
            <a:r>
              <a:rPr lang="en-IN" dirty="0">
                <a:latin typeface="Times New Roman" panose="02020603050405020304" pitchFamily="18" charset="0"/>
                <a:cs typeface="Times New Roman" panose="02020603050405020304" pitchFamily="18" charset="0"/>
              </a:rPr>
              <a:t>, M.B.I. </a:t>
            </a:r>
            <a:r>
              <a:rPr lang="en-IN" dirty="0" err="1">
                <a:latin typeface="Times New Roman" panose="02020603050405020304" pitchFamily="18" charset="0"/>
                <a:cs typeface="Times New Roman" panose="02020603050405020304" pitchFamily="18" charset="0"/>
              </a:rPr>
              <a:t>Reaz</a:t>
            </a:r>
            <a:r>
              <a:rPr lang="en-IN" dirty="0">
                <a:latin typeface="Times New Roman" panose="02020603050405020304" pitchFamily="18" charset="0"/>
                <a:cs typeface="Times New Roman" panose="02020603050405020304" pitchFamily="18" charset="0"/>
              </a:rPr>
              <a:t>, M. T. Islam, “Can AI help in screening Viral and COVID-19 pneumonia?” IEEE Access, Vol. 8, 2020, pp. 132665 - 132676.</a:t>
            </a: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Rahman, 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Khandakar</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Qiblawey</a:t>
            </a:r>
            <a:r>
              <a:rPr lang="en-IN" dirty="0">
                <a:effectLst/>
                <a:latin typeface="Times New Roman" panose="02020603050405020304" pitchFamily="18" charset="0"/>
                <a:ea typeface="Calibri" panose="020F0502020204030204" pitchFamily="34" charset="0"/>
                <a:cs typeface="Times New Roman" panose="02020603050405020304" pitchFamily="18" charset="0"/>
              </a:rPr>
              <a:t>, Y., Tahir, 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Kiranyaz</a:t>
            </a:r>
            <a:r>
              <a:rPr lang="en-IN"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Kashem</a:t>
            </a:r>
            <a:r>
              <a:rPr lang="en-IN" dirty="0">
                <a:effectLst/>
                <a:latin typeface="Times New Roman" panose="02020603050405020304" pitchFamily="18" charset="0"/>
                <a:ea typeface="Calibri" panose="020F0502020204030204" pitchFamily="34" charset="0"/>
                <a:cs typeface="Times New Roman" panose="02020603050405020304" pitchFamily="18" charset="0"/>
              </a:rPr>
              <a:t>, S.B.A., Islam, M.T.,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Maadeed</a:t>
            </a:r>
            <a:r>
              <a:rPr lang="en-IN" dirty="0">
                <a:effectLst/>
                <a:latin typeface="Times New Roman" panose="02020603050405020304" pitchFamily="18" charset="0"/>
                <a:ea typeface="Calibri" panose="020F0502020204030204" pitchFamily="34" charset="0"/>
                <a:cs typeface="Times New Roman" panose="02020603050405020304" pitchFamily="18" charset="0"/>
              </a:rPr>
              <a:t>, S.A.,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Zughaier</a:t>
            </a:r>
            <a:r>
              <a:rPr lang="en-IN" dirty="0">
                <a:effectLst/>
                <a:latin typeface="Times New Roman" panose="02020603050405020304" pitchFamily="18" charset="0"/>
                <a:ea typeface="Calibri" panose="020F0502020204030204" pitchFamily="34" charset="0"/>
                <a:cs typeface="Times New Roman" panose="02020603050405020304" pitchFamily="18" charset="0"/>
              </a:rPr>
              <a:t>, S.M., Khan, M.S. and Chowdhury, M.E., 2020. Exploring the Effect of Image Enhancement Techniques on COVID-19 Detection using Chest X-ray Images.</a:t>
            </a:r>
          </a:p>
          <a:p>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D60FEE7-4AD1-4ECB-84B3-C5110CB4DE04}"/>
                  </a:ext>
                </a:extLst>
              </p14:cNvPr>
              <p14:cNvContentPartPr/>
              <p14:nvPr/>
            </p14:nvContentPartPr>
            <p14:xfrm>
              <a:off x="1880486" y="1318577"/>
              <a:ext cx="360" cy="360"/>
            </p14:xfrm>
          </p:contentPart>
        </mc:Choice>
        <mc:Fallback xmlns="">
          <p:pic>
            <p:nvPicPr>
              <p:cNvPr id="4" name="Ink 3">
                <a:extLst>
                  <a:ext uri="{FF2B5EF4-FFF2-40B4-BE49-F238E27FC236}">
                    <a16:creationId xmlns:a16="http://schemas.microsoft.com/office/drawing/2014/main" id="{DD60FEE7-4AD1-4ECB-84B3-C5110CB4DE04}"/>
                  </a:ext>
                </a:extLst>
              </p:cNvPr>
              <p:cNvPicPr/>
              <p:nvPr/>
            </p:nvPicPr>
            <p:blipFill>
              <a:blip r:embed="rId3"/>
              <a:stretch>
                <a:fillRect/>
              </a:stretch>
            </p:blipFill>
            <p:spPr>
              <a:xfrm>
                <a:off x="1871846" y="13099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4864B38-6445-4D80-B75C-D6BCE42BC384}"/>
                  </a:ext>
                </a:extLst>
              </p14:cNvPr>
              <p14:cNvContentPartPr/>
              <p14:nvPr/>
            </p14:nvContentPartPr>
            <p14:xfrm>
              <a:off x="1893446" y="1109777"/>
              <a:ext cx="360" cy="360"/>
            </p14:xfrm>
          </p:contentPart>
        </mc:Choice>
        <mc:Fallback xmlns="">
          <p:pic>
            <p:nvPicPr>
              <p:cNvPr id="5" name="Ink 4">
                <a:extLst>
                  <a:ext uri="{FF2B5EF4-FFF2-40B4-BE49-F238E27FC236}">
                    <a16:creationId xmlns:a16="http://schemas.microsoft.com/office/drawing/2014/main" id="{C4864B38-6445-4D80-B75C-D6BCE42BC384}"/>
                  </a:ext>
                </a:extLst>
              </p:cNvPr>
              <p:cNvPicPr/>
              <p:nvPr/>
            </p:nvPicPr>
            <p:blipFill>
              <a:blip r:embed="rId3"/>
              <a:stretch>
                <a:fillRect/>
              </a:stretch>
            </p:blipFill>
            <p:spPr>
              <a:xfrm>
                <a:off x="1884806" y="11011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A67C8BD-EB5B-470B-99EE-D8FC5796AA25}"/>
                  </a:ext>
                </a:extLst>
              </p14:cNvPr>
              <p14:cNvContentPartPr/>
              <p14:nvPr/>
            </p14:nvContentPartPr>
            <p14:xfrm>
              <a:off x="1731806" y="999977"/>
              <a:ext cx="5760" cy="5400"/>
            </p14:xfrm>
          </p:contentPart>
        </mc:Choice>
        <mc:Fallback xmlns="">
          <p:pic>
            <p:nvPicPr>
              <p:cNvPr id="6" name="Ink 5">
                <a:extLst>
                  <a:ext uri="{FF2B5EF4-FFF2-40B4-BE49-F238E27FC236}">
                    <a16:creationId xmlns:a16="http://schemas.microsoft.com/office/drawing/2014/main" id="{CA67C8BD-EB5B-470B-99EE-D8FC5796AA25}"/>
                  </a:ext>
                </a:extLst>
              </p:cNvPr>
              <p:cNvPicPr/>
              <p:nvPr/>
            </p:nvPicPr>
            <p:blipFill>
              <a:blip r:embed="rId6"/>
              <a:stretch>
                <a:fillRect/>
              </a:stretch>
            </p:blipFill>
            <p:spPr>
              <a:xfrm>
                <a:off x="1722806" y="991337"/>
                <a:ext cx="234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A3263D9-6B0E-4707-ACA3-840FBEA45BD1}"/>
                  </a:ext>
                </a:extLst>
              </p14:cNvPr>
              <p14:cNvContentPartPr/>
              <p14:nvPr/>
            </p14:nvContentPartPr>
            <p14:xfrm>
              <a:off x="6726806" y="1293017"/>
              <a:ext cx="360" cy="360"/>
            </p14:xfrm>
          </p:contentPart>
        </mc:Choice>
        <mc:Fallback xmlns="">
          <p:pic>
            <p:nvPicPr>
              <p:cNvPr id="7" name="Ink 6">
                <a:extLst>
                  <a:ext uri="{FF2B5EF4-FFF2-40B4-BE49-F238E27FC236}">
                    <a16:creationId xmlns:a16="http://schemas.microsoft.com/office/drawing/2014/main" id="{BA3263D9-6B0E-4707-ACA3-840FBEA45BD1}"/>
                  </a:ext>
                </a:extLst>
              </p:cNvPr>
              <p:cNvPicPr/>
              <p:nvPr/>
            </p:nvPicPr>
            <p:blipFill>
              <a:blip r:embed="rId3"/>
              <a:stretch>
                <a:fillRect/>
              </a:stretch>
            </p:blipFill>
            <p:spPr>
              <a:xfrm>
                <a:off x="6718166" y="1284377"/>
                <a:ext cx="18000" cy="18000"/>
              </a:xfrm>
              <a:prstGeom prst="rect">
                <a:avLst/>
              </a:prstGeom>
            </p:spPr>
          </p:pic>
        </mc:Fallback>
      </mc:AlternateContent>
      <p:grpSp>
        <p:nvGrpSpPr>
          <p:cNvPr id="11" name="Group 10">
            <a:extLst>
              <a:ext uri="{FF2B5EF4-FFF2-40B4-BE49-F238E27FC236}">
                <a16:creationId xmlns:a16="http://schemas.microsoft.com/office/drawing/2014/main" id="{B8048FAA-507C-401B-8950-1B73B0B5EC8B}"/>
              </a:ext>
            </a:extLst>
          </p:cNvPr>
          <p:cNvGrpSpPr/>
          <p:nvPr/>
        </p:nvGrpSpPr>
        <p:grpSpPr>
          <a:xfrm>
            <a:off x="3859046" y="876497"/>
            <a:ext cx="46800" cy="37800"/>
            <a:chOff x="3859046" y="876497"/>
            <a:chExt cx="46800" cy="3780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E34304D-A7EE-4D82-B6A8-249FEB4927F3}"/>
                    </a:ext>
                  </a:extLst>
                </p14:cNvPr>
                <p14:cNvContentPartPr/>
                <p14:nvPr/>
              </p14:nvContentPartPr>
              <p14:xfrm>
                <a:off x="3905486" y="913937"/>
                <a:ext cx="360" cy="360"/>
              </p14:xfrm>
            </p:contentPart>
          </mc:Choice>
          <mc:Fallback xmlns="">
            <p:pic>
              <p:nvPicPr>
                <p:cNvPr id="8" name="Ink 7">
                  <a:extLst>
                    <a:ext uri="{FF2B5EF4-FFF2-40B4-BE49-F238E27FC236}">
                      <a16:creationId xmlns:a16="http://schemas.microsoft.com/office/drawing/2014/main" id="{DE34304D-A7EE-4D82-B6A8-249FEB4927F3}"/>
                    </a:ext>
                  </a:extLst>
                </p:cNvPr>
                <p:cNvPicPr/>
                <p:nvPr/>
              </p:nvPicPr>
              <p:blipFill>
                <a:blip r:embed="rId3"/>
                <a:stretch>
                  <a:fillRect/>
                </a:stretch>
              </p:blipFill>
              <p:spPr>
                <a:xfrm>
                  <a:off x="3896486" y="9049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665D63F-A17E-4012-8EAA-DD83E83CFC00}"/>
                    </a:ext>
                  </a:extLst>
                </p14:cNvPr>
                <p14:cNvContentPartPr/>
                <p14:nvPr/>
              </p14:nvContentPartPr>
              <p14:xfrm>
                <a:off x="3905486" y="913937"/>
                <a:ext cx="360" cy="360"/>
              </p14:xfrm>
            </p:contentPart>
          </mc:Choice>
          <mc:Fallback xmlns="">
            <p:pic>
              <p:nvPicPr>
                <p:cNvPr id="9" name="Ink 8">
                  <a:extLst>
                    <a:ext uri="{FF2B5EF4-FFF2-40B4-BE49-F238E27FC236}">
                      <a16:creationId xmlns:a16="http://schemas.microsoft.com/office/drawing/2014/main" id="{0665D63F-A17E-4012-8EAA-DD83E83CFC00}"/>
                    </a:ext>
                  </a:extLst>
                </p:cNvPr>
                <p:cNvPicPr/>
                <p:nvPr/>
              </p:nvPicPr>
              <p:blipFill>
                <a:blip r:embed="rId3"/>
                <a:stretch>
                  <a:fillRect/>
                </a:stretch>
              </p:blipFill>
              <p:spPr>
                <a:xfrm>
                  <a:off x="3896486" y="9049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F465E03-E0A8-46EC-9AD3-6981F608242F}"/>
                    </a:ext>
                  </a:extLst>
                </p14:cNvPr>
                <p14:cNvContentPartPr/>
                <p14:nvPr/>
              </p14:nvContentPartPr>
              <p14:xfrm>
                <a:off x="3859046" y="876497"/>
                <a:ext cx="46800" cy="37800"/>
              </p14:xfrm>
            </p:contentPart>
          </mc:Choice>
          <mc:Fallback xmlns="">
            <p:pic>
              <p:nvPicPr>
                <p:cNvPr id="10" name="Ink 9">
                  <a:extLst>
                    <a:ext uri="{FF2B5EF4-FFF2-40B4-BE49-F238E27FC236}">
                      <a16:creationId xmlns:a16="http://schemas.microsoft.com/office/drawing/2014/main" id="{7F465E03-E0A8-46EC-9AD3-6981F608242F}"/>
                    </a:ext>
                  </a:extLst>
                </p:cNvPr>
                <p:cNvPicPr/>
                <p:nvPr/>
              </p:nvPicPr>
              <p:blipFill>
                <a:blip r:embed="rId11"/>
                <a:stretch>
                  <a:fillRect/>
                </a:stretch>
              </p:blipFill>
              <p:spPr>
                <a:xfrm>
                  <a:off x="3850046" y="867497"/>
                  <a:ext cx="64440" cy="55440"/>
                </a:xfrm>
                <a:prstGeom prst="rect">
                  <a:avLst/>
                </a:prstGeom>
              </p:spPr>
            </p:pic>
          </mc:Fallback>
        </mc:AlternateContent>
      </p:grpSp>
    </p:spTree>
    <p:extLst>
      <p:ext uri="{BB962C8B-B14F-4D97-AF65-F5344CB8AC3E}">
        <p14:creationId xmlns:p14="http://schemas.microsoft.com/office/powerpoint/2010/main" val="352165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9FD2-9578-44F3-B5C1-08020155F9FE}"/>
              </a:ext>
            </a:extLst>
          </p:cNvPr>
          <p:cNvSpPr>
            <a:spLocks noGrp="1"/>
          </p:cNvSpPr>
          <p:nvPr>
            <p:ph type="title"/>
          </p:nvPr>
        </p:nvSpPr>
        <p:spPr>
          <a:xfrm>
            <a:off x="838200" y="532679"/>
            <a:ext cx="10515600" cy="1325563"/>
          </a:xfrm>
        </p:spPr>
        <p:txBody>
          <a:bodyPr>
            <a:normAutofit/>
          </a:bodyPr>
          <a:lstStyle/>
          <a:p>
            <a:r>
              <a:rPr lang="en-IN" sz="48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C262351-2690-456A-BE15-E543E1499814}"/>
              </a:ext>
            </a:extLst>
          </p:cNvPr>
          <p:cNvSpPr>
            <a:spLocks noGrp="1"/>
          </p:cNvSpPr>
          <p:nvPr>
            <p:ph idx="1"/>
          </p:nvPr>
        </p:nvSpPr>
        <p:spPr>
          <a:xfrm>
            <a:off x="838200" y="1973983"/>
            <a:ext cx="10515600" cy="4351338"/>
          </a:xfrm>
        </p:spPr>
        <p:txBody>
          <a:bodyPr>
            <a:normAutofit/>
          </a:bodyPr>
          <a:lstStyle/>
          <a:p>
            <a:pPr algn="just"/>
            <a:r>
              <a:rPr lang="en-US" sz="3000" dirty="0">
                <a:latin typeface="Times New Roman" panose="02020603050405020304" pitchFamily="18" charset="0"/>
                <a:cs typeface="Times New Roman" panose="02020603050405020304" pitchFamily="18" charset="0"/>
              </a:rPr>
              <a:t>A Convolutional Neural Network based on VGG16 architecture is trained and analyzed on around 21000 lung X-ray images using transfer learning. Out of the 21170 images obtained from Kaggle repository, 16500 images have been used for training, 3130 have been used for validation and 1540 for testing the validated model. The goal is to accurately screen the patients suffering from Covid-19 against those who also suffer from Ground Glass Opacity and Viral Pneumonia which have a similar effect on human lungs as that of Covid-19.</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01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6867-B077-4274-A77A-1E4CA8A09844}"/>
              </a:ext>
            </a:extLst>
          </p:cNvPr>
          <p:cNvSpPr>
            <a:spLocks noGrp="1"/>
          </p:cNvSpPr>
          <p:nvPr>
            <p:ph type="title"/>
          </p:nvPr>
        </p:nvSpPr>
        <p:spPr>
          <a:xfrm>
            <a:off x="838200" y="322871"/>
            <a:ext cx="10515600" cy="1325563"/>
          </a:xfrm>
        </p:spPr>
        <p:txBody>
          <a:bodyPr>
            <a:normAutofit/>
          </a:bodyPr>
          <a:lstStyle/>
          <a:p>
            <a:r>
              <a:rPr lang="en-IN" sz="6000" b="1" dirty="0">
                <a:solidFill>
                  <a:srgbClr val="C00000"/>
                </a:solidFill>
                <a:latin typeface="Times New Roman" panose="02020603050405020304" pitchFamily="18" charset="0"/>
                <a:cs typeface="Times New Roman" panose="02020603050405020304" pitchFamily="18" charset="0"/>
              </a:rPr>
              <a:t>Tools and Software Used</a:t>
            </a:r>
          </a:p>
        </p:txBody>
      </p:sp>
      <p:sp>
        <p:nvSpPr>
          <p:cNvPr id="3" name="Content Placeholder 2">
            <a:extLst>
              <a:ext uri="{FF2B5EF4-FFF2-40B4-BE49-F238E27FC236}">
                <a16:creationId xmlns:a16="http://schemas.microsoft.com/office/drawing/2014/main" id="{6C280094-FD1B-4D05-9E29-FCD0E21633EB}"/>
              </a:ext>
            </a:extLst>
          </p:cNvPr>
          <p:cNvSpPr>
            <a:spLocks noGrp="1"/>
          </p:cNvSpPr>
          <p:nvPr>
            <p:ph idx="1"/>
          </p:nvPr>
        </p:nvSpPr>
        <p:spPr>
          <a:xfrm>
            <a:off x="838200" y="2008505"/>
            <a:ext cx="10515600" cy="4351338"/>
          </a:xfrm>
        </p:spPr>
        <p:txBody>
          <a:bodyPr/>
          <a:lstStyle/>
          <a:p>
            <a:pPr algn="just">
              <a:lnSpc>
                <a:spcPct val="107000"/>
              </a:lnSpc>
              <a:spcAft>
                <a:spcPts val="800"/>
              </a:spcAft>
            </a:pPr>
            <a:r>
              <a:rPr lang="en-IN" sz="3000" b="1" i="1" dirty="0">
                <a:latin typeface="Times New Roman" panose="02020603050405020304" pitchFamily="18" charset="0"/>
                <a:ea typeface="Calibri" panose="020F0502020204030204" pitchFamily="34" charset="0"/>
                <a:cs typeface="Times New Roman" panose="02020603050405020304" pitchFamily="18" charset="0"/>
              </a:rPr>
              <a:t>Development Tool</a:t>
            </a:r>
            <a:r>
              <a:rPr lang="en-IN" sz="3000" b="1" i="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Kaggle Notebook</a:t>
            </a:r>
            <a:endParaRPr lang="en-IN"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000" b="1" i="1" dirty="0">
                <a:effectLst/>
                <a:latin typeface="Times New Roman" panose="02020603050405020304" pitchFamily="18" charset="0"/>
                <a:ea typeface="Calibri" panose="020F0502020204030204" pitchFamily="34" charset="0"/>
                <a:cs typeface="Times New Roman" panose="02020603050405020304" pitchFamily="18" charset="0"/>
              </a:rPr>
              <a:t>Programming Language: </a:t>
            </a:r>
            <a:r>
              <a:rPr lang="en-IN"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Python</a:t>
            </a:r>
          </a:p>
          <a:p>
            <a:pPr algn="just">
              <a:lnSpc>
                <a:spcPct val="107000"/>
              </a:lnSpc>
              <a:spcAft>
                <a:spcPts val="800"/>
              </a:spcAft>
            </a:pPr>
            <a:r>
              <a:rPr lang="en-IN" sz="3000" b="1" i="1" dirty="0">
                <a:effectLst/>
                <a:latin typeface="Times New Roman" panose="02020603050405020304" pitchFamily="18" charset="0"/>
                <a:ea typeface="Calibri" panose="020F0502020204030204" pitchFamily="34" charset="0"/>
                <a:cs typeface="Times New Roman" panose="02020603050405020304" pitchFamily="18" charset="0"/>
              </a:rPr>
              <a:t>Deep Learning Framework: </a:t>
            </a:r>
            <a:r>
              <a:rPr lang="en-IN"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TensorFlow V2.0</a:t>
            </a:r>
          </a:p>
          <a:p>
            <a:pPr algn="just">
              <a:lnSpc>
                <a:spcPct val="107000"/>
              </a:lnSpc>
              <a:spcAft>
                <a:spcPts val="800"/>
              </a:spcAft>
            </a:pPr>
            <a:r>
              <a:rPr lang="en-IN" sz="3000" b="1" i="1" dirty="0">
                <a:effectLst/>
                <a:latin typeface="Times New Roman" panose="02020603050405020304" pitchFamily="18" charset="0"/>
                <a:ea typeface="Calibri" panose="020F0502020204030204" pitchFamily="34" charset="0"/>
                <a:cs typeface="Times New Roman" panose="02020603050405020304" pitchFamily="18" charset="0"/>
              </a:rPr>
              <a:t>Base Hardware: </a:t>
            </a:r>
            <a:r>
              <a:rPr lang="en-IN"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TPU (Tensor Processing Unit)</a:t>
            </a:r>
            <a:endParaRPr lang="en-IN"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000" b="1" i="1" dirty="0">
                <a:effectLst/>
                <a:latin typeface="Times New Roman" panose="02020603050405020304" pitchFamily="18" charset="0"/>
                <a:ea typeface="Calibri" panose="020F0502020204030204" pitchFamily="34" charset="0"/>
                <a:cs typeface="Times New Roman" panose="02020603050405020304" pitchFamily="18" charset="0"/>
              </a:rPr>
              <a:t>Base CNN Architecture:</a:t>
            </a: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VGG16</a:t>
            </a:r>
          </a:p>
          <a:p>
            <a:pPr>
              <a:lnSpc>
                <a:spcPct val="107000"/>
              </a:lnSpc>
              <a:spcAft>
                <a:spcPts val="800"/>
              </a:spcAft>
            </a:pPr>
            <a:r>
              <a:rPr lang="en-IN" sz="3000" b="1" i="1" dirty="0">
                <a:effectLst/>
                <a:latin typeface="Times New Roman" panose="02020603050405020304" pitchFamily="18" charset="0"/>
                <a:ea typeface="Calibri" panose="020F0502020204030204" pitchFamily="34" charset="0"/>
                <a:cs typeface="Times New Roman" panose="02020603050405020304" pitchFamily="18" charset="0"/>
              </a:rPr>
              <a:t>Dataset: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https://www.kaggle.com/tawsifurrahman/covid19-radiography-database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9" name="Picture 8" descr="Shape&#10;&#10;Description automatically generated">
            <a:extLst>
              <a:ext uri="{FF2B5EF4-FFF2-40B4-BE49-F238E27FC236}">
                <a16:creationId xmlns:a16="http://schemas.microsoft.com/office/drawing/2014/main" id="{A319C529-9985-4EDF-A26A-A37E149C3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52" y="3220505"/>
            <a:ext cx="1306897" cy="1397726"/>
          </a:xfrm>
          <a:prstGeom prst="rect">
            <a:avLst/>
          </a:prstGeom>
        </p:spPr>
      </p:pic>
      <p:pic>
        <p:nvPicPr>
          <p:cNvPr id="11" name="Picture 10" descr="Icon&#10;&#10;Description automatically generated">
            <a:extLst>
              <a:ext uri="{FF2B5EF4-FFF2-40B4-BE49-F238E27FC236}">
                <a16:creationId xmlns:a16="http://schemas.microsoft.com/office/drawing/2014/main" id="{ADE3F328-2C1D-4AA8-89D1-60FFD128E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2" y="3201103"/>
            <a:ext cx="1500051" cy="1500051"/>
          </a:xfrm>
          <a:prstGeom prst="rect">
            <a:avLst/>
          </a:prstGeom>
        </p:spPr>
      </p:pic>
      <p:pic>
        <p:nvPicPr>
          <p:cNvPr id="10" name="Picture 9">
            <a:extLst>
              <a:ext uri="{FF2B5EF4-FFF2-40B4-BE49-F238E27FC236}">
                <a16:creationId xmlns:a16="http://schemas.microsoft.com/office/drawing/2014/main" id="{34BCFE2A-08AB-45B6-B44F-1909E8BB8F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3609" y="1591652"/>
            <a:ext cx="2913018" cy="1324099"/>
          </a:xfrm>
          <a:prstGeom prst="rect">
            <a:avLst/>
          </a:prstGeom>
        </p:spPr>
      </p:pic>
    </p:spTree>
    <p:extLst>
      <p:ext uri="{BB962C8B-B14F-4D97-AF65-F5344CB8AC3E}">
        <p14:creationId xmlns:p14="http://schemas.microsoft.com/office/powerpoint/2010/main" val="342769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5DA9-75F1-4406-95BB-DC1C02066A09}"/>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Dataset</a:t>
            </a:r>
          </a:p>
        </p:txBody>
      </p:sp>
      <p:pic>
        <p:nvPicPr>
          <p:cNvPr id="4" name="Picture 3" descr="Chart, bar chart&#10;&#10;Description automatically generated">
            <a:extLst>
              <a:ext uri="{FF2B5EF4-FFF2-40B4-BE49-F238E27FC236}">
                <a16:creationId xmlns:a16="http://schemas.microsoft.com/office/drawing/2014/main" id="{A54A1973-2E05-45D8-A295-AE3715C5C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45" y="1884363"/>
            <a:ext cx="4842871" cy="4173112"/>
          </a:xfrm>
          <a:prstGeom prst="rect">
            <a:avLst/>
          </a:prstGeom>
        </p:spPr>
      </p:pic>
      <p:pic>
        <p:nvPicPr>
          <p:cNvPr id="6" name="Picture 5">
            <a:extLst>
              <a:ext uri="{FF2B5EF4-FFF2-40B4-BE49-F238E27FC236}">
                <a16:creationId xmlns:a16="http://schemas.microsoft.com/office/drawing/2014/main" id="{AA9A4917-3C67-4656-8521-5FEE857BE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862" y="171450"/>
            <a:ext cx="5924550" cy="6515100"/>
          </a:xfrm>
          <a:prstGeom prst="rect">
            <a:avLst/>
          </a:prstGeom>
        </p:spPr>
      </p:pic>
    </p:spTree>
    <p:extLst>
      <p:ext uri="{BB962C8B-B14F-4D97-AF65-F5344CB8AC3E}">
        <p14:creationId xmlns:p14="http://schemas.microsoft.com/office/powerpoint/2010/main" val="70644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F62871-CE29-4B7F-B21C-EE75463C2A8D}"/>
              </a:ext>
            </a:extLst>
          </p:cNvPr>
          <p:cNvPicPr>
            <a:picLocks noChangeAspect="1"/>
          </p:cNvPicPr>
          <p:nvPr/>
        </p:nvPicPr>
        <p:blipFill>
          <a:blip r:embed="rId2"/>
          <a:stretch>
            <a:fillRect/>
          </a:stretch>
        </p:blipFill>
        <p:spPr>
          <a:xfrm>
            <a:off x="2038810" y="269829"/>
            <a:ext cx="7967710" cy="4155997"/>
          </a:xfrm>
          <a:prstGeom prst="rect">
            <a:avLst/>
          </a:prstGeom>
        </p:spPr>
      </p:pic>
      <p:pic>
        <p:nvPicPr>
          <p:cNvPr id="3" name="Picture 2">
            <a:extLst>
              <a:ext uri="{FF2B5EF4-FFF2-40B4-BE49-F238E27FC236}">
                <a16:creationId xmlns:a16="http://schemas.microsoft.com/office/drawing/2014/main" id="{B381891B-6719-48FF-B348-A290398203FF}"/>
              </a:ext>
            </a:extLst>
          </p:cNvPr>
          <p:cNvPicPr>
            <a:picLocks noChangeAspect="1"/>
          </p:cNvPicPr>
          <p:nvPr/>
        </p:nvPicPr>
        <p:blipFill>
          <a:blip r:embed="rId3"/>
          <a:stretch>
            <a:fillRect/>
          </a:stretch>
        </p:blipFill>
        <p:spPr>
          <a:xfrm>
            <a:off x="2038810" y="4628804"/>
            <a:ext cx="8334375" cy="2085975"/>
          </a:xfrm>
          <a:prstGeom prst="rect">
            <a:avLst/>
          </a:prstGeom>
        </p:spPr>
      </p:pic>
    </p:spTree>
    <p:extLst>
      <p:ext uri="{BB962C8B-B14F-4D97-AF65-F5344CB8AC3E}">
        <p14:creationId xmlns:p14="http://schemas.microsoft.com/office/powerpoint/2010/main" val="193188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56C5-121D-44CC-8958-C7E799CFFD3D}"/>
              </a:ext>
            </a:extLst>
          </p:cNvPr>
          <p:cNvSpPr>
            <a:spLocks noGrp="1"/>
          </p:cNvSpPr>
          <p:nvPr>
            <p:ph type="title"/>
          </p:nvPr>
        </p:nvSpPr>
        <p:spPr>
          <a:xfrm>
            <a:off x="838199" y="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Model Formulation</a:t>
            </a:r>
          </a:p>
        </p:txBody>
      </p:sp>
      <p:pic>
        <p:nvPicPr>
          <p:cNvPr id="3" name="Picture 2">
            <a:extLst>
              <a:ext uri="{FF2B5EF4-FFF2-40B4-BE49-F238E27FC236}">
                <a16:creationId xmlns:a16="http://schemas.microsoft.com/office/drawing/2014/main" id="{C17CD2B4-6E88-4E90-B58C-93393608017D}"/>
              </a:ext>
            </a:extLst>
          </p:cNvPr>
          <p:cNvPicPr>
            <a:picLocks noChangeAspect="1"/>
          </p:cNvPicPr>
          <p:nvPr/>
        </p:nvPicPr>
        <p:blipFill>
          <a:blip r:embed="rId2"/>
          <a:stretch>
            <a:fillRect/>
          </a:stretch>
        </p:blipFill>
        <p:spPr>
          <a:xfrm>
            <a:off x="1511178" y="1131619"/>
            <a:ext cx="9591675" cy="5276850"/>
          </a:xfrm>
          <a:prstGeom prst="rect">
            <a:avLst/>
          </a:prstGeom>
        </p:spPr>
      </p:pic>
    </p:spTree>
    <p:extLst>
      <p:ext uri="{BB962C8B-B14F-4D97-AF65-F5344CB8AC3E}">
        <p14:creationId xmlns:p14="http://schemas.microsoft.com/office/powerpoint/2010/main" val="196021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2E48B25-494B-4801-BE73-0BD3A25CFBB9}"/>
              </a:ext>
            </a:extLst>
          </p:cNvPr>
          <p:cNvSpPr txBox="1"/>
          <p:nvPr/>
        </p:nvSpPr>
        <p:spPr>
          <a:xfrm>
            <a:off x="9526529" y="3429000"/>
            <a:ext cx="1018903" cy="430887"/>
          </a:xfrm>
          <a:prstGeom prst="rect">
            <a:avLst/>
          </a:prstGeom>
          <a:noFill/>
        </p:spPr>
        <p:txBody>
          <a:bodyPr wrap="square" rtlCol="0">
            <a:spAutoFit/>
          </a:bodyPr>
          <a:lstStyle/>
          <a:p>
            <a:r>
              <a:rPr lang="en-IN" sz="2200" b="1" dirty="0">
                <a:solidFill>
                  <a:srgbClr val="FF0000"/>
                </a:solidFill>
                <a:latin typeface="Times New Roman" panose="02020603050405020304" pitchFamily="18" charset="0"/>
                <a:cs typeface="Times New Roman" panose="02020603050405020304" pitchFamily="18" charset="0"/>
              </a:rPr>
              <a:t>1x1x4</a:t>
            </a:r>
          </a:p>
        </p:txBody>
      </p:sp>
      <p:sp>
        <p:nvSpPr>
          <p:cNvPr id="18" name="TextBox 17">
            <a:extLst>
              <a:ext uri="{FF2B5EF4-FFF2-40B4-BE49-F238E27FC236}">
                <a16:creationId xmlns:a16="http://schemas.microsoft.com/office/drawing/2014/main" id="{D1B3651B-3F58-4838-8C7C-6D5F05E16DB2}"/>
              </a:ext>
            </a:extLst>
          </p:cNvPr>
          <p:cNvSpPr txBox="1"/>
          <p:nvPr/>
        </p:nvSpPr>
        <p:spPr>
          <a:xfrm>
            <a:off x="1632857" y="287570"/>
            <a:ext cx="1454244" cy="430887"/>
          </a:xfrm>
          <a:prstGeom prst="rect">
            <a:avLst/>
          </a:prstGeom>
          <a:noFill/>
        </p:spPr>
        <p:txBody>
          <a:bodyPr wrap="none" rtlCol="0">
            <a:spAutoFit/>
          </a:bodyPr>
          <a:lstStyle/>
          <a:p>
            <a:r>
              <a:rPr lang="en-IN" sz="2200" b="1" dirty="0">
                <a:solidFill>
                  <a:srgbClr val="FF0000"/>
                </a:solidFill>
                <a:latin typeface="Times New Roman" panose="02020603050405020304" pitchFamily="18" charset="0"/>
                <a:cs typeface="Times New Roman" panose="02020603050405020304" pitchFamily="18" charset="0"/>
              </a:rPr>
              <a:t>299x299x3</a:t>
            </a:r>
          </a:p>
        </p:txBody>
      </p:sp>
      <p:sp>
        <p:nvSpPr>
          <p:cNvPr id="19" name="TextBox 18">
            <a:extLst>
              <a:ext uri="{FF2B5EF4-FFF2-40B4-BE49-F238E27FC236}">
                <a16:creationId xmlns:a16="http://schemas.microsoft.com/office/drawing/2014/main" id="{539B4F42-778A-43AD-9AB4-D86D045AC1CF}"/>
              </a:ext>
            </a:extLst>
          </p:cNvPr>
          <p:cNvSpPr txBox="1"/>
          <p:nvPr/>
        </p:nvSpPr>
        <p:spPr>
          <a:xfrm>
            <a:off x="2594626" y="5916967"/>
            <a:ext cx="642650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VGG16 (Visual Geometric Group) Architecture</a:t>
            </a:r>
          </a:p>
        </p:txBody>
      </p:sp>
      <p:sp>
        <p:nvSpPr>
          <p:cNvPr id="20" name="TextBox 19">
            <a:extLst>
              <a:ext uri="{FF2B5EF4-FFF2-40B4-BE49-F238E27FC236}">
                <a16:creationId xmlns:a16="http://schemas.microsoft.com/office/drawing/2014/main" id="{4C27AF86-6D8B-49A6-876E-2F692D19E34B}"/>
              </a:ext>
            </a:extLst>
          </p:cNvPr>
          <p:cNvSpPr txBox="1"/>
          <p:nvPr/>
        </p:nvSpPr>
        <p:spPr>
          <a:xfrm rot="16200000">
            <a:off x="793253" y="3567499"/>
            <a:ext cx="2521844" cy="584775"/>
          </a:xfrm>
          <a:prstGeom prst="rect">
            <a:avLst/>
          </a:prstGeom>
          <a:noFill/>
        </p:spPr>
        <p:txBody>
          <a:bodyPr wrap="non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X-Ray Image</a:t>
            </a:r>
          </a:p>
        </p:txBody>
      </p:sp>
      <p:pic>
        <p:nvPicPr>
          <p:cNvPr id="2" name="Picture 1">
            <a:extLst>
              <a:ext uri="{FF2B5EF4-FFF2-40B4-BE49-F238E27FC236}">
                <a16:creationId xmlns:a16="http://schemas.microsoft.com/office/drawing/2014/main" id="{3EB51080-2D61-40ED-8586-0292F06FDB5F}"/>
              </a:ext>
            </a:extLst>
          </p:cNvPr>
          <p:cNvPicPr>
            <a:picLocks noChangeAspect="1"/>
          </p:cNvPicPr>
          <p:nvPr/>
        </p:nvPicPr>
        <p:blipFill>
          <a:blip r:embed="rId2"/>
          <a:stretch>
            <a:fillRect/>
          </a:stretch>
        </p:blipFill>
        <p:spPr>
          <a:xfrm>
            <a:off x="860116" y="374865"/>
            <a:ext cx="10313533" cy="5356723"/>
          </a:xfrm>
          <a:prstGeom prst="rect">
            <a:avLst/>
          </a:prstGeom>
        </p:spPr>
      </p:pic>
    </p:spTree>
    <p:extLst>
      <p:ext uri="{BB962C8B-B14F-4D97-AF65-F5344CB8AC3E}">
        <p14:creationId xmlns:p14="http://schemas.microsoft.com/office/powerpoint/2010/main" val="20332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0E4A8-39FF-4166-BFBC-13024BD32F1C}"/>
              </a:ext>
            </a:extLst>
          </p:cNvPr>
          <p:cNvPicPr>
            <a:picLocks noChangeAspect="1"/>
          </p:cNvPicPr>
          <p:nvPr/>
        </p:nvPicPr>
        <p:blipFill>
          <a:blip r:embed="rId2"/>
          <a:stretch>
            <a:fillRect/>
          </a:stretch>
        </p:blipFill>
        <p:spPr>
          <a:xfrm>
            <a:off x="477124" y="430946"/>
            <a:ext cx="6022398" cy="3275920"/>
          </a:xfrm>
          <a:prstGeom prst="rect">
            <a:avLst/>
          </a:prstGeom>
        </p:spPr>
      </p:pic>
      <p:pic>
        <p:nvPicPr>
          <p:cNvPr id="3" name="Picture 2">
            <a:extLst>
              <a:ext uri="{FF2B5EF4-FFF2-40B4-BE49-F238E27FC236}">
                <a16:creationId xmlns:a16="http://schemas.microsoft.com/office/drawing/2014/main" id="{39B60E53-0DE1-4691-82B5-6141AB6715E1}"/>
              </a:ext>
            </a:extLst>
          </p:cNvPr>
          <p:cNvPicPr>
            <a:picLocks noChangeAspect="1"/>
          </p:cNvPicPr>
          <p:nvPr/>
        </p:nvPicPr>
        <p:blipFill>
          <a:blip r:embed="rId3"/>
          <a:stretch>
            <a:fillRect/>
          </a:stretch>
        </p:blipFill>
        <p:spPr>
          <a:xfrm>
            <a:off x="6800997" y="459322"/>
            <a:ext cx="4406932" cy="3310257"/>
          </a:xfrm>
          <a:prstGeom prst="rect">
            <a:avLst/>
          </a:prstGeom>
        </p:spPr>
      </p:pic>
      <p:pic>
        <p:nvPicPr>
          <p:cNvPr id="4" name="Picture 3">
            <a:extLst>
              <a:ext uri="{FF2B5EF4-FFF2-40B4-BE49-F238E27FC236}">
                <a16:creationId xmlns:a16="http://schemas.microsoft.com/office/drawing/2014/main" id="{0D93F396-F8C5-4641-AEAA-8EEE6D8A8B9F}"/>
              </a:ext>
            </a:extLst>
          </p:cNvPr>
          <p:cNvPicPr>
            <a:picLocks noChangeAspect="1"/>
          </p:cNvPicPr>
          <p:nvPr/>
        </p:nvPicPr>
        <p:blipFill>
          <a:blip r:embed="rId4"/>
          <a:stretch>
            <a:fillRect/>
          </a:stretch>
        </p:blipFill>
        <p:spPr>
          <a:xfrm>
            <a:off x="3488323" y="3936979"/>
            <a:ext cx="5215353" cy="2673461"/>
          </a:xfrm>
          <a:prstGeom prst="rect">
            <a:avLst/>
          </a:prstGeom>
        </p:spPr>
      </p:pic>
      <p:sp>
        <p:nvSpPr>
          <p:cNvPr id="5" name="TextBox 4">
            <a:extLst>
              <a:ext uri="{FF2B5EF4-FFF2-40B4-BE49-F238E27FC236}">
                <a16:creationId xmlns:a16="http://schemas.microsoft.com/office/drawing/2014/main" id="{B57229A0-B7D5-4B4A-8923-BBD387782242}"/>
              </a:ext>
            </a:extLst>
          </p:cNvPr>
          <p:cNvSpPr txBox="1"/>
          <p:nvPr/>
        </p:nvSpPr>
        <p:spPr>
          <a:xfrm rot="5400000">
            <a:off x="9998592" y="1777013"/>
            <a:ext cx="2788007" cy="369332"/>
          </a:xfrm>
          <a:prstGeom prst="rect">
            <a:avLst/>
          </a:prstGeom>
          <a:noFill/>
        </p:spPr>
        <p:txBody>
          <a:bodyPr wrap="none" rtlCol="0">
            <a:spAutoFit/>
          </a:bodyPr>
          <a:lstStyle/>
          <a:p>
            <a:r>
              <a:rPr lang="en-IN" b="1" dirty="0" err="1">
                <a:latin typeface="Times New Roman" panose="02020603050405020304" pitchFamily="18" charset="0"/>
                <a:cs typeface="Times New Roman" panose="02020603050405020304" pitchFamily="18" charset="0"/>
              </a:rPr>
              <a:t>ReLU</a:t>
            </a:r>
            <a:r>
              <a:rPr lang="en-IN" b="1" dirty="0">
                <a:latin typeface="Times New Roman" panose="02020603050405020304" pitchFamily="18" charset="0"/>
                <a:cs typeface="Times New Roman" panose="02020603050405020304" pitchFamily="18" charset="0"/>
              </a:rPr>
              <a:t> Activation Function</a:t>
            </a:r>
          </a:p>
        </p:txBody>
      </p:sp>
      <p:sp>
        <p:nvSpPr>
          <p:cNvPr id="6" name="TextBox 5">
            <a:extLst>
              <a:ext uri="{FF2B5EF4-FFF2-40B4-BE49-F238E27FC236}">
                <a16:creationId xmlns:a16="http://schemas.microsoft.com/office/drawing/2014/main" id="{2157DA9C-36B7-4A22-A482-BCB5C19ACC56}"/>
              </a:ext>
            </a:extLst>
          </p:cNvPr>
          <p:cNvSpPr txBox="1"/>
          <p:nvPr/>
        </p:nvSpPr>
        <p:spPr>
          <a:xfrm rot="16200000">
            <a:off x="-492617" y="1848035"/>
            <a:ext cx="184537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Model Summary</a:t>
            </a:r>
          </a:p>
        </p:txBody>
      </p:sp>
      <p:sp>
        <p:nvSpPr>
          <p:cNvPr id="7" name="TextBox 6">
            <a:extLst>
              <a:ext uri="{FF2B5EF4-FFF2-40B4-BE49-F238E27FC236}">
                <a16:creationId xmlns:a16="http://schemas.microsoft.com/office/drawing/2014/main" id="{DE5A22FD-639B-4909-A607-3DAC9DB7B321}"/>
              </a:ext>
            </a:extLst>
          </p:cNvPr>
          <p:cNvSpPr txBox="1"/>
          <p:nvPr/>
        </p:nvSpPr>
        <p:spPr>
          <a:xfrm rot="16200000">
            <a:off x="2390505" y="5620553"/>
            <a:ext cx="1610441"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CNN Working</a:t>
            </a:r>
          </a:p>
        </p:txBody>
      </p:sp>
    </p:spTree>
    <p:extLst>
      <p:ext uri="{BB962C8B-B14F-4D97-AF65-F5344CB8AC3E}">
        <p14:creationId xmlns:p14="http://schemas.microsoft.com/office/powerpoint/2010/main" val="182741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97A1-5722-43C4-A74F-507114D5C2A8}"/>
              </a:ext>
            </a:extLst>
          </p:cNvPr>
          <p:cNvSpPr>
            <a:spLocks noGrp="1"/>
          </p:cNvSpPr>
          <p:nvPr>
            <p:ph type="title"/>
          </p:nvPr>
        </p:nvSpPr>
        <p:spPr>
          <a:xfrm>
            <a:off x="838200" y="234496"/>
            <a:ext cx="10515600" cy="1325563"/>
          </a:xfrm>
        </p:spPr>
        <p:txBody>
          <a:bodyPr>
            <a:normAutofit/>
          </a:bodyPr>
          <a:lstStyle/>
          <a:p>
            <a:r>
              <a:rPr lang="en-IN" sz="6000" b="1" dirty="0">
                <a:latin typeface="Times New Roman" panose="02020603050405020304" pitchFamily="18" charset="0"/>
                <a:cs typeface="Times New Roman" panose="02020603050405020304" pitchFamily="18" charset="0"/>
              </a:rPr>
              <a:t>Accuracy and Loss</a:t>
            </a:r>
          </a:p>
        </p:txBody>
      </p:sp>
      <p:pic>
        <p:nvPicPr>
          <p:cNvPr id="3" name="Picture 2">
            <a:extLst>
              <a:ext uri="{FF2B5EF4-FFF2-40B4-BE49-F238E27FC236}">
                <a16:creationId xmlns:a16="http://schemas.microsoft.com/office/drawing/2014/main" id="{C5A4C04B-EE40-4C7A-BDAB-D52D38183A8F}"/>
              </a:ext>
            </a:extLst>
          </p:cNvPr>
          <p:cNvPicPr>
            <a:picLocks noChangeAspect="1"/>
          </p:cNvPicPr>
          <p:nvPr/>
        </p:nvPicPr>
        <p:blipFill>
          <a:blip r:embed="rId2"/>
          <a:stretch>
            <a:fillRect/>
          </a:stretch>
        </p:blipFill>
        <p:spPr>
          <a:xfrm>
            <a:off x="966651" y="1705315"/>
            <a:ext cx="5129349" cy="4134432"/>
          </a:xfrm>
          <a:prstGeom prst="rect">
            <a:avLst/>
          </a:prstGeom>
        </p:spPr>
      </p:pic>
      <p:pic>
        <p:nvPicPr>
          <p:cNvPr id="4" name="Picture 3">
            <a:extLst>
              <a:ext uri="{FF2B5EF4-FFF2-40B4-BE49-F238E27FC236}">
                <a16:creationId xmlns:a16="http://schemas.microsoft.com/office/drawing/2014/main" id="{7AA08F2A-42A0-4431-B305-D620E97801E4}"/>
              </a:ext>
            </a:extLst>
          </p:cNvPr>
          <p:cNvPicPr>
            <a:picLocks noChangeAspect="1"/>
          </p:cNvPicPr>
          <p:nvPr/>
        </p:nvPicPr>
        <p:blipFill>
          <a:blip r:embed="rId3"/>
          <a:stretch>
            <a:fillRect/>
          </a:stretch>
        </p:blipFill>
        <p:spPr>
          <a:xfrm>
            <a:off x="6357258" y="1713139"/>
            <a:ext cx="4996541" cy="4126608"/>
          </a:xfrm>
          <a:prstGeom prst="rect">
            <a:avLst/>
          </a:prstGeom>
        </p:spPr>
      </p:pic>
      <p:sp>
        <p:nvSpPr>
          <p:cNvPr id="5" name="TextBox 4">
            <a:extLst>
              <a:ext uri="{FF2B5EF4-FFF2-40B4-BE49-F238E27FC236}">
                <a16:creationId xmlns:a16="http://schemas.microsoft.com/office/drawing/2014/main" id="{B83F034A-C362-4A0D-8F33-75E4FB8374C8}"/>
              </a:ext>
            </a:extLst>
          </p:cNvPr>
          <p:cNvSpPr txBox="1"/>
          <p:nvPr/>
        </p:nvSpPr>
        <p:spPr>
          <a:xfrm>
            <a:off x="1894115" y="5949815"/>
            <a:ext cx="3521413"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Training and Validation Accuracy</a:t>
            </a:r>
          </a:p>
        </p:txBody>
      </p:sp>
      <p:sp>
        <p:nvSpPr>
          <p:cNvPr id="6" name="TextBox 5">
            <a:extLst>
              <a:ext uri="{FF2B5EF4-FFF2-40B4-BE49-F238E27FC236}">
                <a16:creationId xmlns:a16="http://schemas.microsoft.com/office/drawing/2014/main" id="{F67878CB-B3B3-4B8D-BF03-0B7175EA8C61}"/>
              </a:ext>
            </a:extLst>
          </p:cNvPr>
          <p:cNvSpPr txBox="1"/>
          <p:nvPr/>
        </p:nvSpPr>
        <p:spPr>
          <a:xfrm>
            <a:off x="7759337" y="5949815"/>
            <a:ext cx="304686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Training and Validation Loss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3A03EC6-1BB3-4FDC-B297-A184718480F0}"/>
                  </a:ext>
                </a:extLst>
              </p:cNvPr>
              <p:cNvSpPr txBox="1"/>
              <p:nvPr/>
            </p:nvSpPr>
            <p:spPr>
              <a:xfrm>
                <a:off x="7250974" y="6319147"/>
                <a:ext cx="6093822" cy="335476"/>
              </a:xfrm>
              <a:prstGeom prst="rect">
                <a:avLst/>
              </a:prstGeom>
              <a:noFill/>
            </p:spPr>
            <p:txBody>
              <a:bodyPr wrap="square">
                <a:spAutoFit/>
              </a:bodyPr>
              <a:lstStyle/>
              <a:p>
                <a:r>
                  <a:rPr lang="en-US" sz="1400" dirty="0">
                    <a:effectLst/>
                    <a:latin typeface="Times New Roman" panose="02020603050405020304" pitchFamily="18" charset="0"/>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IN" sz="1400" i="1">
                            <a:effectLst/>
                            <a:latin typeface="Cambria Math" panose="020405030504060302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IN" sz="1400" i="1">
                                <a:effectLst/>
                                <a:latin typeface="Cambria Math" panose="02040503050406030204" pitchFamily="18" charset="0"/>
                              </a:rPr>
                            </m:ctrlPr>
                          </m:acc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acc>
                      </m:e>
                    </m:d>
                    <m:r>
                      <a:rPr lang="en-US" sz="1400" i="1">
                        <a:effectLst/>
                        <a:latin typeface="Cambria Math" panose="02040503050406030204" pitchFamily="18" charset="0"/>
                        <a:ea typeface="SimSun" panose="02010600030101010101" pitchFamily="2" charset="-122"/>
                        <a:cs typeface="Times New Roman" panose="02020603050405020304" pitchFamily="18" charset="0"/>
                      </a:rPr>
                      <m:t>= −</m:t>
                    </m:r>
                    <m:d>
                      <m:dPr>
                        <m:ctrlPr>
                          <a:rPr lang="en-IN" sz="1400" i="1">
                            <a:effectLst/>
                            <a:latin typeface="Cambria Math" panose="02040503050406030204" pitchFamily="18" charset="0"/>
                          </a:rPr>
                        </m:ctrlPr>
                      </m:dPr>
                      <m:e>
                        <m:nary>
                          <m:naryPr>
                            <m:chr m:val="∑"/>
                            <m:limLoc m:val="undOvr"/>
                            <m:subHide m:val="on"/>
                            <m:supHide m:val="on"/>
                            <m:ctrlPr>
                              <a:rPr lang="en-IN" sz="1400" i="1">
                                <a:effectLst/>
                                <a:latin typeface="Cambria Math" panose="02040503050406030204" pitchFamily="18" charset="0"/>
                              </a:rPr>
                            </m:ctrlPr>
                          </m:naryPr>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IN" sz="1400" i="1">
                                    <a:effectLst/>
                                    <a:latin typeface="Cambria Math" panose="02040503050406030204" pitchFamily="18" charset="0"/>
                                  </a:rPr>
                                </m:ctrlPr>
                              </m:funcPr>
                              <m:fName>
                                <m:r>
                                  <m:rPr>
                                    <m:sty m:val="p"/>
                                  </m:rPr>
                                  <a:rPr lang="en-US" sz="14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IN" sz="1400" i="1">
                                        <a:effectLst/>
                                        <a:latin typeface="Cambria Math" panose="02040503050406030204" pitchFamily="18" charset="0"/>
                                      </a:rPr>
                                    </m:ctrlPr>
                                  </m:dPr>
                                  <m:e>
                                    <m:acc>
                                      <m:accPr>
                                        <m:chr m:val="̂"/>
                                        <m:ctrlPr>
                                          <a:rPr lang="en-IN" sz="1400" i="1">
                                            <a:effectLst/>
                                            <a:latin typeface="Cambria Math" panose="02040503050406030204" pitchFamily="18" charset="0"/>
                                          </a:rPr>
                                        </m:ctrlPr>
                                      </m:acc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acc>
                                  </m:e>
                                </m:d>
                              </m:e>
                            </m:func>
                            <m:r>
                              <a:rPr lang="en-US" sz="1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IN" sz="1400" i="1">
                                    <a:effectLst/>
                                    <a:latin typeface="Cambria Math" panose="020405030504060302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400">
                                <a:effectLst/>
                                <a:latin typeface="Cambria Math" panose="02040503050406030204" pitchFamily="18" charset="0"/>
                                <a:ea typeface="SimSun" panose="02010600030101010101" pitchFamily="2" charset="-122"/>
                                <a:cs typeface="Times New Roman" panose="02020603050405020304" pitchFamily="18" charset="0"/>
                              </a:rPr>
                              <m:t>log</m:t>
                            </m:r>
                            <m:r>
                              <a:rPr lang="en-US"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acc>
                              <m:accPr>
                                <m:chr m:val="̂"/>
                                <m:ctrlPr>
                                  <a:rPr lang="en-IN" sz="1400" i="1">
                                    <a:effectLst/>
                                    <a:latin typeface="Cambria Math" panose="02040503050406030204" pitchFamily="18" charset="0"/>
                                  </a:rPr>
                                </m:ctrlPr>
                              </m:acc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acc>
                            <m:r>
                              <a:rPr lang="en-US" sz="1400" i="1">
                                <a:effectLst/>
                                <a:latin typeface="Cambria Math" panose="02040503050406030204" pitchFamily="18" charset="0"/>
                                <a:ea typeface="SimSun" panose="02010600030101010101" pitchFamily="2" charset="-122"/>
                                <a:cs typeface="Times New Roman" panose="02020603050405020304" pitchFamily="18" charset="0"/>
                              </a:rPr>
                              <m:t>)</m:t>
                            </m:r>
                          </m:e>
                        </m:nary>
                      </m:e>
                    </m:d>
                  </m:oMath>
                </a14:m>
                <a:endParaRPr lang="en-IN" sz="1400" dirty="0"/>
              </a:p>
            </p:txBody>
          </p:sp>
        </mc:Choice>
        <mc:Fallback xmlns="">
          <p:sp>
            <p:nvSpPr>
              <p:cNvPr id="8" name="TextBox 7">
                <a:extLst>
                  <a:ext uri="{FF2B5EF4-FFF2-40B4-BE49-F238E27FC236}">
                    <a16:creationId xmlns:a16="http://schemas.microsoft.com/office/drawing/2014/main" id="{73A03EC6-1BB3-4FDC-B297-A184718480F0}"/>
                  </a:ext>
                </a:extLst>
              </p:cNvPr>
              <p:cNvSpPr txBox="1">
                <a:spLocks noRot="1" noChangeAspect="1" noMove="1" noResize="1" noEditPoints="1" noAdjustHandles="1" noChangeArrowheads="1" noChangeShapeType="1" noTextEdit="1"/>
              </p:cNvSpPr>
              <p:nvPr/>
            </p:nvSpPr>
            <p:spPr>
              <a:xfrm>
                <a:off x="7250974" y="6319147"/>
                <a:ext cx="6093822" cy="335476"/>
              </a:xfrm>
              <a:prstGeom prst="rect">
                <a:avLst/>
              </a:prstGeom>
              <a:blipFill>
                <a:blip r:embed="rId4"/>
                <a:stretch>
                  <a:fillRect t="-89091" b="-143636"/>
                </a:stretch>
              </a:blipFill>
            </p:spPr>
            <p:txBody>
              <a:bodyPr/>
              <a:lstStyle/>
              <a:p>
                <a:r>
                  <a:rPr lang="en-IN">
                    <a:noFill/>
                  </a:rPr>
                  <a:t> </a:t>
                </a:r>
              </a:p>
            </p:txBody>
          </p:sp>
        </mc:Fallback>
      </mc:AlternateContent>
    </p:spTree>
    <p:extLst>
      <p:ext uri="{BB962C8B-B14F-4D97-AF65-F5344CB8AC3E}">
        <p14:creationId xmlns:p14="http://schemas.microsoft.com/office/powerpoint/2010/main" val="2792815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578</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Office Theme</vt:lpstr>
      <vt:lpstr>Diagnosing COVID-19 Using Deep Learning Applied On Radiography</vt:lpstr>
      <vt:lpstr>Abstract</vt:lpstr>
      <vt:lpstr>Tools and Software Used</vt:lpstr>
      <vt:lpstr>Dataset</vt:lpstr>
      <vt:lpstr>PowerPoint Presentation</vt:lpstr>
      <vt:lpstr>Model Formulation</vt:lpstr>
      <vt:lpstr>PowerPoint Presentation</vt:lpstr>
      <vt:lpstr>PowerPoint Presentation</vt:lpstr>
      <vt:lpstr>Accuracy and Loss</vt:lpstr>
      <vt:lpstr>Evaluation Metrics</vt:lpstr>
      <vt:lpstr>PowerPoint Presentation</vt:lpstr>
      <vt:lpstr>PowerPoint Presentation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COVID-19 Using Deep Learning Applied On Radiography</dc:title>
  <dc:creator>18-735-081_C. Neeraj Kumar</dc:creator>
  <cp:lastModifiedBy>sai akhil</cp:lastModifiedBy>
  <cp:revision>23</cp:revision>
  <dcterms:created xsi:type="dcterms:W3CDTF">2021-04-06T16:50:19Z</dcterms:created>
  <dcterms:modified xsi:type="dcterms:W3CDTF">2021-06-23T10:02:44Z</dcterms:modified>
</cp:coreProperties>
</file>