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70" r:id="rId6"/>
    <p:sldId id="272" r:id="rId7"/>
    <p:sldId id="273" r:id="rId8"/>
    <p:sldId id="274" r:id="rId9"/>
    <p:sldId id="277" r:id="rId10"/>
    <p:sldId id="278" r:id="rId11"/>
    <p:sldId id="271" r:id="rId12"/>
    <p:sldId id="269" r:id="rId13"/>
  </p:sldIdLst>
  <p:sldSz cx="18288000" cy="10287000"/>
  <p:notesSz cx="6858000" cy="9144000"/>
  <p:embeddedFontLst>
    <p:embeddedFont>
      <p:font typeface="DM Sans" pitchFamily="2" charset="0"/>
      <p:regular r:id="rId15"/>
      <p:bold r:id="rId16"/>
      <p:italic r:id="rId17"/>
      <p:boldItalic r:id="rId18"/>
    </p:embeddedFont>
    <p:embeddedFont>
      <p:font typeface="Oswald Bold" panose="00000800000000000000"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2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B7073-1BAD-44DD-935F-D18F19AF5C0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C839E0-4A53-4B41-9988-664E76154EC6}">
      <dgm:prSet/>
      <dgm:spPr/>
      <dgm:t>
        <a:bodyPr/>
        <a:lstStyle/>
        <a:p>
          <a:pPr>
            <a:lnSpc>
              <a:spcPct val="100000"/>
            </a:lnSpc>
          </a:pPr>
          <a:r>
            <a:rPr lang="en-US" b="1" dirty="0"/>
            <a:t>Promoting Academic Integrity</a:t>
          </a:r>
          <a:r>
            <a:rPr lang="en-US" dirty="0"/>
            <a:t>: Our plagiarism detection system is designed to maintain the integrity of academic institutions by verifying the originality of submitted work and ensuring proper citation. This system fosters a culture of honesty and accountability among students, educators, and researchers.</a:t>
          </a:r>
        </a:p>
      </dgm:t>
    </dgm:pt>
    <dgm:pt modelId="{EF48C63A-B607-478B-BBD6-FFC427743F5E}" type="parTrans" cxnId="{CCBD0837-0F30-4ADD-8707-68D09923D4B0}">
      <dgm:prSet/>
      <dgm:spPr/>
      <dgm:t>
        <a:bodyPr/>
        <a:lstStyle/>
        <a:p>
          <a:endParaRPr lang="en-US"/>
        </a:p>
      </dgm:t>
    </dgm:pt>
    <dgm:pt modelId="{CA449937-7E3B-4DB1-90CB-597BB4D22232}" type="sibTrans" cxnId="{CCBD0837-0F30-4ADD-8707-68D09923D4B0}">
      <dgm:prSet/>
      <dgm:spPr/>
      <dgm:t>
        <a:bodyPr/>
        <a:lstStyle/>
        <a:p>
          <a:endParaRPr lang="en-US"/>
        </a:p>
      </dgm:t>
    </dgm:pt>
    <dgm:pt modelId="{63B8078D-25B2-48CF-B257-23A7F32E7C47}">
      <dgm:prSet/>
      <dgm:spPr/>
      <dgm:t>
        <a:bodyPr/>
        <a:lstStyle/>
        <a:p>
          <a:pPr>
            <a:lnSpc>
              <a:spcPct val="100000"/>
            </a:lnSpc>
          </a:pPr>
          <a:r>
            <a:rPr lang="en-US" b="1" dirty="0"/>
            <a:t>Protecting Intellectual Property</a:t>
          </a:r>
          <a:r>
            <a:rPr lang="en-US" dirty="0"/>
            <a:t>: By identifying instances of unauthorized content reuse, our project safeguards the intellectual </a:t>
          </a:r>
          <a:r>
            <a:rPr lang="en-US" dirty="0" err="1"/>
            <a:t>poperty</a:t>
          </a:r>
          <a:r>
            <a:rPr lang="en-US" dirty="0"/>
            <a:t> of creators, researchers, and organizations. This proactive detection helps prevent disputes and legal challenges related to content duplication.</a:t>
          </a:r>
        </a:p>
      </dgm:t>
    </dgm:pt>
    <dgm:pt modelId="{6BAF1D2B-054A-434F-BA1F-38DE61C6CC7F}" type="parTrans" cxnId="{B34E02CF-1B06-4116-92D4-03CE759EEE91}">
      <dgm:prSet/>
      <dgm:spPr/>
      <dgm:t>
        <a:bodyPr/>
        <a:lstStyle/>
        <a:p>
          <a:endParaRPr lang="en-US"/>
        </a:p>
      </dgm:t>
    </dgm:pt>
    <dgm:pt modelId="{1EA9BECD-4CE9-41C9-9CCF-376934F06500}" type="sibTrans" cxnId="{B34E02CF-1B06-4116-92D4-03CE759EEE91}">
      <dgm:prSet/>
      <dgm:spPr/>
      <dgm:t>
        <a:bodyPr/>
        <a:lstStyle/>
        <a:p>
          <a:endParaRPr lang="en-US"/>
        </a:p>
      </dgm:t>
    </dgm:pt>
    <dgm:pt modelId="{5566687E-B0E5-4061-B355-AE25B9A59638}">
      <dgm:prSet/>
      <dgm:spPr/>
      <dgm:t>
        <a:bodyPr/>
        <a:lstStyle/>
        <a:p>
          <a:pPr>
            <a:lnSpc>
              <a:spcPct val="100000"/>
            </a:lnSpc>
          </a:pPr>
          <a:r>
            <a:rPr lang="en-US" b="1" dirty="0"/>
            <a:t>Ensuring Quality and Credibility</a:t>
          </a:r>
          <a:r>
            <a:rPr lang="en-US" dirty="0"/>
            <a:t>: A robust plagiarism detection system enhances the quality of academic and professional work by promoting originality and adherence to citation standards. This contributes to maintaining high standards in research, writing, and publishing, ultimately bolstering the credibility and reputation of educational institutions and organizations.</a:t>
          </a:r>
        </a:p>
      </dgm:t>
    </dgm:pt>
    <dgm:pt modelId="{8855D5C5-2C24-4790-9855-EF37D61C960D}" type="parTrans" cxnId="{D034F0DB-6D29-4CEC-8EB3-F6363296A71A}">
      <dgm:prSet/>
      <dgm:spPr/>
      <dgm:t>
        <a:bodyPr/>
        <a:lstStyle/>
        <a:p>
          <a:endParaRPr lang="en-US"/>
        </a:p>
      </dgm:t>
    </dgm:pt>
    <dgm:pt modelId="{166EB6B4-7C12-4C25-97AE-8A5C86FA6525}" type="sibTrans" cxnId="{D034F0DB-6D29-4CEC-8EB3-F6363296A71A}">
      <dgm:prSet/>
      <dgm:spPr/>
      <dgm:t>
        <a:bodyPr/>
        <a:lstStyle/>
        <a:p>
          <a:endParaRPr lang="en-US"/>
        </a:p>
      </dgm:t>
    </dgm:pt>
    <dgm:pt modelId="{E1E53BFD-854E-4837-8230-A55D32E35841}" type="pres">
      <dgm:prSet presAssocID="{B04B7073-1BAD-44DD-935F-D18F19AF5C0B}" presName="root" presStyleCnt="0">
        <dgm:presLayoutVars>
          <dgm:dir/>
          <dgm:resizeHandles val="exact"/>
        </dgm:presLayoutVars>
      </dgm:prSet>
      <dgm:spPr/>
    </dgm:pt>
    <dgm:pt modelId="{95CD8D40-216C-43E9-B786-F34329AB8F7E}" type="pres">
      <dgm:prSet presAssocID="{C0C839E0-4A53-4B41-9988-664E76154EC6}" presName="compNode" presStyleCnt="0"/>
      <dgm:spPr/>
    </dgm:pt>
    <dgm:pt modelId="{C385E6DF-B0C8-4FF7-8E18-7FA1FA1122FB}" type="pres">
      <dgm:prSet presAssocID="{C0C839E0-4A53-4B41-9988-664E76154EC6}" presName="bgRect" presStyleLbl="bgShp" presStyleIdx="0" presStyleCnt="3"/>
      <dgm:spPr/>
    </dgm:pt>
    <dgm:pt modelId="{D410F6B2-76EA-4F9B-9CAF-39C2A47E08A6}" type="pres">
      <dgm:prSet presAssocID="{C0C839E0-4A53-4B41-9988-664E76154E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456FC2D3-95C6-4FD6-9D44-6A1CC86F6D14}" type="pres">
      <dgm:prSet presAssocID="{C0C839E0-4A53-4B41-9988-664E76154EC6}" presName="spaceRect" presStyleCnt="0"/>
      <dgm:spPr/>
    </dgm:pt>
    <dgm:pt modelId="{62EA11E9-0D37-41B1-A647-9029BC2AD0A5}" type="pres">
      <dgm:prSet presAssocID="{C0C839E0-4A53-4B41-9988-664E76154EC6}" presName="parTx" presStyleLbl="revTx" presStyleIdx="0" presStyleCnt="3">
        <dgm:presLayoutVars>
          <dgm:chMax val="0"/>
          <dgm:chPref val="0"/>
        </dgm:presLayoutVars>
      </dgm:prSet>
      <dgm:spPr/>
    </dgm:pt>
    <dgm:pt modelId="{18D78FDB-544A-4E25-B067-03941990544A}" type="pres">
      <dgm:prSet presAssocID="{CA449937-7E3B-4DB1-90CB-597BB4D22232}" presName="sibTrans" presStyleCnt="0"/>
      <dgm:spPr/>
    </dgm:pt>
    <dgm:pt modelId="{56FD7AEA-EDB4-4550-90B8-91E21DD6AC9E}" type="pres">
      <dgm:prSet presAssocID="{63B8078D-25B2-48CF-B257-23A7F32E7C47}" presName="compNode" presStyleCnt="0"/>
      <dgm:spPr/>
    </dgm:pt>
    <dgm:pt modelId="{09B2152F-3805-4FB7-9C36-17BE5A96F07F}" type="pres">
      <dgm:prSet presAssocID="{63B8078D-25B2-48CF-B257-23A7F32E7C47}" presName="bgRect" presStyleLbl="bgShp" presStyleIdx="1" presStyleCnt="3"/>
      <dgm:spPr/>
    </dgm:pt>
    <dgm:pt modelId="{5095BCBC-77BE-4425-8C4C-5EA4AE338C41}" type="pres">
      <dgm:prSet presAssocID="{63B8078D-25B2-48CF-B257-23A7F32E7C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152AB4CE-11AC-4BA9-8AE2-E415629923C8}" type="pres">
      <dgm:prSet presAssocID="{63B8078D-25B2-48CF-B257-23A7F32E7C47}" presName="spaceRect" presStyleCnt="0"/>
      <dgm:spPr/>
    </dgm:pt>
    <dgm:pt modelId="{A566B065-4918-4544-BBCA-8C499550C56B}" type="pres">
      <dgm:prSet presAssocID="{63B8078D-25B2-48CF-B257-23A7F32E7C47}" presName="parTx" presStyleLbl="revTx" presStyleIdx="1" presStyleCnt="3">
        <dgm:presLayoutVars>
          <dgm:chMax val="0"/>
          <dgm:chPref val="0"/>
        </dgm:presLayoutVars>
      </dgm:prSet>
      <dgm:spPr/>
    </dgm:pt>
    <dgm:pt modelId="{B817B03F-5D19-4DA4-93D5-66F11243608A}" type="pres">
      <dgm:prSet presAssocID="{1EA9BECD-4CE9-41C9-9CCF-376934F06500}" presName="sibTrans" presStyleCnt="0"/>
      <dgm:spPr/>
    </dgm:pt>
    <dgm:pt modelId="{524F16A5-571F-47D7-A16B-FA65689B4BED}" type="pres">
      <dgm:prSet presAssocID="{5566687E-B0E5-4061-B355-AE25B9A59638}" presName="compNode" presStyleCnt="0"/>
      <dgm:spPr/>
    </dgm:pt>
    <dgm:pt modelId="{92139FFD-DEEE-4ED3-BF14-A0E0844A8B4F}" type="pres">
      <dgm:prSet presAssocID="{5566687E-B0E5-4061-B355-AE25B9A59638}" presName="bgRect" presStyleLbl="bgShp" presStyleIdx="2" presStyleCnt="3"/>
      <dgm:spPr/>
    </dgm:pt>
    <dgm:pt modelId="{EC337BF1-2F63-4732-95B4-A937AA20CC20}" type="pres">
      <dgm:prSet presAssocID="{5566687E-B0E5-4061-B355-AE25B9A596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1983C233-205E-4C1B-B388-6DE8548FE9EB}" type="pres">
      <dgm:prSet presAssocID="{5566687E-B0E5-4061-B355-AE25B9A59638}" presName="spaceRect" presStyleCnt="0"/>
      <dgm:spPr/>
    </dgm:pt>
    <dgm:pt modelId="{3195356B-A669-47B7-814E-DEA9A9DCAE96}" type="pres">
      <dgm:prSet presAssocID="{5566687E-B0E5-4061-B355-AE25B9A59638}" presName="parTx" presStyleLbl="revTx" presStyleIdx="2" presStyleCnt="3">
        <dgm:presLayoutVars>
          <dgm:chMax val="0"/>
          <dgm:chPref val="0"/>
        </dgm:presLayoutVars>
      </dgm:prSet>
      <dgm:spPr/>
    </dgm:pt>
  </dgm:ptLst>
  <dgm:cxnLst>
    <dgm:cxn modelId="{9657C00D-E57A-4544-8103-0A3467F13F41}" type="presOf" srcId="{5566687E-B0E5-4061-B355-AE25B9A59638}" destId="{3195356B-A669-47B7-814E-DEA9A9DCAE96}" srcOrd="0" destOrd="0" presId="urn:microsoft.com/office/officeart/2018/2/layout/IconVerticalSolidList"/>
    <dgm:cxn modelId="{797A6015-BE7D-452E-B4DF-5F5ACF1C41C1}" type="presOf" srcId="{C0C839E0-4A53-4B41-9988-664E76154EC6}" destId="{62EA11E9-0D37-41B1-A647-9029BC2AD0A5}" srcOrd="0" destOrd="0" presId="urn:microsoft.com/office/officeart/2018/2/layout/IconVerticalSolidList"/>
    <dgm:cxn modelId="{CCBD0837-0F30-4ADD-8707-68D09923D4B0}" srcId="{B04B7073-1BAD-44DD-935F-D18F19AF5C0B}" destId="{C0C839E0-4A53-4B41-9988-664E76154EC6}" srcOrd="0" destOrd="0" parTransId="{EF48C63A-B607-478B-BBD6-FFC427743F5E}" sibTransId="{CA449937-7E3B-4DB1-90CB-597BB4D22232}"/>
    <dgm:cxn modelId="{00ACD87A-A315-4AAA-B7CE-8AAEACAF0667}" type="presOf" srcId="{63B8078D-25B2-48CF-B257-23A7F32E7C47}" destId="{A566B065-4918-4544-BBCA-8C499550C56B}" srcOrd="0" destOrd="0" presId="urn:microsoft.com/office/officeart/2018/2/layout/IconVerticalSolidList"/>
    <dgm:cxn modelId="{90DA6AA7-82D2-47DD-841A-7EE1632CF9CC}" type="presOf" srcId="{B04B7073-1BAD-44DD-935F-D18F19AF5C0B}" destId="{E1E53BFD-854E-4837-8230-A55D32E35841}" srcOrd="0" destOrd="0" presId="urn:microsoft.com/office/officeart/2018/2/layout/IconVerticalSolidList"/>
    <dgm:cxn modelId="{B34E02CF-1B06-4116-92D4-03CE759EEE91}" srcId="{B04B7073-1BAD-44DD-935F-D18F19AF5C0B}" destId="{63B8078D-25B2-48CF-B257-23A7F32E7C47}" srcOrd="1" destOrd="0" parTransId="{6BAF1D2B-054A-434F-BA1F-38DE61C6CC7F}" sibTransId="{1EA9BECD-4CE9-41C9-9CCF-376934F06500}"/>
    <dgm:cxn modelId="{D034F0DB-6D29-4CEC-8EB3-F6363296A71A}" srcId="{B04B7073-1BAD-44DD-935F-D18F19AF5C0B}" destId="{5566687E-B0E5-4061-B355-AE25B9A59638}" srcOrd="2" destOrd="0" parTransId="{8855D5C5-2C24-4790-9855-EF37D61C960D}" sibTransId="{166EB6B4-7C12-4C25-97AE-8A5C86FA6525}"/>
    <dgm:cxn modelId="{03AF3837-7419-4C40-8A1D-7F436D749636}" type="presParOf" srcId="{E1E53BFD-854E-4837-8230-A55D32E35841}" destId="{95CD8D40-216C-43E9-B786-F34329AB8F7E}" srcOrd="0" destOrd="0" presId="urn:microsoft.com/office/officeart/2018/2/layout/IconVerticalSolidList"/>
    <dgm:cxn modelId="{8114F335-48DC-4446-9727-516BBD08F20C}" type="presParOf" srcId="{95CD8D40-216C-43E9-B786-F34329AB8F7E}" destId="{C385E6DF-B0C8-4FF7-8E18-7FA1FA1122FB}" srcOrd="0" destOrd="0" presId="urn:microsoft.com/office/officeart/2018/2/layout/IconVerticalSolidList"/>
    <dgm:cxn modelId="{810D1CA9-4F77-4BA0-B39A-2B4D13D73D7A}" type="presParOf" srcId="{95CD8D40-216C-43E9-B786-F34329AB8F7E}" destId="{D410F6B2-76EA-4F9B-9CAF-39C2A47E08A6}" srcOrd="1" destOrd="0" presId="urn:microsoft.com/office/officeart/2018/2/layout/IconVerticalSolidList"/>
    <dgm:cxn modelId="{2088DBE1-0EB1-4F5F-8D74-5EEA6E2F6F90}" type="presParOf" srcId="{95CD8D40-216C-43E9-B786-F34329AB8F7E}" destId="{456FC2D3-95C6-4FD6-9D44-6A1CC86F6D14}" srcOrd="2" destOrd="0" presId="urn:microsoft.com/office/officeart/2018/2/layout/IconVerticalSolidList"/>
    <dgm:cxn modelId="{5DC81EA4-DEDE-4376-80F4-C861E3BE76B2}" type="presParOf" srcId="{95CD8D40-216C-43E9-B786-F34329AB8F7E}" destId="{62EA11E9-0D37-41B1-A647-9029BC2AD0A5}" srcOrd="3" destOrd="0" presId="urn:microsoft.com/office/officeart/2018/2/layout/IconVerticalSolidList"/>
    <dgm:cxn modelId="{073876D7-E6CF-4801-B07F-7ABFA54EA8D8}" type="presParOf" srcId="{E1E53BFD-854E-4837-8230-A55D32E35841}" destId="{18D78FDB-544A-4E25-B067-03941990544A}" srcOrd="1" destOrd="0" presId="urn:microsoft.com/office/officeart/2018/2/layout/IconVerticalSolidList"/>
    <dgm:cxn modelId="{99C1B26B-388D-456B-B67A-05D0AA197E7D}" type="presParOf" srcId="{E1E53BFD-854E-4837-8230-A55D32E35841}" destId="{56FD7AEA-EDB4-4550-90B8-91E21DD6AC9E}" srcOrd="2" destOrd="0" presId="urn:microsoft.com/office/officeart/2018/2/layout/IconVerticalSolidList"/>
    <dgm:cxn modelId="{0CBC64FA-268E-423A-B78A-5B241271930D}" type="presParOf" srcId="{56FD7AEA-EDB4-4550-90B8-91E21DD6AC9E}" destId="{09B2152F-3805-4FB7-9C36-17BE5A96F07F}" srcOrd="0" destOrd="0" presId="urn:microsoft.com/office/officeart/2018/2/layout/IconVerticalSolidList"/>
    <dgm:cxn modelId="{071162B8-D7BB-4161-ABE1-6EF854CB3575}" type="presParOf" srcId="{56FD7AEA-EDB4-4550-90B8-91E21DD6AC9E}" destId="{5095BCBC-77BE-4425-8C4C-5EA4AE338C41}" srcOrd="1" destOrd="0" presId="urn:microsoft.com/office/officeart/2018/2/layout/IconVerticalSolidList"/>
    <dgm:cxn modelId="{30286FC6-D146-44C1-A274-152ACE8D47D3}" type="presParOf" srcId="{56FD7AEA-EDB4-4550-90B8-91E21DD6AC9E}" destId="{152AB4CE-11AC-4BA9-8AE2-E415629923C8}" srcOrd="2" destOrd="0" presId="urn:microsoft.com/office/officeart/2018/2/layout/IconVerticalSolidList"/>
    <dgm:cxn modelId="{6BC1E26C-DBD8-48A3-AF3E-E1CA4D6F782D}" type="presParOf" srcId="{56FD7AEA-EDB4-4550-90B8-91E21DD6AC9E}" destId="{A566B065-4918-4544-BBCA-8C499550C56B}" srcOrd="3" destOrd="0" presId="urn:microsoft.com/office/officeart/2018/2/layout/IconVerticalSolidList"/>
    <dgm:cxn modelId="{D3D1F91D-DAFA-4D6F-A047-4EB60CDF92F9}" type="presParOf" srcId="{E1E53BFD-854E-4837-8230-A55D32E35841}" destId="{B817B03F-5D19-4DA4-93D5-66F11243608A}" srcOrd="3" destOrd="0" presId="urn:microsoft.com/office/officeart/2018/2/layout/IconVerticalSolidList"/>
    <dgm:cxn modelId="{51EA686A-8CBC-4D75-9F26-871F8447A743}" type="presParOf" srcId="{E1E53BFD-854E-4837-8230-A55D32E35841}" destId="{524F16A5-571F-47D7-A16B-FA65689B4BED}" srcOrd="4" destOrd="0" presId="urn:microsoft.com/office/officeart/2018/2/layout/IconVerticalSolidList"/>
    <dgm:cxn modelId="{9B7D28AA-7C0E-4846-B791-510632BFB26A}" type="presParOf" srcId="{524F16A5-571F-47D7-A16B-FA65689B4BED}" destId="{92139FFD-DEEE-4ED3-BF14-A0E0844A8B4F}" srcOrd="0" destOrd="0" presId="urn:microsoft.com/office/officeart/2018/2/layout/IconVerticalSolidList"/>
    <dgm:cxn modelId="{7AF394D4-A049-4139-8DC2-8FEB81FE4EC9}" type="presParOf" srcId="{524F16A5-571F-47D7-A16B-FA65689B4BED}" destId="{EC337BF1-2F63-4732-95B4-A937AA20CC20}" srcOrd="1" destOrd="0" presId="urn:microsoft.com/office/officeart/2018/2/layout/IconVerticalSolidList"/>
    <dgm:cxn modelId="{7EBF104D-F073-4FFA-9A38-9B025F7357D4}" type="presParOf" srcId="{524F16A5-571F-47D7-A16B-FA65689B4BED}" destId="{1983C233-205E-4C1B-B388-6DE8548FE9EB}" srcOrd="2" destOrd="0" presId="urn:microsoft.com/office/officeart/2018/2/layout/IconVerticalSolidList"/>
    <dgm:cxn modelId="{0103D23F-35A4-4BEB-94C0-2002105BBFC3}" type="presParOf" srcId="{524F16A5-571F-47D7-A16B-FA65689B4BED}" destId="{3195356B-A669-47B7-814E-DEA9A9DCAE96}"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14F1CA-3597-4F10-8F1F-ACCF88DE53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905223A-0687-4994-A354-69B6BBD6EC37}">
      <dgm:prSet/>
      <dgm:spPr/>
      <dgm:t>
        <a:bodyPr/>
        <a:lstStyle/>
        <a:p>
          <a:r>
            <a:rPr lang="en-US" b="0" i="0" baseline="0"/>
            <a:t>Plagiarism detection is essential for maintaining academic integrity, originality, and ethical standards in writing and research.</a:t>
          </a:r>
          <a:endParaRPr lang="en-US"/>
        </a:p>
      </dgm:t>
    </dgm:pt>
    <dgm:pt modelId="{84FEBB1B-EB5A-4AFD-8495-A7CCBB8A3538}" type="parTrans" cxnId="{B435BD5E-1CA2-4867-A924-C8D2E0558D2A}">
      <dgm:prSet/>
      <dgm:spPr/>
      <dgm:t>
        <a:bodyPr/>
        <a:lstStyle/>
        <a:p>
          <a:endParaRPr lang="en-US"/>
        </a:p>
      </dgm:t>
    </dgm:pt>
    <dgm:pt modelId="{881FD6DA-1081-4F38-BDF1-1A91ED4E3828}" type="sibTrans" cxnId="{B435BD5E-1CA2-4867-A924-C8D2E0558D2A}">
      <dgm:prSet/>
      <dgm:spPr/>
      <dgm:t>
        <a:bodyPr/>
        <a:lstStyle/>
        <a:p>
          <a:endParaRPr lang="en-US"/>
        </a:p>
      </dgm:t>
    </dgm:pt>
    <dgm:pt modelId="{4018039B-146F-42EF-BB9F-1426618AA5B7}">
      <dgm:prSet/>
      <dgm:spPr/>
      <dgm:t>
        <a:bodyPr/>
        <a:lstStyle/>
        <a:p>
          <a:r>
            <a:rPr lang="en-US" b="0" i="0" baseline="0"/>
            <a:t>Existing plagiarism detection tools struggle to identify paraphrased or semantically similar content, limiting their effectiveness.</a:t>
          </a:r>
          <a:endParaRPr lang="en-US"/>
        </a:p>
      </dgm:t>
    </dgm:pt>
    <dgm:pt modelId="{2EC5EC3B-9052-4DF2-8730-A059B3D9CA63}" type="parTrans" cxnId="{E7404358-4CD4-4583-8AA0-27AF25CB91C4}">
      <dgm:prSet/>
      <dgm:spPr/>
      <dgm:t>
        <a:bodyPr/>
        <a:lstStyle/>
        <a:p>
          <a:endParaRPr lang="en-US"/>
        </a:p>
      </dgm:t>
    </dgm:pt>
    <dgm:pt modelId="{C93EB238-0EA0-4FE1-8E3F-643440695368}" type="sibTrans" cxnId="{E7404358-4CD4-4583-8AA0-27AF25CB91C4}">
      <dgm:prSet/>
      <dgm:spPr/>
      <dgm:t>
        <a:bodyPr/>
        <a:lstStyle/>
        <a:p>
          <a:endParaRPr lang="en-US"/>
        </a:p>
      </dgm:t>
    </dgm:pt>
    <dgm:pt modelId="{647CF0E1-E74F-4574-AEB5-F02C8154E993}">
      <dgm:prSet/>
      <dgm:spPr/>
      <dgm:t>
        <a:bodyPr/>
        <a:lstStyle/>
        <a:p>
          <a:r>
            <a:rPr lang="en-US" b="0" i="0" baseline="0"/>
            <a:t>This project leverages state-of-the-art transformer models (e.g., BERT, RoBERTa, T5) to understand the context and meaning of text, improving accuracy in detecting reworded or subtle plagiarism.</a:t>
          </a:r>
          <a:endParaRPr lang="en-US"/>
        </a:p>
      </dgm:t>
    </dgm:pt>
    <dgm:pt modelId="{8C78AD10-27A8-4004-8A59-55C1D4656D84}" type="parTrans" cxnId="{861A61C8-0E50-4BEA-AB5E-D277206A973D}">
      <dgm:prSet/>
      <dgm:spPr/>
      <dgm:t>
        <a:bodyPr/>
        <a:lstStyle/>
        <a:p>
          <a:endParaRPr lang="en-US"/>
        </a:p>
      </dgm:t>
    </dgm:pt>
    <dgm:pt modelId="{DCA1B628-EF66-46D6-B156-F77AA12E9795}" type="sibTrans" cxnId="{861A61C8-0E50-4BEA-AB5E-D277206A973D}">
      <dgm:prSet/>
      <dgm:spPr/>
      <dgm:t>
        <a:bodyPr/>
        <a:lstStyle/>
        <a:p>
          <a:endParaRPr lang="en-US"/>
        </a:p>
      </dgm:t>
    </dgm:pt>
    <dgm:pt modelId="{533EED82-957B-4E34-BF19-48B713A31AC4}">
      <dgm:prSet/>
      <dgm:spPr/>
      <dgm:t>
        <a:bodyPr/>
        <a:lstStyle/>
        <a:p>
          <a:r>
            <a:rPr lang="en-US" b="0" i="0" baseline="0"/>
            <a:t>It provides a scalable and modular framework that can be adapted to other NLP tasks, such as text similarity scoring, paraphrase detection, and fake news identification.</a:t>
          </a:r>
          <a:endParaRPr lang="en-US"/>
        </a:p>
      </dgm:t>
    </dgm:pt>
    <dgm:pt modelId="{EB08E22D-3B03-4AF2-86D6-D48FBF4544ED}" type="parTrans" cxnId="{F4E2C060-0452-4C22-832D-AF3B718DEA65}">
      <dgm:prSet/>
      <dgm:spPr/>
      <dgm:t>
        <a:bodyPr/>
        <a:lstStyle/>
        <a:p>
          <a:endParaRPr lang="en-US"/>
        </a:p>
      </dgm:t>
    </dgm:pt>
    <dgm:pt modelId="{8BF92A2C-080D-4C73-A7A7-C09CBE60EFE2}" type="sibTrans" cxnId="{F4E2C060-0452-4C22-832D-AF3B718DEA65}">
      <dgm:prSet/>
      <dgm:spPr/>
      <dgm:t>
        <a:bodyPr/>
        <a:lstStyle/>
        <a:p>
          <a:endParaRPr lang="en-US"/>
        </a:p>
      </dgm:t>
    </dgm:pt>
    <dgm:pt modelId="{EF14C7D1-D80B-4064-8389-9955EDA8BAF4}">
      <dgm:prSet/>
      <dgm:spPr/>
      <dgm:t>
        <a:bodyPr/>
        <a:lstStyle/>
        <a:p>
          <a:r>
            <a:rPr lang="en-US" b="0" i="0" baseline="0"/>
            <a:t>Automated plagiarism detection reduces manual effort for educators, publishers, and reviewers, saving time and improving efficiency. </a:t>
          </a:r>
          <a:endParaRPr lang="en-US"/>
        </a:p>
      </dgm:t>
    </dgm:pt>
    <dgm:pt modelId="{0252C2EF-C38F-47C7-8EC6-FEBCD83710A0}" type="parTrans" cxnId="{42804BA4-8A47-48A9-9BFA-5F76F000C43E}">
      <dgm:prSet/>
      <dgm:spPr/>
      <dgm:t>
        <a:bodyPr/>
        <a:lstStyle/>
        <a:p>
          <a:endParaRPr lang="en-US"/>
        </a:p>
      </dgm:t>
    </dgm:pt>
    <dgm:pt modelId="{CAF6E855-FA05-4C20-AC20-6B31FF4C7928}" type="sibTrans" cxnId="{42804BA4-8A47-48A9-9BFA-5F76F000C43E}">
      <dgm:prSet/>
      <dgm:spPr/>
      <dgm:t>
        <a:bodyPr/>
        <a:lstStyle/>
        <a:p>
          <a:endParaRPr lang="en-US"/>
        </a:p>
      </dgm:t>
    </dgm:pt>
    <dgm:pt modelId="{24196550-4223-43B1-9611-CCB373B35CC4}">
      <dgm:prSet/>
      <dgm:spPr/>
      <dgm:t>
        <a:bodyPr/>
        <a:lstStyle/>
        <a:p>
          <a:r>
            <a:rPr lang="en-US" b="0" i="0" baseline="0"/>
            <a:t>Transformer-based models offer a significant improvement over traditional similarity metrics, addressing gaps in current plagiarism detection systems.</a:t>
          </a:r>
          <a:endParaRPr lang="en-US"/>
        </a:p>
      </dgm:t>
    </dgm:pt>
    <dgm:pt modelId="{CF984FF6-BD4A-420C-A4BF-92E787DF1CC1}" type="parTrans" cxnId="{57D98C0B-C33A-4191-BD23-A09137DC43A5}">
      <dgm:prSet/>
      <dgm:spPr/>
      <dgm:t>
        <a:bodyPr/>
        <a:lstStyle/>
        <a:p>
          <a:endParaRPr lang="en-US"/>
        </a:p>
      </dgm:t>
    </dgm:pt>
    <dgm:pt modelId="{3B3929CB-EF07-481D-8145-0C9552436D85}" type="sibTrans" cxnId="{57D98C0B-C33A-4191-BD23-A09137DC43A5}">
      <dgm:prSet/>
      <dgm:spPr/>
      <dgm:t>
        <a:bodyPr/>
        <a:lstStyle/>
        <a:p>
          <a:endParaRPr lang="en-US"/>
        </a:p>
      </dgm:t>
    </dgm:pt>
    <dgm:pt modelId="{41517E6B-00A0-429F-AC5E-E7AE3AA10C79}" type="pres">
      <dgm:prSet presAssocID="{2414F1CA-3597-4F10-8F1F-ACCF88DE531D}" presName="root" presStyleCnt="0">
        <dgm:presLayoutVars>
          <dgm:dir/>
          <dgm:resizeHandles val="exact"/>
        </dgm:presLayoutVars>
      </dgm:prSet>
      <dgm:spPr/>
    </dgm:pt>
    <dgm:pt modelId="{C9D0964F-E4DB-4F1F-831D-C205B67B4ADB}" type="pres">
      <dgm:prSet presAssocID="{C905223A-0687-4994-A354-69B6BBD6EC37}" presName="compNode" presStyleCnt="0"/>
      <dgm:spPr/>
    </dgm:pt>
    <dgm:pt modelId="{1A6C4953-B6D1-46C5-94BC-8A0B2BEADF28}" type="pres">
      <dgm:prSet presAssocID="{C905223A-0687-4994-A354-69B6BBD6EC37}" presName="bgRect" presStyleLbl="bgShp" presStyleIdx="0" presStyleCnt="6"/>
      <dgm:spPr/>
    </dgm:pt>
    <dgm:pt modelId="{C3ECBEA5-00C1-4737-B964-CF7934CAD939}" type="pres">
      <dgm:prSet presAssocID="{C905223A-0687-4994-A354-69B6BBD6EC3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5301810-EADD-4B5E-9EEA-5E1CBB4A65BA}" type="pres">
      <dgm:prSet presAssocID="{C905223A-0687-4994-A354-69B6BBD6EC37}" presName="spaceRect" presStyleCnt="0"/>
      <dgm:spPr/>
    </dgm:pt>
    <dgm:pt modelId="{E20F52DA-EEDE-46A3-B07D-F4090CDBEF51}" type="pres">
      <dgm:prSet presAssocID="{C905223A-0687-4994-A354-69B6BBD6EC37}" presName="parTx" presStyleLbl="revTx" presStyleIdx="0" presStyleCnt="6">
        <dgm:presLayoutVars>
          <dgm:chMax val="0"/>
          <dgm:chPref val="0"/>
        </dgm:presLayoutVars>
      </dgm:prSet>
      <dgm:spPr/>
    </dgm:pt>
    <dgm:pt modelId="{16D1CAC3-B6E7-4DA4-B060-D57FFE6AC751}" type="pres">
      <dgm:prSet presAssocID="{881FD6DA-1081-4F38-BDF1-1A91ED4E3828}" presName="sibTrans" presStyleCnt="0"/>
      <dgm:spPr/>
    </dgm:pt>
    <dgm:pt modelId="{430ECD35-B8EF-427F-B665-FA3ADBC1C20A}" type="pres">
      <dgm:prSet presAssocID="{4018039B-146F-42EF-BB9F-1426618AA5B7}" presName="compNode" presStyleCnt="0"/>
      <dgm:spPr/>
    </dgm:pt>
    <dgm:pt modelId="{1A13D86D-6BBE-40ED-B783-65AE5A2820F7}" type="pres">
      <dgm:prSet presAssocID="{4018039B-146F-42EF-BB9F-1426618AA5B7}" presName="bgRect" presStyleLbl="bgShp" presStyleIdx="1" presStyleCnt="6"/>
      <dgm:spPr/>
    </dgm:pt>
    <dgm:pt modelId="{29B5C136-FF18-4965-A9CA-21831D6DE964}" type="pres">
      <dgm:prSet presAssocID="{4018039B-146F-42EF-BB9F-1426618AA5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1E1565A7-0E89-4A95-8AB6-F1C1220C0DEB}" type="pres">
      <dgm:prSet presAssocID="{4018039B-146F-42EF-BB9F-1426618AA5B7}" presName="spaceRect" presStyleCnt="0"/>
      <dgm:spPr/>
    </dgm:pt>
    <dgm:pt modelId="{697FFF58-B076-4209-BFE6-A05FC8E309DE}" type="pres">
      <dgm:prSet presAssocID="{4018039B-146F-42EF-BB9F-1426618AA5B7}" presName="parTx" presStyleLbl="revTx" presStyleIdx="1" presStyleCnt="6">
        <dgm:presLayoutVars>
          <dgm:chMax val="0"/>
          <dgm:chPref val="0"/>
        </dgm:presLayoutVars>
      </dgm:prSet>
      <dgm:spPr/>
    </dgm:pt>
    <dgm:pt modelId="{059CB859-A5A7-46EE-8B42-A8F43E86D015}" type="pres">
      <dgm:prSet presAssocID="{C93EB238-0EA0-4FE1-8E3F-643440695368}" presName="sibTrans" presStyleCnt="0"/>
      <dgm:spPr/>
    </dgm:pt>
    <dgm:pt modelId="{8B80C0A2-EBF0-461E-A9E2-9137112DB1FC}" type="pres">
      <dgm:prSet presAssocID="{647CF0E1-E74F-4574-AEB5-F02C8154E993}" presName="compNode" presStyleCnt="0"/>
      <dgm:spPr/>
    </dgm:pt>
    <dgm:pt modelId="{B2692851-17E8-4C50-8111-871612A2395B}" type="pres">
      <dgm:prSet presAssocID="{647CF0E1-E74F-4574-AEB5-F02C8154E993}" presName="bgRect" presStyleLbl="bgShp" presStyleIdx="2" presStyleCnt="6"/>
      <dgm:spPr/>
    </dgm:pt>
    <dgm:pt modelId="{22047CF7-C2B6-4EFF-94C5-49B97928DA64}" type="pres">
      <dgm:prSet presAssocID="{647CF0E1-E74F-4574-AEB5-F02C8154E9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ck"/>
        </a:ext>
      </dgm:extLst>
    </dgm:pt>
    <dgm:pt modelId="{8C289D45-FCBB-45B4-ACDB-C83C3D92551E}" type="pres">
      <dgm:prSet presAssocID="{647CF0E1-E74F-4574-AEB5-F02C8154E993}" presName="spaceRect" presStyleCnt="0"/>
      <dgm:spPr/>
    </dgm:pt>
    <dgm:pt modelId="{4AB9F34A-2D90-431A-AFFF-006F88411A9A}" type="pres">
      <dgm:prSet presAssocID="{647CF0E1-E74F-4574-AEB5-F02C8154E993}" presName="parTx" presStyleLbl="revTx" presStyleIdx="2" presStyleCnt="6">
        <dgm:presLayoutVars>
          <dgm:chMax val="0"/>
          <dgm:chPref val="0"/>
        </dgm:presLayoutVars>
      </dgm:prSet>
      <dgm:spPr/>
    </dgm:pt>
    <dgm:pt modelId="{8C84B5C1-680C-46E0-90DC-6D46489D592D}" type="pres">
      <dgm:prSet presAssocID="{DCA1B628-EF66-46D6-B156-F77AA12E9795}" presName="sibTrans" presStyleCnt="0"/>
      <dgm:spPr/>
    </dgm:pt>
    <dgm:pt modelId="{383A8D2E-DE57-4574-939F-C83C816506F0}" type="pres">
      <dgm:prSet presAssocID="{533EED82-957B-4E34-BF19-48B713A31AC4}" presName="compNode" presStyleCnt="0"/>
      <dgm:spPr/>
    </dgm:pt>
    <dgm:pt modelId="{6FE0369D-2DE8-43EE-B6A1-A89E57EF5839}" type="pres">
      <dgm:prSet presAssocID="{533EED82-957B-4E34-BF19-48B713A31AC4}" presName="bgRect" presStyleLbl="bgShp" presStyleIdx="3" presStyleCnt="6"/>
      <dgm:spPr/>
    </dgm:pt>
    <dgm:pt modelId="{4910E772-92C9-4A3A-95CF-9E1D2BD80C9A}" type="pres">
      <dgm:prSet presAssocID="{533EED82-957B-4E34-BF19-48B713A31AC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C048A7F-FD2D-467F-B265-A7B679AC3097}" type="pres">
      <dgm:prSet presAssocID="{533EED82-957B-4E34-BF19-48B713A31AC4}" presName="spaceRect" presStyleCnt="0"/>
      <dgm:spPr/>
    </dgm:pt>
    <dgm:pt modelId="{8A47ACB8-E804-4C42-9056-21DFFBF57F0B}" type="pres">
      <dgm:prSet presAssocID="{533EED82-957B-4E34-BF19-48B713A31AC4}" presName="parTx" presStyleLbl="revTx" presStyleIdx="3" presStyleCnt="6">
        <dgm:presLayoutVars>
          <dgm:chMax val="0"/>
          <dgm:chPref val="0"/>
        </dgm:presLayoutVars>
      </dgm:prSet>
      <dgm:spPr/>
    </dgm:pt>
    <dgm:pt modelId="{8F4C79BE-86C3-47F0-8C26-3583542E7F43}" type="pres">
      <dgm:prSet presAssocID="{8BF92A2C-080D-4C73-A7A7-C09CBE60EFE2}" presName="sibTrans" presStyleCnt="0"/>
      <dgm:spPr/>
    </dgm:pt>
    <dgm:pt modelId="{E69B86B9-984B-4991-8B44-4E7A40A6DFE0}" type="pres">
      <dgm:prSet presAssocID="{EF14C7D1-D80B-4064-8389-9955EDA8BAF4}" presName="compNode" presStyleCnt="0"/>
      <dgm:spPr/>
    </dgm:pt>
    <dgm:pt modelId="{391BD16C-A3DE-4206-919C-31F209C3634E}" type="pres">
      <dgm:prSet presAssocID="{EF14C7D1-D80B-4064-8389-9955EDA8BAF4}" presName="bgRect" presStyleLbl="bgShp" presStyleIdx="4" presStyleCnt="6"/>
      <dgm:spPr/>
    </dgm:pt>
    <dgm:pt modelId="{EA8184D8-A1C1-43B9-B738-5B9527A0D399}" type="pres">
      <dgm:prSet presAssocID="{EF14C7D1-D80B-4064-8389-9955EDA8BAF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81E2DC8F-D58E-43D0-9444-E663C823175F}" type="pres">
      <dgm:prSet presAssocID="{EF14C7D1-D80B-4064-8389-9955EDA8BAF4}" presName="spaceRect" presStyleCnt="0"/>
      <dgm:spPr/>
    </dgm:pt>
    <dgm:pt modelId="{658CFF67-B7FB-401A-8670-5C40A69F3712}" type="pres">
      <dgm:prSet presAssocID="{EF14C7D1-D80B-4064-8389-9955EDA8BAF4}" presName="parTx" presStyleLbl="revTx" presStyleIdx="4" presStyleCnt="6">
        <dgm:presLayoutVars>
          <dgm:chMax val="0"/>
          <dgm:chPref val="0"/>
        </dgm:presLayoutVars>
      </dgm:prSet>
      <dgm:spPr/>
    </dgm:pt>
    <dgm:pt modelId="{E2799E3D-F48D-4A33-8029-87E178BE0E40}" type="pres">
      <dgm:prSet presAssocID="{CAF6E855-FA05-4C20-AC20-6B31FF4C7928}" presName="sibTrans" presStyleCnt="0"/>
      <dgm:spPr/>
    </dgm:pt>
    <dgm:pt modelId="{709CF347-7247-4DC8-AF7D-9918C559B76A}" type="pres">
      <dgm:prSet presAssocID="{24196550-4223-43B1-9611-CCB373B35CC4}" presName="compNode" presStyleCnt="0"/>
      <dgm:spPr/>
    </dgm:pt>
    <dgm:pt modelId="{C7489AA7-9F6C-4C69-822D-9726E679399B}" type="pres">
      <dgm:prSet presAssocID="{24196550-4223-43B1-9611-CCB373B35CC4}" presName="bgRect" presStyleLbl="bgShp" presStyleIdx="5" presStyleCnt="6"/>
      <dgm:spPr/>
    </dgm:pt>
    <dgm:pt modelId="{6A3C56C6-9A4E-4184-BF01-174BCFA3EE20}" type="pres">
      <dgm:prSet presAssocID="{24196550-4223-43B1-9611-CCB373B35C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06A913AF-ED1E-4CC2-A774-320696BEC234}" type="pres">
      <dgm:prSet presAssocID="{24196550-4223-43B1-9611-CCB373B35CC4}" presName="spaceRect" presStyleCnt="0"/>
      <dgm:spPr/>
    </dgm:pt>
    <dgm:pt modelId="{35B77019-8CE5-4522-B0A2-A32607A4457E}" type="pres">
      <dgm:prSet presAssocID="{24196550-4223-43B1-9611-CCB373B35CC4}" presName="parTx" presStyleLbl="revTx" presStyleIdx="5" presStyleCnt="6">
        <dgm:presLayoutVars>
          <dgm:chMax val="0"/>
          <dgm:chPref val="0"/>
        </dgm:presLayoutVars>
      </dgm:prSet>
      <dgm:spPr/>
    </dgm:pt>
  </dgm:ptLst>
  <dgm:cxnLst>
    <dgm:cxn modelId="{57D98C0B-C33A-4191-BD23-A09137DC43A5}" srcId="{2414F1CA-3597-4F10-8F1F-ACCF88DE531D}" destId="{24196550-4223-43B1-9611-CCB373B35CC4}" srcOrd="5" destOrd="0" parTransId="{CF984FF6-BD4A-420C-A4BF-92E787DF1CC1}" sibTransId="{3B3929CB-EF07-481D-8145-0C9552436D85}"/>
    <dgm:cxn modelId="{FE7E5012-FEE8-44DB-AD9C-97FDC6AFC72E}" type="presOf" srcId="{2414F1CA-3597-4F10-8F1F-ACCF88DE531D}" destId="{41517E6B-00A0-429F-AC5E-E7AE3AA10C79}" srcOrd="0" destOrd="0" presId="urn:microsoft.com/office/officeart/2018/2/layout/IconVerticalSolidList"/>
    <dgm:cxn modelId="{F4BBF71A-6D01-43DE-B42E-6A9ACEF60DDD}" type="presOf" srcId="{4018039B-146F-42EF-BB9F-1426618AA5B7}" destId="{697FFF58-B076-4209-BFE6-A05FC8E309DE}" srcOrd="0" destOrd="0" presId="urn:microsoft.com/office/officeart/2018/2/layout/IconVerticalSolidList"/>
    <dgm:cxn modelId="{67EF5A1D-2D83-4DE0-A434-7C9140730F17}" type="presOf" srcId="{533EED82-957B-4E34-BF19-48B713A31AC4}" destId="{8A47ACB8-E804-4C42-9056-21DFFBF57F0B}" srcOrd="0" destOrd="0" presId="urn:microsoft.com/office/officeart/2018/2/layout/IconVerticalSolidList"/>
    <dgm:cxn modelId="{671A4C25-8BC5-43A1-8295-8A3456B91182}" type="presOf" srcId="{24196550-4223-43B1-9611-CCB373B35CC4}" destId="{35B77019-8CE5-4522-B0A2-A32607A4457E}" srcOrd="0" destOrd="0" presId="urn:microsoft.com/office/officeart/2018/2/layout/IconVerticalSolidList"/>
    <dgm:cxn modelId="{B435BD5E-1CA2-4867-A924-C8D2E0558D2A}" srcId="{2414F1CA-3597-4F10-8F1F-ACCF88DE531D}" destId="{C905223A-0687-4994-A354-69B6BBD6EC37}" srcOrd="0" destOrd="0" parTransId="{84FEBB1B-EB5A-4AFD-8495-A7CCBB8A3538}" sibTransId="{881FD6DA-1081-4F38-BDF1-1A91ED4E3828}"/>
    <dgm:cxn modelId="{F8C9745F-47F3-4F79-8E34-09F5C2D0BB1E}" type="presOf" srcId="{EF14C7D1-D80B-4064-8389-9955EDA8BAF4}" destId="{658CFF67-B7FB-401A-8670-5C40A69F3712}" srcOrd="0" destOrd="0" presId="urn:microsoft.com/office/officeart/2018/2/layout/IconVerticalSolidList"/>
    <dgm:cxn modelId="{F4E2C060-0452-4C22-832D-AF3B718DEA65}" srcId="{2414F1CA-3597-4F10-8F1F-ACCF88DE531D}" destId="{533EED82-957B-4E34-BF19-48B713A31AC4}" srcOrd="3" destOrd="0" parTransId="{EB08E22D-3B03-4AF2-86D6-D48FBF4544ED}" sibTransId="{8BF92A2C-080D-4C73-A7A7-C09CBE60EFE2}"/>
    <dgm:cxn modelId="{A32B0443-3D5F-4389-BAEB-A22DC4DFAEE3}" type="presOf" srcId="{647CF0E1-E74F-4574-AEB5-F02C8154E993}" destId="{4AB9F34A-2D90-431A-AFFF-006F88411A9A}" srcOrd="0" destOrd="0" presId="urn:microsoft.com/office/officeart/2018/2/layout/IconVerticalSolidList"/>
    <dgm:cxn modelId="{E7404358-4CD4-4583-8AA0-27AF25CB91C4}" srcId="{2414F1CA-3597-4F10-8F1F-ACCF88DE531D}" destId="{4018039B-146F-42EF-BB9F-1426618AA5B7}" srcOrd="1" destOrd="0" parTransId="{2EC5EC3B-9052-4DF2-8730-A059B3D9CA63}" sibTransId="{C93EB238-0EA0-4FE1-8E3F-643440695368}"/>
    <dgm:cxn modelId="{42804BA4-8A47-48A9-9BFA-5F76F000C43E}" srcId="{2414F1CA-3597-4F10-8F1F-ACCF88DE531D}" destId="{EF14C7D1-D80B-4064-8389-9955EDA8BAF4}" srcOrd="4" destOrd="0" parTransId="{0252C2EF-C38F-47C7-8EC6-FEBCD83710A0}" sibTransId="{CAF6E855-FA05-4C20-AC20-6B31FF4C7928}"/>
    <dgm:cxn modelId="{861A61C8-0E50-4BEA-AB5E-D277206A973D}" srcId="{2414F1CA-3597-4F10-8F1F-ACCF88DE531D}" destId="{647CF0E1-E74F-4574-AEB5-F02C8154E993}" srcOrd="2" destOrd="0" parTransId="{8C78AD10-27A8-4004-8A59-55C1D4656D84}" sibTransId="{DCA1B628-EF66-46D6-B156-F77AA12E9795}"/>
    <dgm:cxn modelId="{C1A3FBD2-F5EF-472C-84C2-CD47B9C87D08}" type="presOf" srcId="{C905223A-0687-4994-A354-69B6BBD6EC37}" destId="{E20F52DA-EEDE-46A3-B07D-F4090CDBEF51}" srcOrd="0" destOrd="0" presId="urn:microsoft.com/office/officeart/2018/2/layout/IconVerticalSolidList"/>
    <dgm:cxn modelId="{4652951C-CB57-412F-9BC3-D443B62FD621}" type="presParOf" srcId="{41517E6B-00A0-429F-AC5E-E7AE3AA10C79}" destId="{C9D0964F-E4DB-4F1F-831D-C205B67B4ADB}" srcOrd="0" destOrd="0" presId="urn:microsoft.com/office/officeart/2018/2/layout/IconVerticalSolidList"/>
    <dgm:cxn modelId="{F7C3C8E7-3664-4555-89DB-FBF8EE7915E9}" type="presParOf" srcId="{C9D0964F-E4DB-4F1F-831D-C205B67B4ADB}" destId="{1A6C4953-B6D1-46C5-94BC-8A0B2BEADF28}" srcOrd="0" destOrd="0" presId="urn:microsoft.com/office/officeart/2018/2/layout/IconVerticalSolidList"/>
    <dgm:cxn modelId="{54DB767D-3764-4231-BE5F-3B7B4F4ED754}" type="presParOf" srcId="{C9D0964F-E4DB-4F1F-831D-C205B67B4ADB}" destId="{C3ECBEA5-00C1-4737-B964-CF7934CAD939}" srcOrd="1" destOrd="0" presId="urn:microsoft.com/office/officeart/2018/2/layout/IconVerticalSolidList"/>
    <dgm:cxn modelId="{7D78A945-16E0-4492-B4FC-6025D8308E0C}" type="presParOf" srcId="{C9D0964F-E4DB-4F1F-831D-C205B67B4ADB}" destId="{85301810-EADD-4B5E-9EEA-5E1CBB4A65BA}" srcOrd="2" destOrd="0" presId="urn:microsoft.com/office/officeart/2018/2/layout/IconVerticalSolidList"/>
    <dgm:cxn modelId="{1E3CCEBA-B2D8-45A9-9500-592ACB7DE953}" type="presParOf" srcId="{C9D0964F-E4DB-4F1F-831D-C205B67B4ADB}" destId="{E20F52DA-EEDE-46A3-B07D-F4090CDBEF51}" srcOrd="3" destOrd="0" presId="urn:microsoft.com/office/officeart/2018/2/layout/IconVerticalSolidList"/>
    <dgm:cxn modelId="{32CF254A-FC9A-4632-95B9-6124F5A9F56A}" type="presParOf" srcId="{41517E6B-00A0-429F-AC5E-E7AE3AA10C79}" destId="{16D1CAC3-B6E7-4DA4-B060-D57FFE6AC751}" srcOrd="1" destOrd="0" presId="urn:microsoft.com/office/officeart/2018/2/layout/IconVerticalSolidList"/>
    <dgm:cxn modelId="{00E2A1AD-B499-48E9-8BA3-DCB9DD4BCC67}" type="presParOf" srcId="{41517E6B-00A0-429F-AC5E-E7AE3AA10C79}" destId="{430ECD35-B8EF-427F-B665-FA3ADBC1C20A}" srcOrd="2" destOrd="0" presId="urn:microsoft.com/office/officeart/2018/2/layout/IconVerticalSolidList"/>
    <dgm:cxn modelId="{30A8B44F-FF24-4C05-862A-D8AAA84FDA6E}" type="presParOf" srcId="{430ECD35-B8EF-427F-B665-FA3ADBC1C20A}" destId="{1A13D86D-6BBE-40ED-B783-65AE5A2820F7}" srcOrd="0" destOrd="0" presId="urn:microsoft.com/office/officeart/2018/2/layout/IconVerticalSolidList"/>
    <dgm:cxn modelId="{954E5060-7EFF-4FEA-8DB9-A1BD3DF3539F}" type="presParOf" srcId="{430ECD35-B8EF-427F-B665-FA3ADBC1C20A}" destId="{29B5C136-FF18-4965-A9CA-21831D6DE964}" srcOrd="1" destOrd="0" presId="urn:microsoft.com/office/officeart/2018/2/layout/IconVerticalSolidList"/>
    <dgm:cxn modelId="{8DBE6060-B9C8-4F0B-BB45-86C0845F72E3}" type="presParOf" srcId="{430ECD35-B8EF-427F-B665-FA3ADBC1C20A}" destId="{1E1565A7-0E89-4A95-8AB6-F1C1220C0DEB}" srcOrd="2" destOrd="0" presId="urn:microsoft.com/office/officeart/2018/2/layout/IconVerticalSolidList"/>
    <dgm:cxn modelId="{1F679EBD-D2E6-49E9-A1C2-CD4E6FD5C55A}" type="presParOf" srcId="{430ECD35-B8EF-427F-B665-FA3ADBC1C20A}" destId="{697FFF58-B076-4209-BFE6-A05FC8E309DE}" srcOrd="3" destOrd="0" presId="urn:microsoft.com/office/officeart/2018/2/layout/IconVerticalSolidList"/>
    <dgm:cxn modelId="{B70A9D66-C915-44BC-8C92-21D53F978ED3}" type="presParOf" srcId="{41517E6B-00A0-429F-AC5E-E7AE3AA10C79}" destId="{059CB859-A5A7-46EE-8B42-A8F43E86D015}" srcOrd="3" destOrd="0" presId="urn:microsoft.com/office/officeart/2018/2/layout/IconVerticalSolidList"/>
    <dgm:cxn modelId="{CC882DE7-6E73-4D1E-A66E-2EDB809B8B3C}" type="presParOf" srcId="{41517E6B-00A0-429F-AC5E-E7AE3AA10C79}" destId="{8B80C0A2-EBF0-461E-A9E2-9137112DB1FC}" srcOrd="4" destOrd="0" presId="urn:microsoft.com/office/officeart/2018/2/layout/IconVerticalSolidList"/>
    <dgm:cxn modelId="{A9074FA2-A89E-47A5-91E9-C545C05969C4}" type="presParOf" srcId="{8B80C0A2-EBF0-461E-A9E2-9137112DB1FC}" destId="{B2692851-17E8-4C50-8111-871612A2395B}" srcOrd="0" destOrd="0" presId="urn:microsoft.com/office/officeart/2018/2/layout/IconVerticalSolidList"/>
    <dgm:cxn modelId="{BB4F0A44-F16F-4BB8-8597-8E5E8AD43B0C}" type="presParOf" srcId="{8B80C0A2-EBF0-461E-A9E2-9137112DB1FC}" destId="{22047CF7-C2B6-4EFF-94C5-49B97928DA64}" srcOrd="1" destOrd="0" presId="urn:microsoft.com/office/officeart/2018/2/layout/IconVerticalSolidList"/>
    <dgm:cxn modelId="{37730009-0D20-4962-B975-4763116A83CE}" type="presParOf" srcId="{8B80C0A2-EBF0-461E-A9E2-9137112DB1FC}" destId="{8C289D45-FCBB-45B4-ACDB-C83C3D92551E}" srcOrd="2" destOrd="0" presId="urn:microsoft.com/office/officeart/2018/2/layout/IconVerticalSolidList"/>
    <dgm:cxn modelId="{53B15506-081F-45C6-A45F-20AA7FB93680}" type="presParOf" srcId="{8B80C0A2-EBF0-461E-A9E2-9137112DB1FC}" destId="{4AB9F34A-2D90-431A-AFFF-006F88411A9A}" srcOrd="3" destOrd="0" presId="urn:microsoft.com/office/officeart/2018/2/layout/IconVerticalSolidList"/>
    <dgm:cxn modelId="{237CCA55-00CC-4739-B03E-E107F6B6D6A4}" type="presParOf" srcId="{41517E6B-00A0-429F-AC5E-E7AE3AA10C79}" destId="{8C84B5C1-680C-46E0-90DC-6D46489D592D}" srcOrd="5" destOrd="0" presId="urn:microsoft.com/office/officeart/2018/2/layout/IconVerticalSolidList"/>
    <dgm:cxn modelId="{FC453186-3975-4FE8-A321-37ACB0C6EBB6}" type="presParOf" srcId="{41517E6B-00A0-429F-AC5E-E7AE3AA10C79}" destId="{383A8D2E-DE57-4574-939F-C83C816506F0}" srcOrd="6" destOrd="0" presId="urn:microsoft.com/office/officeart/2018/2/layout/IconVerticalSolidList"/>
    <dgm:cxn modelId="{86F898C8-70C8-4388-80B3-AFC27171D7FB}" type="presParOf" srcId="{383A8D2E-DE57-4574-939F-C83C816506F0}" destId="{6FE0369D-2DE8-43EE-B6A1-A89E57EF5839}" srcOrd="0" destOrd="0" presId="urn:microsoft.com/office/officeart/2018/2/layout/IconVerticalSolidList"/>
    <dgm:cxn modelId="{B6A023AE-3432-4AF6-903C-8EC6E7E41FEB}" type="presParOf" srcId="{383A8D2E-DE57-4574-939F-C83C816506F0}" destId="{4910E772-92C9-4A3A-95CF-9E1D2BD80C9A}" srcOrd="1" destOrd="0" presId="urn:microsoft.com/office/officeart/2018/2/layout/IconVerticalSolidList"/>
    <dgm:cxn modelId="{81085516-DD6F-48F5-96DC-5A7321B39005}" type="presParOf" srcId="{383A8D2E-DE57-4574-939F-C83C816506F0}" destId="{3C048A7F-FD2D-467F-B265-A7B679AC3097}" srcOrd="2" destOrd="0" presId="urn:microsoft.com/office/officeart/2018/2/layout/IconVerticalSolidList"/>
    <dgm:cxn modelId="{10AA3BC6-A58E-44D1-AB0F-175FBE7EB721}" type="presParOf" srcId="{383A8D2E-DE57-4574-939F-C83C816506F0}" destId="{8A47ACB8-E804-4C42-9056-21DFFBF57F0B}" srcOrd="3" destOrd="0" presId="urn:microsoft.com/office/officeart/2018/2/layout/IconVerticalSolidList"/>
    <dgm:cxn modelId="{23DF28A6-34DB-4B24-A2E8-79DD5A2C316A}" type="presParOf" srcId="{41517E6B-00A0-429F-AC5E-E7AE3AA10C79}" destId="{8F4C79BE-86C3-47F0-8C26-3583542E7F43}" srcOrd="7" destOrd="0" presId="urn:microsoft.com/office/officeart/2018/2/layout/IconVerticalSolidList"/>
    <dgm:cxn modelId="{16E3B076-5253-4074-9DF7-F3CCD713A406}" type="presParOf" srcId="{41517E6B-00A0-429F-AC5E-E7AE3AA10C79}" destId="{E69B86B9-984B-4991-8B44-4E7A40A6DFE0}" srcOrd="8" destOrd="0" presId="urn:microsoft.com/office/officeart/2018/2/layout/IconVerticalSolidList"/>
    <dgm:cxn modelId="{640EA06D-7289-48FE-9E98-C5CBB20504CA}" type="presParOf" srcId="{E69B86B9-984B-4991-8B44-4E7A40A6DFE0}" destId="{391BD16C-A3DE-4206-919C-31F209C3634E}" srcOrd="0" destOrd="0" presId="urn:microsoft.com/office/officeart/2018/2/layout/IconVerticalSolidList"/>
    <dgm:cxn modelId="{7A94ECDC-2C81-4139-9538-CD712FB5BF04}" type="presParOf" srcId="{E69B86B9-984B-4991-8B44-4E7A40A6DFE0}" destId="{EA8184D8-A1C1-43B9-B738-5B9527A0D399}" srcOrd="1" destOrd="0" presId="urn:microsoft.com/office/officeart/2018/2/layout/IconVerticalSolidList"/>
    <dgm:cxn modelId="{36D118C0-3AC3-4278-8EA3-4D2F9BD32A85}" type="presParOf" srcId="{E69B86B9-984B-4991-8B44-4E7A40A6DFE0}" destId="{81E2DC8F-D58E-43D0-9444-E663C823175F}" srcOrd="2" destOrd="0" presId="urn:microsoft.com/office/officeart/2018/2/layout/IconVerticalSolidList"/>
    <dgm:cxn modelId="{E178FD17-FF0D-468B-8C0F-33ED844A90E7}" type="presParOf" srcId="{E69B86B9-984B-4991-8B44-4E7A40A6DFE0}" destId="{658CFF67-B7FB-401A-8670-5C40A69F3712}" srcOrd="3" destOrd="0" presId="urn:microsoft.com/office/officeart/2018/2/layout/IconVerticalSolidList"/>
    <dgm:cxn modelId="{B2428FAC-56CD-4EB3-96EA-8B770C64CD03}" type="presParOf" srcId="{41517E6B-00A0-429F-AC5E-E7AE3AA10C79}" destId="{E2799E3D-F48D-4A33-8029-87E178BE0E40}" srcOrd="9" destOrd="0" presId="urn:microsoft.com/office/officeart/2018/2/layout/IconVerticalSolidList"/>
    <dgm:cxn modelId="{ABC3345B-59CE-44D1-8269-C3BE44C4E0EC}" type="presParOf" srcId="{41517E6B-00A0-429F-AC5E-E7AE3AA10C79}" destId="{709CF347-7247-4DC8-AF7D-9918C559B76A}" srcOrd="10" destOrd="0" presId="urn:microsoft.com/office/officeart/2018/2/layout/IconVerticalSolidList"/>
    <dgm:cxn modelId="{CBB0033A-8FF2-450F-91AF-9CDA9BEE6F42}" type="presParOf" srcId="{709CF347-7247-4DC8-AF7D-9918C559B76A}" destId="{C7489AA7-9F6C-4C69-822D-9726E679399B}" srcOrd="0" destOrd="0" presId="urn:microsoft.com/office/officeart/2018/2/layout/IconVerticalSolidList"/>
    <dgm:cxn modelId="{9332F003-9067-4389-97EE-771BF0BF5144}" type="presParOf" srcId="{709CF347-7247-4DC8-AF7D-9918C559B76A}" destId="{6A3C56C6-9A4E-4184-BF01-174BCFA3EE20}" srcOrd="1" destOrd="0" presId="urn:microsoft.com/office/officeart/2018/2/layout/IconVerticalSolidList"/>
    <dgm:cxn modelId="{19F6D1F5-D89D-438A-B49A-EC7A71FF9CD4}" type="presParOf" srcId="{709CF347-7247-4DC8-AF7D-9918C559B76A}" destId="{06A913AF-ED1E-4CC2-A774-320696BEC234}" srcOrd="2" destOrd="0" presId="urn:microsoft.com/office/officeart/2018/2/layout/IconVerticalSolidList"/>
    <dgm:cxn modelId="{28175456-1D8B-4B80-9B8A-DDCF53D07E09}" type="presParOf" srcId="{709CF347-7247-4DC8-AF7D-9918C559B76A}" destId="{35B77019-8CE5-4522-B0A2-A32607A4457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5E6DF-B0C8-4FF7-8E18-7FA1FA1122FB}">
      <dsp:nvSpPr>
        <dsp:cNvPr id="0" name=""/>
        <dsp:cNvSpPr/>
      </dsp:nvSpPr>
      <dsp:spPr>
        <a:xfrm>
          <a:off x="0" y="674"/>
          <a:ext cx="11552977" cy="15771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0F6B2-76EA-4F9B-9CAF-39C2A47E08A6}">
      <dsp:nvSpPr>
        <dsp:cNvPr id="0" name=""/>
        <dsp:cNvSpPr/>
      </dsp:nvSpPr>
      <dsp:spPr>
        <a:xfrm>
          <a:off x="477099" y="355541"/>
          <a:ext cx="867454" cy="8674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A11E9-0D37-41B1-A647-9029BC2AD0A5}">
      <dsp:nvSpPr>
        <dsp:cNvPr id="0" name=""/>
        <dsp:cNvSpPr/>
      </dsp:nvSpPr>
      <dsp:spPr>
        <a:xfrm>
          <a:off x="1821654" y="674"/>
          <a:ext cx="9731322" cy="157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19" tIns="166919" rIns="166919" bIns="166919" numCol="1" spcCol="1270" anchor="ctr" anchorCtr="0">
          <a:noAutofit/>
        </a:bodyPr>
        <a:lstStyle/>
        <a:p>
          <a:pPr marL="0" lvl="0" indent="0" algn="l" defTabSz="844550">
            <a:lnSpc>
              <a:spcPct val="100000"/>
            </a:lnSpc>
            <a:spcBef>
              <a:spcPct val="0"/>
            </a:spcBef>
            <a:spcAft>
              <a:spcPct val="35000"/>
            </a:spcAft>
            <a:buNone/>
          </a:pPr>
          <a:r>
            <a:rPr lang="en-US" sz="1900" b="1" kern="1200" dirty="0"/>
            <a:t>Promoting Academic Integrity</a:t>
          </a:r>
          <a:r>
            <a:rPr lang="en-US" sz="1900" kern="1200" dirty="0"/>
            <a:t>: Our plagiarism detection system is designed to maintain the integrity of academic institutions by verifying the originality of submitted work and ensuring proper citation. This system fosters a culture of honesty and accountability among students, educators, and researchers.</a:t>
          </a:r>
        </a:p>
      </dsp:txBody>
      <dsp:txXfrm>
        <a:off x="1821654" y="674"/>
        <a:ext cx="9731322" cy="1577189"/>
      </dsp:txXfrm>
    </dsp:sp>
    <dsp:sp modelId="{09B2152F-3805-4FB7-9C36-17BE5A96F07F}">
      <dsp:nvSpPr>
        <dsp:cNvPr id="0" name=""/>
        <dsp:cNvSpPr/>
      </dsp:nvSpPr>
      <dsp:spPr>
        <a:xfrm>
          <a:off x="0" y="1972161"/>
          <a:ext cx="11552977" cy="15771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5BCBC-77BE-4425-8C4C-5EA4AE338C41}">
      <dsp:nvSpPr>
        <dsp:cNvPr id="0" name=""/>
        <dsp:cNvSpPr/>
      </dsp:nvSpPr>
      <dsp:spPr>
        <a:xfrm>
          <a:off x="477099" y="2327028"/>
          <a:ext cx="867454" cy="8674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6B065-4918-4544-BBCA-8C499550C56B}">
      <dsp:nvSpPr>
        <dsp:cNvPr id="0" name=""/>
        <dsp:cNvSpPr/>
      </dsp:nvSpPr>
      <dsp:spPr>
        <a:xfrm>
          <a:off x="1821654" y="1972161"/>
          <a:ext cx="9731322" cy="157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19" tIns="166919" rIns="166919" bIns="166919" numCol="1" spcCol="1270" anchor="ctr" anchorCtr="0">
          <a:noAutofit/>
        </a:bodyPr>
        <a:lstStyle/>
        <a:p>
          <a:pPr marL="0" lvl="0" indent="0" algn="l" defTabSz="844550">
            <a:lnSpc>
              <a:spcPct val="100000"/>
            </a:lnSpc>
            <a:spcBef>
              <a:spcPct val="0"/>
            </a:spcBef>
            <a:spcAft>
              <a:spcPct val="35000"/>
            </a:spcAft>
            <a:buNone/>
          </a:pPr>
          <a:r>
            <a:rPr lang="en-US" sz="1900" b="1" kern="1200" dirty="0"/>
            <a:t>Protecting Intellectual Property</a:t>
          </a:r>
          <a:r>
            <a:rPr lang="en-US" sz="1900" kern="1200" dirty="0"/>
            <a:t>: By identifying instances of unauthorized content reuse, our project safeguards the intellectual </a:t>
          </a:r>
          <a:r>
            <a:rPr lang="en-US" sz="1900" kern="1200" dirty="0" err="1"/>
            <a:t>poperty</a:t>
          </a:r>
          <a:r>
            <a:rPr lang="en-US" sz="1900" kern="1200" dirty="0"/>
            <a:t> of creators, researchers, and organizations. This proactive detection helps prevent disputes and legal challenges related to content duplication.</a:t>
          </a:r>
        </a:p>
      </dsp:txBody>
      <dsp:txXfrm>
        <a:off x="1821654" y="1972161"/>
        <a:ext cx="9731322" cy="1577189"/>
      </dsp:txXfrm>
    </dsp:sp>
    <dsp:sp modelId="{92139FFD-DEEE-4ED3-BF14-A0E0844A8B4F}">
      <dsp:nvSpPr>
        <dsp:cNvPr id="0" name=""/>
        <dsp:cNvSpPr/>
      </dsp:nvSpPr>
      <dsp:spPr>
        <a:xfrm>
          <a:off x="0" y="3943648"/>
          <a:ext cx="11552977" cy="15771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37BF1-2F63-4732-95B4-A937AA20CC20}">
      <dsp:nvSpPr>
        <dsp:cNvPr id="0" name=""/>
        <dsp:cNvSpPr/>
      </dsp:nvSpPr>
      <dsp:spPr>
        <a:xfrm>
          <a:off x="477099" y="4298515"/>
          <a:ext cx="867454" cy="8674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5356B-A669-47B7-814E-DEA9A9DCAE96}">
      <dsp:nvSpPr>
        <dsp:cNvPr id="0" name=""/>
        <dsp:cNvSpPr/>
      </dsp:nvSpPr>
      <dsp:spPr>
        <a:xfrm>
          <a:off x="1821654" y="3943648"/>
          <a:ext cx="9731322" cy="157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19" tIns="166919" rIns="166919" bIns="166919" numCol="1" spcCol="1270" anchor="ctr" anchorCtr="0">
          <a:noAutofit/>
        </a:bodyPr>
        <a:lstStyle/>
        <a:p>
          <a:pPr marL="0" lvl="0" indent="0" algn="l" defTabSz="844550">
            <a:lnSpc>
              <a:spcPct val="100000"/>
            </a:lnSpc>
            <a:spcBef>
              <a:spcPct val="0"/>
            </a:spcBef>
            <a:spcAft>
              <a:spcPct val="35000"/>
            </a:spcAft>
            <a:buNone/>
          </a:pPr>
          <a:r>
            <a:rPr lang="en-US" sz="1900" b="1" kern="1200" dirty="0"/>
            <a:t>Ensuring Quality and Credibility</a:t>
          </a:r>
          <a:r>
            <a:rPr lang="en-US" sz="1900" kern="1200" dirty="0"/>
            <a:t>: A robust plagiarism detection system enhances the quality of academic and professional work by promoting originality and adherence to citation standards. This contributes to maintaining high standards in research, writing, and publishing, ultimately bolstering the credibility and reputation of educational institutions and organizations.</a:t>
          </a:r>
        </a:p>
      </dsp:txBody>
      <dsp:txXfrm>
        <a:off x="1821654" y="3943648"/>
        <a:ext cx="9731322" cy="1577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C4953-B6D1-46C5-94BC-8A0B2BEADF28}">
      <dsp:nvSpPr>
        <dsp:cNvPr id="0" name=""/>
        <dsp:cNvSpPr/>
      </dsp:nvSpPr>
      <dsp:spPr>
        <a:xfrm>
          <a:off x="0" y="1947"/>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CBEA5-00C1-4737-B964-CF7934CAD939}">
      <dsp:nvSpPr>
        <dsp:cNvPr id="0" name=""/>
        <dsp:cNvSpPr/>
      </dsp:nvSpPr>
      <dsp:spPr>
        <a:xfrm>
          <a:off x="251008" y="188647"/>
          <a:ext cx="456379" cy="456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0F52DA-EEDE-46A3-B07D-F4090CDBEF51}">
      <dsp:nvSpPr>
        <dsp:cNvPr id="0" name=""/>
        <dsp:cNvSpPr/>
      </dsp:nvSpPr>
      <dsp:spPr>
        <a:xfrm>
          <a:off x="958395" y="1947"/>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Plagiarism detection is essential for maintaining academic integrity, originality, and ethical standards in writing and research.</a:t>
          </a:r>
          <a:endParaRPr lang="en-US" sz="1900" kern="1200"/>
        </a:p>
      </dsp:txBody>
      <dsp:txXfrm>
        <a:off x="958395" y="1947"/>
        <a:ext cx="11386004" cy="829780"/>
      </dsp:txXfrm>
    </dsp:sp>
    <dsp:sp modelId="{1A13D86D-6BBE-40ED-B783-65AE5A2820F7}">
      <dsp:nvSpPr>
        <dsp:cNvPr id="0" name=""/>
        <dsp:cNvSpPr/>
      </dsp:nvSpPr>
      <dsp:spPr>
        <a:xfrm>
          <a:off x="0" y="1039172"/>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5C136-FF18-4965-A9CA-21831D6DE964}">
      <dsp:nvSpPr>
        <dsp:cNvPr id="0" name=""/>
        <dsp:cNvSpPr/>
      </dsp:nvSpPr>
      <dsp:spPr>
        <a:xfrm>
          <a:off x="251008" y="1225872"/>
          <a:ext cx="456379" cy="456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FFF58-B076-4209-BFE6-A05FC8E309DE}">
      <dsp:nvSpPr>
        <dsp:cNvPr id="0" name=""/>
        <dsp:cNvSpPr/>
      </dsp:nvSpPr>
      <dsp:spPr>
        <a:xfrm>
          <a:off x="958395" y="1039172"/>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Existing plagiarism detection tools struggle to identify paraphrased or semantically similar content, limiting their effectiveness.</a:t>
          </a:r>
          <a:endParaRPr lang="en-US" sz="1900" kern="1200"/>
        </a:p>
      </dsp:txBody>
      <dsp:txXfrm>
        <a:off x="958395" y="1039172"/>
        <a:ext cx="11386004" cy="829780"/>
      </dsp:txXfrm>
    </dsp:sp>
    <dsp:sp modelId="{B2692851-17E8-4C50-8111-871612A2395B}">
      <dsp:nvSpPr>
        <dsp:cNvPr id="0" name=""/>
        <dsp:cNvSpPr/>
      </dsp:nvSpPr>
      <dsp:spPr>
        <a:xfrm>
          <a:off x="0" y="2076397"/>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47CF7-C2B6-4EFF-94C5-49B97928DA64}">
      <dsp:nvSpPr>
        <dsp:cNvPr id="0" name=""/>
        <dsp:cNvSpPr/>
      </dsp:nvSpPr>
      <dsp:spPr>
        <a:xfrm>
          <a:off x="251008" y="2263097"/>
          <a:ext cx="456379" cy="456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B9F34A-2D90-431A-AFFF-006F88411A9A}">
      <dsp:nvSpPr>
        <dsp:cNvPr id="0" name=""/>
        <dsp:cNvSpPr/>
      </dsp:nvSpPr>
      <dsp:spPr>
        <a:xfrm>
          <a:off x="958395" y="2076397"/>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This project leverages state-of-the-art transformer models (e.g., BERT, RoBERTa, T5) to understand the context and meaning of text, improving accuracy in detecting reworded or subtle plagiarism.</a:t>
          </a:r>
          <a:endParaRPr lang="en-US" sz="1900" kern="1200"/>
        </a:p>
      </dsp:txBody>
      <dsp:txXfrm>
        <a:off x="958395" y="2076397"/>
        <a:ext cx="11386004" cy="829780"/>
      </dsp:txXfrm>
    </dsp:sp>
    <dsp:sp modelId="{6FE0369D-2DE8-43EE-B6A1-A89E57EF5839}">
      <dsp:nvSpPr>
        <dsp:cNvPr id="0" name=""/>
        <dsp:cNvSpPr/>
      </dsp:nvSpPr>
      <dsp:spPr>
        <a:xfrm>
          <a:off x="0" y="3113622"/>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0E772-92C9-4A3A-95CF-9E1D2BD80C9A}">
      <dsp:nvSpPr>
        <dsp:cNvPr id="0" name=""/>
        <dsp:cNvSpPr/>
      </dsp:nvSpPr>
      <dsp:spPr>
        <a:xfrm>
          <a:off x="251008" y="3300323"/>
          <a:ext cx="456379" cy="4563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47ACB8-E804-4C42-9056-21DFFBF57F0B}">
      <dsp:nvSpPr>
        <dsp:cNvPr id="0" name=""/>
        <dsp:cNvSpPr/>
      </dsp:nvSpPr>
      <dsp:spPr>
        <a:xfrm>
          <a:off x="958395" y="3113622"/>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It provides a scalable and modular framework that can be adapted to other NLP tasks, such as text similarity scoring, paraphrase detection, and fake news identification.</a:t>
          </a:r>
          <a:endParaRPr lang="en-US" sz="1900" kern="1200"/>
        </a:p>
      </dsp:txBody>
      <dsp:txXfrm>
        <a:off x="958395" y="3113622"/>
        <a:ext cx="11386004" cy="829780"/>
      </dsp:txXfrm>
    </dsp:sp>
    <dsp:sp modelId="{391BD16C-A3DE-4206-919C-31F209C3634E}">
      <dsp:nvSpPr>
        <dsp:cNvPr id="0" name=""/>
        <dsp:cNvSpPr/>
      </dsp:nvSpPr>
      <dsp:spPr>
        <a:xfrm>
          <a:off x="0" y="4150847"/>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184D8-A1C1-43B9-B738-5B9527A0D399}">
      <dsp:nvSpPr>
        <dsp:cNvPr id="0" name=""/>
        <dsp:cNvSpPr/>
      </dsp:nvSpPr>
      <dsp:spPr>
        <a:xfrm>
          <a:off x="251008" y="4337548"/>
          <a:ext cx="456379" cy="4563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CFF67-B7FB-401A-8670-5C40A69F3712}">
      <dsp:nvSpPr>
        <dsp:cNvPr id="0" name=""/>
        <dsp:cNvSpPr/>
      </dsp:nvSpPr>
      <dsp:spPr>
        <a:xfrm>
          <a:off x="958395" y="4150847"/>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Automated plagiarism detection reduces manual effort for educators, publishers, and reviewers, saving time and improving efficiency. </a:t>
          </a:r>
          <a:endParaRPr lang="en-US" sz="1900" kern="1200"/>
        </a:p>
      </dsp:txBody>
      <dsp:txXfrm>
        <a:off x="958395" y="4150847"/>
        <a:ext cx="11386004" cy="829780"/>
      </dsp:txXfrm>
    </dsp:sp>
    <dsp:sp modelId="{C7489AA7-9F6C-4C69-822D-9726E679399B}">
      <dsp:nvSpPr>
        <dsp:cNvPr id="0" name=""/>
        <dsp:cNvSpPr/>
      </dsp:nvSpPr>
      <dsp:spPr>
        <a:xfrm>
          <a:off x="0" y="5188072"/>
          <a:ext cx="12344399" cy="82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C56C6-9A4E-4184-BF01-174BCFA3EE20}">
      <dsp:nvSpPr>
        <dsp:cNvPr id="0" name=""/>
        <dsp:cNvSpPr/>
      </dsp:nvSpPr>
      <dsp:spPr>
        <a:xfrm>
          <a:off x="251008" y="5374773"/>
          <a:ext cx="456379" cy="4563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B77019-8CE5-4522-B0A2-A32607A4457E}">
      <dsp:nvSpPr>
        <dsp:cNvPr id="0" name=""/>
        <dsp:cNvSpPr/>
      </dsp:nvSpPr>
      <dsp:spPr>
        <a:xfrm>
          <a:off x="958395" y="5188072"/>
          <a:ext cx="11386004" cy="82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18" tIns="87818" rIns="87818" bIns="87818" numCol="1" spcCol="1270" anchor="ctr" anchorCtr="0">
          <a:noAutofit/>
        </a:bodyPr>
        <a:lstStyle/>
        <a:p>
          <a:pPr marL="0" lvl="0" indent="0" algn="l" defTabSz="844550">
            <a:lnSpc>
              <a:spcPct val="90000"/>
            </a:lnSpc>
            <a:spcBef>
              <a:spcPct val="0"/>
            </a:spcBef>
            <a:spcAft>
              <a:spcPct val="35000"/>
            </a:spcAft>
            <a:buNone/>
          </a:pPr>
          <a:r>
            <a:rPr lang="en-US" sz="1900" b="0" i="0" kern="1200" baseline="0"/>
            <a:t>Transformer-based models offer a significant improvement over traditional similarity metrics, addressing gaps in current plagiarism detection systems.</a:t>
          </a:r>
          <a:endParaRPr lang="en-US" sz="1900" kern="1200"/>
        </a:p>
      </dsp:txBody>
      <dsp:txXfrm>
        <a:off x="958395" y="5188072"/>
        <a:ext cx="11386004" cy="8297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9BF9-52B0-4B19-A312-C2E24D036116}"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26895-1D79-4FFF-BF35-A21FC120B566}" type="slidenum">
              <a:rPr lang="en-US" smtClean="0"/>
              <a:t>‹#›</a:t>
            </a:fld>
            <a:endParaRPr lang="en-US"/>
          </a:p>
        </p:txBody>
      </p:sp>
    </p:spTree>
    <p:extLst>
      <p:ext uri="{BB962C8B-B14F-4D97-AF65-F5344CB8AC3E}">
        <p14:creationId xmlns:p14="http://schemas.microsoft.com/office/powerpoint/2010/main" val="426449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926895-1D79-4FFF-BF35-A21FC120B566}" type="slidenum">
              <a:rPr lang="en-US" smtClean="0"/>
              <a:t>1</a:t>
            </a:fld>
            <a:endParaRPr lang="en-US"/>
          </a:p>
        </p:txBody>
      </p:sp>
    </p:spTree>
    <p:extLst>
      <p:ext uri="{BB962C8B-B14F-4D97-AF65-F5344CB8AC3E}">
        <p14:creationId xmlns:p14="http://schemas.microsoft.com/office/powerpoint/2010/main" val="189803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diagramQuickStyle" Target="../diagrams/quickStyle1.xml"/><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diagramLayout" Target="../diagrams/layout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diagramData" Target="../diagrams/data1.xml"/><Relationship Id="rId5" Type="http://schemas.openxmlformats.org/officeDocument/2006/relationships/image" Target="../media/image10.svg"/><Relationship Id="rId15" Type="http://schemas.microsoft.com/office/2007/relationships/diagramDrawing" Target="../diagrams/drawing1.xml"/><Relationship Id="rId10" Type="http://schemas.openxmlformats.org/officeDocument/2006/relationships/image" Target="../media/image13.jpeg"/><Relationship Id="rId4" Type="http://schemas.openxmlformats.org/officeDocument/2006/relationships/image" Target="../media/image9.png"/><Relationship Id="rId9" Type="http://schemas.openxmlformats.org/officeDocument/2006/relationships/image" Target="../media/image2.svg"/><Relationship Id="rId14"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3860350" y="2705777"/>
            <a:ext cx="11708053" cy="4958113"/>
            <a:chOff x="0" y="-19050"/>
            <a:chExt cx="2261015" cy="957492"/>
          </a:xfrm>
        </p:grpSpPr>
        <p:sp>
          <p:nvSpPr>
            <p:cNvPr id="6" name="Freeform 6"/>
            <p:cNvSpPr/>
            <p:nvPr/>
          </p:nvSpPr>
          <p:spPr>
            <a:xfrm>
              <a:off x="0" y="0"/>
              <a:ext cx="2261015" cy="938442"/>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236347" y="3438109"/>
            <a:ext cx="9815307" cy="2394886"/>
          </a:xfrm>
          <a:prstGeom prst="rect">
            <a:avLst/>
          </a:prstGeom>
        </p:spPr>
        <p:txBody>
          <a:bodyPr lIns="0" tIns="0" rIns="0" bIns="0" rtlCol="0" anchor="t">
            <a:spAutoFit/>
          </a:bodyPr>
          <a:lstStyle/>
          <a:p>
            <a:pPr algn="ctr">
              <a:lnSpc>
                <a:spcPts val="9748"/>
              </a:lnSpc>
            </a:pPr>
            <a:r>
              <a:rPr lang="en-IN" sz="6600" b="1" dirty="0">
                <a:latin typeface="Calibri" panose="020F0502020204030204" pitchFamily="34" charset="0"/>
                <a:ea typeface="Calibri" panose="020F0502020204030204" pitchFamily="34" charset="0"/>
                <a:cs typeface="Calibri" panose="020F0502020204030204" pitchFamily="34" charset="0"/>
              </a:rPr>
              <a:t>Plagiarism Detection Using Transformer Models</a:t>
            </a:r>
            <a:endParaRPr lang="en-US" sz="6600" b="1" spc="692" dirty="0">
              <a:solidFill>
                <a:srgbClr val="231F20"/>
              </a:solidFill>
              <a:latin typeface="Oswald Bold"/>
              <a:ea typeface="Oswald Bold"/>
              <a:cs typeface="Oswald Bold"/>
              <a:sym typeface="Oswald Bold"/>
            </a:endParaRPr>
          </a:p>
        </p:txBody>
      </p:sp>
      <p:sp>
        <p:nvSpPr>
          <p:cNvPr id="16" name="TextBox 15">
            <a:extLst>
              <a:ext uri="{FF2B5EF4-FFF2-40B4-BE49-F238E27FC236}">
                <a16:creationId xmlns:a16="http://schemas.microsoft.com/office/drawing/2014/main" id="{2EEE7E4F-5FCD-EDB5-786F-3ECE566AA631}"/>
              </a:ext>
            </a:extLst>
          </p:cNvPr>
          <p:cNvSpPr txBox="1"/>
          <p:nvPr/>
        </p:nvSpPr>
        <p:spPr>
          <a:xfrm>
            <a:off x="3860350" y="6451578"/>
            <a:ext cx="11708053" cy="584775"/>
          </a:xfrm>
          <a:prstGeom prst="rect">
            <a:avLst/>
          </a:prstGeom>
          <a:noFill/>
        </p:spPr>
        <p:txBody>
          <a:bodyPr wrap="square">
            <a:spAutoFit/>
          </a:bodyPr>
          <a:lstStyle/>
          <a:p>
            <a:r>
              <a:rPr lang="en-US" sz="3200" dirty="0"/>
              <a:t>An Advanced Approach to Detecting Plagiarized and Paraphrased Text</a:t>
            </a:r>
          </a:p>
        </p:txBody>
      </p:sp>
      <p:sp>
        <p:nvSpPr>
          <p:cNvPr id="18" name="TextBox 17">
            <a:extLst>
              <a:ext uri="{FF2B5EF4-FFF2-40B4-BE49-F238E27FC236}">
                <a16:creationId xmlns:a16="http://schemas.microsoft.com/office/drawing/2014/main" id="{62765A06-F271-099B-F9D8-07677EE49B96}"/>
              </a:ext>
            </a:extLst>
          </p:cNvPr>
          <p:cNvSpPr txBox="1"/>
          <p:nvPr/>
        </p:nvSpPr>
        <p:spPr>
          <a:xfrm>
            <a:off x="1327385" y="8070545"/>
            <a:ext cx="14241017" cy="1569660"/>
          </a:xfrm>
          <a:prstGeom prst="rect">
            <a:avLst/>
          </a:prstGeom>
          <a:noFill/>
        </p:spPr>
        <p:txBody>
          <a:bodyPr wrap="square">
            <a:spAutoFit/>
          </a:bodyPr>
          <a:lstStyle/>
          <a:p>
            <a:r>
              <a:rPr lang="en-IN" sz="2400" dirty="0">
                <a:solidFill>
                  <a:srgbClr val="262626"/>
                </a:solidFill>
                <a:latin typeface="Times New Roman"/>
                <a:cs typeface="Times New Roman"/>
              </a:rPr>
              <a:t>Team Members</a:t>
            </a:r>
            <a:endParaRPr lang="en-US" sz="2400" dirty="0"/>
          </a:p>
          <a:p>
            <a:pPr marL="228600" indent="-228600">
              <a:buFont typeface=""/>
              <a:buChar char="•"/>
            </a:pPr>
            <a:r>
              <a:rPr lang="en-IN" sz="2400" dirty="0">
                <a:latin typeface="Times New Roman"/>
                <a:cs typeface="Arial"/>
              </a:rPr>
              <a:t>VAISHNAVI KUKKALA </a:t>
            </a:r>
            <a:r>
              <a:rPr lang="en-US" sz="2400" dirty="0">
                <a:latin typeface="Times New Roman"/>
                <a:cs typeface="Arial"/>
              </a:rPr>
              <a:t>​</a:t>
            </a:r>
            <a:endParaRPr lang="en-US" sz="2400" dirty="0"/>
          </a:p>
          <a:p>
            <a:pPr marL="228600" indent="-228600">
              <a:buFont typeface=""/>
              <a:buChar char="•"/>
            </a:pPr>
            <a:r>
              <a:rPr lang="en-IN" sz="2400" dirty="0">
                <a:latin typeface="Times New Roman"/>
                <a:cs typeface="Arial"/>
              </a:rPr>
              <a:t>HARIKRISHNA PARA</a:t>
            </a:r>
            <a:r>
              <a:rPr lang="en-US" sz="2400" dirty="0">
                <a:latin typeface="Times New Roman"/>
                <a:cs typeface="Arial"/>
              </a:rPr>
              <a:t>​</a:t>
            </a:r>
          </a:p>
          <a:p>
            <a:pPr marL="228600" indent="-228600">
              <a:buFont typeface=""/>
              <a:buChar char="•"/>
            </a:pPr>
            <a:r>
              <a:rPr lang="en-IN" sz="2400" dirty="0">
                <a:latin typeface="Times New Roman"/>
                <a:cs typeface="Arial"/>
              </a:rPr>
              <a:t>SAI CHARAN CHANDU PATLA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4380-3F4C-B1CE-5B2E-641FB357DFCB}"/>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E2261E40-BC99-A12C-B84F-E06E7204D4B7}"/>
              </a:ext>
            </a:extLst>
          </p:cNvPr>
          <p:cNvSpPr txBox="1"/>
          <p:nvPr/>
        </p:nvSpPr>
        <p:spPr>
          <a:xfrm>
            <a:off x="1295400" y="1104900"/>
            <a:ext cx="11954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Future Work &amp; Impact</a:t>
            </a:r>
          </a:p>
        </p:txBody>
      </p:sp>
      <p:sp>
        <p:nvSpPr>
          <p:cNvPr id="20" name="Freeform 20">
            <a:extLst>
              <a:ext uri="{FF2B5EF4-FFF2-40B4-BE49-F238E27FC236}">
                <a16:creationId xmlns:a16="http://schemas.microsoft.com/office/drawing/2014/main" id="{99AEA0FD-FA61-0F2B-B8A3-AB0B31A4196B}"/>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4F0CD585-921F-A141-D8A9-529AB3F4CB9A}"/>
              </a:ext>
            </a:extLst>
          </p:cNvPr>
          <p:cNvSpPr txBox="1"/>
          <p:nvPr/>
        </p:nvSpPr>
        <p:spPr>
          <a:xfrm>
            <a:off x="2133600" y="2617806"/>
            <a:ext cx="14859000" cy="6986528"/>
          </a:xfrm>
          <a:prstGeom prst="rect">
            <a:avLst/>
          </a:prstGeom>
          <a:noFill/>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Future Work</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Optimization</a:t>
            </a:r>
            <a:r>
              <a:rPr lang="en-US"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Further optimize transformer models for faster inference.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Scalability</a:t>
            </a:r>
            <a:r>
              <a:rPr lang="en-US"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Scale the system to handle larger datasets and real-world use cases.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 the solution as an API or integrate it into educational platforms and content platforms.</a:t>
            </a:r>
          </a:p>
          <a:p>
            <a:pPr marL="457200" lvl="1" indent="0" algn="just">
              <a:buNone/>
            </a:pPr>
            <a:endParaRPr lang="en-US" sz="24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Impact</a:t>
            </a:r>
            <a:endParaRPr lang="en-US" sz="3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Enhances </a:t>
            </a:r>
            <a:r>
              <a:rPr lang="en-US" sz="2400" b="1" dirty="0">
                <a:latin typeface="Times New Roman" panose="02020603050405020304" pitchFamily="18" charset="0"/>
                <a:cs typeface="Times New Roman" panose="02020603050405020304" pitchFamily="18" charset="0"/>
              </a:rPr>
              <a:t>academic integrity</a:t>
            </a:r>
            <a:r>
              <a:rPr lang="en-US" sz="2400" dirty="0">
                <a:latin typeface="Times New Roman" panose="02020603050405020304" pitchFamily="18" charset="0"/>
                <a:cs typeface="Times New Roman" panose="02020603050405020304" pitchFamily="18" charset="0"/>
              </a:rPr>
              <a:t>, ensures </a:t>
            </a:r>
            <a:r>
              <a:rPr lang="en-US" sz="2400" b="1" dirty="0">
                <a:latin typeface="Times New Roman" panose="02020603050405020304" pitchFamily="18" charset="0"/>
                <a:cs typeface="Times New Roman" panose="02020603050405020304" pitchFamily="18" charset="0"/>
              </a:rPr>
              <a:t>content originality.</a:t>
            </a:r>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Legal Applications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content duplication in legal documents and contracts to protect intellectual property.</a:t>
            </a:r>
          </a:p>
          <a:p>
            <a:pPr marL="742950" lvl="1" indent="-285750" algn="jus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Ethics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Promotes ethical writing practices and protects original content creators.</a:t>
            </a:r>
          </a:p>
          <a:p>
            <a:pPr marL="742950" lvl="1"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ndustry Adoption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scalable, robust plagiarism detection tool for integration into various industries like education, media, and law. </a:t>
            </a:r>
          </a:p>
          <a:p>
            <a:pPr marL="742950" lvl="1"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4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73277-1D40-7439-C8AB-B95A3BFC269A}"/>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CD9BEC32-C22A-9B81-1412-FCD65442DDD9}"/>
              </a:ext>
            </a:extLst>
          </p:cNvPr>
          <p:cNvSpPr txBox="1"/>
          <p:nvPr/>
        </p:nvSpPr>
        <p:spPr>
          <a:xfrm>
            <a:off x="2142191" y="888606"/>
            <a:ext cx="9668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Citations</a:t>
            </a:r>
          </a:p>
        </p:txBody>
      </p:sp>
      <p:sp>
        <p:nvSpPr>
          <p:cNvPr id="20" name="Freeform 20">
            <a:extLst>
              <a:ext uri="{FF2B5EF4-FFF2-40B4-BE49-F238E27FC236}">
                <a16:creationId xmlns:a16="http://schemas.microsoft.com/office/drawing/2014/main" id="{DE95F68C-A10D-6231-88D3-7F7B540BBA08}"/>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999CC3FD-9D74-ABAF-40A3-F4E5CCA510F4}"/>
              </a:ext>
            </a:extLst>
          </p:cNvPr>
          <p:cNvSpPr txBox="1"/>
          <p:nvPr/>
        </p:nvSpPr>
        <p:spPr>
          <a:xfrm>
            <a:off x="1706764" y="1870492"/>
            <a:ext cx="14904836" cy="7405104"/>
          </a:xfrm>
          <a:prstGeom prst="rect">
            <a:avLst/>
          </a:prstGeom>
          <a:noFill/>
        </p:spPr>
        <p:txBody>
          <a:bodyPr wrap="square">
            <a:spAutoFit/>
          </a:bodyPr>
          <a:lstStyle/>
          <a:p>
            <a:pPr algn="just">
              <a:lnSpc>
                <a:spcPct val="90000"/>
              </a:lnSpc>
            </a:pPr>
            <a:r>
              <a:rPr lang="en-US" sz="2400" b="0" i="0" dirty="0">
                <a:effectLst/>
                <a:latin typeface="Times New Roman" panose="02020603050405020304" pitchFamily="18" charset="0"/>
                <a:cs typeface="Times New Roman" panose="02020603050405020304" pitchFamily="18" charset="0"/>
              </a:rPr>
              <a:t>R. Patil, V. Kadam, R. </a:t>
            </a:r>
            <a:r>
              <a:rPr lang="en-US" sz="2400" b="0" i="0" dirty="0" err="1">
                <a:effectLst/>
                <a:latin typeface="Times New Roman" panose="02020603050405020304" pitchFamily="18" charset="0"/>
                <a:cs typeface="Times New Roman" panose="02020603050405020304" pitchFamily="18" charset="0"/>
              </a:rPr>
              <a:t>Nakate</a:t>
            </a:r>
            <a:r>
              <a:rPr lang="en-US" sz="2400" b="0" i="0" dirty="0">
                <a:effectLst/>
                <a:latin typeface="Times New Roman" panose="02020603050405020304" pitchFamily="18" charset="0"/>
                <a:cs typeface="Times New Roman" panose="02020603050405020304" pitchFamily="18" charset="0"/>
              </a:rPr>
              <a:t>, S. Kadam, S. </a:t>
            </a:r>
            <a:r>
              <a:rPr lang="en-US" sz="2400" b="0" i="0" dirty="0" err="1">
                <a:effectLst/>
                <a:latin typeface="Times New Roman" panose="02020603050405020304" pitchFamily="18" charset="0"/>
                <a:cs typeface="Times New Roman" panose="02020603050405020304" pitchFamily="18" charset="0"/>
              </a:rPr>
              <a:t>Pattade</a:t>
            </a:r>
            <a:r>
              <a:rPr lang="en-US" sz="2400" b="0" i="0" dirty="0">
                <a:effectLst/>
                <a:latin typeface="Times New Roman" panose="02020603050405020304" pitchFamily="18" charset="0"/>
                <a:cs typeface="Times New Roman" panose="02020603050405020304" pitchFamily="18" charset="0"/>
              </a:rPr>
              <a:t> and M. </a:t>
            </a:r>
            <a:r>
              <a:rPr lang="en-US" sz="2400" b="0" i="0" dirty="0" err="1">
                <a:effectLst/>
                <a:latin typeface="Times New Roman" panose="02020603050405020304" pitchFamily="18" charset="0"/>
                <a:cs typeface="Times New Roman" panose="02020603050405020304" pitchFamily="18" charset="0"/>
              </a:rPr>
              <a:t>Mitkari</a:t>
            </a:r>
            <a:r>
              <a:rPr lang="en-US" sz="2400" b="0" i="0" dirty="0">
                <a:effectLst/>
                <a:latin typeface="Times New Roman" panose="02020603050405020304" pitchFamily="18" charset="0"/>
                <a:cs typeface="Times New Roman" panose="02020603050405020304" pitchFamily="18" charset="0"/>
              </a:rPr>
              <a:t>, "A Novel Natural Language Processing Based Model for Plagiarism Detection," </a:t>
            </a:r>
            <a:r>
              <a:rPr lang="en-US" sz="2400" b="0" i="1" dirty="0">
                <a:effectLst/>
                <a:latin typeface="Times New Roman" panose="02020603050405020304" pitchFamily="18" charset="0"/>
                <a:cs typeface="Times New Roman" panose="02020603050405020304" pitchFamily="18" charset="0"/>
              </a:rPr>
              <a:t>2024 International Conference on Emerging Smart Computing and Informatics (ESCI)</a:t>
            </a:r>
            <a:r>
              <a:rPr lang="en-US" sz="2400" b="0" i="0" dirty="0">
                <a:effectLst/>
                <a:latin typeface="Times New Roman" panose="02020603050405020304" pitchFamily="18" charset="0"/>
                <a:cs typeface="Times New Roman" panose="02020603050405020304" pitchFamily="18" charset="0"/>
              </a:rPr>
              <a:t>, Pune, India, 2024, pp. 1-5, </a:t>
            </a:r>
            <a:r>
              <a:rPr lang="en-US" sz="2400" b="0" i="0" dirty="0" err="1">
                <a:effectLst/>
                <a:latin typeface="Times New Roman" panose="02020603050405020304" pitchFamily="18" charset="0"/>
                <a:cs typeface="Times New Roman" panose="02020603050405020304" pitchFamily="18" charset="0"/>
              </a:rPr>
              <a:t>doi</a:t>
            </a:r>
            <a:r>
              <a:rPr lang="en-US" sz="2400" b="0" i="0" dirty="0">
                <a:effectLst/>
                <a:latin typeface="Times New Roman" panose="02020603050405020304" pitchFamily="18" charset="0"/>
                <a:cs typeface="Times New Roman" panose="02020603050405020304" pitchFamily="18" charset="0"/>
              </a:rPr>
              <a:t>: 10.1109/ESCI59607.2024.10497386.</a:t>
            </a:r>
          </a:p>
          <a:p>
            <a:pPr algn="just">
              <a:lnSpc>
                <a:spcPct val="90000"/>
              </a:lnSpc>
            </a:pPr>
            <a:endParaRPr lang="en-US" sz="2400" b="0" i="0" dirty="0">
              <a:effectLst/>
              <a:latin typeface="Times New Roman" panose="02020603050405020304" pitchFamily="18" charset="0"/>
              <a:cs typeface="Times New Roman" panose="02020603050405020304" pitchFamily="18" charset="0"/>
            </a:endParaRPr>
          </a:p>
          <a:p>
            <a:pPr algn="just">
              <a:lnSpc>
                <a:spcPct val="90000"/>
              </a:lnSpc>
            </a:pPr>
            <a:r>
              <a:rPr lang="en-US" sz="2400" b="0" i="0" dirty="0">
                <a:effectLst/>
                <a:latin typeface="Times New Roman" panose="02020603050405020304" pitchFamily="18" charset="0"/>
                <a:cs typeface="Times New Roman" panose="02020603050405020304" pitchFamily="18" charset="0"/>
              </a:rPr>
              <a:t>S. K. Pal, O. J. </a:t>
            </a:r>
            <a:r>
              <a:rPr lang="en-US" sz="2400" b="0" i="0" dirty="0" err="1">
                <a:effectLst/>
                <a:latin typeface="Times New Roman" panose="02020603050405020304" pitchFamily="18" charset="0"/>
                <a:cs typeface="Times New Roman" panose="02020603050405020304" pitchFamily="18" charset="0"/>
              </a:rPr>
              <a:t>Raffik</a:t>
            </a:r>
            <a:r>
              <a:rPr lang="en-US" sz="2400" b="0" i="0" dirty="0">
                <a:effectLst/>
                <a:latin typeface="Times New Roman" panose="02020603050405020304" pitchFamily="18" charset="0"/>
                <a:cs typeface="Times New Roman" panose="02020603050405020304" pitchFamily="18" charset="0"/>
              </a:rPr>
              <a:t>, R. Roy, V. B. </a:t>
            </a:r>
            <a:r>
              <a:rPr lang="en-US" sz="2400" b="0" i="0" dirty="0" err="1">
                <a:effectLst/>
                <a:latin typeface="Times New Roman" panose="02020603050405020304" pitchFamily="18" charset="0"/>
                <a:cs typeface="Times New Roman" panose="02020603050405020304" pitchFamily="18" charset="0"/>
              </a:rPr>
              <a:t>Lalman</a:t>
            </a:r>
            <a:r>
              <a:rPr lang="en-US" sz="2400" b="0" i="0" dirty="0">
                <a:effectLst/>
                <a:latin typeface="Times New Roman" panose="02020603050405020304" pitchFamily="18" charset="0"/>
                <a:cs typeface="Times New Roman" panose="02020603050405020304" pitchFamily="18" charset="0"/>
              </a:rPr>
              <a:t>, S. Srivastava and B. Sharma, "Automatic Plagiarism Detection Using Natural Language Processing," </a:t>
            </a:r>
            <a:r>
              <a:rPr lang="en-US" sz="2400" b="0" i="1" dirty="0">
                <a:effectLst/>
                <a:latin typeface="Times New Roman" panose="02020603050405020304" pitchFamily="18" charset="0"/>
                <a:cs typeface="Times New Roman" panose="02020603050405020304" pitchFamily="18" charset="0"/>
              </a:rPr>
              <a:t>2023 10th International Conference on Computing for Sustainable Global Development (</a:t>
            </a:r>
            <a:r>
              <a:rPr lang="en-US" sz="2400" b="0" i="1" dirty="0" err="1">
                <a:effectLst/>
                <a:latin typeface="Times New Roman" panose="02020603050405020304" pitchFamily="18" charset="0"/>
                <a:cs typeface="Times New Roman" panose="02020603050405020304" pitchFamily="18" charset="0"/>
              </a:rPr>
              <a:t>INDIACom</a:t>
            </a:r>
            <a:r>
              <a:rPr lang="en-US" sz="2400" b="0" i="1"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New Delhi, India, 2023, pp. 218-222.</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An, R., Yang, Y., Yang, F., &amp; Wang, S. (2023). Use prompt to differentiate text generated by ChatGPT and humans. Machine Learning with Applications, 14 , 100497.</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b="0" i="0" dirty="0">
                <a:effectLst/>
                <a:latin typeface="Times New Roman" panose="02020603050405020304" pitchFamily="18" charset="0"/>
                <a:cs typeface="Times New Roman" panose="02020603050405020304" pitchFamily="18" charset="0"/>
              </a:rPr>
              <a:t> B. Ko and H. -J. Choi, "Paraphrase Bidirectional Transformer with Multi-task Learning," </a:t>
            </a:r>
            <a:r>
              <a:rPr lang="en-US" sz="2400" b="0" i="1" dirty="0">
                <a:effectLst/>
                <a:latin typeface="Times New Roman" panose="02020603050405020304" pitchFamily="18" charset="0"/>
                <a:cs typeface="Times New Roman" panose="02020603050405020304" pitchFamily="18" charset="0"/>
              </a:rPr>
              <a:t>2020 IEEE International Conference on Big Data and Smart Computing (</a:t>
            </a:r>
            <a:r>
              <a:rPr lang="en-US" sz="2400" b="0" i="1" dirty="0" err="1">
                <a:effectLst/>
                <a:latin typeface="Times New Roman" panose="02020603050405020304" pitchFamily="18" charset="0"/>
                <a:cs typeface="Times New Roman" panose="02020603050405020304" pitchFamily="18" charset="0"/>
              </a:rPr>
              <a:t>BigComp</a:t>
            </a:r>
            <a:r>
              <a:rPr lang="en-US" sz="2400" b="0" i="1"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Busan, Korea (South), 2020, pp. 217-220, </a:t>
            </a:r>
            <a:r>
              <a:rPr lang="en-US" sz="2400" b="0" i="0" dirty="0" err="1">
                <a:effectLst/>
                <a:latin typeface="Times New Roman" panose="02020603050405020304" pitchFamily="18" charset="0"/>
                <a:cs typeface="Times New Roman" panose="02020603050405020304" pitchFamily="18" charset="0"/>
              </a:rPr>
              <a:t>doi</a:t>
            </a:r>
            <a:r>
              <a:rPr lang="en-US" sz="2400" b="0" i="0" dirty="0">
                <a:effectLst/>
                <a:latin typeface="Times New Roman" panose="02020603050405020304" pitchFamily="18" charset="0"/>
                <a:cs typeface="Times New Roman" panose="02020603050405020304" pitchFamily="18" charset="0"/>
              </a:rPr>
              <a:t>: 10.1109/BigComp48618.2020.00-72.</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Barman, U., Das, S., &amp; Das, A. (2020). An empirical analysis of plagiarism detection across programming languages. In 2020 10th Annual Computing and Communication Workshop and Conference (CCWC) (pp. 0670-0675). IEEE.</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J. V. Latina, G. M. </a:t>
            </a:r>
            <a:r>
              <a:rPr lang="en-US" sz="2400" b="0" i="0" dirty="0" err="1">
                <a:effectLst/>
                <a:latin typeface="Times New Roman" panose="02020603050405020304" pitchFamily="18" charset="0"/>
                <a:cs typeface="Times New Roman" panose="02020603050405020304" pitchFamily="18" charset="0"/>
              </a:rPr>
              <a:t>Cabalsi</a:t>
            </a:r>
            <a:r>
              <a:rPr lang="en-US" sz="2400" b="0" i="0" dirty="0">
                <a:effectLst/>
                <a:latin typeface="Times New Roman" panose="02020603050405020304" pitchFamily="18" charset="0"/>
                <a:cs typeface="Times New Roman" panose="02020603050405020304" pitchFamily="18" charset="0"/>
              </a:rPr>
              <a:t>, J. R. Sanchez, E. D. M. Vallejo, C. J. Centeno and E. A. Garcia, "Utilization of NLP Techniques in Plagiarism Detection System through Semantic Analysis using Word2Vec and BERT," </a:t>
            </a:r>
            <a:r>
              <a:rPr lang="en-US" sz="2400" b="0" i="1" dirty="0">
                <a:effectLst/>
                <a:latin typeface="Times New Roman" panose="02020603050405020304" pitchFamily="18" charset="0"/>
                <a:cs typeface="Times New Roman" panose="02020603050405020304" pitchFamily="18" charset="0"/>
              </a:rPr>
              <a:t>2024 International Conference on Expert Clouds and Applications (ICOECA)</a:t>
            </a:r>
            <a:r>
              <a:rPr lang="en-US" sz="2400" b="0" i="0" dirty="0">
                <a:effectLst/>
                <a:latin typeface="Times New Roman" panose="02020603050405020304" pitchFamily="18" charset="0"/>
                <a:cs typeface="Times New Roman" panose="02020603050405020304" pitchFamily="18" charset="0"/>
              </a:rPr>
              <a:t>, Bengaluru, India, 2024, pp. 347-352, </a:t>
            </a:r>
            <a:r>
              <a:rPr lang="en-US" sz="2400" b="0" i="0" dirty="0" err="1">
                <a:effectLst/>
                <a:latin typeface="Times New Roman" panose="02020603050405020304" pitchFamily="18" charset="0"/>
                <a:cs typeface="Times New Roman" panose="02020603050405020304" pitchFamily="18" charset="0"/>
              </a:rPr>
              <a:t>doi</a:t>
            </a:r>
            <a:r>
              <a:rPr lang="en-US" sz="2400" b="0" i="0" dirty="0">
                <a:effectLst/>
                <a:latin typeface="Times New Roman" panose="02020603050405020304" pitchFamily="18" charset="0"/>
                <a:cs typeface="Times New Roman" panose="02020603050405020304" pitchFamily="18" charset="0"/>
              </a:rPr>
              <a:t>: 10.1109/ICOECA62351.2024.00068.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46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7315200" y="3848100"/>
            <a:ext cx="8097687" cy="1533368"/>
          </a:xfrm>
          <a:prstGeom prst="rect">
            <a:avLst/>
          </a:prstGeom>
        </p:spPr>
        <p:txBody>
          <a:bodyPr lIns="0" tIns="0" rIns="0" bIns="0" rtlCol="0" anchor="t">
            <a:spAutoFit/>
          </a:bodyPr>
          <a:lstStyle/>
          <a:p>
            <a:pPr marL="0" lvl="0" indent="0" algn="l">
              <a:lnSpc>
                <a:spcPts val="13015"/>
              </a:lnSpc>
              <a:spcBef>
                <a:spcPct val="0"/>
              </a:spcBef>
            </a:pPr>
            <a:r>
              <a:rPr lang="en-US" sz="9431" b="1" spc="924" dirty="0">
                <a:solidFill>
                  <a:srgbClr val="231F20"/>
                </a:solidFill>
                <a:latin typeface="Oswald Bold"/>
                <a:ea typeface="Oswald Bold"/>
                <a:cs typeface="Oswald Bold"/>
                <a:sym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en-US"/>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07</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ea typeface="DM Sans"/>
                <a:cs typeface="DM Sans"/>
                <a:sym typeface="DM Sans"/>
              </a:rPr>
              <a:t>Introduction</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ea typeface="DM Sans"/>
                <a:cs typeface="DM Sans"/>
                <a:sym typeface="DM Sans"/>
              </a:rPr>
              <a:t>Statement of Value</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Review of the State of Art</a:t>
            </a: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Approach</a:t>
            </a:r>
          </a:p>
        </p:txBody>
      </p:sp>
      <p:sp>
        <p:nvSpPr>
          <p:cNvPr id="19" name="TextBox 19"/>
          <p:cNvSpPr txBox="1"/>
          <p:nvPr/>
        </p:nvSpPr>
        <p:spPr>
          <a:xfrm>
            <a:off x="6607430" y="6642507"/>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Evaluation &amp; Results</a:t>
            </a:r>
          </a:p>
        </p:txBody>
      </p:sp>
      <p:sp>
        <p:nvSpPr>
          <p:cNvPr id="20" name="TextBox 20"/>
          <p:cNvSpPr txBox="1"/>
          <p:nvPr/>
        </p:nvSpPr>
        <p:spPr>
          <a:xfrm>
            <a:off x="6637410" y="8249963"/>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Future Work &amp; Impact</a:t>
            </a:r>
          </a:p>
        </p:txBody>
      </p:sp>
      <p:sp>
        <p:nvSpPr>
          <p:cNvPr id="21" name="TextBox 21"/>
          <p:cNvSpPr txBox="1"/>
          <p:nvPr/>
        </p:nvSpPr>
        <p:spPr>
          <a:xfrm>
            <a:off x="6637410" y="7544419"/>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flipV="1">
            <a:off x="1676400" y="2781300"/>
            <a:ext cx="9829800" cy="547441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a:buNone/>
            </a:pPr>
            <a:endParaRPr lang="en-US" sz="6000" b="1" spc="978" dirty="0">
              <a:solidFill>
                <a:srgbClr val="231F20"/>
              </a:solidFill>
              <a:latin typeface="Oswald Bold"/>
              <a:ea typeface="Oswald Bold"/>
              <a:cs typeface="Oswald Bold"/>
              <a:sym typeface="Oswald Bold"/>
            </a:endParaRPr>
          </a:p>
          <a:p>
            <a:pPr>
              <a:buNone/>
            </a:pPr>
            <a:r>
              <a:rPr lang="en-US" dirty="0">
                <a:latin typeface="Times New Roman" panose="02020603050405020304" pitchFamily="18" charset="0"/>
                <a:ea typeface="+mn-lt"/>
                <a:cs typeface="Times New Roman" panose="02020603050405020304" pitchFamily="18" charset="0"/>
              </a:rPr>
              <a:t>Our project focuses on developing a plagiarism detection system   using natural language processing (NLP) techniques and  transformer-based models to accurately find the text similarities and potential plagiarism, promoting academic integrity and protecting intellectual property. Our key objectives include: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an advanced plagiarism detection system using </a:t>
            </a:r>
            <a:r>
              <a:rPr lang="en-US" b="1" dirty="0">
                <a:latin typeface="Times New Roman" panose="02020603050405020304" pitchFamily="18" charset="0"/>
                <a:cs typeface="Times New Roman" panose="02020603050405020304" pitchFamily="18" charset="0"/>
              </a:rPr>
              <a:t>state-of-the-art NLP models</a:t>
            </a:r>
            <a:r>
              <a:rPr lang="en-US" dirty="0">
                <a:latin typeface="Times New Roman" panose="02020603050405020304" pitchFamily="18" charset="0"/>
                <a:cs typeface="Times New Roman" panose="02020603050405020304" pitchFamily="18" charset="0"/>
              </a:rPr>
              <a:t> like BERT+LSTM, BERT, </a:t>
            </a:r>
            <a:r>
              <a:rPr lang="en-US" dirty="0" err="1">
                <a:latin typeface="Times New Roman" panose="02020603050405020304" pitchFamily="18" charset="0"/>
                <a:cs typeface="Times New Roman" panose="02020603050405020304" pitchFamily="18" charset="0"/>
              </a:rPr>
              <a:t>RoBERTa</a:t>
            </a:r>
            <a:r>
              <a:rPr lang="en-US" dirty="0">
                <a:latin typeface="Times New Roman" panose="02020603050405020304" pitchFamily="18" charset="0"/>
                <a:cs typeface="Times New Roman" panose="02020603050405020304" pitchFamily="18" charset="0"/>
              </a:rPr>
              <a:t>, and T5.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a:t>
            </a:r>
            <a:r>
              <a:rPr lang="en-US" b="1" dirty="0">
                <a:latin typeface="Times New Roman" panose="02020603050405020304" pitchFamily="18" charset="0"/>
                <a:cs typeface="Times New Roman" panose="02020603050405020304" pitchFamily="18" charset="0"/>
              </a:rPr>
              <a:t>plagiarism</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paraphrased content</a:t>
            </a:r>
            <a:r>
              <a:rPr lang="en-US" dirty="0">
                <a:latin typeface="Times New Roman" panose="02020603050405020304" pitchFamily="18" charset="0"/>
                <a:cs typeface="Times New Roman" panose="02020603050405020304" pitchFamily="18" charset="0"/>
              </a:rPr>
              <a:t> in text by leveraging deep learning techniques.</a:t>
            </a:r>
          </a:p>
          <a:p>
            <a:pPr marL="0" indent="0">
              <a:buNone/>
            </a:pPr>
            <a:r>
              <a:rPr lang="en-US" b="1" dirty="0">
                <a:latin typeface="Times New Roman" panose="02020603050405020304" pitchFamily="18" charset="0"/>
                <a:cs typeface="Times New Roman" panose="02020603050405020304" pitchFamily="18" charset="0"/>
              </a:rPr>
              <a:t>	Importance</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Maintains </a:t>
            </a:r>
            <a:r>
              <a:rPr lang="en-US" b="1" dirty="0">
                <a:latin typeface="Times New Roman" panose="02020603050405020304" pitchFamily="18" charset="0"/>
                <a:cs typeface="Times New Roman" panose="02020603050405020304" pitchFamily="18" charset="0"/>
              </a:rPr>
              <a:t>academic integrity</a:t>
            </a:r>
            <a:r>
              <a:rPr lang="en-US" dirty="0">
                <a:latin typeface="Times New Roman" panose="02020603050405020304" pitchFamily="18" charset="0"/>
                <a:cs typeface="Times New Roman" panose="02020603050405020304" pitchFamily="18" charset="0"/>
              </a:rPr>
              <a:t>, protects </a:t>
            </a:r>
            <a:r>
              <a:rPr lang="en-US" b="1" dirty="0">
                <a:latin typeface="Times New Roman" panose="02020603050405020304" pitchFamily="18" charset="0"/>
                <a:cs typeface="Times New Roman" panose="02020603050405020304" pitchFamily="18" charset="0"/>
              </a:rPr>
              <a:t>intellectual property</a:t>
            </a:r>
            <a:r>
              <a:rPr lang="en-US" dirty="0">
                <a:latin typeface="Times New Roman" panose="02020603050405020304" pitchFamily="18" charset="0"/>
                <a:cs typeface="Times New Roman" panose="02020603050405020304" pitchFamily="18" charset="0"/>
              </a:rPr>
              <a:t>, and ensures </a:t>
            </a:r>
            <a:r>
              <a:rPr lang="en-US" b="1" dirty="0">
                <a:latin typeface="Times New Roman" panose="02020603050405020304" pitchFamily="18" charset="0"/>
                <a:cs typeface="Times New Roman" panose="02020603050405020304" pitchFamily="18" charset="0"/>
              </a:rPr>
              <a:t>content originality</a:t>
            </a:r>
            <a:r>
              <a:rPr lang="en-US" dirty="0">
                <a:latin typeface="Times New Roman" panose="02020603050405020304" pitchFamily="18" charset="0"/>
                <a:cs typeface="Times New Roman" panose="02020603050405020304" pitchFamily="18" charset="0"/>
              </a:rPr>
              <a:t>.</a:t>
            </a:r>
          </a:p>
        </p:txBody>
      </p:sp>
      <p:sp>
        <p:nvSpPr>
          <p:cNvPr id="17" name="TextBox 17"/>
          <p:cNvSpPr txBox="1"/>
          <p:nvPr/>
        </p:nvSpPr>
        <p:spPr>
          <a:xfrm>
            <a:off x="2142191" y="888606"/>
            <a:ext cx="9668809" cy="2459263"/>
          </a:xfrm>
          <a:prstGeom prst="rect">
            <a:avLst/>
          </a:prstGeom>
        </p:spPr>
        <p:txBody>
          <a:bodyPr wrap="square" lIns="0" tIns="0" rIns="0" bIns="0" rtlCol="0" anchor="t">
            <a:spAutoFit/>
          </a:bodyPr>
          <a:lstStyle/>
          <a:p>
            <a:pPr>
              <a:buNone/>
            </a:pPr>
            <a:r>
              <a:rPr lang="en-US" sz="9981" b="1" spc="978" dirty="0">
                <a:solidFill>
                  <a:srgbClr val="231F20"/>
                </a:solidFill>
                <a:latin typeface="Oswald Bold"/>
                <a:ea typeface="Oswald Bold"/>
                <a:cs typeface="Oswald Bold"/>
                <a:sym typeface="Oswald Bold"/>
              </a:rPr>
              <a:t>	</a:t>
            </a:r>
            <a:r>
              <a:rPr lang="en-US" sz="6000" b="1" spc="978" dirty="0">
                <a:solidFill>
                  <a:srgbClr val="231F20"/>
                </a:solidFill>
                <a:latin typeface="Oswald Bold"/>
                <a:ea typeface="Oswald Bold"/>
                <a:cs typeface="Oswald Bold"/>
                <a:sym typeface="Oswald Bold"/>
              </a:rPr>
              <a:t>Introduction</a:t>
            </a:r>
          </a:p>
          <a:p>
            <a:pPr>
              <a:buNone/>
            </a:pPr>
            <a:endParaRPr lang="en-US" sz="6000" b="1" spc="978" dirty="0">
              <a:solidFill>
                <a:srgbClr val="231F20"/>
              </a:solidFill>
              <a:latin typeface="Oswald Bold"/>
              <a:ea typeface="Oswald Bold"/>
              <a:cs typeface="Oswald Bold"/>
              <a:sym typeface="Oswald Bold"/>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21" name="Picture 20" descr="Avoiding Plagiarism in Your Academic Research Work: 10 Effective Hacks">
            <a:extLst>
              <a:ext uri="{FF2B5EF4-FFF2-40B4-BE49-F238E27FC236}">
                <a16:creationId xmlns:a16="http://schemas.microsoft.com/office/drawing/2014/main" id="{D919E260-2B61-1F1D-4032-46D5D5511B8B}"/>
              </a:ext>
            </a:extLst>
          </p:cNvPr>
          <p:cNvPicPr>
            <a:picLocks noChangeAspect="1"/>
          </p:cNvPicPr>
          <p:nvPr/>
        </p:nvPicPr>
        <p:blipFill>
          <a:blip r:embed="rId5"/>
          <a:stretch>
            <a:fillRect/>
          </a:stretch>
        </p:blipFill>
        <p:spPr>
          <a:xfrm>
            <a:off x="12420600" y="3762082"/>
            <a:ext cx="4696710" cy="35812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TextBox 13"/>
          <p:cNvSpPr txBox="1"/>
          <p:nvPr/>
        </p:nvSpPr>
        <p:spPr>
          <a:xfrm>
            <a:off x="2887170" y="1277407"/>
            <a:ext cx="11552977" cy="1103379"/>
          </a:xfrm>
          <a:prstGeom prst="rect">
            <a:avLst/>
          </a:prstGeom>
        </p:spPr>
        <p:txBody>
          <a:bodyPr lIns="0" tIns="0" rIns="0" bIns="0" rtlCol="0" anchor="t">
            <a:spAutoFit/>
          </a:bodyPr>
          <a:lstStyle/>
          <a:p>
            <a:pPr algn="ctr">
              <a:lnSpc>
                <a:spcPts val="9587"/>
              </a:lnSpc>
            </a:pPr>
            <a:r>
              <a:rPr lang="en-US" sz="6000" b="1" spc="368" dirty="0">
                <a:solidFill>
                  <a:srgbClr val="231F20"/>
                </a:solidFill>
                <a:latin typeface="Oswald Bold"/>
                <a:ea typeface="Oswald Bold"/>
                <a:cs typeface="Oswald Bold"/>
                <a:sym typeface="Oswald Bold"/>
              </a:rPr>
              <a:t>Statement Of Value</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pic>
        <p:nvPicPr>
          <p:cNvPr id="31" name="Picture 30" descr="Plagiarism Cartoons and Comics - funny pictures from CartoonStock">
            <a:extLst>
              <a:ext uri="{FF2B5EF4-FFF2-40B4-BE49-F238E27FC236}">
                <a16:creationId xmlns:a16="http://schemas.microsoft.com/office/drawing/2014/main" id="{DEAC9875-ACAF-7C3A-50DB-9AA1AE01ABFC}"/>
              </a:ext>
            </a:extLst>
          </p:cNvPr>
          <p:cNvPicPr>
            <a:picLocks noChangeAspect="1"/>
          </p:cNvPicPr>
          <p:nvPr/>
        </p:nvPicPr>
        <p:blipFill>
          <a:blip r:embed="rId10"/>
          <a:stretch>
            <a:fillRect/>
          </a:stretch>
        </p:blipFill>
        <p:spPr>
          <a:xfrm>
            <a:off x="13850736" y="4416853"/>
            <a:ext cx="2873159" cy="2621757"/>
          </a:xfrm>
          <a:prstGeom prst="rect">
            <a:avLst/>
          </a:prstGeom>
        </p:spPr>
      </p:pic>
      <p:graphicFrame>
        <p:nvGraphicFramePr>
          <p:cNvPr id="33" name="TextBox 25">
            <a:extLst>
              <a:ext uri="{FF2B5EF4-FFF2-40B4-BE49-F238E27FC236}">
                <a16:creationId xmlns:a16="http://schemas.microsoft.com/office/drawing/2014/main" id="{5A7AE804-E1DC-1D81-FCAF-C15E31105422}"/>
              </a:ext>
            </a:extLst>
          </p:cNvPr>
          <p:cNvGraphicFramePr/>
          <p:nvPr>
            <p:extLst>
              <p:ext uri="{D42A27DB-BD31-4B8C-83A1-F6EECF244321}">
                <p14:modId xmlns:p14="http://schemas.microsoft.com/office/powerpoint/2010/main" val="1588703384"/>
              </p:ext>
            </p:extLst>
          </p:nvPr>
        </p:nvGraphicFramePr>
        <p:xfrm>
          <a:off x="1600200" y="2981747"/>
          <a:ext cx="11552977" cy="552151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CAA17-F1F0-8B77-FE98-99BBF4B2780B}"/>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6F6C898A-6895-6FF2-BC5B-0FB7966B0573}"/>
              </a:ext>
            </a:extLst>
          </p:cNvPr>
          <p:cNvSpPr txBox="1"/>
          <p:nvPr/>
        </p:nvSpPr>
        <p:spPr>
          <a:xfrm>
            <a:off x="2142191" y="888606"/>
            <a:ext cx="9668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State of Art</a:t>
            </a:r>
          </a:p>
        </p:txBody>
      </p:sp>
      <p:sp>
        <p:nvSpPr>
          <p:cNvPr id="20" name="Freeform 20">
            <a:extLst>
              <a:ext uri="{FF2B5EF4-FFF2-40B4-BE49-F238E27FC236}">
                <a16:creationId xmlns:a16="http://schemas.microsoft.com/office/drawing/2014/main" id="{C793B007-EBD6-5F41-62D1-2E98463079B3}"/>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aphicFrame>
        <p:nvGraphicFramePr>
          <p:cNvPr id="3" name="Rectangle 1">
            <a:extLst>
              <a:ext uri="{FF2B5EF4-FFF2-40B4-BE49-F238E27FC236}">
                <a16:creationId xmlns:a16="http://schemas.microsoft.com/office/drawing/2014/main" id="{DF737B64-90A2-A710-CE87-F15A7AB2D99E}"/>
              </a:ext>
            </a:extLst>
          </p:cNvPr>
          <p:cNvGraphicFramePr>
            <a:graphicFrameLocks/>
          </p:cNvGraphicFramePr>
          <p:nvPr>
            <p:extLst>
              <p:ext uri="{D42A27DB-BD31-4B8C-83A1-F6EECF244321}">
                <p14:modId xmlns:p14="http://schemas.microsoft.com/office/powerpoint/2010/main" val="1032936402"/>
              </p:ext>
            </p:extLst>
          </p:nvPr>
        </p:nvGraphicFramePr>
        <p:xfrm>
          <a:off x="2514600" y="2705100"/>
          <a:ext cx="12344400" cy="601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119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7E3F4-11C0-454F-C286-54395AAD752D}"/>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93B4C032-C5E3-18D0-6E60-8DDBD0ECA04F}"/>
              </a:ext>
            </a:extLst>
          </p:cNvPr>
          <p:cNvSpPr txBox="1"/>
          <p:nvPr/>
        </p:nvSpPr>
        <p:spPr>
          <a:xfrm>
            <a:off x="2142191" y="888606"/>
            <a:ext cx="9668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Approach</a:t>
            </a:r>
          </a:p>
        </p:txBody>
      </p:sp>
      <p:sp>
        <p:nvSpPr>
          <p:cNvPr id="20" name="Freeform 20">
            <a:extLst>
              <a:ext uri="{FF2B5EF4-FFF2-40B4-BE49-F238E27FC236}">
                <a16:creationId xmlns:a16="http://schemas.microsoft.com/office/drawing/2014/main" id="{7092F632-C02C-9093-0ACF-4077D4D28BE5}"/>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 name="Picture 1" descr="A table of text with black text&#10;&#10;Description automatically generated with medium confidence">
            <a:extLst>
              <a:ext uri="{FF2B5EF4-FFF2-40B4-BE49-F238E27FC236}">
                <a16:creationId xmlns:a16="http://schemas.microsoft.com/office/drawing/2014/main" id="{4FE52209-1874-67DD-7A57-9F3DF7930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99" y="2138256"/>
            <a:ext cx="7029035" cy="635804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AD5A505-6958-1BAC-C6BA-DD5769DF5B98}"/>
              </a:ext>
            </a:extLst>
          </p:cNvPr>
          <p:cNvPicPr>
            <a:picLocks noChangeAspect="1"/>
          </p:cNvPicPr>
          <p:nvPr/>
        </p:nvPicPr>
        <p:blipFill>
          <a:blip r:embed="rId5"/>
          <a:stretch>
            <a:fillRect/>
          </a:stretch>
        </p:blipFill>
        <p:spPr>
          <a:xfrm>
            <a:off x="1676400" y="6362700"/>
            <a:ext cx="8154937" cy="2426094"/>
          </a:xfrm>
          <a:prstGeom prst="rect">
            <a:avLst/>
          </a:prstGeom>
        </p:spPr>
      </p:pic>
      <p:sp>
        <p:nvSpPr>
          <p:cNvPr id="6" name="TextBox 5">
            <a:extLst>
              <a:ext uri="{FF2B5EF4-FFF2-40B4-BE49-F238E27FC236}">
                <a16:creationId xmlns:a16="http://schemas.microsoft.com/office/drawing/2014/main" id="{A80BA452-0B30-8546-AF84-2E7653379B68}"/>
              </a:ext>
            </a:extLst>
          </p:cNvPr>
          <p:cNvSpPr txBox="1"/>
          <p:nvPr/>
        </p:nvSpPr>
        <p:spPr>
          <a:xfrm>
            <a:off x="1143000" y="2324100"/>
            <a:ext cx="9525000" cy="3582519"/>
          </a:xfrm>
          <a:prstGeom prst="rect">
            <a:avLst/>
          </a:prstGeom>
          <a:noFill/>
        </p:spPr>
        <p:txBody>
          <a:bodyPr wrap="square">
            <a:spAutoFit/>
          </a:bodyPr>
          <a:lstStyle/>
          <a:p>
            <a:pPr>
              <a:lnSpc>
                <a:spcPct val="90000"/>
              </a:lnSpc>
            </a:pPr>
            <a:r>
              <a:rPr lang="en-US" sz="1800" b="1" dirty="0">
                <a:latin typeface="Times New Roman" panose="02020603050405020304" pitchFamily="18" charset="0"/>
                <a:cs typeface="Times New Roman" panose="02020603050405020304" pitchFamily="18" charset="0"/>
              </a:rPr>
              <a:t>Algorithms</a:t>
            </a:r>
          </a:p>
          <a:p>
            <a:pPr>
              <a:lnSpc>
                <a:spcPct val="90000"/>
              </a:lnSpc>
            </a:pPr>
            <a:endParaRPr lang="en-US" sz="1800" b="1" dirty="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Transformer-based Models</a:t>
            </a:r>
            <a:r>
              <a:rPr lang="en-US" sz="1800" dirty="0">
                <a:latin typeface="Times New Roman" panose="02020603050405020304" pitchFamily="18" charset="0"/>
                <a:cs typeface="Times New Roman" panose="02020603050405020304" pitchFamily="18" charset="0"/>
              </a:rPr>
              <a:t>: These models utilize the transformer architecture, which is the basis for advanced NLP algorithms. They are designed to process sequential data efficiently by using self-attention mechanisms.</a:t>
            </a:r>
          </a:p>
          <a:p>
            <a:pPr>
              <a:lnSpc>
                <a:spcPct val="9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Fine-Tuning</a:t>
            </a:r>
            <a:r>
              <a:rPr lang="en-US" sz="1800" dirty="0">
                <a:latin typeface="Times New Roman" panose="02020603050405020304" pitchFamily="18" charset="0"/>
                <a:cs typeface="Times New Roman" panose="02020603050405020304" pitchFamily="18" charset="0"/>
              </a:rPr>
              <a:t>: Fine-tuning pre-trained models on a specific task (plagiarism detection, paraphrase detection) through supervised learning.</a:t>
            </a:r>
          </a:p>
          <a:p>
            <a:pPr>
              <a:lnSpc>
                <a:spcPct val="9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Classification Algorithms</a:t>
            </a:r>
            <a:r>
              <a:rPr lang="en-US" sz="1800" dirty="0">
                <a:latin typeface="Times New Roman" panose="02020603050405020304" pitchFamily="18" charset="0"/>
                <a:cs typeface="Times New Roman" panose="02020603050405020304" pitchFamily="18" charset="0"/>
              </a:rPr>
              <a:t>: These algorithms are used to classify text pairs into categories (e.g., plagiarized or not plagiarized) after feature extraction from transformer models.</a:t>
            </a:r>
            <a:endParaRPr lang="en-US" sz="1800" b="1" dirty="0">
              <a:latin typeface="Times New Roman" panose="02020603050405020304" pitchFamily="18" charset="0"/>
              <a:ea typeface="+mn-lt"/>
              <a:cs typeface="Times New Roman" panose="02020603050405020304" pitchFamily="18" charset="0"/>
            </a:endParaRPr>
          </a:p>
          <a:p>
            <a:pPr marL="0" indent="0">
              <a:lnSpc>
                <a:spcPct val="90000"/>
              </a:lnSpc>
              <a:buNone/>
            </a:pPr>
            <a:endParaRPr lang="en-US" sz="1800" b="1"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Datasets</a:t>
            </a:r>
          </a:p>
          <a:p>
            <a:pPr marL="0" marR="0" lvl="0" indent="0" defTabSz="914400" rtl="0" eaLnBrk="0" fontAlgn="base" latinLnBrk="0" hangingPunct="0">
              <a:lnSpc>
                <a:spcPct val="90000"/>
              </a:lnSpc>
              <a:spcBef>
                <a:spcPct val="0"/>
              </a:spcBef>
              <a:spcAft>
                <a:spcPct val="0"/>
              </a:spcAft>
              <a:buClrTx/>
              <a:buSzTx/>
              <a:buFontTx/>
              <a:buNone/>
              <a:tabLst/>
            </a:pP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SNLI (Stanford Natural Language Inference): </a:t>
            </a:r>
            <a:r>
              <a:rPr lang="en-US" sz="1800" b="0" i="0" dirty="0">
                <a:effectLst/>
                <a:latin typeface="Times New Roman" panose="02020603050405020304" pitchFamily="18" charset="0"/>
                <a:cs typeface="Times New Roman" panose="02020603050405020304" pitchFamily="18" charset="0"/>
              </a:rPr>
              <a:t> total of 570,152 pairs of sentences</a:t>
            </a: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9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MRPC (Microsoft Research Paraphrase Corpus): </a:t>
            </a:r>
            <a:r>
              <a:rPr lang="en-US" sz="1800" b="0" i="0" dirty="0">
                <a:effectLst/>
                <a:latin typeface="Times New Roman" panose="02020603050405020304" pitchFamily="18" charset="0"/>
                <a:cs typeface="Times New Roman" panose="02020603050405020304" pitchFamily="18" charset="0"/>
              </a:rPr>
              <a:t> dataset with 5801 pairs of labelled sentence</a:t>
            </a:r>
            <a:endPar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64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9FDE9-141A-23C6-01BE-38473B03FD42}"/>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D3D9D10D-EC87-D000-0300-6A7AD77AAF59}"/>
              </a:ext>
            </a:extLst>
          </p:cNvPr>
          <p:cNvSpPr txBox="1"/>
          <p:nvPr/>
        </p:nvSpPr>
        <p:spPr>
          <a:xfrm>
            <a:off x="2142191" y="888606"/>
            <a:ext cx="9668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Approach</a:t>
            </a:r>
          </a:p>
        </p:txBody>
      </p:sp>
      <p:sp>
        <p:nvSpPr>
          <p:cNvPr id="20" name="Freeform 20">
            <a:extLst>
              <a:ext uri="{FF2B5EF4-FFF2-40B4-BE49-F238E27FC236}">
                <a16:creationId xmlns:a16="http://schemas.microsoft.com/office/drawing/2014/main" id="{B7B248D6-7149-07D3-5EC8-28D734D9CE64}"/>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E908F692-ED89-0869-47C9-A49D98560FC7}"/>
              </a:ext>
            </a:extLst>
          </p:cNvPr>
          <p:cNvSpPr txBox="1"/>
          <p:nvPr/>
        </p:nvSpPr>
        <p:spPr>
          <a:xfrm>
            <a:off x="2147107" y="2181657"/>
            <a:ext cx="15079009" cy="2973122"/>
          </a:xfrm>
          <a:prstGeom prst="rect">
            <a:avLst/>
          </a:prstGeom>
          <a:noFill/>
        </p:spPr>
        <p:txBody>
          <a:bodyPr wrap="square">
            <a:spAutoFit/>
          </a:bodyPr>
          <a:lstStyle/>
          <a:p>
            <a:pPr algn="just">
              <a:lnSpc>
                <a:spcPct val="9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BERT (Bidirectional Encoder Representations from Transformers)</a:t>
            </a:r>
            <a:r>
              <a:rPr lang="en-US" sz="1600" dirty="0">
                <a:latin typeface="Times New Roman" panose="02020603050405020304" pitchFamily="18" charset="0"/>
                <a:cs typeface="Times New Roman" panose="02020603050405020304" pitchFamily="18" charset="0"/>
              </a:rPr>
              <a:t>:</a:t>
            </a:r>
          </a:p>
          <a:p>
            <a:pPr marL="742950" lvl="1" indent="-285750" algn="just">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pre-trained model that uses bidirectional transformers for generating contextual embeddings of text. BERT is fine-tuned for text classification tasks, making it useful for identifying relationships between sentence pairs, such as plagiarism or paraphrasing.</a:t>
            </a:r>
          </a:p>
          <a:p>
            <a:pPr algn="just">
              <a:lnSpc>
                <a:spcPct val="9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BERT+BiLSTM</a:t>
            </a:r>
            <a:r>
              <a:rPr lang="en-US" sz="1600" dirty="0">
                <a:latin typeface="Times New Roman" panose="02020603050405020304" pitchFamily="18" charset="0"/>
                <a:cs typeface="Times New Roman" panose="02020603050405020304" pitchFamily="18" charset="0"/>
              </a:rPr>
              <a:t>:</a:t>
            </a:r>
          </a:p>
          <a:p>
            <a:pPr marL="742950" lvl="1" indent="-285750" algn="just">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Combines BERT’s token embeddings with a </a:t>
            </a:r>
            <a:r>
              <a:rPr lang="en-US" sz="1600" b="1" dirty="0">
                <a:latin typeface="Times New Roman" panose="02020603050405020304" pitchFamily="18" charset="0"/>
                <a:cs typeface="Times New Roman" panose="02020603050405020304" pitchFamily="18" charset="0"/>
              </a:rPr>
              <a:t>Bidirectional Long Short-Term Memory (</a:t>
            </a:r>
            <a:r>
              <a:rPr lang="en-US" sz="1600" b="1" dirty="0" err="1">
                <a:latin typeface="Times New Roman" panose="02020603050405020304" pitchFamily="18" charset="0"/>
                <a:cs typeface="Times New Roman" panose="02020603050405020304" pitchFamily="18" charset="0"/>
              </a:rPr>
              <a:t>BiLSTM</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network. </a:t>
            </a:r>
            <a:r>
              <a:rPr lang="en-US" sz="1600" dirty="0" err="1">
                <a:latin typeface="Times New Roman" panose="02020603050405020304" pitchFamily="18" charset="0"/>
                <a:cs typeface="Times New Roman" panose="02020603050405020304" pitchFamily="18" charset="0"/>
              </a:rPr>
              <a:t>BiLSTM</a:t>
            </a:r>
            <a:r>
              <a:rPr lang="en-US" sz="1600" dirty="0">
                <a:latin typeface="Times New Roman" panose="02020603050405020304" pitchFamily="18" charset="0"/>
                <a:cs typeface="Times New Roman" panose="02020603050405020304" pitchFamily="18" charset="0"/>
              </a:rPr>
              <a:t> helps capture sequential dependencies in text, improving performance in understanding complex paraphrasing.</a:t>
            </a:r>
          </a:p>
          <a:p>
            <a:pPr algn="just">
              <a:lnSpc>
                <a:spcPct val="9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RoBERTa</a:t>
            </a:r>
            <a:r>
              <a:rPr lang="en-US" sz="1600" b="1" dirty="0">
                <a:latin typeface="Times New Roman" panose="02020603050405020304" pitchFamily="18" charset="0"/>
                <a:cs typeface="Times New Roman" panose="02020603050405020304" pitchFamily="18" charset="0"/>
              </a:rPr>
              <a:t> (Robustly Optimized BERT Pretraining Approach)</a:t>
            </a:r>
            <a:r>
              <a:rPr lang="en-US" sz="1600" dirty="0">
                <a:latin typeface="Times New Roman" panose="02020603050405020304" pitchFamily="18" charset="0"/>
                <a:cs typeface="Times New Roman" panose="02020603050405020304" pitchFamily="18" charset="0"/>
              </a:rPr>
              <a:t>:</a:t>
            </a:r>
          </a:p>
          <a:p>
            <a:pPr marL="742950" lvl="1" indent="-285750" algn="just">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improved version of BERT that removes the Next Sentence Prediction (NSP) task and trains on more data. </a:t>
            </a:r>
            <a:r>
              <a:rPr lang="en-US" sz="1600" dirty="0" err="1">
                <a:latin typeface="Times New Roman" panose="02020603050405020304" pitchFamily="18" charset="0"/>
                <a:cs typeface="Times New Roman" panose="02020603050405020304" pitchFamily="18" charset="0"/>
              </a:rPr>
              <a:t>RoBERTa</a:t>
            </a:r>
            <a:r>
              <a:rPr lang="en-US" sz="1600" dirty="0">
                <a:latin typeface="Times New Roman" panose="02020603050405020304" pitchFamily="18" charset="0"/>
                <a:cs typeface="Times New Roman" panose="02020603050405020304" pitchFamily="18" charset="0"/>
              </a:rPr>
              <a:t> is typically more robust and performs better on sentence-pair tasks, like paraphrase detection.</a:t>
            </a:r>
          </a:p>
          <a:p>
            <a:pPr algn="just">
              <a:lnSpc>
                <a:spcPct val="9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T5 (Text-to-Text Transfer Transformer)</a:t>
            </a:r>
            <a:r>
              <a:rPr lang="en-US" sz="1600" dirty="0">
                <a:latin typeface="Times New Roman" panose="02020603050405020304" pitchFamily="18" charset="0"/>
                <a:cs typeface="Times New Roman" panose="02020603050405020304" pitchFamily="18" charset="0"/>
              </a:rPr>
              <a:t>:</a:t>
            </a:r>
          </a:p>
          <a:p>
            <a:pPr marL="742950" lvl="1" indent="-285750" algn="just">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versatile model that reframes all NLP tasks as text-to-text problems. T5 can generate outputs like "Plagiarized" or "Not Plagiarized" from input sentence pairs, making it suitable for paraphrase and plagiarism detection.</a:t>
            </a:r>
          </a:p>
          <a:p>
            <a:pPr lvl="1" algn="just">
              <a:lnSpc>
                <a:spcPct val="90000"/>
              </a:lnSpc>
            </a:pPr>
            <a:r>
              <a:rPr lang="en-US" sz="1600" b="1" dirty="0">
                <a:latin typeface="Times New Roman" panose="02020603050405020304" pitchFamily="18" charset="0"/>
                <a:cs typeface="Times New Roman" panose="02020603050405020304" pitchFamily="18" charset="0"/>
              </a:rPr>
              <a:t>Tools: Hugging Face Transformers, </a:t>
            </a:r>
            <a:r>
              <a:rPr lang="en-US" sz="1600" b="1" dirty="0" err="1">
                <a:latin typeface="Times New Roman" panose="02020603050405020304" pitchFamily="18" charset="0"/>
                <a:cs typeface="Times New Roman" panose="02020603050405020304" pitchFamily="18" charset="0"/>
              </a:rPr>
              <a:t>PyTorch</a:t>
            </a:r>
            <a:r>
              <a:rPr lang="en-US" sz="1600" b="1" dirty="0">
                <a:latin typeface="Times New Roman" panose="02020603050405020304" pitchFamily="18" charset="0"/>
                <a:cs typeface="Times New Roman" panose="02020603050405020304" pitchFamily="18" charset="0"/>
              </a:rPr>
              <a:t>, Tokenizers, Scikit-learn.</a:t>
            </a:r>
          </a:p>
        </p:txBody>
      </p:sp>
      <p:sp>
        <p:nvSpPr>
          <p:cNvPr id="6" name="TextBox 5">
            <a:extLst>
              <a:ext uri="{FF2B5EF4-FFF2-40B4-BE49-F238E27FC236}">
                <a16:creationId xmlns:a16="http://schemas.microsoft.com/office/drawing/2014/main" id="{627E3C48-5040-4A7D-C321-BFBFBF485CD4}"/>
              </a:ext>
            </a:extLst>
          </p:cNvPr>
          <p:cNvSpPr txBox="1"/>
          <p:nvPr/>
        </p:nvSpPr>
        <p:spPr>
          <a:xfrm>
            <a:off x="1989791" y="5905499"/>
            <a:ext cx="14774209" cy="978729"/>
          </a:xfrm>
          <a:prstGeom prst="rect">
            <a:avLst/>
          </a:prstGeom>
          <a:noFill/>
        </p:spPr>
        <p:txBody>
          <a:bodyPr wrap="square">
            <a:spAutoFit/>
          </a:bodyPr>
          <a:lstStyle/>
          <a:p>
            <a:pPr marL="0" indent="0" algn="just">
              <a:lnSpc>
                <a:spcPct val="90000"/>
              </a:lnSpc>
              <a:buNone/>
            </a:pPr>
            <a:r>
              <a:rPr lang="en-US" sz="1600" b="1" dirty="0">
                <a:latin typeface="Times New Roman" panose="02020603050405020304" pitchFamily="18" charset="0"/>
                <a:cs typeface="Times New Roman" panose="02020603050405020304" pitchFamily="18" charset="0"/>
              </a:rPr>
              <a:t>Techniques: Text tokenization and preprocessing. Fine-tuning transformer models for classification. Evaluation using metrics like accuracy, precision, recall, and F1 score.</a:t>
            </a:r>
          </a:p>
          <a:p>
            <a:pPr marL="0" indent="0" algn="just">
              <a:lnSpc>
                <a:spcPct val="90000"/>
              </a:lnSpc>
              <a:buNone/>
            </a:pPr>
            <a:endParaRPr lang="en-US" sz="1600" b="1" dirty="0">
              <a:latin typeface="Times New Roman" panose="02020603050405020304" pitchFamily="18" charset="0"/>
              <a:cs typeface="Times New Roman" panose="02020603050405020304" pitchFamily="18" charset="0"/>
            </a:endParaRPr>
          </a:p>
          <a:p>
            <a:pPr marL="0" indent="0" algn="just">
              <a:lnSpc>
                <a:spcPct val="90000"/>
              </a:lnSpc>
              <a:buNone/>
            </a:pPr>
            <a:endParaRPr lang="en-US" sz="1600" b="1" dirty="0">
              <a:latin typeface="Times New Roman" panose="02020603050405020304" pitchFamily="18" charset="0"/>
              <a:cs typeface="Times New Roman" panose="02020603050405020304" pitchFamily="18" charset="0"/>
            </a:endParaRPr>
          </a:p>
        </p:txBody>
      </p:sp>
      <p:pic>
        <p:nvPicPr>
          <p:cNvPr id="5122" name="Picture 2" descr="NLP Pipeline — ENC2045 Computational ...">
            <a:extLst>
              <a:ext uri="{FF2B5EF4-FFF2-40B4-BE49-F238E27FC236}">
                <a16:creationId xmlns:a16="http://schemas.microsoft.com/office/drawing/2014/main" id="{FACAB83F-93EF-9F71-811F-955CE4725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6803684"/>
            <a:ext cx="6629400" cy="246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4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1FDE6-CE2C-82FB-1776-B5426DD06EFD}"/>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372EE012-60B3-2DA0-6312-157BA0B6B6A1}"/>
              </a:ext>
            </a:extLst>
          </p:cNvPr>
          <p:cNvSpPr txBox="1"/>
          <p:nvPr/>
        </p:nvSpPr>
        <p:spPr>
          <a:xfrm>
            <a:off x="2142191" y="888606"/>
            <a:ext cx="11954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Evaluation &amp; Results</a:t>
            </a:r>
          </a:p>
        </p:txBody>
      </p:sp>
      <p:sp>
        <p:nvSpPr>
          <p:cNvPr id="20" name="Freeform 20">
            <a:extLst>
              <a:ext uri="{FF2B5EF4-FFF2-40B4-BE49-F238E27FC236}">
                <a16:creationId xmlns:a16="http://schemas.microsoft.com/office/drawing/2014/main" id="{C2A0A0E9-2753-EA5F-9961-E7423EAB8C5A}"/>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245830B0-DCAB-DA4D-051F-2ACEEE0EDA81}"/>
              </a:ext>
            </a:extLst>
          </p:cNvPr>
          <p:cNvSpPr txBox="1"/>
          <p:nvPr/>
        </p:nvSpPr>
        <p:spPr>
          <a:xfrm>
            <a:off x="2134170" y="2476500"/>
            <a:ext cx="10539662" cy="1938992"/>
          </a:xfrm>
          <a:prstGeom prst="rect">
            <a:avLst/>
          </a:prstGeom>
          <a:noFill/>
        </p:spPr>
        <p:txBody>
          <a:bodyPr wrap="square">
            <a:spAutoFit/>
          </a:bodyPr>
          <a:lstStyle/>
          <a:p>
            <a:r>
              <a:rPr lang="en-US" sz="2400" b="1" dirty="0"/>
              <a:t>Evaluation Metrics</a:t>
            </a:r>
          </a:p>
          <a:p>
            <a:pPr>
              <a:buFont typeface="Arial" panose="020B0604020202020204" pitchFamily="34" charset="0"/>
              <a:buChar char="•"/>
            </a:pPr>
            <a:r>
              <a:rPr lang="en-US" sz="2400" b="1" dirty="0"/>
              <a:t>Accuracy</a:t>
            </a:r>
            <a:r>
              <a:rPr lang="en-US" sz="2400" dirty="0"/>
              <a:t>: Measures the overall correctness of the model.</a:t>
            </a:r>
          </a:p>
          <a:p>
            <a:pPr>
              <a:buFont typeface="Arial" panose="020B0604020202020204" pitchFamily="34" charset="0"/>
              <a:buChar char="•"/>
            </a:pPr>
            <a:r>
              <a:rPr lang="en-US" sz="2400" b="1" dirty="0"/>
              <a:t>Precision</a:t>
            </a:r>
            <a:r>
              <a:rPr lang="en-US" sz="2400" dirty="0"/>
              <a:t>: The proportion of true positive results among the predicted positives.</a:t>
            </a:r>
          </a:p>
          <a:p>
            <a:pPr>
              <a:buFont typeface="Arial" panose="020B0604020202020204" pitchFamily="34" charset="0"/>
              <a:buChar char="•"/>
            </a:pPr>
            <a:r>
              <a:rPr lang="en-US" sz="2400" b="1" dirty="0"/>
              <a:t>Recall</a:t>
            </a:r>
            <a:r>
              <a:rPr lang="en-US" sz="2400" dirty="0"/>
              <a:t>: The proportion of true positive results among all actual positives.</a:t>
            </a:r>
          </a:p>
          <a:p>
            <a:pPr>
              <a:buFont typeface="Arial" panose="020B0604020202020204" pitchFamily="34" charset="0"/>
              <a:buChar char="•"/>
            </a:pPr>
            <a:r>
              <a:rPr lang="en-US" sz="2400" b="1" dirty="0"/>
              <a:t>F1 Score</a:t>
            </a:r>
            <a:r>
              <a:rPr lang="en-US" sz="2400" dirty="0"/>
              <a:t>: The harmonic mean of precision and recall, balancing both metrics.</a:t>
            </a:r>
          </a:p>
        </p:txBody>
      </p:sp>
      <p:pic>
        <p:nvPicPr>
          <p:cNvPr id="6" name="Picture 5">
            <a:extLst>
              <a:ext uri="{FF2B5EF4-FFF2-40B4-BE49-F238E27FC236}">
                <a16:creationId xmlns:a16="http://schemas.microsoft.com/office/drawing/2014/main" id="{86E12C00-A047-EC1D-DB50-A2060280342C}"/>
              </a:ext>
            </a:extLst>
          </p:cNvPr>
          <p:cNvPicPr>
            <a:picLocks noChangeAspect="1"/>
          </p:cNvPicPr>
          <p:nvPr/>
        </p:nvPicPr>
        <p:blipFill>
          <a:blip r:embed="rId4"/>
          <a:stretch>
            <a:fillRect/>
          </a:stretch>
        </p:blipFill>
        <p:spPr>
          <a:xfrm>
            <a:off x="4182092" y="4766030"/>
            <a:ext cx="10990665" cy="4078657"/>
          </a:xfrm>
          <a:prstGeom prst="rect">
            <a:avLst/>
          </a:prstGeom>
        </p:spPr>
      </p:pic>
    </p:spTree>
    <p:extLst>
      <p:ext uri="{BB962C8B-B14F-4D97-AF65-F5344CB8AC3E}">
        <p14:creationId xmlns:p14="http://schemas.microsoft.com/office/powerpoint/2010/main" val="1078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CBF3F-882A-0915-7192-6FB90EE5E340}"/>
            </a:ext>
          </a:extLst>
        </p:cNvPr>
        <p:cNvGrpSpPr/>
        <p:nvPr/>
      </p:nvGrpSpPr>
      <p:grpSpPr>
        <a:xfrm>
          <a:off x="0" y="0"/>
          <a:ext cx="0" cy="0"/>
          <a:chOff x="0" y="0"/>
          <a:chExt cx="0" cy="0"/>
        </a:xfrm>
      </p:grpSpPr>
      <p:sp>
        <p:nvSpPr>
          <p:cNvPr id="17" name="TextBox 17">
            <a:extLst>
              <a:ext uri="{FF2B5EF4-FFF2-40B4-BE49-F238E27FC236}">
                <a16:creationId xmlns:a16="http://schemas.microsoft.com/office/drawing/2014/main" id="{F61892A3-E0F1-8236-52B3-1237B32CCB24}"/>
              </a:ext>
            </a:extLst>
          </p:cNvPr>
          <p:cNvSpPr txBox="1"/>
          <p:nvPr/>
        </p:nvSpPr>
        <p:spPr>
          <a:xfrm>
            <a:off x="1295400" y="1104900"/>
            <a:ext cx="11954809" cy="923330"/>
          </a:xfrm>
          <a:prstGeom prst="rect">
            <a:avLst/>
          </a:prstGeom>
        </p:spPr>
        <p:txBody>
          <a:bodyPr wrap="square" lIns="0" tIns="0" rIns="0" bIns="0" rtlCol="0" anchor="t">
            <a:spAutoFit/>
          </a:bodyPr>
          <a:lstStyle/>
          <a:p>
            <a:pPr>
              <a:buNone/>
            </a:pPr>
            <a:r>
              <a:rPr lang="en-US" sz="6000" b="1" spc="978" dirty="0">
                <a:solidFill>
                  <a:srgbClr val="231F20"/>
                </a:solidFill>
                <a:latin typeface="Oswald Bold"/>
                <a:ea typeface="Oswald Bold"/>
                <a:cs typeface="Oswald Bold"/>
                <a:sym typeface="Oswald Bold"/>
              </a:rPr>
              <a:t>	Conclusion</a:t>
            </a:r>
          </a:p>
        </p:txBody>
      </p:sp>
      <p:sp>
        <p:nvSpPr>
          <p:cNvPr id="20" name="Freeform 20">
            <a:extLst>
              <a:ext uri="{FF2B5EF4-FFF2-40B4-BE49-F238E27FC236}">
                <a16:creationId xmlns:a16="http://schemas.microsoft.com/office/drawing/2014/main" id="{401DFDF8-10D8-4C1A-E3A2-7451A4E40E3D}"/>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039DF706-6EF0-3003-38C8-6A571550CD18}"/>
              </a:ext>
            </a:extLst>
          </p:cNvPr>
          <p:cNvSpPr txBox="1"/>
          <p:nvPr/>
        </p:nvSpPr>
        <p:spPr>
          <a:xfrm>
            <a:off x="1036074" y="2324101"/>
            <a:ext cx="16642326" cy="7817525"/>
          </a:xfrm>
          <a:prstGeom prst="rect">
            <a:avLst/>
          </a:prstGeom>
          <a:noFill/>
        </p:spPr>
        <p:txBody>
          <a:bodyPr wrap="square">
            <a:spAutoFit/>
          </a:bodyPr>
          <a:lstStyle/>
          <a:p>
            <a:pPr algn="just">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Summary</a:t>
            </a:r>
            <a:r>
              <a:rPr lang="en-US" dirty="0">
                <a:latin typeface="Times New Roman" panose="02020603050405020304" pitchFamily="18" charset="0"/>
                <a:cs typeface="Times New Roman" panose="02020603050405020304" pitchFamily="18" charset="0"/>
              </a:rPr>
              <a:t>:</a:t>
            </a:r>
          </a:p>
          <a:p>
            <a:pPr lvl="1" algn="just"/>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Plagiarism detection using transformers provides an advanced, accurate solution.</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demonstrates the effectiveness of models like BERT, </a:t>
            </a:r>
            <a:r>
              <a:rPr lang="en-US" sz="2400" dirty="0" err="1">
                <a:latin typeface="Times New Roman" panose="02020603050405020304" pitchFamily="18" charset="0"/>
                <a:cs typeface="Times New Roman" panose="02020603050405020304" pitchFamily="18" charset="0"/>
              </a:rPr>
              <a:t>RoBERTa</a:t>
            </a:r>
            <a:r>
              <a:rPr lang="en-US" sz="2400" dirty="0">
                <a:latin typeface="Times New Roman" panose="02020603050405020304" pitchFamily="18" charset="0"/>
                <a:cs typeface="Times New Roman" panose="02020603050405020304" pitchFamily="18" charset="0"/>
              </a:rPr>
              <a:t>, BERT+LSTM and T5 for identifying both direct plagiarism and paraphrased content.</a:t>
            </a:r>
          </a:p>
          <a:p>
            <a:pPr marL="742950" lvl="1" indent="-285750" algn="jus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emerges as the best-performing model for plagiarism detection, demonstrating high accuracy and reliability on both SNLI and MSRP datasets, followed closely by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RoBERTa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 + LSTM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hybrid model shows strong performance, particularly on the MSRP dataset, highlighting the potential of combining transformer embeddings with recurrent layers for specific tasks.</a:t>
            </a:r>
          </a:p>
          <a:p>
            <a:pPr marL="742950" lvl="1"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T5</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underperforms in comparison, indicating that not all transformer architectures are equally suited for plagiarism detection.</a:t>
            </a:r>
          </a:p>
          <a:p>
            <a:pPr marL="742950" lvl="1"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successfully validates transformer models as effective and scalable solutions for identifying both direct and paraphrased plagiarism, paving the way for future enhancements like multilingual and real-time detection capabilities.</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6604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1094</TotalTime>
  <Words>1433</Words>
  <Application>Microsoft Office PowerPoint</Application>
  <PresentationFormat>Custom</PresentationFormat>
  <Paragraphs>118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DM Sans</vt:lpstr>
      <vt:lpstr>Aptos</vt:lpstr>
      <vt:lpstr>Oswald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Kukkala, Vaishnavi</cp:lastModifiedBy>
  <cp:revision>17</cp:revision>
  <dcterms:created xsi:type="dcterms:W3CDTF">2006-08-16T00:00:00Z</dcterms:created>
  <dcterms:modified xsi:type="dcterms:W3CDTF">2024-12-04T00:41:31Z</dcterms:modified>
  <dc:identifier>DAGYNsBR9qw</dc:identifier>
</cp:coreProperties>
</file>