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6B8FE-F66B-4AC5-9079-5EB0A45B0E72}" v="581" dt="2023-07-12T04:51:24.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3DD55A-1A40-4999-8ACD-17B0B0EE318F}"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8C6EBA31-B230-4452-A3E3-D8FC658FC199}">
      <dgm:prSet/>
      <dgm:spPr/>
      <dgm:t>
        <a:bodyPr/>
        <a:lstStyle/>
        <a:p>
          <a:r>
            <a:rPr lang="en-GB"/>
            <a:t>The dataset used for training and evaluation may have certain limitations or biases, such as a limited sample size or missing variables. Expanding the dataset or considering additional sources of data could enhance the model's performance and generalizability.</a:t>
          </a:r>
          <a:endParaRPr lang="en-US"/>
        </a:p>
      </dgm:t>
    </dgm:pt>
    <dgm:pt modelId="{152F4DC1-6A56-4254-9086-1977585C0EC7}" type="parTrans" cxnId="{27FBAE93-5DCF-4182-8D71-65E4B21806AE}">
      <dgm:prSet/>
      <dgm:spPr/>
      <dgm:t>
        <a:bodyPr/>
        <a:lstStyle/>
        <a:p>
          <a:endParaRPr lang="en-US"/>
        </a:p>
      </dgm:t>
    </dgm:pt>
    <dgm:pt modelId="{1B0D224E-B656-4DA0-8D80-F16E09D4DDD3}" type="sibTrans" cxnId="{27FBAE93-5DCF-4182-8D71-65E4B21806AE}">
      <dgm:prSet/>
      <dgm:spPr/>
      <dgm:t>
        <a:bodyPr/>
        <a:lstStyle/>
        <a:p>
          <a:endParaRPr lang="en-US"/>
        </a:p>
      </dgm:t>
    </dgm:pt>
    <dgm:pt modelId="{3E9D2A46-528A-4F75-9D87-900E2AA0DA0E}">
      <dgm:prSet/>
      <dgm:spPr/>
      <dgm:t>
        <a:bodyPr/>
        <a:lstStyle/>
        <a:p>
          <a:r>
            <a:rPr lang="en-GB"/>
            <a:t>Assumptions and Simplifications: Certain assumptions and simplifications were made during the model development process. Future work could focus on relaxing these assumptions and incorporating more complex relationships to improve prediction accuracy.</a:t>
          </a:r>
          <a:endParaRPr lang="en-US"/>
        </a:p>
      </dgm:t>
    </dgm:pt>
    <dgm:pt modelId="{05A27335-0472-47B7-BF81-122D8B45FD2F}" type="parTrans" cxnId="{5217C88E-FD81-47BE-B095-2B8E6CED912F}">
      <dgm:prSet/>
      <dgm:spPr/>
      <dgm:t>
        <a:bodyPr/>
        <a:lstStyle/>
        <a:p>
          <a:endParaRPr lang="en-US"/>
        </a:p>
      </dgm:t>
    </dgm:pt>
    <dgm:pt modelId="{C77A2EDE-3625-4251-A499-9BBE4D312BC3}" type="sibTrans" cxnId="{5217C88E-FD81-47BE-B095-2B8E6CED912F}">
      <dgm:prSet/>
      <dgm:spPr/>
      <dgm:t>
        <a:bodyPr/>
        <a:lstStyle/>
        <a:p>
          <a:endParaRPr lang="en-US"/>
        </a:p>
      </dgm:t>
    </dgm:pt>
    <dgm:pt modelId="{CC5657F6-97E2-4E4F-8E28-26BF72254D18}">
      <dgm:prSet/>
      <dgm:spPr/>
      <dgm:t>
        <a:bodyPr/>
        <a:lstStyle/>
        <a:p>
          <a:r>
            <a:rPr lang="en-GB"/>
            <a:t>Model Complexity: The selected model may have limitations in terms of interpretability and scalability. Exploring simpler models or alternative approaches that balance accuracy and interpretability could be an avenue for improvement.</a:t>
          </a:r>
          <a:endParaRPr lang="en-US"/>
        </a:p>
      </dgm:t>
    </dgm:pt>
    <dgm:pt modelId="{AB2A48A3-3493-4127-8489-E40BDB4F47CD}" type="parTrans" cxnId="{E1636398-801F-47E8-97A0-7562FF4F1F0D}">
      <dgm:prSet/>
      <dgm:spPr/>
      <dgm:t>
        <a:bodyPr/>
        <a:lstStyle/>
        <a:p>
          <a:endParaRPr lang="en-US"/>
        </a:p>
      </dgm:t>
    </dgm:pt>
    <dgm:pt modelId="{EFE5328E-F658-438E-B033-5E32A9B039FC}" type="sibTrans" cxnId="{E1636398-801F-47E8-97A0-7562FF4F1F0D}">
      <dgm:prSet/>
      <dgm:spPr/>
      <dgm:t>
        <a:bodyPr/>
        <a:lstStyle/>
        <a:p>
          <a:endParaRPr lang="en-US"/>
        </a:p>
      </dgm:t>
    </dgm:pt>
    <dgm:pt modelId="{5E4DFE92-3028-41D9-8518-22F45A299942}">
      <dgm:prSet/>
      <dgm:spPr/>
      <dgm:t>
        <a:bodyPr/>
        <a:lstStyle/>
        <a:p>
          <a:r>
            <a:rPr lang="en-GB"/>
            <a:t>External Factors: Our models may not capture all the external factors that influence profit values, such as economic conditions or market trends. Future work could investigate the incorporation of additional data sources or external factors to enhance the models' predictive capabilities.</a:t>
          </a:r>
          <a:endParaRPr lang="en-US"/>
        </a:p>
      </dgm:t>
    </dgm:pt>
    <dgm:pt modelId="{9D935C7B-26AB-4094-80AF-352A730028C4}" type="parTrans" cxnId="{755480B1-C78D-41E7-AF6C-80F8FD78FB88}">
      <dgm:prSet/>
      <dgm:spPr/>
      <dgm:t>
        <a:bodyPr/>
        <a:lstStyle/>
        <a:p>
          <a:endParaRPr lang="en-US"/>
        </a:p>
      </dgm:t>
    </dgm:pt>
    <dgm:pt modelId="{53606CEE-F4BD-435A-BC7C-23A8155ECF7F}" type="sibTrans" cxnId="{755480B1-C78D-41E7-AF6C-80F8FD78FB88}">
      <dgm:prSet/>
      <dgm:spPr/>
      <dgm:t>
        <a:bodyPr/>
        <a:lstStyle/>
        <a:p>
          <a:endParaRPr lang="en-US"/>
        </a:p>
      </dgm:t>
    </dgm:pt>
    <dgm:pt modelId="{5E664857-9280-49FD-AC50-2ED3514D717B}" type="pres">
      <dgm:prSet presAssocID="{823DD55A-1A40-4999-8ACD-17B0B0EE318F}" presName="matrix" presStyleCnt="0">
        <dgm:presLayoutVars>
          <dgm:chMax val="1"/>
          <dgm:dir/>
          <dgm:resizeHandles val="exact"/>
        </dgm:presLayoutVars>
      </dgm:prSet>
      <dgm:spPr/>
    </dgm:pt>
    <dgm:pt modelId="{6DD3F77B-CC46-4C6E-8CC3-41A750F6311C}" type="pres">
      <dgm:prSet presAssocID="{823DD55A-1A40-4999-8ACD-17B0B0EE318F}" presName="diamond" presStyleLbl="bgShp" presStyleIdx="0" presStyleCnt="1"/>
      <dgm:spPr/>
    </dgm:pt>
    <dgm:pt modelId="{7BA7A1F7-35AF-435A-878E-9A2E50682BAD}" type="pres">
      <dgm:prSet presAssocID="{823DD55A-1A40-4999-8ACD-17B0B0EE318F}" presName="quad1" presStyleLbl="node1" presStyleIdx="0" presStyleCnt="4">
        <dgm:presLayoutVars>
          <dgm:chMax val="0"/>
          <dgm:chPref val="0"/>
          <dgm:bulletEnabled val="1"/>
        </dgm:presLayoutVars>
      </dgm:prSet>
      <dgm:spPr/>
    </dgm:pt>
    <dgm:pt modelId="{A4D82D6E-F896-4F81-8E21-AB66CC5B85E7}" type="pres">
      <dgm:prSet presAssocID="{823DD55A-1A40-4999-8ACD-17B0B0EE318F}" presName="quad2" presStyleLbl="node1" presStyleIdx="1" presStyleCnt="4">
        <dgm:presLayoutVars>
          <dgm:chMax val="0"/>
          <dgm:chPref val="0"/>
          <dgm:bulletEnabled val="1"/>
        </dgm:presLayoutVars>
      </dgm:prSet>
      <dgm:spPr/>
    </dgm:pt>
    <dgm:pt modelId="{A169C823-FBB3-45BE-AC90-25EC1B047A78}" type="pres">
      <dgm:prSet presAssocID="{823DD55A-1A40-4999-8ACD-17B0B0EE318F}" presName="quad3" presStyleLbl="node1" presStyleIdx="2" presStyleCnt="4">
        <dgm:presLayoutVars>
          <dgm:chMax val="0"/>
          <dgm:chPref val="0"/>
          <dgm:bulletEnabled val="1"/>
        </dgm:presLayoutVars>
      </dgm:prSet>
      <dgm:spPr/>
    </dgm:pt>
    <dgm:pt modelId="{D2B6DBEF-10B8-4082-AA16-5D759BFCD704}" type="pres">
      <dgm:prSet presAssocID="{823DD55A-1A40-4999-8ACD-17B0B0EE318F}" presName="quad4" presStyleLbl="node1" presStyleIdx="3" presStyleCnt="4">
        <dgm:presLayoutVars>
          <dgm:chMax val="0"/>
          <dgm:chPref val="0"/>
          <dgm:bulletEnabled val="1"/>
        </dgm:presLayoutVars>
      </dgm:prSet>
      <dgm:spPr/>
    </dgm:pt>
  </dgm:ptLst>
  <dgm:cxnLst>
    <dgm:cxn modelId="{B8BA4A52-DEBC-4896-B14E-AF6656BC3213}" type="presOf" srcId="{8C6EBA31-B230-4452-A3E3-D8FC658FC199}" destId="{7BA7A1F7-35AF-435A-878E-9A2E50682BAD}" srcOrd="0" destOrd="0" presId="urn:microsoft.com/office/officeart/2005/8/layout/matrix3"/>
    <dgm:cxn modelId="{5217C88E-FD81-47BE-B095-2B8E6CED912F}" srcId="{823DD55A-1A40-4999-8ACD-17B0B0EE318F}" destId="{3E9D2A46-528A-4F75-9D87-900E2AA0DA0E}" srcOrd="1" destOrd="0" parTransId="{05A27335-0472-47B7-BF81-122D8B45FD2F}" sibTransId="{C77A2EDE-3625-4251-A499-9BBE4D312BC3}"/>
    <dgm:cxn modelId="{27FBAE93-5DCF-4182-8D71-65E4B21806AE}" srcId="{823DD55A-1A40-4999-8ACD-17B0B0EE318F}" destId="{8C6EBA31-B230-4452-A3E3-D8FC658FC199}" srcOrd="0" destOrd="0" parTransId="{152F4DC1-6A56-4254-9086-1977585C0EC7}" sibTransId="{1B0D224E-B656-4DA0-8D80-F16E09D4DDD3}"/>
    <dgm:cxn modelId="{E1636398-801F-47E8-97A0-7562FF4F1F0D}" srcId="{823DD55A-1A40-4999-8ACD-17B0B0EE318F}" destId="{CC5657F6-97E2-4E4F-8E28-26BF72254D18}" srcOrd="2" destOrd="0" parTransId="{AB2A48A3-3493-4127-8489-E40BDB4F47CD}" sibTransId="{EFE5328E-F658-438E-B033-5E32A9B039FC}"/>
    <dgm:cxn modelId="{C0B887AE-F4CA-43F5-943E-5EDEEE9C384A}" type="presOf" srcId="{3E9D2A46-528A-4F75-9D87-900E2AA0DA0E}" destId="{A4D82D6E-F896-4F81-8E21-AB66CC5B85E7}" srcOrd="0" destOrd="0" presId="urn:microsoft.com/office/officeart/2005/8/layout/matrix3"/>
    <dgm:cxn modelId="{755480B1-C78D-41E7-AF6C-80F8FD78FB88}" srcId="{823DD55A-1A40-4999-8ACD-17B0B0EE318F}" destId="{5E4DFE92-3028-41D9-8518-22F45A299942}" srcOrd="3" destOrd="0" parTransId="{9D935C7B-26AB-4094-80AF-352A730028C4}" sibTransId="{53606CEE-F4BD-435A-BC7C-23A8155ECF7F}"/>
    <dgm:cxn modelId="{325862C0-A2B8-4E99-BE5C-8051FFBD6737}" type="presOf" srcId="{5E4DFE92-3028-41D9-8518-22F45A299942}" destId="{D2B6DBEF-10B8-4082-AA16-5D759BFCD704}" srcOrd="0" destOrd="0" presId="urn:microsoft.com/office/officeart/2005/8/layout/matrix3"/>
    <dgm:cxn modelId="{B51ED3D2-D451-4694-9902-8F282B1D935D}" type="presOf" srcId="{823DD55A-1A40-4999-8ACD-17B0B0EE318F}" destId="{5E664857-9280-49FD-AC50-2ED3514D717B}" srcOrd="0" destOrd="0" presId="urn:microsoft.com/office/officeart/2005/8/layout/matrix3"/>
    <dgm:cxn modelId="{1D161CE9-AFF6-4B0E-86E6-7607D05AE333}" type="presOf" srcId="{CC5657F6-97E2-4E4F-8E28-26BF72254D18}" destId="{A169C823-FBB3-45BE-AC90-25EC1B047A78}" srcOrd="0" destOrd="0" presId="urn:microsoft.com/office/officeart/2005/8/layout/matrix3"/>
    <dgm:cxn modelId="{65716A08-EC45-4131-80F5-8B5FA2EFEC63}" type="presParOf" srcId="{5E664857-9280-49FD-AC50-2ED3514D717B}" destId="{6DD3F77B-CC46-4C6E-8CC3-41A750F6311C}" srcOrd="0" destOrd="0" presId="urn:microsoft.com/office/officeart/2005/8/layout/matrix3"/>
    <dgm:cxn modelId="{64AC4A31-6FF7-4BFF-B3D1-20458A0CAF51}" type="presParOf" srcId="{5E664857-9280-49FD-AC50-2ED3514D717B}" destId="{7BA7A1F7-35AF-435A-878E-9A2E50682BAD}" srcOrd="1" destOrd="0" presId="urn:microsoft.com/office/officeart/2005/8/layout/matrix3"/>
    <dgm:cxn modelId="{8A7E1F00-4CAB-43C4-8C06-01D90F64E800}" type="presParOf" srcId="{5E664857-9280-49FD-AC50-2ED3514D717B}" destId="{A4D82D6E-F896-4F81-8E21-AB66CC5B85E7}" srcOrd="2" destOrd="0" presId="urn:microsoft.com/office/officeart/2005/8/layout/matrix3"/>
    <dgm:cxn modelId="{1D36D70C-358B-4013-8695-2598EF8C438B}" type="presParOf" srcId="{5E664857-9280-49FD-AC50-2ED3514D717B}" destId="{A169C823-FBB3-45BE-AC90-25EC1B047A78}" srcOrd="3" destOrd="0" presId="urn:microsoft.com/office/officeart/2005/8/layout/matrix3"/>
    <dgm:cxn modelId="{0D655FEA-1236-40CE-BC88-D01A874E6830}" type="presParOf" srcId="{5E664857-9280-49FD-AC50-2ED3514D717B}" destId="{D2B6DBEF-10B8-4082-AA16-5D759BFCD70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2CF69-1497-4B57-ABEC-15CC57F580E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C89A0DE-206E-4980-9F95-FCD3EFF20BCA}">
      <dgm:prSet/>
      <dgm:spPr/>
      <dgm:t>
        <a:bodyPr/>
        <a:lstStyle/>
        <a:p>
          <a:r>
            <a:rPr lang="en-GB"/>
            <a:t>Feature Engineering: Further exploration of feature engineering techniques could uncover additional insights and improve prediction accuracy by capturing more nuanced relationships and interactions between variables.</a:t>
          </a:r>
          <a:endParaRPr lang="en-US"/>
        </a:p>
      </dgm:t>
    </dgm:pt>
    <dgm:pt modelId="{432DDBA7-30CE-4DE8-9F91-D348D700786D}" type="parTrans" cxnId="{1AAD93EE-877F-434E-BFE1-C3FF2A8E2416}">
      <dgm:prSet/>
      <dgm:spPr/>
      <dgm:t>
        <a:bodyPr/>
        <a:lstStyle/>
        <a:p>
          <a:endParaRPr lang="en-US"/>
        </a:p>
      </dgm:t>
    </dgm:pt>
    <dgm:pt modelId="{27BD6D39-B62A-47A8-969C-707F542D8E2A}" type="sibTrans" cxnId="{1AAD93EE-877F-434E-BFE1-C3FF2A8E2416}">
      <dgm:prSet/>
      <dgm:spPr/>
      <dgm:t>
        <a:bodyPr/>
        <a:lstStyle/>
        <a:p>
          <a:endParaRPr lang="en-US"/>
        </a:p>
      </dgm:t>
    </dgm:pt>
    <dgm:pt modelId="{17914EEC-88B5-4BA8-A4FF-EF383AA8C105}">
      <dgm:prSet/>
      <dgm:spPr/>
      <dgm:t>
        <a:bodyPr/>
        <a:lstStyle/>
        <a:p>
          <a:r>
            <a:rPr lang="en-GB"/>
            <a:t>Advanced Model Architectures: Investigating advanced model architectures, such as deep learning models or hybrid models combining multiple regression algorithms, could leverage more complex patterns and improve prediction performance.</a:t>
          </a:r>
          <a:endParaRPr lang="en-US"/>
        </a:p>
      </dgm:t>
    </dgm:pt>
    <dgm:pt modelId="{96AB7718-9F7C-4CB5-B7EA-46DFCDE6E386}" type="parTrans" cxnId="{7F314E3A-3810-4AE7-A7F7-DE98BC89BC76}">
      <dgm:prSet/>
      <dgm:spPr/>
      <dgm:t>
        <a:bodyPr/>
        <a:lstStyle/>
        <a:p>
          <a:endParaRPr lang="en-US"/>
        </a:p>
      </dgm:t>
    </dgm:pt>
    <dgm:pt modelId="{F6974807-7590-4DB6-8A19-53020D42FC79}" type="sibTrans" cxnId="{7F314E3A-3810-4AE7-A7F7-DE98BC89BC76}">
      <dgm:prSet/>
      <dgm:spPr/>
      <dgm:t>
        <a:bodyPr/>
        <a:lstStyle/>
        <a:p>
          <a:endParaRPr lang="en-US"/>
        </a:p>
      </dgm:t>
    </dgm:pt>
    <dgm:pt modelId="{239E5AAB-89D9-42DE-914C-A476AC21E05C}">
      <dgm:prSet/>
      <dgm:spPr/>
      <dgm:t>
        <a:bodyPr/>
        <a:lstStyle/>
        <a:p>
          <a:r>
            <a:rPr lang="en-GB"/>
            <a:t>Incorporating External Data: Consideration of external data sources, such as industry-specific indicators, market trends, or macroeconomic factors, could enrich the models' predictive capabilities.</a:t>
          </a:r>
          <a:endParaRPr lang="en-US"/>
        </a:p>
      </dgm:t>
    </dgm:pt>
    <dgm:pt modelId="{EAACF6C4-E91D-4930-90E6-1AA14F8CF38C}" type="parTrans" cxnId="{02E7BE0B-719F-463C-8C27-8589D35C62C2}">
      <dgm:prSet/>
      <dgm:spPr/>
      <dgm:t>
        <a:bodyPr/>
        <a:lstStyle/>
        <a:p>
          <a:endParaRPr lang="en-US"/>
        </a:p>
      </dgm:t>
    </dgm:pt>
    <dgm:pt modelId="{C5CFAF4B-F0F0-4546-95AF-219D5EBEA3AD}" type="sibTrans" cxnId="{02E7BE0B-719F-463C-8C27-8589D35C62C2}">
      <dgm:prSet/>
      <dgm:spPr/>
      <dgm:t>
        <a:bodyPr/>
        <a:lstStyle/>
        <a:p>
          <a:endParaRPr lang="en-US"/>
        </a:p>
      </dgm:t>
    </dgm:pt>
    <dgm:pt modelId="{A2C25DA8-304C-4B84-8C11-B362F6868770}">
      <dgm:prSet/>
      <dgm:spPr/>
      <dgm:t>
        <a:bodyPr/>
        <a:lstStyle/>
        <a:p>
          <a:r>
            <a:rPr lang="en-GB"/>
            <a:t>Real-time Prediction: Developing real-time prediction capabilities would enable businesses to obtain profit predictions on-demand, allowing for timely decision-making based on the most up-to-date information.</a:t>
          </a:r>
          <a:endParaRPr lang="en-US"/>
        </a:p>
      </dgm:t>
    </dgm:pt>
    <dgm:pt modelId="{2F3BE2DD-1F76-4A96-9BC1-3F4E5774694B}" type="parTrans" cxnId="{DBEFA1DE-52B7-40C2-8EE7-89810838AF50}">
      <dgm:prSet/>
      <dgm:spPr/>
      <dgm:t>
        <a:bodyPr/>
        <a:lstStyle/>
        <a:p>
          <a:endParaRPr lang="en-US"/>
        </a:p>
      </dgm:t>
    </dgm:pt>
    <dgm:pt modelId="{8B1112D9-1C5F-4B82-8539-83A82DA11403}" type="sibTrans" cxnId="{DBEFA1DE-52B7-40C2-8EE7-89810838AF50}">
      <dgm:prSet/>
      <dgm:spPr/>
      <dgm:t>
        <a:bodyPr/>
        <a:lstStyle/>
        <a:p>
          <a:endParaRPr lang="en-US"/>
        </a:p>
      </dgm:t>
    </dgm:pt>
    <dgm:pt modelId="{B5C2913D-25A2-467F-98D0-1A9771CAD5A3}">
      <dgm:prSet/>
      <dgm:spPr/>
      <dgm:t>
        <a:bodyPr/>
        <a:lstStyle/>
        <a:p>
          <a:r>
            <a:rPr lang="en-GB"/>
            <a:t>Model Interpretability: Focusing on improving the interpretability of the models would provide businesses with deeper insights into the factors influencing profit predictions, facilitating better decision-making.</a:t>
          </a:r>
          <a:endParaRPr lang="en-US"/>
        </a:p>
      </dgm:t>
    </dgm:pt>
    <dgm:pt modelId="{91688285-1A11-4B45-B451-42B513508041}" type="parTrans" cxnId="{428588BE-6FB8-434F-99DA-4E22861CAD92}">
      <dgm:prSet/>
      <dgm:spPr/>
      <dgm:t>
        <a:bodyPr/>
        <a:lstStyle/>
        <a:p>
          <a:endParaRPr lang="en-US"/>
        </a:p>
      </dgm:t>
    </dgm:pt>
    <dgm:pt modelId="{668D63F1-5134-48DE-B9C2-AEB733874C12}" type="sibTrans" cxnId="{428588BE-6FB8-434F-99DA-4E22861CAD92}">
      <dgm:prSet/>
      <dgm:spPr/>
      <dgm:t>
        <a:bodyPr/>
        <a:lstStyle/>
        <a:p>
          <a:endParaRPr lang="en-US"/>
        </a:p>
      </dgm:t>
    </dgm:pt>
    <dgm:pt modelId="{4FBFC08C-7C6B-43A4-B66D-451E958034AE}" type="pres">
      <dgm:prSet presAssocID="{CC52CF69-1497-4B57-ABEC-15CC57F580E0}" presName="linear" presStyleCnt="0">
        <dgm:presLayoutVars>
          <dgm:animLvl val="lvl"/>
          <dgm:resizeHandles val="exact"/>
        </dgm:presLayoutVars>
      </dgm:prSet>
      <dgm:spPr/>
    </dgm:pt>
    <dgm:pt modelId="{25BD0CBF-8F2E-424E-94F8-D9C1AD02CDDC}" type="pres">
      <dgm:prSet presAssocID="{AC89A0DE-206E-4980-9F95-FCD3EFF20BCA}" presName="parentText" presStyleLbl="node1" presStyleIdx="0" presStyleCnt="5">
        <dgm:presLayoutVars>
          <dgm:chMax val="0"/>
          <dgm:bulletEnabled val="1"/>
        </dgm:presLayoutVars>
      </dgm:prSet>
      <dgm:spPr/>
    </dgm:pt>
    <dgm:pt modelId="{182B110F-7E1A-4378-90AE-6CA1EB8E432C}" type="pres">
      <dgm:prSet presAssocID="{27BD6D39-B62A-47A8-969C-707F542D8E2A}" presName="spacer" presStyleCnt="0"/>
      <dgm:spPr/>
    </dgm:pt>
    <dgm:pt modelId="{EAC7B0FD-19B1-4E19-882D-FDCFF5D8D919}" type="pres">
      <dgm:prSet presAssocID="{17914EEC-88B5-4BA8-A4FF-EF383AA8C105}" presName="parentText" presStyleLbl="node1" presStyleIdx="1" presStyleCnt="5">
        <dgm:presLayoutVars>
          <dgm:chMax val="0"/>
          <dgm:bulletEnabled val="1"/>
        </dgm:presLayoutVars>
      </dgm:prSet>
      <dgm:spPr/>
    </dgm:pt>
    <dgm:pt modelId="{C4B8EB7B-CB22-447B-9DEB-92894CF00E15}" type="pres">
      <dgm:prSet presAssocID="{F6974807-7590-4DB6-8A19-53020D42FC79}" presName="spacer" presStyleCnt="0"/>
      <dgm:spPr/>
    </dgm:pt>
    <dgm:pt modelId="{A4AE2E1E-3013-4D2F-A6D8-2F52E966C204}" type="pres">
      <dgm:prSet presAssocID="{239E5AAB-89D9-42DE-914C-A476AC21E05C}" presName="parentText" presStyleLbl="node1" presStyleIdx="2" presStyleCnt="5">
        <dgm:presLayoutVars>
          <dgm:chMax val="0"/>
          <dgm:bulletEnabled val="1"/>
        </dgm:presLayoutVars>
      </dgm:prSet>
      <dgm:spPr/>
    </dgm:pt>
    <dgm:pt modelId="{8862C194-CE3E-4E2B-B2FC-BBF9FF0BA8D2}" type="pres">
      <dgm:prSet presAssocID="{C5CFAF4B-F0F0-4546-95AF-219D5EBEA3AD}" presName="spacer" presStyleCnt="0"/>
      <dgm:spPr/>
    </dgm:pt>
    <dgm:pt modelId="{DA62FC3B-6F16-4F00-9B7B-B268455E0DD8}" type="pres">
      <dgm:prSet presAssocID="{A2C25DA8-304C-4B84-8C11-B362F6868770}" presName="parentText" presStyleLbl="node1" presStyleIdx="3" presStyleCnt="5">
        <dgm:presLayoutVars>
          <dgm:chMax val="0"/>
          <dgm:bulletEnabled val="1"/>
        </dgm:presLayoutVars>
      </dgm:prSet>
      <dgm:spPr/>
    </dgm:pt>
    <dgm:pt modelId="{B15E1103-9786-4E1A-949F-FBE33ABAB148}" type="pres">
      <dgm:prSet presAssocID="{8B1112D9-1C5F-4B82-8539-83A82DA11403}" presName="spacer" presStyleCnt="0"/>
      <dgm:spPr/>
    </dgm:pt>
    <dgm:pt modelId="{83D9076F-A4C5-4C8D-834F-B245F7CB5A05}" type="pres">
      <dgm:prSet presAssocID="{B5C2913D-25A2-467F-98D0-1A9771CAD5A3}" presName="parentText" presStyleLbl="node1" presStyleIdx="4" presStyleCnt="5">
        <dgm:presLayoutVars>
          <dgm:chMax val="0"/>
          <dgm:bulletEnabled val="1"/>
        </dgm:presLayoutVars>
      </dgm:prSet>
      <dgm:spPr/>
    </dgm:pt>
  </dgm:ptLst>
  <dgm:cxnLst>
    <dgm:cxn modelId="{02E7BE0B-719F-463C-8C27-8589D35C62C2}" srcId="{CC52CF69-1497-4B57-ABEC-15CC57F580E0}" destId="{239E5AAB-89D9-42DE-914C-A476AC21E05C}" srcOrd="2" destOrd="0" parTransId="{EAACF6C4-E91D-4930-90E6-1AA14F8CF38C}" sibTransId="{C5CFAF4B-F0F0-4546-95AF-219D5EBEA3AD}"/>
    <dgm:cxn modelId="{5E30040D-638E-4019-9CD2-C10B2C13B224}" type="presOf" srcId="{AC89A0DE-206E-4980-9F95-FCD3EFF20BCA}" destId="{25BD0CBF-8F2E-424E-94F8-D9C1AD02CDDC}" srcOrd="0" destOrd="0" presId="urn:microsoft.com/office/officeart/2005/8/layout/vList2"/>
    <dgm:cxn modelId="{5F096A2F-AA5C-4E4B-9776-3853BE545FFE}" type="presOf" srcId="{17914EEC-88B5-4BA8-A4FF-EF383AA8C105}" destId="{EAC7B0FD-19B1-4E19-882D-FDCFF5D8D919}" srcOrd="0" destOrd="0" presId="urn:microsoft.com/office/officeart/2005/8/layout/vList2"/>
    <dgm:cxn modelId="{7F314E3A-3810-4AE7-A7F7-DE98BC89BC76}" srcId="{CC52CF69-1497-4B57-ABEC-15CC57F580E0}" destId="{17914EEC-88B5-4BA8-A4FF-EF383AA8C105}" srcOrd="1" destOrd="0" parTransId="{96AB7718-9F7C-4CB5-B7EA-46DFCDE6E386}" sibTransId="{F6974807-7590-4DB6-8A19-53020D42FC79}"/>
    <dgm:cxn modelId="{76B90170-494C-4DD1-B12B-E66CFD8F28B4}" type="presOf" srcId="{239E5AAB-89D9-42DE-914C-A476AC21E05C}" destId="{A4AE2E1E-3013-4D2F-A6D8-2F52E966C204}" srcOrd="0" destOrd="0" presId="urn:microsoft.com/office/officeart/2005/8/layout/vList2"/>
    <dgm:cxn modelId="{230D59A0-E8DF-4DB1-BE3A-D04BF91D6F1A}" type="presOf" srcId="{A2C25DA8-304C-4B84-8C11-B362F6868770}" destId="{DA62FC3B-6F16-4F00-9B7B-B268455E0DD8}" srcOrd="0" destOrd="0" presId="urn:microsoft.com/office/officeart/2005/8/layout/vList2"/>
    <dgm:cxn modelId="{428588BE-6FB8-434F-99DA-4E22861CAD92}" srcId="{CC52CF69-1497-4B57-ABEC-15CC57F580E0}" destId="{B5C2913D-25A2-467F-98D0-1A9771CAD5A3}" srcOrd="4" destOrd="0" parTransId="{91688285-1A11-4B45-B451-42B513508041}" sibTransId="{668D63F1-5134-48DE-B9C2-AEB733874C12}"/>
    <dgm:cxn modelId="{7B0333C9-00F9-4BDD-9630-72C2A35FD2B6}" type="presOf" srcId="{CC52CF69-1497-4B57-ABEC-15CC57F580E0}" destId="{4FBFC08C-7C6B-43A4-B66D-451E958034AE}" srcOrd="0" destOrd="0" presId="urn:microsoft.com/office/officeart/2005/8/layout/vList2"/>
    <dgm:cxn modelId="{DBEFA1DE-52B7-40C2-8EE7-89810838AF50}" srcId="{CC52CF69-1497-4B57-ABEC-15CC57F580E0}" destId="{A2C25DA8-304C-4B84-8C11-B362F6868770}" srcOrd="3" destOrd="0" parTransId="{2F3BE2DD-1F76-4A96-9BC1-3F4E5774694B}" sibTransId="{8B1112D9-1C5F-4B82-8539-83A82DA11403}"/>
    <dgm:cxn modelId="{1AAD93EE-877F-434E-BFE1-C3FF2A8E2416}" srcId="{CC52CF69-1497-4B57-ABEC-15CC57F580E0}" destId="{AC89A0DE-206E-4980-9F95-FCD3EFF20BCA}" srcOrd="0" destOrd="0" parTransId="{432DDBA7-30CE-4DE8-9F91-D348D700786D}" sibTransId="{27BD6D39-B62A-47A8-969C-707F542D8E2A}"/>
    <dgm:cxn modelId="{43685CF5-B021-45CE-88EC-781C378FBA8F}" type="presOf" srcId="{B5C2913D-25A2-467F-98D0-1A9771CAD5A3}" destId="{83D9076F-A4C5-4C8D-834F-B245F7CB5A05}" srcOrd="0" destOrd="0" presId="urn:microsoft.com/office/officeart/2005/8/layout/vList2"/>
    <dgm:cxn modelId="{3C3B909B-E986-41BE-A5C5-84BC6895B831}" type="presParOf" srcId="{4FBFC08C-7C6B-43A4-B66D-451E958034AE}" destId="{25BD0CBF-8F2E-424E-94F8-D9C1AD02CDDC}" srcOrd="0" destOrd="0" presId="urn:microsoft.com/office/officeart/2005/8/layout/vList2"/>
    <dgm:cxn modelId="{DF68F343-7C1A-4977-816C-D5D2A46B47E7}" type="presParOf" srcId="{4FBFC08C-7C6B-43A4-B66D-451E958034AE}" destId="{182B110F-7E1A-4378-90AE-6CA1EB8E432C}" srcOrd="1" destOrd="0" presId="urn:microsoft.com/office/officeart/2005/8/layout/vList2"/>
    <dgm:cxn modelId="{27BCB19B-9914-4C4D-93BE-EFCD6F024C63}" type="presParOf" srcId="{4FBFC08C-7C6B-43A4-B66D-451E958034AE}" destId="{EAC7B0FD-19B1-4E19-882D-FDCFF5D8D919}" srcOrd="2" destOrd="0" presId="urn:microsoft.com/office/officeart/2005/8/layout/vList2"/>
    <dgm:cxn modelId="{5F6A00C3-8BB5-4F1F-AA49-95D29FCC73D2}" type="presParOf" srcId="{4FBFC08C-7C6B-43A4-B66D-451E958034AE}" destId="{C4B8EB7B-CB22-447B-9DEB-92894CF00E15}" srcOrd="3" destOrd="0" presId="urn:microsoft.com/office/officeart/2005/8/layout/vList2"/>
    <dgm:cxn modelId="{0F15F21D-7996-4A9B-8DB2-AF8D53AAD425}" type="presParOf" srcId="{4FBFC08C-7C6B-43A4-B66D-451E958034AE}" destId="{A4AE2E1E-3013-4D2F-A6D8-2F52E966C204}" srcOrd="4" destOrd="0" presId="urn:microsoft.com/office/officeart/2005/8/layout/vList2"/>
    <dgm:cxn modelId="{F0D72241-C323-44C9-9F8F-E2B434EFED2E}" type="presParOf" srcId="{4FBFC08C-7C6B-43A4-B66D-451E958034AE}" destId="{8862C194-CE3E-4E2B-B2FC-BBF9FF0BA8D2}" srcOrd="5" destOrd="0" presId="urn:microsoft.com/office/officeart/2005/8/layout/vList2"/>
    <dgm:cxn modelId="{0F91383A-E0DD-49FC-959D-F1B257CE95ED}" type="presParOf" srcId="{4FBFC08C-7C6B-43A4-B66D-451E958034AE}" destId="{DA62FC3B-6F16-4F00-9B7B-B268455E0DD8}" srcOrd="6" destOrd="0" presId="urn:microsoft.com/office/officeart/2005/8/layout/vList2"/>
    <dgm:cxn modelId="{FE59C76E-73F1-414E-B240-37929EC21274}" type="presParOf" srcId="{4FBFC08C-7C6B-43A4-B66D-451E958034AE}" destId="{B15E1103-9786-4E1A-949F-FBE33ABAB148}" srcOrd="7" destOrd="0" presId="urn:microsoft.com/office/officeart/2005/8/layout/vList2"/>
    <dgm:cxn modelId="{F2712444-F2B4-4B28-9F04-8DA3F30BB34D}" type="presParOf" srcId="{4FBFC08C-7C6B-43A4-B66D-451E958034AE}" destId="{83D9076F-A4C5-4C8D-834F-B245F7CB5A0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2252F2-3A14-4284-9B35-66E763035FF4}"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E25AB3D-05D5-4A0C-AFBB-755BAD43B8B4}">
      <dgm:prSet/>
      <dgm:spPr/>
      <dgm:t>
        <a:bodyPr/>
        <a:lstStyle/>
        <a:p>
          <a:r>
            <a:rPr lang="en-GB"/>
            <a:t>our project aimed to develop a machine learning model for predicting profit values of companies based on R&amp;D Spend, Administration Cost, and Marketing Spend. We have accomplished the following:</a:t>
          </a:r>
          <a:endParaRPr lang="en-US"/>
        </a:p>
      </dgm:t>
    </dgm:pt>
    <dgm:pt modelId="{7CA38FAE-3F3A-4134-A39B-03C6CE14A7D2}" type="parTrans" cxnId="{A1E28991-802E-4BE8-B21F-D9D4B90085CF}">
      <dgm:prSet/>
      <dgm:spPr/>
      <dgm:t>
        <a:bodyPr/>
        <a:lstStyle/>
        <a:p>
          <a:endParaRPr lang="en-US"/>
        </a:p>
      </dgm:t>
    </dgm:pt>
    <dgm:pt modelId="{BA1F747A-25E4-4D63-A1BC-3522BDADFB05}" type="sibTrans" cxnId="{A1E28991-802E-4BE8-B21F-D9D4B90085CF}">
      <dgm:prSet/>
      <dgm:spPr/>
      <dgm:t>
        <a:bodyPr/>
        <a:lstStyle/>
        <a:p>
          <a:endParaRPr lang="en-US"/>
        </a:p>
      </dgm:t>
    </dgm:pt>
    <dgm:pt modelId="{17A1A509-F724-4EBA-8E95-8D1E62F80E2F}">
      <dgm:prSet/>
      <dgm:spPr/>
      <dgm:t>
        <a:bodyPr/>
        <a:lstStyle/>
        <a:p>
          <a:r>
            <a:rPr lang="en-GB"/>
            <a:t>Successfully implemented and evaluated various regression algorithms for profit prediction.</a:t>
          </a:r>
          <a:endParaRPr lang="en-US"/>
        </a:p>
      </dgm:t>
    </dgm:pt>
    <dgm:pt modelId="{2B52A245-3675-4FFC-A29B-94DA5EF4D0FE}" type="parTrans" cxnId="{25585812-CD53-4FDC-B0C9-85C209DF37A1}">
      <dgm:prSet/>
      <dgm:spPr/>
      <dgm:t>
        <a:bodyPr/>
        <a:lstStyle/>
        <a:p>
          <a:endParaRPr lang="en-US"/>
        </a:p>
      </dgm:t>
    </dgm:pt>
    <dgm:pt modelId="{D3A3CBFF-E47A-44A3-9FEB-D438ACE7C050}" type="sibTrans" cxnId="{25585812-CD53-4FDC-B0C9-85C209DF37A1}">
      <dgm:prSet/>
      <dgm:spPr/>
      <dgm:t>
        <a:bodyPr/>
        <a:lstStyle/>
        <a:p>
          <a:endParaRPr lang="en-US"/>
        </a:p>
      </dgm:t>
    </dgm:pt>
    <dgm:pt modelId="{45824DCC-3512-4A2E-8E92-0408AA2EE665}">
      <dgm:prSet/>
      <dgm:spPr/>
      <dgm:t>
        <a:bodyPr/>
        <a:lstStyle/>
        <a:p>
          <a:r>
            <a:rPr lang="en-GB"/>
            <a:t>Achieved high accuracy and reliability in predicting profit values, enabling businesses to make informed decisions based on quantitative insights.</a:t>
          </a:r>
          <a:endParaRPr lang="en-US"/>
        </a:p>
      </dgm:t>
    </dgm:pt>
    <dgm:pt modelId="{F116F986-15FE-4256-8264-1A2F7E871F5C}" type="parTrans" cxnId="{81215356-A7D7-460C-839E-816EFBBED01E}">
      <dgm:prSet/>
      <dgm:spPr/>
      <dgm:t>
        <a:bodyPr/>
        <a:lstStyle/>
        <a:p>
          <a:endParaRPr lang="en-US"/>
        </a:p>
      </dgm:t>
    </dgm:pt>
    <dgm:pt modelId="{F97E4C36-A16D-4C11-A7F4-03FAEE0E0A77}" type="sibTrans" cxnId="{81215356-A7D7-460C-839E-816EFBBED01E}">
      <dgm:prSet/>
      <dgm:spPr/>
      <dgm:t>
        <a:bodyPr/>
        <a:lstStyle/>
        <a:p>
          <a:endParaRPr lang="en-US"/>
        </a:p>
      </dgm:t>
    </dgm:pt>
    <dgm:pt modelId="{DA46AAF2-0424-474A-98B3-E340A86C587D}">
      <dgm:prSet/>
      <dgm:spPr/>
      <dgm:t>
        <a:bodyPr/>
        <a:lstStyle/>
        <a:p>
          <a:r>
            <a:rPr lang="en-GB"/>
            <a:t>The proposed solution has practical implications and benefits for businesses:</a:t>
          </a:r>
          <a:endParaRPr lang="en-US"/>
        </a:p>
      </dgm:t>
    </dgm:pt>
    <dgm:pt modelId="{C5907DE4-0440-4A18-94F5-9CDC22F95A57}" type="parTrans" cxnId="{8BEF2FAF-8003-47F5-9DE7-3760F8F8CD4C}">
      <dgm:prSet/>
      <dgm:spPr/>
      <dgm:t>
        <a:bodyPr/>
        <a:lstStyle/>
        <a:p>
          <a:endParaRPr lang="en-US"/>
        </a:p>
      </dgm:t>
    </dgm:pt>
    <dgm:pt modelId="{84DDF862-AC48-4D2A-96F9-8AD7047B4D63}" type="sibTrans" cxnId="{8BEF2FAF-8003-47F5-9DE7-3760F8F8CD4C}">
      <dgm:prSet/>
      <dgm:spPr/>
      <dgm:t>
        <a:bodyPr/>
        <a:lstStyle/>
        <a:p>
          <a:endParaRPr lang="en-US"/>
        </a:p>
      </dgm:t>
    </dgm:pt>
    <dgm:pt modelId="{A6CC855A-C378-478E-926A-BFB8390F2EA2}">
      <dgm:prSet/>
      <dgm:spPr/>
      <dgm:t>
        <a:bodyPr/>
        <a:lstStyle/>
        <a:p>
          <a:r>
            <a:rPr lang="en-GB"/>
            <a:t>Data-driven decision-making: Accurate profit predictions provide businesses with the necessary information for data-driven decision-making, enhancing strategic planning and goal setting.</a:t>
          </a:r>
          <a:endParaRPr lang="en-US"/>
        </a:p>
      </dgm:t>
    </dgm:pt>
    <dgm:pt modelId="{DAD998FC-7F6E-4745-8B3F-E3CC4CCE1C34}" type="parTrans" cxnId="{C41265C5-1370-4FB1-A742-5F1F2600D3D1}">
      <dgm:prSet/>
      <dgm:spPr/>
      <dgm:t>
        <a:bodyPr/>
        <a:lstStyle/>
        <a:p>
          <a:endParaRPr lang="en-US"/>
        </a:p>
      </dgm:t>
    </dgm:pt>
    <dgm:pt modelId="{3C262B37-D496-4FB4-86D1-829FA8F0855C}" type="sibTrans" cxnId="{C41265C5-1370-4FB1-A742-5F1F2600D3D1}">
      <dgm:prSet/>
      <dgm:spPr/>
      <dgm:t>
        <a:bodyPr/>
        <a:lstStyle/>
        <a:p>
          <a:endParaRPr lang="en-US"/>
        </a:p>
      </dgm:t>
    </dgm:pt>
    <dgm:pt modelId="{B24B2950-2977-42AC-9735-449DB81E3C1C}">
      <dgm:prSet/>
      <dgm:spPr/>
      <dgm:t>
        <a:bodyPr/>
        <a:lstStyle/>
        <a:p>
          <a:r>
            <a:rPr lang="en-GB"/>
            <a:t>Resource allocation optimization: Accurate profit predictions aid in the optimal allocation of resources, maximizing return on investment and improving operational efficiency.</a:t>
          </a:r>
          <a:endParaRPr lang="en-US"/>
        </a:p>
      </dgm:t>
    </dgm:pt>
    <dgm:pt modelId="{426C9740-D5AD-4D86-8595-88638AAF4854}" type="parTrans" cxnId="{7EA8D716-8532-4D69-AC12-0AB2B1637E5C}">
      <dgm:prSet/>
      <dgm:spPr/>
      <dgm:t>
        <a:bodyPr/>
        <a:lstStyle/>
        <a:p>
          <a:endParaRPr lang="en-US"/>
        </a:p>
      </dgm:t>
    </dgm:pt>
    <dgm:pt modelId="{51369075-6D44-4940-A0C5-A467C0DA1AE3}" type="sibTrans" cxnId="{7EA8D716-8532-4D69-AC12-0AB2B1637E5C}">
      <dgm:prSet/>
      <dgm:spPr/>
      <dgm:t>
        <a:bodyPr/>
        <a:lstStyle/>
        <a:p>
          <a:endParaRPr lang="en-US"/>
        </a:p>
      </dgm:t>
    </dgm:pt>
    <dgm:pt modelId="{86493F36-FBE4-4AB3-B515-B2B7D5129BF3}">
      <dgm:prSet/>
      <dgm:spPr/>
      <dgm:t>
        <a:bodyPr/>
        <a:lstStyle/>
        <a:p>
          <a:r>
            <a:rPr lang="en-GB"/>
            <a:t>Improved marketing campaigns: Precise profit predictions allow businesses to refine their marketing campaigns, target the right customer segments, and enhance the effectiveness of their marketing efforts.</a:t>
          </a:r>
          <a:endParaRPr lang="en-US"/>
        </a:p>
      </dgm:t>
    </dgm:pt>
    <dgm:pt modelId="{0EB13792-ABB3-43E4-9721-5A775C6BBC73}" type="parTrans" cxnId="{D0936DD5-7709-4935-A86F-8175BAD54D3F}">
      <dgm:prSet/>
      <dgm:spPr/>
      <dgm:t>
        <a:bodyPr/>
        <a:lstStyle/>
        <a:p>
          <a:endParaRPr lang="en-US"/>
        </a:p>
      </dgm:t>
    </dgm:pt>
    <dgm:pt modelId="{4C02E9F8-5C44-4B58-9D80-525E5C05EB81}" type="sibTrans" cxnId="{D0936DD5-7709-4935-A86F-8175BAD54D3F}">
      <dgm:prSet/>
      <dgm:spPr/>
      <dgm:t>
        <a:bodyPr/>
        <a:lstStyle/>
        <a:p>
          <a:endParaRPr lang="en-US"/>
        </a:p>
      </dgm:t>
    </dgm:pt>
    <dgm:pt modelId="{F74837D5-DC57-42A7-805D-53514EB466E0}">
      <dgm:prSet/>
      <dgm:spPr/>
      <dgm:t>
        <a:bodyPr/>
        <a:lstStyle/>
        <a:p>
          <a:r>
            <a:rPr lang="en-GB"/>
            <a:t>Enhanced risk assessment and financial planning: Accurate profit predictions enable businesses to assess risks, plan for contingencies, and make informed financial decisions, leading to improved stability and growth.</a:t>
          </a:r>
          <a:endParaRPr lang="en-US"/>
        </a:p>
      </dgm:t>
    </dgm:pt>
    <dgm:pt modelId="{2A7C4792-6011-4AFB-8004-36792FD079EE}" type="parTrans" cxnId="{847E49B8-08E1-4CAF-9DB9-86D463E2B3BD}">
      <dgm:prSet/>
      <dgm:spPr/>
      <dgm:t>
        <a:bodyPr/>
        <a:lstStyle/>
        <a:p>
          <a:endParaRPr lang="en-US"/>
        </a:p>
      </dgm:t>
    </dgm:pt>
    <dgm:pt modelId="{8B6D25B4-42A7-4030-9F85-B8335314FC8D}" type="sibTrans" cxnId="{847E49B8-08E1-4CAF-9DB9-86D463E2B3BD}">
      <dgm:prSet/>
      <dgm:spPr/>
      <dgm:t>
        <a:bodyPr/>
        <a:lstStyle/>
        <a:p>
          <a:endParaRPr lang="en-US"/>
        </a:p>
      </dgm:t>
    </dgm:pt>
    <dgm:pt modelId="{B8CBF9B0-76CB-43DB-9F47-C72507B1C160}">
      <dgm:prSet/>
      <dgm:spPr/>
      <dgm:t>
        <a:bodyPr/>
        <a:lstStyle/>
        <a:p>
          <a:r>
            <a:rPr lang="en-GB"/>
            <a:t>While we acknowledge the limitations of our project and the potential for future improvements, we are proud of the outcomes achieved and the potential impact of our developed solution.</a:t>
          </a:r>
          <a:endParaRPr lang="en-US"/>
        </a:p>
      </dgm:t>
    </dgm:pt>
    <dgm:pt modelId="{1216BC4F-E40E-4BAB-B028-19AD1DCD8C0E}" type="parTrans" cxnId="{64330F68-3FF9-4062-A139-D2B380EF57BA}">
      <dgm:prSet/>
      <dgm:spPr/>
      <dgm:t>
        <a:bodyPr/>
        <a:lstStyle/>
        <a:p>
          <a:endParaRPr lang="en-US"/>
        </a:p>
      </dgm:t>
    </dgm:pt>
    <dgm:pt modelId="{8D31D434-DF4E-45C7-8679-C1EF92B1CFE7}" type="sibTrans" cxnId="{64330F68-3FF9-4062-A139-D2B380EF57BA}">
      <dgm:prSet/>
      <dgm:spPr/>
      <dgm:t>
        <a:bodyPr/>
        <a:lstStyle/>
        <a:p>
          <a:endParaRPr lang="en-US"/>
        </a:p>
      </dgm:t>
    </dgm:pt>
    <dgm:pt modelId="{4AA76E6D-D404-4975-B418-1B20FAD19AB1}">
      <dgm:prSet/>
      <dgm:spPr/>
      <dgm:t>
        <a:bodyPr/>
        <a:lstStyle/>
        <a:p>
          <a:r>
            <a:rPr lang="en-GB"/>
            <a:t>We extend our appreciation to the team members, stakeholders, and contributors who were instrumental in the success of this project.</a:t>
          </a:r>
          <a:endParaRPr lang="en-US"/>
        </a:p>
      </dgm:t>
    </dgm:pt>
    <dgm:pt modelId="{92C3C1AC-D157-44B6-B755-4A8D95033D5B}" type="parTrans" cxnId="{11CD3557-2349-4DEF-B999-9E2CE2BB95CD}">
      <dgm:prSet/>
      <dgm:spPr/>
      <dgm:t>
        <a:bodyPr/>
        <a:lstStyle/>
        <a:p>
          <a:endParaRPr lang="en-US"/>
        </a:p>
      </dgm:t>
    </dgm:pt>
    <dgm:pt modelId="{BF2A8BFC-AD78-4CB1-B687-89961D729771}" type="sibTrans" cxnId="{11CD3557-2349-4DEF-B999-9E2CE2BB95CD}">
      <dgm:prSet/>
      <dgm:spPr/>
      <dgm:t>
        <a:bodyPr/>
        <a:lstStyle/>
        <a:p>
          <a:endParaRPr lang="en-US"/>
        </a:p>
      </dgm:t>
    </dgm:pt>
    <dgm:pt modelId="{77269C2C-1590-45AF-89F4-3B7B41549352}">
      <dgm:prSet/>
      <dgm:spPr/>
      <dgm:t>
        <a:bodyPr/>
        <a:lstStyle/>
        <a:p>
          <a:r>
            <a:rPr lang="en-GB"/>
            <a:t>Accurate profit predictions are crucial for businesses to thrive in today's competitive landscape. With our developed solution, businesses can gain a competitive edge, make data-driven decisions, and achieve long-term success. Thank you."</a:t>
          </a:r>
          <a:endParaRPr lang="en-US"/>
        </a:p>
      </dgm:t>
    </dgm:pt>
    <dgm:pt modelId="{ACDECB72-7819-4AD0-92F0-0BA5CDB18C9F}" type="parTrans" cxnId="{97307325-606D-48AE-B660-FBA37F4DBA9C}">
      <dgm:prSet/>
      <dgm:spPr/>
      <dgm:t>
        <a:bodyPr/>
        <a:lstStyle/>
        <a:p>
          <a:endParaRPr lang="en-US"/>
        </a:p>
      </dgm:t>
    </dgm:pt>
    <dgm:pt modelId="{166032F3-7C58-470D-8738-66AF85C28FDA}" type="sibTrans" cxnId="{97307325-606D-48AE-B660-FBA37F4DBA9C}">
      <dgm:prSet/>
      <dgm:spPr/>
      <dgm:t>
        <a:bodyPr/>
        <a:lstStyle/>
        <a:p>
          <a:endParaRPr lang="en-US"/>
        </a:p>
      </dgm:t>
    </dgm:pt>
    <dgm:pt modelId="{623C1E72-A329-44B5-8A4B-C639A6E8536C}">
      <dgm:prSet/>
      <dgm:spPr/>
      <dgm:t>
        <a:bodyPr/>
        <a:lstStyle/>
        <a:p>
          <a:r>
            <a:rPr lang="en-GB"/>
            <a:t>Feel free to adapt and customize the content to reflect the specifics of your project and the key achievements and findings.</a:t>
          </a:r>
          <a:endParaRPr lang="en-US"/>
        </a:p>
      </dgm:t>
    </dgm:pt>
    <dgm:pt modelId="{825A9B5A-3B89-41B5-BB05-7EE675B23C50}" type="parTrans" cxnId="{A7B4E5AE-3F0A-4965-B36B-F4F23262CE21}">
      <dgm:prSet/>
      <dgm:spPr/>
      <dgm:t>
        <a:bodyPr/>
        <a:lstStyle/>
        <a:p>
          <a:endParaRPr lang="en-US"/>
        </a:p>
      </dgm:t>
    </dgm:pt>
    <dgm:pt modelId="{D4CA36A6-186A-48D1-B7CD-B7230DDEBB35}" type="sibTrans" cxnId="{A7B4E5AE-3F0A-4965-B36B-F4F23262CE21}">
      <dgm:prSet/>
      <dgm:spPr/>
      <dgm:t>
        <a:bodyPr/>
        <a:lstStyle/>
        <a:p>
          <a:endParaRPr lang="en-US"/>
        </a:p>
      </dgm:t>
    </dgm:pt>
    <dgm:pt modelId="{7413360C-E3A0-4403-A138-5AB7847CAF62}" type="pres">
      <dgm:prSet presAssocID="{7A2252F2-3A14-4284-9B35-66E763035FF4}" presName="linear" presStyleCnt="0">
        <dgm:presLayoutVars>
          <dgm:animLvl val="lvl"/>
          <dgm:resizeHandles val="exact"/>
        </dgm:presLayoutVars>
      </dgm:prSet>
      <dgm:spPr/>
    </dgm:pt>
    <dgm:pt modelId="{E615DE9B-1036-4C2C-8F92-8814FC2B8CBE}" type="pres">
      <dgm:prSet presAssocID="{AE25AB3D-05D5-4A0C-AFBB-755BAD43B8B4}" presName="parentText" presStyleLbl="node1" presStyleIdx="0" presStyleCnt="12">
        <dgm:presLayoutVars>
          <dgm:chMax val="0"/>
          <dgm:bulletEnabled val="1"/>
        </dgm:presLayoutVars>
      </dgm:prSet>
      <dgm:spPr/>
    </dgm:pt>
    <dgm:pt modelId="{CBF71065-F0A1-45A6-8CF0-18E05DF05692}" type="pres">
      <dgm:prSet presAssocID="{BA1F747A-25E4-4D63-A1BC-3522BDADFB05}" presName="spacer" presStyleCnt="0"/>
      <dgm:spPr/>
    </dgm:pt>
    <dgm:pt modelId="{268B125E-0838-4FF6-91E6-F36D58C1540D}" type="pres">
      <dgm:prSet presAssocID="{17A1A509-F724-4EBA-8E95-8D1E62F80E2F}" presName="parentText" presStyleLbl="node1" presStyleIdx="1" presStyleCnt="12">
        <dgm:presLayoutVars>
          <dgm:chMax val="0"/>
          <dgm:bulletEnabled val="1"/>
        </dgm:presLayoutVars>
      </dgm:prSet>
      <dgm:spPr/>
    </dgm:pt>
    <dgm:pt modelId="{D20343CC-C27E-4F18-A413-C3491DAF21F0}" type="pres">
      <dgm:prSet presAssocID="{D3A3CBFF-E47A-44A3-9FEB-D438ACE7C050}" presName="spacer" presStyleCnt="0"/>
      <dgm:spPr/>
    </dgm:pt>
    <dgm:pt modelId="{A905C0F4-8DA2-4B1D-8360-3E9D0509A8AB}" type="pres">
      <dgm:prSet presAssocID="{45824DCC-3512-4A2E-8E92-0408AA2EE665}" presName="parentText" presStyleLbl="node1" presStyleIdx="2" presStyleCnt="12">
        <dgm:presLayoutVars>
          <dgm:chMax val="0"/>
          <dgm:bulletEnabled val="1"/>
        </dgm:presLayoutVars>
      </dgm:prSet>
      <dgm:spPr/>
    </dgm:pt>
    <dgm:pt modelId="{553B5196-19BE-4FE1-B540-4AD4E62D6683}" type="pres">
      <dgm:prSet presAssocID="{F97E4C36-A16D-4C11-A7F4-03FAEE0E0A77}" presName="spacer" presStyleCnt="0"/>
      <dgm:spPr/>
    </dgm:pt>
    <dgm:pt modelId="{9B9D8470-4C91-4056-905E-A0D61F0FB072}" type="pres">
      <dgm:prSet presAssocID="{DA46AAF2-0424-474A-98B3-E340A86C587D}" presName="parentText" presStyleLbl="node1" presStyleIdx="3" presStyleCnt="12">
        <dgm:presLayoutVars>
          <dgm:chMax val="0"/>
          <dgm:bulletEnabled val="1"/>
        </dgm:presLayoutVars>
      </dgm:prSet>
      <dgm:spPr/>
    </dgm:pt>
    <dgm:pt modelId="{373BF06C-71FA-475E-9E3D-54B94D6D0495}" type="pres">
      <dgm:prSet presAssocID="{84DDF862-AC48-4D2A-96F9-8AD7047B4D63}" presName="spacer" presStyleCnt="0"/>
      <dgm:spPr/>
    </dgm:pt>
    <dgm:pt modelId="{D5A9D310-3942-46BE-9247-E84D479EC141}" type="pres">
      <dgm:prSet presAssocID="{A6CC855A-C378-478E-926A-BFB8390F2EA2}" presName="parentText" presStyleLbl="node1" presStyleIdx="4" presStyleCnt="12">
        <dgm:presLayoutVars>
          <dgm:chMax val="0"/>
          <dgm:bulletEnabled val="1"/>
        </dgm:presLayoutVars>
      </dgm:prSet>
      <dgm:spPr/>
    </dgm:pt>
    <dgm:pt modelId="{4A2C8148-A12A-43C8-975B-7E2C9950A66A}" type="pres">
      <dgm:prSet presAssocID="{3C262B37-D496-4FB4-86D1-829FA8F0855C}" presName="spacer" presStyleCnt="0"/>
      <dgm:spPr/>
    </dgm:pt>
    <dgm:pt modelId="{01A13335-5A03-4D43-B0B5-F96F1F78FE26}" type="pres">
      <dgm:prSet presAssocID="{B24B2950-2977-42AC-9735-449DB81E3C1C}" presName="parentText" presStyleLbl="node1" presStyleIdx="5" presStyleCnt="12">
        <dgm:presLayoutVars>
          <dgm:chMax val="0"/>
          <dgm:bulletEnabled val="1"/>
        </dgm:presLayoutVars>
      </dgm:prSet>
      <dgm:spPr/>
    </dgm:pt>
    <dgm:pt modelId="{4E87C4F3-0EB7-4C16-9FC8-86D6DFCB77BF}" type="pres">
      <dgm:prSet presAssocID="{51369075-6D44-4940-A0C5-A467C0DA1AE3}" presName="spacer" presStyleCnt="0"/>
      <dgm:spPr/>
    </dgm:pt>
    <dgm:pt modelId="{FECED098-9332-4FAF-A999-63504E8EEAEC}" type="pres">
      <dgm:prSet presAssocID="{86493F36-FBE4-4AB3-B515-B2B7D5129BF3}" presName="parentText" presStyleLbl="node1" presStyleIdx="6" presStyleCnt="12">
        <dgm:presLayoutVars>
          <dgm:chMax val="0"/>
          <dgm:bulletEnabled val="1"/>
        </dgm:presLayoutVars>
      </dgm:prSet>
      <dgm:spPr/>
    </dgm:pt>
    <dgm:pt modelId="{FA0242D4-0943-489F-9473-26170ECD47D7}" type="pres">
      <dgm:prSet presAssocID="{4C02E9F8-5C44-4B58-9D80-525E5C05EB81}" presName="spacer" presStyleCnt="0"/>
      <dgm:spPr/>
    </dgm:pt>
    <dgm:pt modelId="{C73A5B16-06E0-445A-AC41-8BA243EDAFE4}" type="pres">
      <dgm:prSet presAssocID="{F74837D5-DC57-42A7-805D-53514EB466E0}" presName="parentText" presStyleLbl="node1" presStyleIdx="7" presStyleCnt="12">
        <dgm:presLayoutVars>
          <dgm:chMax val="0"/>
          <dgm:bulletEnabled val="1"/>
        </dgm:presLayoutVars>
      </dgm:prSet>
      <dgm:spPr/>
    </dgm:pt>
    <dgm:pt modelId="{F968A6D9-2226-4C1D-9C3C-8094016BA9E7}" type="pres">
      <dgm:prSet presAssocID="{8B6D25B4-42A7-4030-9F85-B8335314FC8D}" presName="spacer" presStyleCnt="0"/>
      <dgm:spPr/>
    </dgm:pt>
    <dgm:pt modelId="{07D17156-7316-41DF-8FDA-3FC59DFE881A}" type="pres">
      <dgm:prSet presAssocID="{B8CBF9B0-76CB-43DB-9F47-C72507B1C160}" presName="parentText" presStyleLbl="node1" presStyleIdx="8" presStyleCnt="12">
        <dgm:presLayoutVars>
          <dgm:chMax val="0"/>
          <dgm:bulletEnabled val="1"/>
        </dgm:presLayoutVars>
      </dgm:prSet>
      <dgm:spPr/>
    </dgm:pt>
    <dgm:pt modelId="{8E8A332D-7A85-40F8-B094-7C55C3F154DC}" type="pres">
      <dgm:prSet presAssocID="{8D31D434-DF4E-45C7-8679-C1EF92B1CFE7}" presName="spacer" presStyleCnt="0"/>
      <dgm:spPr/>
    </dgm:pt>
    <dgm:pt modelId="{8284D222-67CA-455B-8B31-23516616B160}" type="pres">
      <dgm:prSet presAssocID="{4AA76E6D-D404-4975-B418-1B20FAD19AB1}" presName="parentText" presStyleLbl="node1" presStyleIdx="9" presStyleCnt="12">
        <dgm:presLayoutVars>
          <dgm:chMax val="0"/>
          <dgm:bulletEnabled val="1"/>
        </dgm:presLayoutVars>
      </dgm:prSet>
      <dgm:spPr/>
    </dgm:pt>
    <dgm:pt modelId="{C29900B0-46D1-4C20-8B03-5EBBC6D1BB55}" type="pres">
      <dgm:prSet presAssocID="{BF2A8BFC-AD78-4CB1-B687-89961D729771}" presName="spacer" presStyleCnt="0"/>
      <dgm:spPr/>
    </dgm:pt>
    <dgm:pt modelId="{F63BAACB-FBBC-4D97-81E8-7CA129A8EA6F}" type="pres">
      <dgm:prSet presAssocID="{77269C2C-1590-45AF-89F4-3B7B41549352}" presName="parentText" presStyleLbl="node1" presStyleIdx="10" presStyleCnt="12">
        <dgm:presLayoutVars>
          <dgm:chMax val="0"/>
          <dgm:bulletEnabled val="1"/>
        </dgm:presLayoutVars>
      </dgm:prSet>
      <dgm:spPr/>
    </dgm:pt>
    <dgm:pt modelId="{3059725C-774B-4760-ADC1-2C811C600095}" type="pres">
      <dgm:prSet presAssocID="{166032F3-7C58-470D-8738-66AF85C28FDA}" presName="spacer" presStyleCnt="0"/>
      <dgm:spPr/>
    </dgm:pt>
    <dgm:pt modelId="{C8FDFD60-A5B0-4280-9755-3F424E68EB69}" type="pres">
      <dgm:prSet presAssocID="{623C1E72-A329-44B5-8A4B-C639A6E8536C}" presName="parentText" presStyleLbl="node1" presStyleIdx="11" presStyleCnt="12">
        <dgm:presLayoutVars>
          <dgm:chMax val="0"/>
          <dgm:bulletEnabled val="1"/>
        </dgm:presLayoutVars>
      </dgm:prSet>
      <dgm:spPr/>
    </dgm:pt>
  </dgm:ptLst>
  <dgm:cxnLst>
    <dgm:cxn modelId="{25585812-CD53-4FDC-B0C9-85C209DF37A1}" srcId="{7A2252F2-3A14-4284-9B35-66E763035FF4}" destId="{17A1A509-F724-4EBA-8E95-8D1E62F80E2F}" srcOrd="1" destOrd="0" parTransId="{2B52A245-3675-4FFC-A29B-94DA5EF4D0FE}" sibTransId="{D3A3CBFF-E47A-44A3-9FEB-D438ACE7C050}"/>
    <dgm:cxn modelId="{7EA8D716-8532-4D69-AC12-0AB2B1637E5C}" srcId="{7A2252F2-3A14-4284-9B35-66E763035FF4}" destId="{B24B2950-2977-42AC-9735-449DB81E3C1C}" srcOrd="5" destOrd="0" parTransId="{426C9740-D5AD-4D86-8595-88638AAF4854}" sibTransId="{51369075-6D44-4940-A0C5-A467C0DA1AE3}"/>
    <dgm:cxn modelId="{65FA181B-213F-4D1F-B987-A2E0D5B6AB11}" type="presOf" srcId="{17A1A509-F724-4EBA-8E95-8D1E62F80E2F}" destId="{268B125E-0838-4FF6-91E6-F36D58C1540D}" srcOrd="0" destOrd="0" presId="urn:microsoft.com/office/officeart/2005/8/layout/vList2"/>
    <dgm:cxn modelId="{F3A0971D-2765-4B1D-8A41-1921674433B0}" type="presOf" srcId="{45824DCC-3512-4A2E-8E92-0408AA2EE665}" destId="{A905C0F4-8DA2-4B1D-8360-3E9D0509A8AB}" srcOrd="0" destOrd="0" presId="urn:microsoft.com/office/officeart/2005/8/layout/vList2"/>
    <dgm:cxn modelId="{97307325-606D-48AE-B660-FBA37F4DBA9C}" srcId="{7A2252F2-3A14-4284-9B35-66E763035FF4}" destId="{77269C2C-1590-45AF-89F4-3B7B41549352}" srcOrd="10" destOrd="0" parTransId="{ACDECB72-7819-4AD0-92F0-0BA5CDB18C9F}" sibTransId="{166032F3-7C58-470D-8738-66AF85C28FDA}"/>
    <dgm:cxn modelId="{3591C533-6F28-4CDF-BE16-0582601B3373}" type="presOf" srcId="{B24B2950-2977-42AC-9735-449DB81E3C1C}" destId="{01A13335-5A03-4D43-B0B5-F96F1F78FE26}" srcOrd="0" destOrd="0" presId="urn:microsoft.com/office/officeart/2005/8/layout/vList2"/>
    <dgm:cxn modelId="{B6D41144-30BB-4083-9D1F-A8BFB675E29F}" type="presOf" srcId="{AE25AB3D-05D5-4A0C-AFBB-755BAD43B8B4}" destId="{E615DE9B-1036-4C2C-8F92-8814FC2B8CBE}" srcOrd="0" destOrd="0" presId="urn:microsoft.com/office/officeart/2005/8/layout/vList2"/>
    <dgm:cxn modelId="{A36DB845-FAF2-4304-806A-1AC7375AF46A}" type="presOf" srcId="{DA46AAF2-0424-474A-98B3-E340A86C587D}" destId="{9B9D8470-4C91-4056-905E-A0D61F0FB072}" srcOrd="0" destOrd="0" presId="urn:microsoft.com/office/officeart/2005/8/layout/vList2"/>
    <dgm:cxn modelId="{64330F68-3FF9-4062-A139-D2B380EF57BA}" srcId="{7A2252F2-3A14-4284-9B35-66E763035FF4}" destId="{B8CBF9B0-76CB-43DB-9F47-C72507B1C160}" srcOrd="8" destOrd="0" parTransId="{1216BC4F-E40E-4BAB-B028-19AD1DCD8C0E}" sibTransId="{8D31D434-DF4E-45C7-8679-C1EF92B1CFE7}"/>
    <dgm:cxn modelId="{2407E552-709A-4AFA-87F3-DF400B168DEA}" type="presOf" srcId="{77269C2C-1590-45AF-89F4-3B7B41549352}" destId="{F63BAACB-FBBC-4D97-81E8-7CA129A8EA6F}" srcOrd="0" destOrd="0" presId="urn:microsoft.com/office/officeart/2005/8/layout/vList2"/>
    <dgm:cxn modelId="{81215356-A7D7-460C-839E-816EFBBED01E}" srcId="{7A2252F2-3A14-4284-9B35-66E763035FF4}" destId="{45824DCC-3512-4A2E-8E92-0408AA2EE665}" srcOrd="2" destOrd="0" parTransId="{F116F986-15FE-4256-8264-1A2F7E871F5C}" sibTransId="{F97E4C36-A16D-4C11-A7F4-03FAEE0E0A77}"/>
    <dgm:cxn modelId="{11CD3557-2349-4DEF-B999-9E2CE2BB95CD}" srcId="{7A2252F2-3A14-4284-9B35-66E763035FF4}" destId="{4AA76E6D-D404-4975-B418-1B20FAD19AB1}" srcOrd="9" destOrd="0" parTransId="{92C3C1AC-D157-44B6-B755-4A8D95033D5B}" sibTransId="{BF2A8BFC-AD78-4CB1-B687-89961D729771}"/>
    <dgm:cxn modelId="{AA64997F-56E1-40DB-8A48-BF4AEEBEF58C}" type="presOf" srcId="{F74837D5-DC57-42A7-805D-53514EB466E0}" destId="{C73A5B16-06E0-445A-AC41-8BA243EDAFE4}" srcOrd="0" destOrd="0" presId="urn:microsoft.com/office/officeart/2005/8/layout/vList2"/>
    <dgm:cxn modelId="{A19AE582-5C1F-4D40-8551-0E515223CE61}" type="presOf" srcId="{86493F36-FBE4-4AB3-B515-B2B7D5129BF3}" destId="{FECED098-9332-4FAF-A999-63504E8EEAEC}" srcOrd="0" destOrd="0" presId="urn:microsoft.com/office/officeart/2005/8/layout/vList2"/>
    <dgm:cxn modelId="{D3DBA884-7B74-40DE-A5CD-F564F202C132}" type="presOf" srcId="{4AA76E6D-D404-4975-B418-1B20FAD19AB1}" destId="{8284D222-67CA-455B-8B31-23516616B160}" srcOrd="0" destOrd="0" presId="urn:microsoft.com/office/officeart/2005/8/layout/vList2"/>
    <dgm:cxn modelId="{A1E28991-802E-4BE8-B21F-D9D4B90085CF}" srcId="{7A2252F2-3A14-4284-9B35-66E763035FF4}" destId="{AE25AB3D-05D5-4A0C-AFBB-755BAD43B8B4}" srcOrd="0" destOrd="0" parTransId="{7CA38FAE-3F3A-4134-A39B-03C6CE14A7D2}" sibTransId="{BA1F747A-25E4-4D63-A1BC-3522BDADFB05}"/>
    <dgm:cxn modelId="{A7B4E5AE-3F0A-4965-B36B-F4F23262CE21}" srcId="{7A2252F2-3A14-4284-9B35-66E763035FF4}" destId="{623C1E72-A329-44B5-8A4B-C639A6E8536C}" srcOrd="11" destOrd="0" parTransId="{825A9B5A-3B89-41B5-BB05-7EE675B23C50}" sibTransId="{D4CA36A6-186A-48D1-B7CD-B7230DDEBB35}"/>
    <dgm:cxn modelId="{8BEF2FAF-8003-47F5-9DE7-3760F8F8CD4C}" srcId="{7A2252F2-3A14-4284-9B35-66E763035FF4}" destId="{DA46AAF2-0424-474A-98B3-E340A86C587D}" srcOrd="3" destOrd="0" parTransId="{C5907DE4-0440-4A18-94F5-9CDC22F95A57}" sibTransId="{84DDF862-AC48-4D2A-96F9-8AD7047B4D63}"/>
    <dgm:cxn modelId="{40370BB4-C283-4AD5-9681-B205FBECCB3E}" type="presOf" srcId="{B8CBF9B0-76CB-43DB-9F47-C72507B1C160}" destId="{07D17156-7316-41DF-8FDA-3FC59DFE881A}" srcOrd="0" destOrd="0" presId="urn:microsoft.com/office/officeart/2005/8/layout/vList2"/>
    <dgm:cxn modelId="{847E49B8-08E1-4CAF-9DB9-86D463E2B3BD}" srcId="{7A2252F2-3A14-4284-9B35-66E763035FF4}" destId="{F74837D5-DC57-42A7-805D-53514EB466E0}" srcOrd="7" destOrd="0" parTransId="{2A7C4792-6011-4AFB-8004-36792FD079EE}" sibTransId="{8B6D25B4-42A7-4030-9F85-B8335314FC8D}"/>
    <dgm:cxn modelId="{C41265C5-1370-4FB1-A742-5F1F2600D3D1}" srcId="{7A2252F2-3A14-4284-9B35-66E763035FF4}" destId="{A6CC855A-C378-478E-926A-BFB8390F2EA2}" srcOrd="4" destOrd="0" parTransId="{DAD998FC-7F6E-4745-8B3F-E3CC4CCE1C34}" sibTransId="{3C262B37-D496-4FB4-86D1-829FA8F0855C}"/>
    <dgm:cxn modelId="{D0936DD5-7709-4935-A86F-8175BAD54D3F}" srcId="{7A2252F2-3A14-4284-9B35-66E763035FF4}" destId="{86493F36-FBE4-4AB3-B515-B2B7D5129BF3}" srcOrd="6" destOrd="0" parTransId="{0EB13792-ABB3-43E4-9721-5A775C6BBC73}" sibTransId="{4C02E9F8-5C44-4B58-9D80-525E5C05EB81}"/>
    <dgm:cxn modelId="{C1067CD5-2800-4B7A-9D08-92CE5AC28DC1}" type="presOf" srcId="{A6CC855A-C378-478E-926A-BFB8390F2EA2}" destId="{D5A9D310-3942-46BE-9247-E84D479EC141}" srcOrd="0" destOrd="0" presId="urn:microsoft.com/office/officeart/2005/8/layout/vList2"/>
    <dgm:cxn modelId="{5453EFE0-146B-4E26-B082-453B26BEF18A}" type="presOf" srcId="{7A2252F2-3A14-4284-9B35-66E763035FF4}" destId="{7413360C-E3A0-4403-A138-5AB7847CAF62}" srcOrd="0" destOrd="0" presId="urn:microsoft.com/office/officeart/2005/8/layout/vList2"/>
    <dgm:cxn modelId="{F7FE63E4-7E74-4AD7-BFC9-F8F40D347B21}" type="presOf" srcId="{623C1E72-A329-44B5-8A4B-C639A6E8536C}" destId="{C8FDFD60-A5B0-4280-9755-3F424E68EB69}" srcOrd="0" destOrd="0" presId="urn:microsoft.com/office/officeart/2005/8/layout/vList2"/>
    <dgm:cxn modelId="{13504AA3-9A92-4D1A-8780-F4BC98BB10A1}" type="presParOf" srcId="{7413360C-E3A0-4403-A138-5AB7847CAF62}" destId="{E615DE9B-1036-4C2C-8F92-8814FC2B8CBE}" srcOrd="0" destOrd="0" presId="urn:microsoft.com/office/officeart/2005/8/layout/vList2"/>
    <dgm:cxn modelId="{832A3C51-698D-48D6-AA4B-C1F2925A5F93}" type="presParOf" srcId="{7413360C-E3A0-4403-A138-5AB7847CAF62}" destId="{CBF71065-F0A1-45A6-8CF0-18E05DF05692}" srcOrd="1" destOrd="0" presId="urn:microsoft.com/office/officeart/2005/8/layout/vList2"/>
    <dgm:cxn modelId="{76031538-E761-4A60-8FB2-1DB8A5E876C3}" type="presParOf" srcId="{7413360C-E3A0-4403-A138-5AB7847CAF62}" destId="{268B125E-0838-4FF6-91E6-F36D58C1540D}" srcOrd="2" destOrd="0" presId="urn:microsoft.com/office/officeart/2005/8/layout/vList2"/>
    <dgm:cxn modelId="{4461D5E1-7C54-48DA-9D61-979EF1BCB0A7}" type="presParOf" srcId="{7413360C-E3A0-4403-A138-5AB7847CAF62}" destId="{D20343CC-C27E-4F18-A413-C3491DAF21F0}" srcOrd="3" destOrd="0" presId="urn:microsoft.com/office/officeart/2005/8/layout/vList2"/>
    <dgm:cxn modelId="{D57A6E75-920C-4A7C-B32C-B2694480C7A7}" type="presParOf" srcId="{7413360C-E3A0-4403-A138-5AB7847CAF62}" destId="{A905C0F4-8DA2-4B1D-8360-3E9D0509A8AB}" srcOrd="4" destOrd="0" presId="urn:microsoft.com/office/officeart/2005/8/layout/vList2"/>
    <dgm:cxn modelId="{0C3FABEB-B41C-4B27-877F-6BD441332216}" type="presParOf" srcId="{7413360C-E3A0-4403-A138-5AB7847CAF62}" destId="{553B5196-19BE-4FE1-B540-4AD4E62D6683}" srcOrd="5" destOrd="0" presId="urn:microsoft.com/office/officeart/2005/8/layout/vList2"/>
    <dgm:cxn modelId="{B623DE8A-FA11-4B0E-9C13-A20C0A05761A}" type="presParOf" srcId="{7413360C-E3A0-4403-A138-5AB7847CAF62}" destId="{9B9D8470-4C91-4056-905E-A0D61F0FB072}" srcOrd="6" destOrd="0" presId="urn:microsoft.com/office/officeart/2005/8/layout/vList2"/>
    <dgm:cxn modelId="{9E496B8A-33F9-4C4E-96D4-E763C04F08EC}" type="presParOf" srcId="{7413360C-E3A0-4403-A138-5AB7847CAF62}" destId="{373BF06C-71FA-475E-9E3D-54B94D6D0495}" srcOrd="7" destOrd="0" presId="urn:microsoft.com/office/officeart/2005/8/layout/vList2"/>
    <dgm:cxn modelId="{4E308C20-445C-4F8F-9C79-759A73C50BA9}" type="presParOf" srcId="{7413360C-E3A0-4403-A138-5AB7847CAF62}" destId="{D5A9D310-3942-46BE-9247-E84D479EC141}" srcOrd="8" destOrd="0" presId="urn:microsoft.com/office/officeart/2005/8/layout/vList2"/>
    <dgm:cxn modelId="{C014280F-5EA2-4C7C-9620-CB9E61B6D5FF}" type="presParOf" srcId="{7413360C-E3A0-4403-A138-5AB7847CAF62}" destId="{4A2C8148-A12A-43C8-975B-7E2C9950A66A}" srcOrd="9" destOrd="0" presId="urn:microsoft.com/office/officeart/2005/8/layout/vList2"/>
    <dgm:cxn modelId="{46132F70-C342-4ACE-ACF1-CD668D440C17}" type="presParOf" srcId="{7413360C-E3A0-4403-A138-5AB7847CAF62}" destId="{01A13335-5A03-4D43-B0B5-F96F1F78FE26}" srcOrd="10" destOrd="0" presId="urn:microsoft.com/office/officeart/2005/8/layout/vList2"/>
    <dgm:cxn modelId="{A6DB6EFB-B860-4646-ABF5-70676E1A70F1}" type="presParOf" srcId="{7413360C-E3A0-4403-A138-5AB7847CAF62}" destId="{4E87C4F3-0EB7-4C16-9FC8-86D6DFCB77BF}" srcOrd="11" destOrd="0" presId="urn:microsoft.com/office/officeart/2005/8/layout/vList2"/>
    <dgm:cxn modelId="{FF60A267-CB12-4F49-900E-522E58A69C4B}" type="presParOf" srcId="{7413360C-E3A0-4403-A138-5AB7847CAF62}" destId="{FECED098-9332-4FAF-A999-63504E8EEAEC}" srcOrd="12" destOrd="0" presId="urn:microsoft.com/office/officeart/2005/8/layout/vList2"/>
    <dgm:cxn modelId="{781CA193-4B8B-4E5C-8F4B-0E90A79A50FC}" type="presParOf" srcId="{7413360C-E3A0-4403-A138-5AB7847CAF62}" destId="{FA0242D4-0943-489F-9473-26170ECD47D7}" srcOrd="13" destOrd="0" presId="urn:microsoft.com/office/officeart/2005/8/layout/vList2"/>
    <dgm:cxn modelId="{F30D1D70-CDF6-4215-A94E-759951580AEF}" type="presParOf" srcId="{7413360C-E3A0-4403-A138-5AB7847CAF62}" destId="{C73A5B16-06E0-445A-AC41-8BA243EDAFE4}" srcOrd="14" destOrd="0" presId="urn:microsoft.com/office/officeart/2005/8/layout/vList2"/>
    <dgm:cxn modelId="{34C92958-06E9-4263-AB34-2DC9A7F02252}" type="presParOf" srcId="{7413360C-E3A0-4403-A138-5AB7847CAF62}" destId="{F968A6D9-2226-4C1D-9C3C-8094016BA9E7}" srcOrd="15" destOrd="0" presId="urn:microsoft.com/office/officeart/2005/8/layout/vList2"/>
    <dgm:cxn modelId="{20858B8E-46F1-4F1D-AEBD-2D3427FBAD22}" type="presParOf" srcId="{7413360C-E3A0-4403-A138-5AB7847CAF62}" destId="{07D17156-7316-41DF-8FDA-3FC59DFE881A}" srcOrd="16" destOrd="0" presId="urn:microsoft.com/office/officeart/2005/8/layout/vList2"/>
    <dgm:cxn modelId="{9F3C1142-1BE9-410F-B32A-A07CF0BC66DE}" type="presParOf" srcId="{7413360C-E3A0-4403-A138-5AB7847CAF62}" destId="{8E8A332D-7A85-40F8-B094-7C55C3F154DC}" srcOrd="17" destOrd="0" presId="urn:microsoft.com/office/officeart/2005/8/layout/vList2"/>
    <dgm:cxn modelId="{E425353B-0697-4B0A-A8C0-CD5888652F36}" type="presParOf" srcId="{7413360C-E3A0-4403-A138-5AB7847CAF62}" destId="{8284D222-67CA-455B-8B31-23516616B160}" srcOrd="18" destOrd="0" presId="urn:microsoft.com/office/officeart/2005/8/layout/vList2"/>
    <dgm:cxn modelId="{842C7144-8077-4F4F-97CE-BCF91F00418D}" type="presParOf" srcId="{7413360C-E3A0-4403-A138-5AB7847CAF62}" destId="{C29900B0-46D1-4C20-8B03-5EBBC6D1BB55}" srcOrd="19" destOrd="0" presId="urn:microsoft.com/office/officeart/2005/8/layout/vList2"/>
    <dgm:cxn modelId="{73C4C593-6BD8-41C7-9AF7-50B2D73B33FC}" type="presParOf" srcId="{7413360C-E3A0-4403-A138-5AB7847CAF62}" destId="{F63BAACB-FBBC-4D97-81E8-7CA129A8EA6F}" srcOrd="20" destOrd="0" presId="urn:microsoft.com/office/officeart/2005/8/layout/vList2"/>
    <dgm:cxn modelId="{DF004641-DED0-4C77-A4A8-DC126B79FE75}" type="presParOf" srcId="{7413360C-E3A0-4403-A138-5AB7847CAF62}" destId="{3059725C-774B-4760-ADC1-2C811C600095}" srcOrd="21" destOrd="0" presId="urn:microsoft.com/office/officeart/2005/8/layout/vList2"/>
    <dgm:cxn modelId="{0B817BCB-E9EC-458C-BF7A-407085DDF2C8}" type="presParOf" srcId="{7413360C-E3A0-4403-A138-5AB7847CAF62}" destId="{C8FDFD60-A5B0-4280-9755-3F424E68EB69}"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3F77B-CC46-4C6E-8CC3-41A750F6311C}">
      <dsp:nvSpPr>
        <dsp:cNvPr id="0" name=""/>
        <dsp:cNvSpPr/>
      </dsp:nvSpPr>
      <dsp:spPr>
        <a:xfrm>
          <a:off x="606456" y="0"/>
          <a:ext cx="5453920" cy="545392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BA7A1F7-35AF-435A-878E-9A2E50682BAD}">
      <dsp:nvSpPr>
        <dsp:cNvPr id="0" name=""/>
        <dsp:cNvSpPr/>
      </dsp:nvSpPr>
      <dsp:spPr>
        <a:xfrm>
          <a:off x="1124578" y="518122"/>
          <a:ext cx="2127028" cy="212702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The dataset used for training and evaluation may have certain limitations or biases, such as a limited sample size or missing variables. Expanding the dataset or considering additional sources of data could enhance the model's performance and generalizability.</a:t>
          </a:r>
          <a:endParaRPr lang="en-US" sz="1100" kern="1200"/>
        </a:p>
      </dsp:txBody>
      <dsp:txXfrm>
        <a:off x="1228411" y="621955"/>
        <a:ext cx="1919362" cy="1919362"/>
      </dsp:txXfrm>
    </dsp:sp>
    <dsp:sp modelId="{A4D82D6E-F896-4F81-8E21-AB66CC5B85E7}">
      <dsp:nvSpPr>
        <dsp:cNvPr id="0" name=""/>
        <dsp:cNvSpPr/>
      </dsp:nvSpPr>
      <dsp:spPr>
        <a:xfrm>
          <a:off x="3415225" y="518122"/>
          <a:ext cx="2127028" cy="2127028"/>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Assumptions and Simplifications: Certain assumptions and simplifications were made during the model development process. Future work could focus on relaxing these assumptions and incorporating more complex relationships to improve prediction accuracy.</a:t>
          </a:r>
          <a:endParaRPr lang="en-US" sz="1100" kern="1200"/>
        </a:p>
      </dsp:txBody>
      <dsp:txXfrm>
        <a:off x="3519058" y="621955"/>
        <a:ext cx="1919362" cy="1919362"/>
      </dsp:txXfrm>
    </dsp:sp>
    <dsp:sp modelId="{A169C823-FBB3-45BE-AC90-25EC1B047A78}">
      <dsp:nvSpPr>
        <dsp:cNvPr id="0" name=""/>
        <dsp:cNvSpPr/>
      </dsp:nvSpPr>
      <dsp:spPr>
        <a:xfrm>
          <a:off x="1124578" y="2808768"/>
          <a:ext cx="2127028" cy="2127028"/>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Model Complexity: The selected model may have limitations in terms of interpretability and scalability. Exploring simpler models or alternative approaches that balance accuracy and interpretability could be an avenue for improvement.</a:t>
          </a:r>
          <a:endParaRPr lang="en-US" sz="1100" kern="1200"/>
        </a:p>
      </dsp:txBody>
      <dsp:txXfrm>
        <a:off x="1228411" y="2912601"/>
        <a:ext cx="1919362" cy="1919362"/>
      </dsp:txXfrm>
    </dsp:sp>
    <dsp:sp modelId="{D2B6DBEF-10B8-4082-AA16-5D759BFCD704}">
      <dsp:nvSpPr>
        <dsp:cNvPr id="0" name=""/>
        <dsp:cNvSpPr/>
      </dsp:nvSpPr>
      <dsp:spPr>
        <a:xfrm>
          <a:off x="3415225" y="2808768"/>
          <a:ext cx="2127028" cy="212702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External Factors: Our models may not capture all the external factors that influence profit values, such as economic conditions or market trends. Future work could investigate the incorporation of additional data sources or external factors to enhance the models' predictive capabilities.</a:t>
          </a:r>
          <a:endParaRPr lang="en-US" sz="1100" kern="1200"/>
        </a:p>
      </dsp:txBody>
      <dsp:txXfrm>
        <a:off x="3519058" y="2912601"/>
        <a:ext cx="1919362" cy="1919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D0CBF-8F2E-424E-94F8-D9C1AD02CDDC}">
      <dsp:nvSpPr>
        <dsp:cNvPr id="0" name=""/>
        <dsp:cNvSpPr/>
      </dsp:nvSpPr>
      <dsp:spPr>
        <a:xfrm>
          <a:off x="0" y="721669"/>
          <a:ext cx="6666833" cy="7698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Feature Engineering: Further exploration of feature engineering techniques could uncover additional insights and improve prediction accuracy by capturing more nuanced relationships and interactions between variables.</a:t>
          </a:r>
          <a:endParaRPr lang="en-US" sz="1400" kern="1200"/>
        </a:p>
      </dsp:txBody>
      <dsp:txXfrm>
        <a:off x="37581" y="759250"/>
        <a:ext cx="6591671" cy="694697"/>
      </dsp:txXfrm>
    </dsp:sp>
    <dsp:sp modelId="{EAC7B0FD-19B1-4E19-882D-FDCFF5D8D919}">
      <dsp:nvSpPr>
        <dsp:cNvPr id="0" name=""/>
        <dsp:cNvSpPr/>
      </dsp:nvSpPr>
      <dsp:spPr>
        <a:xfrm>
          <a:off x="0" y="1531849"/>
          <a:ext cx="6666833" cy="769859"/>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Advanced Model Architectures: Investigating advanced model architectures, such as deep learning models or hybrid models combining multiple regression algorithms, could leverage more complex patterns and improve prediction performance.</a:t>
          </a:r>
          <a:endParaRPr lang="en-US" sz="1400" kern="1200"/>
        </a:p>
      </dsp:txBody>
      <dsp:txXfrm>
        <a:off x="37581" y="1569430"/>
        <a:ext cx="6591671" cy="694697"/>
      </dsp:txXfrm>
    </dsp:sp>
    <dsp:sp modelId="{A4AE2E1E-3013-4D2F-A6D8-2F52E966C204}">
      <dsp:nvSpPr>
        <dsp:cNvPr id="0" name=""/>
        <dsp:cNvSpPr/>
      </dsp:nvSpPr>
      <dsp:spPr>
        <a:xfrm>
          <a:off x="0" y="2342029"/>
          <a:ext cx="6666833" cy="769859"/>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Incorporating External Data: Consideration of external data sources, such as industry-specific indicators, market trends, or macroeconomic factors, could enrich the models' predictive capabilities.</a:t>
          </a:r>
          <a:endParaRPr lang="en-US" sz="1400" kern="1200"/>
        </a:p>
      </dsp:txBody>
      <dsp:txXfrm>
        <a:off x="37581" y="2379610"/>
        <a:ext cx="6591671" cy="694697"/>
      </dsp:txXfrm>
    </dsp:sp>
    <dsp:sp modelId="{DA62FC3B-6F16-4F00-9B7B-B268455E0DD8}">
      <dsp:nvSpPr>
        <dsp:cNvPr id="0" name=""/>
        <dsp:cNvSpPr/>
      </dsp:nvSpPr>
      <dsp:spPr>
        <a:xfrm>
          <a:off x="0" y="3152210"/>
          <a:ext cx="6666833" cy="769859"/>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Real-time Prediction: Developing real-time prediction capabilities would enable businesses to obtain profit predictions on-demand, allowing for timely decision-making based on the most up-to-date information.</a:t>
          </a:r>
          <a:endParaRPr lang="en-US" sz="1400" kern="1200"/>
        </a:p>
      </dsp:txBody>
      <dsp:txXfrm>
        <a:off x="37581" y="3189791"/>
        <a:ext cx="6591671" cy="694697"/>
      </dsp:txXfrm>
    </dsp:sp>
    <dsp:sp modelId="{83D9076F-A4C5-4C8D-834F-B245F7CB5A05}">
      <dsp:nvSpPr>
        <dsp:cNvPr id="0" name=""/>
        <dsp:cNvSpPr/>
      </dsp:nvSpPr>
      <dsp:spPr>
        <a:xfrm>
          <a:off x="0" y="3962390"/>
          <a:ext cx="6666833" cy="76985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Model Interpretability: Focusing on improving the interpretability of the models would provide businesses with deeper insights into the factors influencing profit predictions, facilitating better decision-making.</a:t>
          </a:r>
          <a:endParaRPr lang="en-US" sz="1400" kern="1200"/>
        </a:p>
      </dsp:txBody>
      <dsp:txXfrm>
        <a:off x="37581" y="3999971"/>
        <a:ext cx="6591671" cy="694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5DE9B-1036-4C2C-8F92-8814FC2B8CBE}">
      <dsp:nvSpPr>
        <dsp:cNvPr id="0" name=""/>
        <dsp:cNvSpPr/>
      </dsp:nvSpPr>
      <dsp:spPr>
        <a:xfrm>
          <a:off x="0" y="181760"/>
          <a:ext cx="6666833" cy="397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our project aimed to develop a machine learning model for predicting profit values of companies based on R&amp;D Spend, Administration Cost, and Marketing Spend. We have accomplished the following:</a:t>
          </a:r>
          <a:endParaRPr lang="en-US" sz="1000" kern="1200"/>
        </a:p>
      </dsp:txBody>
      <dsp:txXfrm>
        <a:off x="19419" y="201179"/>
        <a:ext cx="6627995" cy="358962"/>
      </dsp:txXfrm>
    </dsp:sp>
    <dsp:sp modelId="{268B125E-0838-4FF6-91E6-F36D58C1540D}">
      <dsp:nvSpPr>
        <dsp:cNvPr id="0" name=""/>
        <dsp:cNvSpPr/>
      </dsp:nvSpPr>
      <dsp:spPr>
        <a:xfrm>
          <a:off x="0" y="608360"/>
          <a:ext cx="6666833" cy="397800"/>
        </a:xfrm>
        <a:prstGeom prst="roundRect">
          <a:avLst/>
        </a:prstGeom>
        <a:gradFill rotWithShape="0">
          <a:gsLst>
            <a:gs pos="0">
              <a:schemeClr val="accent5">
                <a:hueOff val="-614413"/>
                <a:satOff val="-1584"/>
                <a:lumOff val="-1070"/>
                <a:alphaOff val="0"/>
                <a:satMod val="103000"/>
                <a:lumMod val="102000"/>
                <a:tint val="94000"/>
              </a:schemeClr>
            </a:gs>
            <a:gs pos="50000">
              <a:schemeClr val="accent5">
                <a:hueOff val="-614413"/>
                <a:satOff val="-1584"/>
                <a:lumOff val="-1070"/>
                <a:alphaOff val="0"/>
                <a:satMod val="110000"/>
                <a:lumMod val="100000"/>
                <a:shade val="100000"/>
              </a:schemeClr>
            </a:gs>
            <a:gs pos="100000">
              <a:schemeClr val="accent5">
                <a:hueOff val="-614413"/>
                <a:satOff val="-1584"/>
                <a:lumOff val="-10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Successfully implemented and evaluated various regression algorithms for profit prediction.</a:t>
          </a:r>
          <a:endParaRPr lang="en-US" sz="1000" kern="1200"/>
        </a:p>
      </dsp:txBody>
      <dsp:txXfrm>
        <a:off x="19419" y="627779"/>
        <a:ext cx="6627995" cy="358962"/>
      </dsp:txXfrm>
    </dsp:sp>
    <dsp:sp modelId="{A905C0F4-8DA2-4B1D-8360-3E9D0509A8AB}">
      <dsp:nvSpPr>
        <dsp:cNvPr id="0" name=""/>
        <dsp:cNvSpPr/>
      </dsp:nvSpPr>
      <dsp:spPr>
        <a:xfrm>
          <a:off x="0" y="1034960"/>
          <a:ext cx="6666833" cy="397800"/>
        </a:xfrm>
        <a:prstGeom prst="roundRect">
          <a:avLst/>
        </a:prstGeom>
        <a:gradFill rotWithShape="0">
          <a:gsLst>
            <a:gs pos="0">
              <a:schemeClr val="accent5">
                <a:hueOff val="-1228826"/>
                <a:satOff val="-3167"/>
                <a:lumOff val="-2139"/>
                <a:alphaOff val="0"/>
                <a:satMod val="103000"/>
                <a:lumMod val="102000"/>
                <a:tint val="94000"/>
              </a:schemeClr>
            </a:gs>
            <a:gs pos="50000">
              <a:schemeClr val="accent5">
                <a:hueOff val="-1228826"/>
                <a:satOff val="-3167"/>
                <a:lumOff val="-2139"/>
                <a:alphaOff val="0"/>
                <a:satMod val="110000"/>
                <a:lumMod val="100000"/>
                <a:shade val="100000"/>
              </a:schemeClr>
            </a:gs>
            <a:gs pos="100000">
              <a:schemeClr val="accent5">
                <a:hueOff val="-1228826"/>
                <a:satOff val="-3167"/>
                <a:lumOff val="-21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Achieved high accuracy and reliability in predicting profit values, enabling businesses to make informed decisions based on quantitative insights.</a:t>
          </a:r>
          <a:endParaRPr lang="en-US" sz="1000" kern="1200"/>
        </a:p>
      </dsp:txBody>
      <dsp:txXfrm>
        <a:off x="19419" y="1054379"/>
        <a:ext cx="6627995" cy="358962"/>
      </dsp:txXfrm>
    </dsp:sp>
    <dsp:sp modelId="{9B9D8470-4C91-4056-905E-A0D61F0FB072}">
      <dsp:nvSpPr>
        <dsp:cNvPr id="0" name=""/>
        <dsp:cNvSpPr/>
      </dsp:nvSpPr>
      <dsp:spPr>
        <a:xfrm>
          <a:off x="0" y="1461560"/>
          <a:ext cx="6666833" cy="397800"/>
        </a:xfrm>
        <a:prstGeom prst="roundRect">
          <a:avLst/>
        </a:prstGeom>
        <a:gradFill rotWithShape="0">
          <a:gsLst>
            <a:gs pos="0">
              <a:schemeClr val="accent5">
                <a:hueOff val="-1843239"/>
                <a:satOff val="-4751"/>
                <a:lumOff val="-3209"/>
                <a:alphaOff val="0"/>
                <a:satMod val="103000"/>
                <a:lumMod val="102000"/>
                <a:tint val="94000"/>
              </a:schemeClr>
            </a:gs>
            <a:gs pos="50000">
              <a:schemeClr val="accent5">
                <a:hueOff val="-1843239"/>
                <a:satOff val="-4751"/>
                <a:lumOff val="-3209"/>
                <a:alphaOff val="0"/>
                <a:satMod val="110000"/>
                <a:lumMod val="100000"/>
                <a:shade val="100000"/>
              </a:schemeClr>
            </a:gs>
            <a:gs pos="100000">
              <a:schemeClr val="accent5">
                <a:hueOff val="-1843239"/>
                <a:satOff val="-4751"/>
                <a:lumOff val="-32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The proposed solution has practical implications and benefits for businesses:</a:t>
          </a:r>
          <a:endParaRPr lang="en-US" sz="1000" kern="1200"/>
        </a:p>
      </dsp:txBody>
      <dsp:txXfrm>
        <a:off x="19419" y="1480979"/>
        <a:ext cx="6627995" cy="358962"/>
      </dsp:txXfrm>
    </dsp:sp>
    <dsp:sp modelId="{D5A9D310-3942-46BE-9247-E84D479EC141}">
      <dsp:nvSpPr>
        <dsp:cNvPr id="0" name=""/>
        <dsp:cNvSpPr/>
      </dsp:nvSpPr>
      <dsp:spPr>
        <a:xfrm>
          <a:off x="0" y="1888160"/>
          <a:ext cx="6666833" cy="397800"/>
        </a:xfrm>
        <a:prstGeom prst="roundRect">
          <a:avLst/>
        </a:prstGeom>
        <a:gradFill rotWithShape="0">
          <a:gsLst>
            <a:gs pos="0">
              <a:schemeClr val="accent5">
                <a:hueOff val="-2457652"/>
                <a:satOff val="-6334"/>
                <a:lumOff val="-4278"/>
                <a:alphaOff val="0"/>
                <a:satMod val="103000"/>
                <a:lumMod val="102000"/>
                <a:tint val="94000"/>
              </a:schemeClr>
            </a:gs>
            <a:gs pos="50000">
              <a:schemeClr val="accent5">
                <a:hueOff val="-2457652"/>
                <a:satOff val="-6334"/>
                <a:lumOff val="-4278"/>
                <a:alphaOff val="0"/>
                <a:satMod val="110000"/>
                <a:lumMod val="100000"/>
                <a:shade val="100000"/>
              </a:schemeClr>
            </a:gs>
            <a:gs pos="100000">
              <a:schemeClr val="accent5">
                <a:hueOff val="-2457652"/>
                <a:satOff val="-6334"/>
                <a:lumOff val="-42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Data-driven decision-making: Accurate profit predictions provide businesses with the necessary information for data-driven decision-making, enhancing strategic planning and goal setting.</a:t>
          </a:r>
          <a:endParaRPr lang="en-US" sz="1000" kern="1200"/>
        </a:p>
      </dsp:txBody>
      <dsp:txXfrm>
        <a:off x="19419" y="1907579"/>
        <a:ext cx="6627995" cy="358962"/>
      </dsp:txXfrm>
    </dsp:sp>
    <dsp:sp modelId="{01A13335-5A03-4D43-B0B5-F96F1F78FE26}">
      <dsp:nvSpPr>
        <dsp:cNvPr id="0" name=""/>
        <dsp:cNvSpPr/>
      </dsp:nvSpPr>
      <dsp:spPr>
        <a:xfrm>
          <a:off x="0" y="2314759"/>
          <a:ext cx="6666833" cy="397800"/>
        </a:xfrm>
        <a:prstGeom prst="roundRect">
          <a:avLst/>
        </a:prstGeom>
        <a:gradFill rotWithShape="0">
          <a:gsLst>
            <a:gs pos="0">
              <a:schemeClr val="accent5">
                <a:hueOff val="-3072065"/>
                <a:satOff val="-7918"/>
                <a:lumOff val="-5348"/>
                <a:alphaOff val="0"/>
                <a:satMod val="103000"/>
                <a:lumMod val="102000"/>
                <a:tint val="94000"/>
              </a:schemeClr>
            </a:gs>
            <a:gs pos="50000">
              <a:schemeClr val="accent5">
                <a:hueOff val="-3072065"/>
                <a:satOff val="-7918"/>
                <a:lumOff val="-5348"/>
                <a:alphaOff val="0"/>
                <a:satMod val="110000"/>
                <a:lumMod val="100000"/>
                <a:shade val="100000"/>
              </a:schemeClr>
            </a:gs>
            <a:gs pos="100000">
              <a:schemeClr val="accent5">
                <a:hueOff val="-3072065"/>
                <a:satOff val="-7918"/>
                <a:lumOff val="-53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Resource allocation optimization: Accurate profit predictions aid in the optimal allocation of resources, maximizing return on investment and improving operational efficiency.</a:t>
          </a:r>
          <a:endParaRPr lang="en-US" sz="1000" kern="1200"/>
        </a:p>
      </dsp:txBody>
      <dsp:txXfrm>
        <a:off x="19419" y="2334178"/>
        <a:ext cx="6627995" cy="358962"/>
      </dsp:txXfrm>
    </dsp:sp>
    <dsp:sp modelId="{FECED098-9332-4FAF-A999-63504E8EEAEC}">
      <dsp:nvSpPr>
        <dsp:cNvPr id="0" name=""/>
        <dsp:cNvSpPr/>
      </dsp:nvSpPr>
      <dsp:spPr>
        <a:xfrm>
          <a:off x="0" y="2741359"/>
          <a:ext cx="6666833" cy="397800"/>
        </a:xfrm>
        <a:prstGeom prst="roundRect">
          <a:avLst/>
        </a:prstGeom>
        <a:gradFill rotWithShape="0">
          <a:gsLst>
            <a:gs pos="0">
              <a:schemeClr val="accent5">
                <a:hueOff val="-3686478"/>
                <a:satOff val="-9501"/>
                <a:lumOff val="-6417"/>
                <a:alphaOff val="0"/>
                <a:satMod val="103000"/>
                <a:lumMod val="102000"/>
                <a:tint val="94000"/>
              </a:schemeClr>
            </a:gs>
            <a:gs pos="50000">
              <a:schemeClr val="accent5">
                <a:hueOff val="-3686478"/>
                <a:satOff val="-9501"/>
                <a:lumOff val="-6417"/>
                <a:alphaOff val="0"/>
                <a:satMod val="110000"/>
                <a:lumMod val="100000"/>
                <a:shade val="100000"/>
              </a:schemeClr>
            </a:gs>
            <a:gs pos="100000">
              <a:schemeClr val="accent5">
                <a:hueOff val="-3686478"/>
                <a:satOff val="-9501"/>
                <a:lumOff val="-64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Improved marketing campaigns: Precise profit predictions allow businesses to refine their marketing campaigns, target the right customer segments, and enhance the effectiveness of their marketing efforts.</a:t>
          </a:r>
          <a:endParaRPr lang="en-US" sz="1000" kern="1200"/>
        </a:p>
      </dsp:txBody>
      <dsp:txXfrm>
        <a:off x="19419" y="2760778"/>
        <a:ext cx="6627995" cy="358962"/>
      </dsp:txXfrm>
    </dsp:sp>
    <dsp:sp modelId="{C73A5B16-06E0-445A-AC41-8BA243EDAFE4}">
      <dsp:nvSpPr>
        <dsp:cNvPr id="0" name=""/>
        <dsp:cNvSpPr/>
      </dsp:nvSpPr>
      <dsp:spPr>
        <a:xfrm>
          <a:off x="0" y="3167959"/>
          <a:ext cx="6666833" cy="397800"/>
        </a:xfrm>
        <a:prstGeom prst="roundRect">
          <a:avLst/>
        </a:prstGeom>
        <a:gradFill rotWithShape="0">
          <a:gsLst>
            <a:gs pos="0">
              <a:schemeClr val="accent5">
                <a:hueOff val="-4300891"/>
                <a:satOff val="-11085"/>
                <a:lumOff val="-7487"/>
                <a:alphaOff val="0"/>
                <a:satMod val="103000"/>
                <a:lumMod val="102000"/>
                <a:tint val="94000"/>
              </a:schemeClr>
            </a:gs>
            <a:gs pos="50000">
              <a:schemeClr val="accent5">
                <a:hueOff val="-4300891"/>
                <a:satOff val="-11085"/>
                <a:lumOff val="-7487"/>
                <a:alphaOff val="0"/>
                <a:satMod val="110000"/>
                <a:lumMod val="100000"/>
                <a:shade val="100000"/>
              </a:schemeClr>
            </a:gs>
            <a:gs pos="100000">
              <a:schemeClr val="accent5">
                <a:hueOff val="-4300891"/>
                <a:satOff val="-11085"/>
                <a:lumOff val="-74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Enhanced risk assessment and financial planning: Accurate profit predictions enable businesses to assess risks, plan for contingencies, and make informed financial decisions, leading to improved stability and growth.</a:t>
          </a:r>
          <a:endParaRPr lang="en-US" sz="1000" kern="1200"/>
        </a:p>
      </dsp:txBody>
      <dsp:txXfrm>
        <a:off x="19419" y="3187378"/>
        <a:ext cx="6627995" cy="358962"/>
      </dsp:txXfrm>
    </dsp:sp>
    <dsp:sp modelId="{07D17156-7316-41DF-8FDA-3FC59DFE881A}">
      <dsp:nvSpPr>
        <dsp:cNvPr id="0" name=""/>
        <dsp:cNvSpPr/>
      </dsp:nvSpPr>
      <dsp:spPr>
        <a:xfrm>
          <a:off x="0" y="3594559"/>
          <a:ext cx="6666833" cy="397800"/>
        </a:xfrm>
        <a:prstGeom prst="roundRect">
          <a:avLst/>
        </a:prstGeom>
        <a:gradFill rotWithShape="0">
          <a:gsLst>
            <a:gs pos="0">
              <a:schemeClr val="accent5">
                <a:hueOff val="-4915304"/>
                <a:satOff val="-12668"/>
                <a:lumOff val="-8556"/>
                <a:alphaOff val="0"/>
                <a:satMod val="103000"/>
                <a:lumMod val="102000"/>
                <a:tint val="94000"/>
              </a:schemeClr>
            </a:gs>
            <a:gs pos="50000">
              <a:schemeClr val="accent5">
                <a:hueOff val="-4915304"/>
                <a:satOff val="-12668"/>
                <a:lumOff val="-8556"/>
                <a:alphaOff val="0"/>
                <a:satMod val="110000"/>
                <a:lumMod val="100000"/>
                <a:shade val="100000"/>
              </a:schemeClr>
            </a:gs>
            <a:gs pos="100000">
              <a:schemeClr val="accent5">
                <a:hueOff val="-4915304"/>
                <a:satOff val="-12668"/>
                <a:lumOff val="-855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While we acknowledge the limitations of our project and the potential for future improvements, we are proud of the outcomes achieved and the potential impact of our developed solution.</a:t>
          </a:r>
          <a:endParaRPr lang="en-US" sz="1000" kern="1200"/>
        </a:p>
      </dsp:txBody>
      <dsp:txXfrm>
        <a:off x="19419" y="3613978"/>
        <a:ext cx="6627995" cy="358962"/>
      </dsp:txXfrm>
    </dsp:sp>
    <dsp:sp modelId="{8284D222-67CA-455B-8B31-23516616B160}">
      <dsp:nvSpPr>
        <dsp:cNvPr id="0" name=""/>
        <dsp:cNvSpPr/>
      </dsp:nvSpPr>
      <dsp:spPr>
        <a:xfrm>
          <a:off x="0" y="4021159"/>
          <a:ext cx="6666833" cy="397800"/>
        </a:xfrm>
        <a:prstGeom prst="roundRect">
          <a:avLst/>
        </a:prstGeom>
        <a:gradFill rotWithShape="0">
          <a:gsLst>
            <a:gs pos="0">
              <a:schemeClr val="accent5">
                <a:hueOff val="-5529717"/>
                <a:satOff val="-14252"/>
                <a:lumOff val="-9626"/>
                <a:alphaOff val="0"/>
                <a:satMod val="103000"/>
                <a:lumMod val="102000"/>
                <a:tint val="94000"/>
              </a:schemeClr>
            </a:gs>
            <a:gs pos="50000">
              <a:schemeClr val="accent5">
                <a:hueOff val="-5529717"/>
                <a:satOff val="-14252"/>
                <a:lumOff val="-9626"/>
                <a:alphaOff val="0"/>
                <a:satMod val="110000"/>
                <a:lumMod val="100000"/>
                <a:shade val="100000"/>
              </a:schemeClr>
            </a:gs>
            <a:gs pos="100000">
              <a:schemeClr val="accent5">
                <a:hueOff val="-5529717"/>
                <a:satOff val="-14252"/>
                <a:lumOff val="-96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We extend our appreciation to the team members, stakeholders, and contributors who were instrumental in the success of this project.</a:t>
          </a:r>
          <a:endParaRPr lang="en-US" sz="1000" kern="1200"/>
        </a:p>
      </dsp:txBody>
      <dsp:txXfrm>
        <a:off x="19419" y="4040578"/>
        <a:ext cx="6627995" cy="358962"/>
      </dsp:txXfrm>
    </dsp:sp>
    <dsp:sp modelId="{F63BAACB-FBBC-4D97-81E8-7CA129A8EA6F}">
      <dsp:nvSpPr>
        <dsp:cNvPr id="0" name=""/>
        <dsp:cNvSpPr/>
      </dsp:nvSpPr>
      <dsp:spPr>
        <a:xfrm>
          <a:off x="0" y="4447759"/>
          <a:ext cx="6666833" cy="397800"/>
        </a:xfrm>
        <a:prstGeom prst="roundRect">
          <a:avLst/>
        </a:prstGeom>
        <a:gradFill rotWithShape="0">
          <a:gsLst>
            <a:gs pos="0">
              <a:schemeClr val="accent5">
                <a:hueOff val="-6144130"/>
                <a:satOff val="-15835"/>
                <a:lumOff val="-10695"/>
                <a:alphaOff val="0"/>
                <a:satMod val="103000"/>
                <a:lumMod val="102000"/>
                <a:tint val="94000"/>
              </a:schemeClr>
            </a:gs>
            <a:gs pos="50000">
              <a:schemeClr val="accent5">
                <a:hueOff val="-6144130"/>
                <a:satOff val="-15835"/>
                <a:lumOff val="-10695"/>
                <a:alphaOff val="0"/>
                <a:satMod val="110000"/>
                <a:lumMod val="100000"/>
                <a:shade val="100000"/>
              </a:schemeClr>
            </a:gs>
            <a:gs pos="100000">
              <a:schemeClr val="accent5">
                <a:hueOff val="-6144130"/>
                <a:satOff val="-15835"/>
                <a:lumOff val="-1069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Accurate profit predictions are crucial for businesses to thrive in today's competitive landscape. With our developed solution, businesses can gain a competitive edge, make data-driven decisions, and achieve long-term success. Thank you."</a:t>
          </a:r>
          <a:endParaRPr lang="en-US" sz="1000" kern="1200"/>
        </a:p>
      </dsp:txBody>
      <dsp:txXfrm>
        <a:off x="19419" y="4467178"/>
        <a:ext cx="6627995" cy="358962"/>
      </dsp:txXfrm>
    </dsp:sp>
    <dsp:sp modelId="{C8FDFD60-A5B0-4280-9755-3F424E68EB69}">
      <dsp:nvSpPr>
        <dsp:cNvPr id="0" name=""/>
        <dsp:cNvSpPr/>
      </dsp:nvSpPr>
      <dsp:spPr>
        <a:xfrm>
          <a:off x="0" y="4874359"/>
          <a:ext cx="6666833" cy="3978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Feel free to adapt and customize the content to reflect the specifics of your project and the key achievements and findings.</a:t>
          </a:r>
          <a:endParaRPr lang="en-US" sz="1000" kern="1200"/>
        </a:p>
      </dsp:txBody>
      <dsp:txXfrm>
        <a:off x="19419" y="4893778"/>
        <a:ext cx="6627995" cy="35896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11/07/2023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11/07/2023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11/07/2023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11/07/2023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GB" sz="4400">
                <a:solidFill>
                  <a:srgbClr val="FFFFFF"/>
                </a:solidFill>
                <a:ea typeface="+mj-lt"/>
                <a:cs typeface="+mj-lt"/>
              </a:rPr>
              <a:t>Predicting Profit Value of Companies using Machine Learning Regression Models</a:t>
            </a:r>
            <a:br>
              <a:rPr lang="en-GB" sz="4400">
                <a:solidFill>
                  <a:srgbClr val="FFFFFF"/>
                </a:solidFill>
                <a:ea typeface="+mj-lt"/>
                <a:cs typeface="+mj-lt"/>
              </a:rPr>
            </a:br>
            <a:r>
              <a:rPr lang="en-GB" sz="4400">
                <a:solidFill>
                  <a:srgbClr val="FFFFFF"/>
                </a:solidFill>
                <a:cs typeface="Calibri Light"/>
              </a:rPr>
              <a:t>                                               ---using  python</a:t>
            </a:r>
            <a:endParaRPr lang="en-US" sz="4400">
              <a:solidFill>
                <a:srgbClr val="FFFFFF"/>
              </a:solidFill>
              <a:cs typeface="Calibri Light"/>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GB" dirty="0">
                <a:cs typeface="Calibri"/>
              </a:rPr>
              <a:t>                                                                     V. Sai Charan Reddy</a:t>
            </a:r>
            <a:endParaRPr lang="en-GB">
              <a:cs typeface="Calibri"/>
            </a:endParaRPr>
          </a:p>
          <a:p>
            <a:pPr algn="l"/>
            <a:r>
              <a:rPr lang="en-GB" dirty="0">
                <a:cs typeface="Calibri"/>
              </a:rPr>
              <a:t>                                                                                 CSE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796606-B6D4-7BB1-85F7-C1776740C9AD}"/>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Model Selection</a:t>
            </a:r>
            <a:endParaRPr lang="en-US" sz="4000">
              <a:solidFill>
                <a:srgbClr val="FFFFFF"/>
              </a:solidFill>
              <a:ea typeface="+mj-lt"/>
              <a:cs typeface="+mj-lt"/>
            </a:endParaRPr>
          </a:p>
        </p:txBody>
      </p:sp>
      <p:sp>
        <p:nvSpPr>
          <p:cNvPr id="3" name="Content Placeholder 2">
            <a:extLst>
              <a:ext uri="{FF2B5EF4-FFF2-40B4-BE49-F238E27FC236}">
                <a16:creationId xmlns:a16="http://schemas.microsoft.com/office/drawing/2014/main" id="{1608555B-3A68-8C64-7352-406209E23D20}"/>
              </a:ext>
            </a:extLst>
          </p:cNvPr>
          <p:cNvSpPr>
            <a:spLocks noGrp="1"/>
          </p:cNvSpPr>
          <p:nvPr>
            <p:ph idx="1"/>
          </p:nvPr>
        </p:nvSpPr>
        <p:spPr>
          <a:xfrm>
            <a:off x="6503158" y="649480"/>
            <a:ext cx="4862447" cy="5546047"/>
          </a:xfrm>
        </p:spPr>
        <p:txBody>
          <a:bodyPr vert="horz" lIns="91440" tIns="45720" rIns="91440" bIns="45720" rtlCol="0" anchor="ctr">
            <a:noAutofit/>
          </a:bodyPr>
          <a:lstStyle/>
          <a:p>
            <a:pPr marL="0" indent="0">
              <a:buNone/>
            </a:pPr>
            <a:r>
              <a:rPr lang="en-GB" sz="1500" dirty="0">
                <a:ea typeface="+mn-lt"/>
                <a:cs typeface="+mn-lt"/>
              </a:rPr>
              <a:t>The performance of various regression models for profit prediction. Here's an overview of the model selection process:</a:t>
            </a:r>
            <a:endParaRPr lang="en-GB" sz="1500" dirty="0">
              <a:cs typeface="Calibri" panose="020F0502020204030204"/>
            </a:endParaRPr>
          </a:p>
          <a:p>
            <a:r>
              <a:rPr lang="en-GB" sz="1500" b="1" dirty="0">
                <a:ea typeface="+mn-lt"/>
                <a:cs typeface="+mn-lt"/>
              </a:rPr>
              <a:t>Evaluation Metrics: </a:t>
            </a:r>
            <a:r>
              <a:rPr lang="en-GB" sz="1500" dirty="0">
                <a:ea typeface="+mn-lt"/>
                <a:cs typeface="+mn-lt"/>
              </a:rPr>
              <a:t>We considered evaluation metrics such as mean squared error (MSE), mean absolute error (MAE), root mean squared error (RMSE), coefficient of determination (R-squared), and adjusted R-squared to assess the performance of the models.</a:t>
            </a:r>
            <a:endParaRPr lang="en-GB" sz="1500" dirty="0">
              <a:cs typeface="Calibri"/>
            </a:endParaRPr>
          </a:p>
          <a:p>
            <a:r>
              <a:rPr lang="en-GB" sz="1500" b="1" dirty="0">
                <a:ea typeface="+mn-lt"/>
                <a:cs typeface="+mn-lt"/>
              </a:rPr>
              <a:t>Generalization Capability:</a:t>
            </a:r>
            <a:r>
              <a:rPr lang="en-GB" sz="1500" dirty="0">
                <a:ea typeface="+mn-lt"/>
                <a:cs typeface="+mn-lt"/>
              </a:rPr>
              <a:t> We evaluated the models based on their ability to generalize well to unseen data. Models that performed well on the testing set and demonstrated good generalization were preferred.</a:t>
            </a:r>
            <a:endParaRPr lang="en-GB" sz="1500" dirty="0">
              <a:cs typeface="Calibri"/>
            </a:endParaRPr>
          </a:p>
          <a:p>
            <a:r>
              <a:rPr lang="en-GB" sz="1500" b="1" dirty="0">
                <a:ea typeface="+mn-lt"/>
                <a:cs typeface="+mn-lt"/>
              </a:rPr>
              <a:t>Interpretability: </a:t>
            </a:r>
            <a:r>
              <a:rPr lang="en-GB" sz="1500" dirty="0">
                <a:ea typeface="+mn-lt"/>
                <a:cs typeface="+mn-lt"/>
              </a:rPr>
              <a:t>We also considered the interpretability of the models. In cases where understanding the factors driving the profit predictions is important, simple and transparent models like linear regression were preferred.</a:t>
            </a:r>
            <a:endParaRPr lang="en-GB" sz="1500" dirty="0">
              <a:cs typeface="Calibri"/>
            </a:endParaRPr>
          </a:p>
          <a:p>
            <a:r>
              <a:rPr lang="en-GB" sz="1500" b="1" dirty="0">
                <a:ea typeface="+mn-lt"/>
                <a:cs typeface="+mn-lt"/>
              </a:rPr>
              <a:t>Scalability:</a:t>
            </a:r>
            <a:r>
              <a:rPr lang="en-GB" sz="1500" dirty="0">
                <a:ea typeface="+mn-lt"/>
                <a:cs typeface="+mn-lt"/>
              </a:rPr>
              <a:t> We took into account the scalability of the models, especially if the prediction task needs to be performed on a large-scale or in real-time scenarios.</a:t>
            </a:r>
            <a:endParaRPr lang="en-GB" sz="1500" dirty="0">
              <a:cs typeface="Calibri"/>
            </a:endParaRPr>
          </a:p>
          <a:p>
            <a:pPr marL="0" indent="0">
              <a:buNone/>
            </a:pPr>
            <a:r>
              <a:rPr lang="en-GB" sz="1500" dirty="0">
                <a:ea typeface="+mn-lt"/>
                <a:cs typeface="+mn-lt"/>
              </a:rPr>
              <a:t>Based on the evaluation results and performance comparison, we have selected the [</a:t>
            </a:r>
            <a:r>
              <a:rPr lang="en-GB" sz="1500" b="1" dirty="0">
                <a:ea typeface="+mn-lt"/>
                <a:cs typeface="+mn-lt"/>
              </a:rPr>
              <a:t>RMSE</a:t>
            </a:r>
            <a:r>
              <a:rPr lang="en-GB" sz="1500" dirty="0">
                <a:ea typeface="+mn-lt"/>
                <a:cs typeface="+mn-lt"/>
              </a:rPr>
              <a:t>] as our model for profit prediction. It exhibited the lowest error and highest performance on the evaluation metrics, demonstrated good generalization capability, and offered a suitable level of interpretability.</a:t>
            </a:r>
            <a:endParaRPr lang="en-GB" sz="1500" dirty="0">
              <a:cs typeface="Calibri"/>
            </a:endParaRPr>
          </a:p>
          <a:p>
            <a:endParaRPr lang="en-GB" sz="1500" dirty="0">
              <a:cs typeface="Calibri"/>
            </a:endParaRPr>
          </a:p>
        </p:txBody>
      </p:sp>
    </p:spTree>
    <p:extLst>
      <p:ext uri="{BB962C8B-B14F-4D97-AF65-F5344CB8AC3E}">
        <p14:creationId xmlns:p14="http://schemas.microsoft.com/office/powerpoint/2010/main" val="207788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E2CAD3-FAE6-0022-DDB0-CECF69F5AB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dirty="0">
                <a:solidFill>
                  <a:srgbClr val="FFFFFF"/>
                </a:solidFill>
                <a:latin typeface="+mj-lt"/>
                <a:ea typeface="+mj-ea"/>
                <a:cs typeface="+mj-cs"/>
              </a:rPr>
              <a:t>Implementation and Deployment</a:t>
            </a:r>
          </a:p>
        </p:txBody>
      </p:sp>
      <p:pic>
        <p:nvPicPr>
          <p:cNvPr id="4" name="Picture 4" descr="A graph of different colored bars&#10;&#10;Description automatically generated">
            <a:extLst>
              <a:ext uri="{FF2B5EF4-FFF2-40B4-BE49-F238E27FC236}">
                <a16:creationId xmlns:a16="http://schemas.microsoft.com/office/drawing/2014/main" id="{DE1D82FB-8DEF-79CE-E690-8A381632D54E}"/>
              </a:ext>
            </a:extLst>
          </p:cNvPr>
          <p:cNvPicPr>
            <a:picLocks noGrp="1" noChangeAspect="1"/>
          </p:cNvPicPr>
          <p:nvPr>
            <p:ph idx="1"/>
          </p:nvPr>
        </p:nvPicPr>
        <p:blipFill>
          <a:blip r:embed="rId2"/>
          <a:stretch>
            <a:fillRect/>
          </a:stretch>
        </p:blipFill>
        <p:spPr>
          <a:xfrm>
            <a:off x="4502428" y="927085"/>
            <a:ext cx="7225748" cy="5003829"/>
          </a:xfrm>
          <a:prstGeom prst="rect">
            <a:avLst/>
          </a:prstGeom>
        </p:spPr>
      </p:pic>
      <p:sp>
        <p:nvSpPr>
          <p:cNvPr id="6" name="TextBox 5">
            <a:extLst>
              <a:ext uri="{FF2B5EF4-FFF2-40B4-BE49-F238E27FC236}">
                <a16:creationId xmlns:a16="http://schemas.microsoft.com/office/drawing/2014/main" id="{16AA0743-C2F4-8937-ECE7-AACA926E1A7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413205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446FE-0E68-191D-C532-EA3BB3A2888A}"/>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ea typeface="+mj-lt"/>
                <a:cs typeface="+mj-lt"/>
              </a:rPr>
              <a:t>Limitations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A7C0E9B-3CDE-B4D0-8CBA-9E3DEC384781}"/>
              </a:ext>
            </a:extLst>
          </p:cNvPr>
          <p:cNvGraphicFramePr>
            <a:graphicFrameLocks noGrp="1"/>
          </p:cNvGraphicFramePr>
          <p:nvPr>
            <p:ph idx="1"/>
            <p:extLst>
              <p:ext uri="{D42A27DB-BD31-4B8C-83A1-F6EECF244321}">
                <p14:modId xmlns:p14="http://schemas.microsoft.com/office/powerpoint/2010/main" val="379562503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488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F1ECC-B366-8924-02AC-2B14868AEBB1}"/>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ea typeface="+mj-lt"/>
                <a:cs typeface="+mj-lt"/>
              </a:rPr>
              <a:t>Future Work</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E2CFC98-7363-DB20-A5C0-B93381DC3F28}"/>
              </a:ext>
            </a:extLst>
          </p:cNvPr>
          <p:cNvGraphicFramePr>
            <a:graphicFrameLocks noGrp="1"/>
          </p:cNvGraphicFramePr>
          <p:nvPr>
            <p:ph idx="1"/>
            <p:extLst>
              <p:ext uri="{D42A27DB-BD31-4B8C-83A1-F6EECF244321}">
                <p14:modId xmlns:p14="http://schemas.microsoft.com/office/powerpoint/2010/main" val="41757876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26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DFAD1-D231-1839-C583-F25F704FDCB3}"/>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ea typeface="+mj-lt"/>
                <a:cs typeface="+mj-lt"/>
              </a:rPr>
              <a:t>Conclusion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749E4EA-E600-4DD5-5357-FCC84898FB76}"/>
              </a:ext>
            </a:extLst>
          </p:cNvPr>
          <p:cNvGraphicFramePr>
            <a:graphicFrameLocks noGrp="1"/>
          </p:cNvGraphicFramePr>
          <p:nvPr>
            <p:ph idx="1"/>
            <p:extLst>
              <p:ext uri="{D42A27DB-BD31-4B8C-83A1-F6EECF244321}">
                <p14:modId xmlns:p14="http://schemas.microsoft.com/office/powerpoint/2010/main" val="241353688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71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9">
            <a:extLst>
              <a:ext uri="{FF2B5EF4-FFF2-40B4-BE49-F238E27FC236}">
                <a16:creationId xmlns:a16="http://schemas.microsoft.com/office/drawing/2014/main" id="{A33739E3-2922-4229-841B-33CE71C6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62ECF-308A-E91B-43BD-8265121726A0}"/>
              </a:ext>
            </a:extLst>
          </p:cNvPr>
          <p:cNvSpPr>
            <a:spLocks noGrp="1"/>
          </p:cNvSpPr>
          <p:nvPr>
            <p:ph type="title"/>
          </p:nvPr>
        </p:nvSpPr>
        <p:spPr>
          <a:xfrm>
            <a:off x="982638" y="1012536"/>
            <a:ext cx="4487813" cy="3141111"/>
          </a:xfrm>
        </p:spPr>
        <p:txBody>
          <a:bodyPr vert="horz" lIns="91440" tIns="45720" rIns="91440" bIns="45720" rtlCol="0" anchor="t">
            <a:normAutofit fontScale="90000"/>
          </a:bodyPr>
          <a:lstStyle/>
          <a:p>
            <a:r>
              <a:rPr lang="en-US" sz="2600" kern="1200" dirty="0">
                <a:latin typeface="+mj-lt"/>
                <a:ea typeface="+mj-ea"/>
                <a:cs typeface="+mj-cs"/>
              </a:rPr>
              <a:t>                            </a:t>
            </a:r>
            <a:br>
              <a:rPr lang="en-US" sz="2600" kern="1200" dirty="0"/>
            </a:br>
            <a:br>
              <a:rPr lang="en-US" sz="2600" kern="1200" dirty="0"/>
            </a:br>
            <a:br>
              <a:rPr lang="en-US" sz="2600" kern="1200" dirty="0"/>
            </a:br>
            <a:br>
              <a:rPr lang="en-US" sz="2600" kern="1200" dirty="0"/>
            </a:br>
            <a:br>
              <a:rPr lang="en-US" sz="2600" kern="1200" dirty="0"/>
            </a:br>
            <a:br>
              <a:rPr lang="en-US" sz="2600" kern="1200" dirty="0"/>
            </a:br>
            <a:br>
              <a:rPr lang="en-US" sz="2600" kern="1200" dirty="0"/>
            </a:br>
            <a:r>
              <a:rPr lang="en-US" sz="2600" kern="1200" dirty="0">
                <a:latin typeface="+mj-lt"/>
                <a:ea typeface="+mj-ea"/>
                <a:cs typeface="+mj-cs"/>
              </a:rPr>
              <a:t>                                </a:t>
            </a:r>
            <a:r>
              <a:rPr lang="en-US" sz="4000" kern="1200" dirty="0">
                <a:latin typeface="+mj-lt"/>
                <a:ea typeface="+mj-ea"/>
                <a:cs typeface="+mj-cs"/>
              </a:rPr>
              <a:t>THANK YOU</a:t>
            </a:r>
            <a:endParaRPr lang="en-US" sz="4000" kern="1200">
              <a:latin typeface="+mj-lt"/>
              <a:cs typeface="Calibri Light"/>
            </a:endParaRPr>
          </a:p>
        </p:txBody>
      </p:sp>
      <p:sp>
        <p:nvSpPr>
          <p:cNvPr id="51" name="Rectangle 1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3"/>
            <a:ext cx="6096000"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3"/>
            <a:ext cx="6095999" cy="6408536"/>
          </a:xfrm>
          <a:prstGeom prst="rect">
            <a:avLst/>
          </a:prstGeom>
          <a:gradFill>
            <a:gsLst>
              <a:gs pos="0">
                <a:schemeClr val="accent1">
                  <a:lumMod val="75000"/>
                  <a:alpha val="56000"/>
                </a:schemeClr>
              </a:gs>
              <a:gs pos="100000">
                <a:srgbClr val="000000">
                  <a:alpha val="52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862482" y="1528481"/>
            <a:ext cx="6858002" cy="380103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6" descr="Smiling Face with No Fill">
            <a:extLst>
              <a:ext uri="{FF2B5EF4-FFF2-40B4-BE49-F238E27FC236}">
                <a16:creationId xmlns:a16="http://schemas.microsoft.com/office/drawing/2014/main" id="{11DB14F5-A9F6-5A7C-E03E-8D672C46E8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53728" y="1492623"/>
            <a:ext cx="3872753" cy="3872753"/>
          </a:xfrm>
          <a:prstGeom prst="rect">
            <a:avLst/>
          </a:prstGeom>
        </p:spPr>
      </p:pic>
    </p:spTree>
    <p:extLst>
      <p:ext uri="{BB962C8B-B14F-4D97-AF65-F5344CB8AC3E}">
        <p14:creationId xmlns:p14="http://schemas.microsoft.com/office/powerpoint/2010/main" val="236324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7FF9CE-3E84-1A71-93F3-D1F0067085F0}"/>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E84835E1-9321-C704-F6FD-33A0BE336284}"/>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GB" sz="2000">
                <a:ea typeface="+mn-lt"/>
                <a:cs typeface="+mn-lt"/>
              </a:rPr>
              <a:t>we analyze a dataset containing information on R&amp;D Spend, Administration Cost, Marketing Spend, and the profit earned by 50 different companies. </a:t>
            </a:r>
          </a:p>
          <a:p>
            <a:r>
              <a:rPr lang="en-GB" sz="2000">
                <a:ea typeface="+mn-lt"/>
                <a:cs typeface="+mn-lt"/>
              </a:rPr>
              <a:t>The objective is to develop a machine learning model that can accurately predict the profit value of a company given its R&amp;D Spend, Administration Cost, and Marketing Spend. </a:t>
            </a:r>
          </a:p>
          <a:p>
            <a:r>
              <a:rPr lang="en-GB" sz="2000">
                <a:ea typeface="+mn-lt"/>
                <a:cs typeface="+mn-lt"/>
              </a:rPr>
              <a:t>By leveraging regression algorithms, we aim to create a predictive model that can assist companies in making informed business decisions.</a:t>
            </a:r>
            <a:endParaRPr lang="en-GB" sz="2000">
              <a:cs typeface="Calibri"/>
            </a:endParaRPr>
          </a:p>
        </p:txBody>
      </p:sp>
    </p:spTree>
    <p:extLst>
      <p:ext uri="{BB962C8B-B14F-4D97-AF65-F5344CB8AC3E}">
        <p14:creationId xmlns:p14="http://schemas.microsoft.com/office/powerpoint/2010/main" val="324910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39F0E0-DCE1-D75D-0350-80CBB33426F9}"/>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Problem Statement</a:t>
            </a:r>
            <a:endParaRPr lang="en-US" sz="4000">
              <a:solidFill>
                <a:srgbClr val="FFFFFF"/>
              </a:solidFill>
            </a:endParaRPr>
          </a:p>
        </p:txBody>
      </p:sp>
      <p:sp>
        <p:nvSpPr>
          <p:cNvPr id="3" name="Content Placeholder 2">
            <a:extLst>
              <a:ext uri="{FF2B5EF4-FFF2-40B4-BE49-F238E27FC236}">
                <a16:creationId xmlns:a16="http://schemas.microsoft.com/office/drawing/2014/main" id="{85A18B12-1C64-01FD-F774-043D2138C824}"/>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GB" sz="1600">
                <a:ea typeface="+mn-lt"/>
                <a:cs typeface="+mn-lt"/>
              </a:rPr>
              <a:t>Predicting profit values of companies based on R&amp;D Spend, Administration Cost, and Marketing Spend.</a:t>
            </a:r>
          </a:p>
          <a:p>
            <a:r>
              <a:rPr lang="en-GB" sz="1600">
                <a:ea typeface="+mn-lt"/>
                <a:cs typeface="+mn-lt"/>
              </a:rPr>
              <a:t>Accurate profit predictions empower businesses to make informed decisions based on quantitative insights, facilitating strategic planning and goal setting.</a:t>
            </a:r>
          </a:p>
          <a:p>
            <a:r>
              <a:rPr lang="en-GB" sz="1600">
                <a:ea typeface="+mn-lt"/>
                <a:cs typeface="+mn-lt"/>
              </a:rPr>
              <a:t>Optimize resource allocation and investment strategies: Accurate profit predictions help businesses allocate their resources effectively, ensuring optimal utilization and enhancing return on investment.</a:t>
            </a:r>
            <a:endParaRPr lang="en-GB" sz="1600">
              <a:cs typeface="Calibri"/>
            </a:endParaRPr>
          </a:p>
          <a:p>
            <a:r>
              <a:rPr lang="en-GB" sz="1600">
                <a:ea typeface="+mn-lt"/>
                <a:cs typeface="+mn-lt"/>
              </a:rPr>
              <a:t>Improve marketing campaigns and customer targeting: By accurately predicting profit values, businesses can refine their marketing campaigns, target the right customer segments, and maximize the impact of their marketing efforts.</a:t>
            </a:r>
            <a:endParaRPr lang="en-GB" sz="1600"/>
          </a:p>
          <a:p>
            <a:r>
              <a:rPr lang="en-GB" sz="1600">
                <a:ea typeface="+mn-lt"/>
                <a:cs typeface="+mn-lt"/>
              </a:rPr>
              <a:t>Enhance risk assessment and financial planning: Accurate profit predictions enable businesses to assess risks, plan for contingencies, and make informed financial decisions, leading to improved stability and growth.</a:t>
            </a:r>
            <a:endParaRPr lang="en-GB" sz="1600"/>
          </a:p>
          <a:p>
            <a:endParaRPr lang="en-GB" sz="1600">
              <a:cs typeface="Calibri"/>
            </a:endParaRPr>
          </a:p>
        </p:txBody>
      </p:sp>
    </p:spTree>
    <p:extLst>
      <p:ext uri="{BB962C8B-B14F-4D97-AF65-F5344CB8AC3E}">
        <p14:creationId xmlns:p14="http://schemas.microsoft.com/office/powerpoint/2010/main" val="244533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25225-640F-A06F-9F44-5F0717DD6E64}"/>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ea typeface="+mj-lt"/>
                <a:cs typeface="+mj-lt"/>
              </a:rPr>
              <a:t>Dataset Overview</a:t>
            </a:r>
            <a:endParaRPr lang="en-US" sz="4000">
              <a:solidFill>
                <a:srgbClr val="FFFFFF"/>
              </a:solidFill>
            </a:endParaRPr>
          </a:p>
        </p:txBody>
      </p:sp>
      <p:sp>
        <p:nvSpPr>
          <p:cNvPr id="3" name="Content Placeholder 2">
            <a:extLst>
              <a:ext uri="{FF2B5EF4-FFF2-40B4-BE49-F238E27FC236}">
                <a16:creationId xmlns:a16="http://schemas.microsoft.com/office/drawing/2014/main" id="{048C038C-B054-4FE5-0C1B-56EEDBF17460}"/>
              </a:ext>
            </a:extLst>
          </p:cNvPr>
          <p:cNvSpPr>
            <a:spLocks noGrp="1"/>
          </p:cNvSpPr>
          <p:nvPr>
            <p:ph idx="1"/>
          </p:nvPr>
        </p:nvSpPr>
        <p:spPr>
          <a:xfrm>
            <a:off x="4581727" y="649480"/>
            <a:ext cx="3025303" cy="5546047"/>
          </a:xfrm>
        </p:spPr>
        <p:txBody>
          <a:bodyPr vert="horz" lIns="91440" tIns="45720" rIns="91440" bIns="45720" rtlCol="0" anchor="ctr">
            <a:normAutofit/>
          </a:bodyPr>
          <a:lstStyle/>
          <a:p>
            <a:endParaRPr lang="en-GB" sz="1500" dirty="0">
              <a:cs typeface="Calibri"/>
            </a:endParaRPr>
          </a:p>
          <a:p>
            <a:r>
              <a:rPr lang="en-GB" sz="1500" dirty="0">
                <a:ea typeface="+mn-lt"/>
                <a:cs typeface="+mn-lt"/>
              </a:rPr>
              <a:t>Number of companies: Mention the number </a:t>
            </a:r>
          </a:p>
          <a:p>
            <a:r>
              <a:rPr lang="en-GB" sz="1500" dirty="0">
                <a:ea typeface="+mn-lt"/>
                <a:cs typeface="+mn-lt"/>
              </a:rPr>
              <a:t>of companies included in the dataset.</a:t>
            </a:r>
            <a:endParaRPr lang="en-GB" sz="1500" dirty="0">
              <a:cs typeface="Calibri"/>
            </a:endParaRPr>
          </a:p>
          <a:p>
            <a:r>
              <a:rPr lang="en-GB" sz="1500" dirty="0">
                <a:ea typeface="+mn-lt"/>
                <a:cs typeface="+mn-lt"/>
              </a:rPr>
              <a:t>Variables: Specify the variables present in the dataset:</a:t>
            </a:r>
            <a:endParaRPr lang="en-GB" sz="1500" dirty="0">
              <a:cs typeface="Calibri"/>
            </a:endParaRPr>
          </a:p>
          <a:p>
            <a:pPr lvl="1"/>
            <a:r>
              <a:rPr lang="en-GB" sz="1500" dirty="0">
                <a:ea typeface="+mn-lt"/>
                <a:cs typeface="+mn-lt"/>
              </a:rPr>
              <a:t>R&amp;D Spend: The amount spent on research and </a:t>
            </a:r>
          </a:p>
          <a:p>
            <a:pPr lvl="1"/>
            <a:r>
              <a:rPr lang="en-GB" sz="1500" dirty="0">
                <a:ea typeface="+mn-lt"/>
                <a:cs typeface="+mn-lt"/>
              </a:rPr>
              <a:t>development by each company.</a:t>
            </a:r>
            <a:endParaRPr lang="en-GB" sz="1500" dirty="0">
              <a:cs typeface="Calibri"/>
            </a:endParaRPr>
          </a:p>
          <a:p>
            <a:pPr lvl="1"/>
            <a:r>
              <a:rPr lang="en-GB" sz="1500" dirty="0">
                <a:ea typeface="+mn-lt"/>
                <a:cs typeface="+mn-lt"/>
              </a:rPr>
              <a:t>Administration Cost: The administrative expenses incurred by each company.</a:t>
            </a:r>
            <a:endParaRPr lang="en-GB" sz="1500" dirty="0">
              <a:cs typeface="Calibri"/>
            </a:endParaRPr>
          </a:p>
          <a:p>
            <a:pPr lvl="1"/>
            <a:r>
              <a:rPr lang="en-GB" sz="1500" dirty="0">
                <a:ea typeface="+mn-lt"/>
                <a:cs typeface="+mn-lt"/>
              </a:rPr>
              <a:t>Marketing Spend: The amount invested in marketing activities by each company.</a:t>
            </a:r>
            <a:endParaRPr lang="en-GB" sz="1500" dirty="0">
              <a:cs typeface="Calibri"/>
            </a:endParaRPr>
          </a:p>
          <a:p>
            <a:pPr lvl="1"/>
            <a:r>
              <a:rPr lang="en-GB" sz="1500" dirty="0">
                <a:ea typeface="+mn-lt"/>
                <a:cs typeface="+mn-lt"/>
              </a:rPr>
              <a:t>Profit: The corresponding profit earned by each company.</a:t>
            </a:r>
          </a:p>
          <a:p>
            <a:endParaRPr lang="en-GB" sz="1500" dirty="0">
              <a:cs typeface="Calibri"/>
            </a:endParaRPr>
          </a:p>
          <a:p>
            <a:endParaRPr lang="en-GB" sz="1500" dirty="0">
              <a:cs typeface="Calibri"/>
            </a:endParaRPr>
          </a:p>
        </p:txBody>
      </p:sp>
      <p:pic>
        <p:nvPicPr>
          <p:cNvPr id="4" name="Picture 4" descr="A screenshot of a table&#10;&#10;Description automatically generated">
            <a:extLst>
              <a:ext uri="{FF2B5EF4-FFF2-40B4-BE49-F238E27FC236}">
                <a16:creationId xmlns:a16="http://schemas.microsoft.com/office/drawing/2014/main" id="{C3EB9714-FE9E-575E-8BAA-99B91C17C1AB}"/>
              </a:ext>
            </a:extLst>
          </p:cNvPr>
          <p:cNvPicPr>
            <a:picLocks noChangeAspect="1"/>
          </p:cNvPicPr>
          <p:nvPr/>
        </p:nvPicPr>
        <p:blipFill>
          <a:blip r:embed="rId2"/>
          <a:stretch>
            <a:fillRect/>
          </a:stretch>
        </p:blipFill>
        <p:spPr>
          <a:xfrm>
            <a:off x="8288683" y="473654"/>
            <a:ext cx="3257413" cy="5922571"/>
          </a:xfrm>
          <a:prstGeom prst="rect">
            <a:avLst/>
          </a:prstGeom>
        </p:spPr>
      </p:pic>
    </p:spTree>
    <p:extLst>
      <p:ext uri="{BB962C8B-B14F-4D97-AF65-F5344CB8AC3E}">
        <p14:creationId xmlns:p14="http://schemas.microsoft.com/office/powerpoint/2010/main" val="413162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44FE9-AAB4-C505-CE58-66F9EF2DF5B2}"/>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Existing Methods</a:t>
            </a:r>
            <a:endParaRPr lang="en-US" sz="4000">
              <a:solidFill>
                <a:srgbClr val="FFFFFF"/>
              </a:solidFill>
            </a:endParaRPr>
          </a:p>
        </p:txBody>
      </p:sp>
      <p:sp>
        <p:nvSpPr>
          <p:cNvPr id="32" name="Content Placeholder 2">
            <a:extLst>
              <a:ext uri="{FF2B5EF4-FFF2-40B4-BE49-F238E27FC236}">
                <a16:creationId xmlns:a16="http://schemas.microsoft.com/office/drawing/2014/main" id="{631938D0-04D8-8908-A21C-181245405E7D}"/>
              </a:ext>
            </a:extLst>
          </p:cNvPr>
          <p:cNvSpPr>
            <a:spLocks noGrp="1"/>
          </p:cNvSpPr>
          <p:nvPr>
            <p:ph idx="1"/>
          </p:nvPr>
        </p:nvSpPr>
        <p:spPr>
          <a:xfrm>
            <a:off x="6503158" y="649480"/>
            <a:ext cx="4862447" cy="5546047"/>
          </a:xfrm>
        </p:spPr>
        <p:txBody>
          <a:bodyPr vert="horz" lIns="91440" tIns="45720" rIns="91440" bIns="45720" rtlCol="0" anchor="ctr">
            <a:noAutofit/>
          </a:bodyPr>
          <a:lstStyle/>
          <a:p>
            <a:pPr marL="0" indent="0">
              <a:buNone/>
            </a:pPr>
            <a:r>
              <a:rPr lang="en-GB" sz="1300" dirty="0">
                <a:ea typeface="+mn-lt"/>
                <a:cs typeface="+mn-lt"/>
              </a:rPr>
              <a:t>The limitations of traditional statistical methods in profit prediction:</a:t>
            </a:r>
            <a:endParaRPr lang="en-GB" sz="1300">
              <a:cs typeface="Calibri" panose="020F0502020204030204"/>
            </a:endParaRPr>
          </a:p>
          <a:p>
            <a:r>
              <a:rPr lang="en-GB" sz="1300" dirty="0">
                <a:ea typeface="+mn-lt"/>
                <a:cs typeface="+mn-lt"/>
              </a:rPr>
              <a:t>Traditional statistical methods often assume linear relationships between variables, which may not capture the complex non-linear patterns present in real-world scenarios.</a:t>
            </a:r>
            <a:endParaRPr lang="en-GB" sz="1300" dirty="0">
              <a:cs typeface="Calibri"/>
            </a:endParaRPr>
          </a:p>
          <a:p>
            <a:r>
              <a:rPr lang="en-GB" sz="1300" dirty="0">
                <a:ea typeface="+mn-lt"/>
                <a:cs typeface="+mn-lt"/>
              </a:rPr>
              <a:t>They may not effectively handle interactions and dependencies between variables, resulting in suboptimal predictions.</a:t>
            </a:r>
            <a:endParaRPr lang="en-GB" sz="1300" dirty="0">
              <a:cs typeface="Calibri"/>
            </a:endParaRPr>
          </a:p>
          <a:p>
            <a:r>
              <a:rPr lang="en-GB" sz="1300" dirty="0">
                <a:ea typeface="+mn-lt"/>
                <a:cs typeface="+mn-lt"/>
              </a:rPr>
              <a:t>Traditional methods may be constrained by assumptions of normality, homoscedasticity, and independence, which may not hold in real-world datasets.</a:t>
            </a:r>
            <a:endParaRPr lang="en-GB" sz="1300" dirty="0">
              <a:cs typeface="Calibri"/>
            </a:endParaRPr>
          </a:p>
          <a:p>
            <a:r>
              <a:rPr lang="en-GB" sz="1300" dirty="0">
                <a:ea typeface="+mn-lt"/>
                <a:cs typeface="+mn-lt"/>
              </a:rPr>
              <a:t>These methods may lack flexibility in accommodating new data or adjusting to changing business dynamics.</a:t>
            </a:r>
          </a:p>
          <a:p>
            <a:pPr marL="0" indent="0">
              <a:buNone/>
            </a:pPr>
            <a:r>
              <a:rPr lang="en-GB" sz="1300" dirty="0">
                <a:ea typeface="+mn-lt"/>
                <a:cs typeface="+mn-lt"/>
              </a:rPr>
              <a:t>The need for more advanced approaches using machine learning regression models:</a:t>
            </a:r>
            <a:endParaRPr lang="en-GB" sz="1300">
              <a:cs typeface="Calibri" panose="020F0502020204030204"/>
            </a:endParaRPr>
          </a:p>
          <a:p>
            <a:r>
              <a:rPr lang="en-GB" sz="1300" dirty="0">
                <a:ea typeface="+mn-lt"/>
                <a:cs typeface="+mn-lt"/>
              </a:rPr>
              <a:t>Machine learning regression models can capture complex relationships between variables, including non-linear patterns and interactions, leading to more accurate profit predictions.</a:t>
            </a:r>
            <a:endParaRPr lang="en-GB" sz="1300" dirty="0">
              <a:cs typeface="Calibri"/>
            </a:endParaRPr>
          </a:p>
          <a:p>
            <a:r>
              <a:rPr lang="en-GB" sz="1300" dirty="0">
                <a:ea typeface="+mn-lt"/>
                <a:cs typeface="+mn-lt"/>
              </a:rPr>
              <a:t>These models are capable of handling a wide range of data distributions and can adapt to changing business environments.</a:t>
            </a:r>
            <a:endParaRPr lang="en-GB" sz="1300" dirty="0">
              <a:cs typeface="Calibri"/>
            </a:endParaRPr>
          </a:p>
          <a:p>
            <a:r>
              <a:rPr lang="en-GB" sz="1300" dirty="0">
                <a:ea typeface="+mn-lt"/>
                <a:cs typeface="+mn-lt"/>
              </a:rPr>
              <a:t>Machine learning models offer more flexibility, allowing the incorporation of additional features, such as categorical variables or interaction terms, to enhance prediction accuracy.</a:t>
            </a:r>
            <a:endParaRPr lang="en-GB" sz="1300" dirty="0">
              <a:cs typeface="Calibri"/>
            </a:endParaRPr>
          </a:p>
          <a:p>
            <a:r>
              <a:rPr lang="en-GB" sz="1300" dirty="0">
                <a:ea typeface="+mn-lt"/>
                <a:cs typeface="+mn-lt"/>
              </a:rPr>
              <a:t>By leveraging advanced techniques such as ensemble methods or regularization, machine learning models can provide robust and reliable profit predictions.</a:t>
            </a:r>
            <a:endParaRPr lang="en-GB" sz="1300" dirty="0">
              <a:cs typeface="Calibri"/>
            </a:endParaRPr>
          </a:p>
          <a:p>
            <a:endParaRPr lang="en-GB" sz="1300" dirty="0">
              <a:cs typeface="Calibri"/>
            </a:endParaRPr>
          </a:p>
        </p:txBody>
      </p:sp>
    </p:spTree>
    <p:extLst>
      <p:ext uri="{BB962C8B-B14F-4D97-AF65-F5344CB8AC3E}">
        <p14:creationId xmlns:p14="http://schemas.microsoft.com/office/powerpoint/2010/main" val="75159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8A3040-6979-03BB-E352-EC9D35069A0A}"/>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Proposed Methodology</a:t>
            </a:r>
            <a:endParaRPr lang="en-US" sz="4000">
              <a:solidFill>
                <a:srgbClr val="FFFFFF"/>
              </a:solidFill>
            </a:endParaRPr>
          </a:p>
        </p:txBody>
      </p:sp>
      <p:sp>
        <p:nvSpPr>
          <p:cNvPr id="3" name="Content Placeholder 2">
            <a:extLst>
              <a:ext uri="{FF2B5EF4-FFF2-40B4-BE49-F238E27FC236}">
                <a16:creationId xmlns:a16="http://schemas.microsoft.com/office/drawing/2014/main" id="{F2406CEE-D12D-A468-006B-65967E419BB9}"/>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GB" sz="1500" dirty="0">
                <a:ea typeface="+mn-lt"/>
                <a:cs typeface="+mn-lt"/>
              </a:rPr>
              <a:t>proposed methodology for predicting profit values using machine learning regression models.</a:t>
            </a:r>
            <a:endParaRPr lang="en-US"/>
          </a:p>
          <a:p>
            <a:r>
              <a:rPr lang="en-GB" sz="1500" b="1" dirty="0">
                <a:latin typeface="Arial"/>
                <a:cs typeface="Arial"/>
              </a:rPr>
              <a:t>Data Preprocessing</a:t>
            </a:r>
            <a:endParaRPr lang="en-GB" sz="1500" dirty="0">
              <a:latin typeface="Arial"/>
              <a:cs typeface="Arial"/>
            </a:endParaRPr>
          </a:p>
          <a:p>
            <a:r>
              <a:rPr lang="en-GB" sz="1500" b="1" dirty="0">
                <a:latin typeface="Arial"/>
                <a:cs typeface="Arial"/>
              </a:rPr>
              <a:t>Feature Engineering</a:t>
            </a:r>
            <a:endParaRPr lang="en-GB" sz="1500" dirty="0">
              <a:latin typeface="Arial"/>
              <a:cs typeface="Arial"/>
            </a:endParaRPr>
          </a:p>
          <a:p>
            <a:r>
              <a:rPr lang="en-GB" sz="1500" b="1" dirty="0">
                <a:latin typeface="Arial"/>
                <a:cs typeface="Arial"/>
              </a:rPr>
              <a:t>Model Selection</a:t>
            </a:r>
            <a:endParaRPr lang="en-GB" sz="1500" dirty="0">
              <a:latin typeface="Arial"/>
              <a:cs typeface="Arial"/>
            </a:endParaRPr>
          </a:p>
          <a:p>
            <a:r>
              <a:rPr lang="en-GB" sz="1500" b="1" dirty="0">
                <a:latin typeface="Arial"/>
                <a:cs typeface="Arial"/>
              </a:rPr>
              <a:t>Model Evaluation</a:t>
            </a:r>
            <a:endParaRPr lang="en-GB" sz="1500">
              <a:latin typeface="Arial"/>
              <a:cs typeface="Arial"/>
            </a:endParaRPr>
          </a:p>
          <a:p>
            <a:pPr marL="0" indent="0">
              <a:buNone/>
            </a:pPr>
            <a:r>
              <a:rPr lang="en-GB" sz="1500" dirty="0">
                <a:latin typeface="Calibri"/>
                <a:cs typeface="Calibri"/>
              </a:rPr>
              <a:t>The</a:t>
            </a:r>
            <a:r>
              <a:rPr lang="en-GB" sz="1500" dirty="0">
                <a:ea typeface="+mn-lt"/>
                <a:cs typeface="+mn-lt"/>
              </a:rPr>
              <a:t> proposed architecture emphasizes the iterative nature of the model development process. Multiple regression algorithms will be trained and evaluated using cross-validation techniques to obtain robust performance estimates. The model with the best performance, as determined by the chosen evaluation metrics, will be selected as the final model for profit prediction.</a:t>
            </a:r>
            <a:endParaRPr lang="en-GB"/>
          </a:p>
          <a:p>
            <a:pPr marL="0" indent="0">
              <a:buNone/>
            </a:pPr>
            <a:r>
              <a:rPr lang="en-GB" sz="1500" dirty="0">
                <a:ea typeface="+mn-lt"/>
                <a:cs typeface="+mn-lt"/>
              </a:rPr>
              <a:t>By employing this proposed method with a well-structured architecture, we aim to develop a powerful and accurate profit prediction model. The combination of data preprocessing, feature engineering, model selection, and comprehensive evaluation will enhance the model's ability to capture the underlying relationships between R&amp;D Spend, Administration Cost, Marketing Spend, and profit, ultimately leading to more reliable predictions for businesses.</a:t>
            </a:r>
          </a:p>
          <a:p>
            <a:endParaRPr lang="en-GB" sz="1500" dirty="0">
              <a:cs typeface="Calibri" panose="020F0502020204030204"/>
            </a:endParaRPr>
          </a:p>
        </p:txBody>
      </p:sp>
    </p:spTree>
    <p:extLst>
      <p:ext uri="{BB962C8B-B14F-4D97-AF65-F5344CB8AC3E}">
        <p14:creationId xmlns:p14="http://schemas.microsoft.com/office/powerpoint/2010/main" val="250543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224B2D-A31A-C2CA-7CB7-A0F9D9505761}"/>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Data Preprocessing</a:t>
            </a:r>
            <a:endParaRPr lang="en-US" sz="4000">
              <a:solidFill>
                <a:srgbClr val="FFFFFF"/>
              </a:solidFill>
            </a:endParaRPr>
          </a:p>
        </p:txBody>
      </p:sp>
      <p:sp>
        <p:nvSpPr>
          <p:cNvPr id="3" name="Content Placeholder 2">
            <a:extLst>
              <a:ext uri="{FF2B5EF4-FFF2-40B4-BE49-F238E27FC236}">
                <a16:creationId xmlns:a16="http://schemas.microsoft.com/office/drawing/2014/main" id="{99BC1E16-2547-0D7C-10A1-DADA96E030AB}"/>
              </a:ext>
            </a:extLst>
          </p:cNvPr>
          <p:cNvSpPr>
            <a:spLocks noGrp="1"/>
          </p:cNvSpPr>
          <p:nvPr>
            <p:ph idx="1"/>
          </p:nvPr>
        </p:nvSpPr>
        <p:spPr>
          <a:xfrm>
            <a:off x="6503158" y="649480"/>
            <a:ext cx="4862447" cy="5546047"/>
          </a:xfrm>
        </p:spPr>
        <p:txBody>
          <a:bodyPr vert="horz" lIns="91440" tIns="45720" rIns="91440" bIns="45720" rtlCol="0" anchor="ctr">
            <a:noAutofit/>
          </a:bodyPr>
          <a:lstStyle/>
          <a:p>
            <a:r>
              <a:rPr lang="en-GB" sz="1300" dirty="0">
                <a:cs typeface="Calibri" panose="020F0502020204030204"/>
              </a:rPr>
              <a:t>Data preprocessing is a critical step in preparing the dataset for training the regression models. It involves several key steps to ensure the accuracy and reliability of the models:</a:t>
            </a:r>
          </a:p>
          <a:p>
            <a:r>
              <a:rPr lang="en-GB" sz="1300" b="1" dirty="0">
                <a:cs typeface="Calibri" panose="020F0502020204030204"/>
              </a:rPr>
              <a:t>Handling Missing Values: </a:t>
            </a:r>
            <a:r>
              <a:rPr lang="en-GB" sz="1300" dirty="0">
                <a:cs typeface="Calibri" panose="020F0502020204030204"/>
              </a:rPr>
              <a:t>Missing values are identified and handled using appropriate imputation techniques. Common approaches include mean imputation, median imputation, or advanced methods such as regression imputation.</a:t>
            </a:r>
          </a:p>
          <a:p>
            <a:r>
              <a:rPr lang="en-GB" sz="1300" b="1" dirty="0">
                <a:cs typeface="Calibri" panose="020F0502020204030204"/>
              </a:rPr>
              <a:t>Outlier Treatment: </a:t>
            </a:r>
            <a:r>
              <a:rPr lang="en-GB" sz="1300" dirty="0">
                <a:cs typeface="Calibri" panose="020F0502020204030204"/>
              </a:rPr>
              <a:t>Outliers in the dataset are detected and addressed to prevent them from unduly influencing the model's training. Outliers can be removed or transformed using techniques like </a:t>
            </a:r>
            <a:r>
              <a:rPr lang="en-GB" sz="1300" err="1">
                <a:cs typeface="Calibri" panose="020F0502020204030204"/>
              </a:rPr>
              <a:t>winsorization</a:t>
            </a:r>
            <a:r>
              <a:rPr lang="en-GB" sz="1300" dirty="0">
                <a:cs typeface="Calibri" panose="020F0502020204030204"/>
              </a:rPr>
              <a:t> or logarithmic transformations.</a:t>
            </a:r>
          </a:p>
          <a:p>
            <a:r>
              <a:rPr lang="en-GB" sz="1300" b="1" dirty="0">
                <a:cs typeface="Calibri" panose="020F0502020204030204"/>
              </a:rPr>
              <a:t>Feature Scaling:</a:t>
            </a:r>
            <a:r>
              <a:rPr lang="en-GB" sz="1300" dirty="0">
                <a:cs typeface="Calibri" panose="020F0502020204030204"/>
              </a:rPr>
              <a:t> Features in the dataset are normalized or standardized to ensure they are on a similar scale. This prevents features with larger magnitudes from dominating the model's training process. Common techniques include min-max scaling (normalization) or z-score scaling (standardization).</a:t>
            </a:r>
          </a:p>
          <a:p>
            <a:r>
              <a:rPr lang="en-GB" sz="1300" b="1" dirty="0">
                <a:cs typeface="Calibri" panose="020F0502020204030204"/>
              </a:rPr>
              <a:t>Encoding Categorical Variables:</a:t>
            </a:r>
            <a:r>
              <a:rPr lang="en-GB" sz="1300" dirty="0">
                <a:cs typeface="Calibri" panose="020F0502020204030204"/>
              </a:rPr>
              <a:t> If the dataset contains categorical variables, they need to be encoded into numerical representations. Techniques like one-hot encoding, label encoding, or ordinal encoding can be used depending on the nature of the categorical variables.</a:t>
            </a:r>
          </a:p>
          <a:p>
            <a:r>
              <a:rPr lang="en-GB" sz="1300" b="1" dirty="0">
                <a:cs typeface="Calibri" panose="020F0502020204030204"/>
              </a:rPr>
              <a:t>Feature Engineering: </a:t>
            </a:r>
            <a:r>
              <a:rPr lang="en-GB" sz="1300" dirty="0">
                <a:cs typeface="Calibri" panose="020F0502020204030204"/>
              </a:rPr>
              <a:t>New features can be generated from the existing variables if domain knowledge suggests potential relationships or interactions. This can enhance the model's ability to capture complex patterns in the data.</a:t>
            </a:r>
          </a:p>
          <a:p>
            <a:r>
              <a:rPr lang="en-GB" sz="1300" b="1" dirty="0">
                <a:cs typeface="Calibri" panose="020F0502020204030204"/>
              </a:rPr>
              <a:t>Train-Test Split:</a:t>
            </a:r>
            <a:r>
              <a:rPr lang="en-GB" sz="1300" dirty="0">
                <a:cs typeface="Calibri" panose="020F0502020204030204"/>
              </a:rPr>
              <a:t> The dataset is divided into training and testing sets. The training set is used to train the regression models, while the testing set is reserved for evaluating their performance. This ensures an unbiased evaluation of the models' predictive capabilities.</a:t>
            </a:r>
          </a:p>
          <a:p>
            <a:endParaRPr lang="en-GB" sz="1300" dirty="0">
              <a:cs typeface="Calibri" panose="020F0502020204030204"/>
            </a:endParaRPr>
          </a:p>
        </p:txBody>
      </p:sp>
    </p:spTree>
    <p:extLst>
      <p:ext uri="{BB962C8B-B14F-4D97-AF65-F5344CB8AC3E}">
        <p14:creationId xmlns:p14="http://schemas.microsoft.com/office/powerpoint/2010/main" val="3367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E008AE-0A26-E70F-A152-6388251CFC5F}"/>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Regression Algorithms</a:t>
            </a:r>
            <a:endParaRPr lang="en-US" sz="4000">
              <a:solidFill>
                <a:srgbClr val="FFFFFF"/>
              </a:solidFill>
            </a:endParaRPr>
          </a:p>
        </p:txBody>
      </p:sp>
      <p:sp>
        <p:nvSpPr>
          <p:cNvPr id="3" name="Content Placeholder 2">
            <a:extLst>
              <a:ext uri="{FF2B5EF4-FFF2-40B4-BE49-F238E27FC236}">
                <a16:creationId xmlns:a16="http://schemas.microsoft.com/office/drawing/2014/main" id="{3AB9FBCF-724F-DCE0-C749-F90D252BFEFE}"/>
              </a:ext>
            </a:extLst>
          </p:cNvPr>
          <p:cNvSpPr>
            <a:spLocks noGrp="1"/>
          </p:cNvSpPr>
          <p:nvPr>
            <p:ph idx="1"/>
          </p:nvPr>
        </p:nvSpPr>
        <p:spPr>
          <a:xfrm>
            <a:off x="6503158" y="649480"/>
            <a:ext cx="4862447" cy="5546047"/>
          </a:xfrm>
        </p:spPr>
        <p:txBody>
          <a:bodyPr vert="horz" lIns="91440" tIns="45720" rIns="91440" bIns="45720" rtlCol="0" anchor="ctr">
            <a:noAutofit/>
          </a:bodyPr>
          <a:lstStyle/>
          <a:p>
            <a:pPr marL="0" indent="0">
              <a:buNone/>
            </a:pPr>
            <a:r>
              <a:rPr lang="en-GB" sz="1300" dirty="0">
                <a:ea typeface="+mn-lt"/>
                <a:cs typeface="+mn-lt"/>
              </a:rPr>
              <a:t>When it comes to regression algorithms for profit prediction, several options can be considered. We have explored the following regression algorithms:</a:t>
            </a:r>
            <a:endParaRPr lang="en-GB" sz="1300">
              <a:cs typeface="Calibri" panose="020F0502020204030204"/>
            </a:endParaRPr>
          </a:p>
          <a:p>
            <a:r>
              <a:rPr lang="en-GB" sz="1300" b="1" dirty="0">
                <a:ea typeface="+mn-lt"/>
                <a:cs typeface="+mn-lt"/>
              </a:rPr>
              <a:t>Linear Regression: </a:t>
            </a:r>
            <a:r>
              <a:rPr lang="en-GB" sz="1300" dirty="0">
                <a:ea typeface="+mn-lt"/>
                <a:cs typeface="+mn-lt"/>
              </a:rPr>
              <a:t>This simple and interpretable algorithm models the linear relationship between input variables and the target variable (profit). It works well when relationships between variables are approximately linear and provides insights into the direction and magnitude of their impact on profit.</a:t>
            </a:r>
            <a:endParaRPr lang="en-GB" sz="1300" dirty="0">
              <a:cs typeface="Calibri"/>
            </a:endParaRPr>
          </a:p>
          <a:p>
            <a:r>
              <a:rPr lang="en-GB" sz="1300" b="1" dirty="0">
                <a:ea typeface="+mn-lt"/>
                <a:cs typeface="+mn-lt"/>
              </a:rPr>
              <a:t>Polynomial Regression: </a:t>
            </a:r>
            <a:r>
              <a:rPr lang="en-GB" sz="1300" dirty="0">
                <a:ea typeface="+mn-lt"/>
                <a:cs typeface="+mn-lt"/>
              </a:rPr>
              <a:t>Extending linear regression, polynomial regression introduces polynomial terms to capture non-linear relationships between variables. It can capture more complex patterns, but care must be taken to avoid overfitting.</a:t>
            </a:r>
            <a:endParaRPr lang="en-GB" sz="1300" dirty="0">
              <a:cs typeface="Calibri"/>
            </a:endParaRPr>
          </a:p>
          <a:p>
            <a:r>
              <a:rPr lang="en-GB" sz="1300" b="1" dirty="0">
                <a:ea typeface="+mn-lt"/>
                <a:cs typeface="+mn-lt"/>
              </a:rPr>
              <a:t>Decision Trees: </a:t>
            </a:r>
            <a:r>
              <a:rPr lang="en-GB" sz="1300" dirty="0">
                <a:ea typeface="+mn-lt"/>
                <a:cs typeface="+mn-lt"/>
              </a:rPr>
              <a:t>Decision trees are non-parametric models that use a tree-like structure to make predictions based on a series of decision rules. They can handle non-linear relationships, interactions, and feature interactions, but may be prone to overfitting.</a:t>
            </a:r>
            <a:endParaRPr lang="en-GB" sz="1300" dirty="0">
              <a:cs typeface="Calibri"/>
            </a:endParaRPr>
          </a:p>
          <a:p>
            <a:r>
              <a:rPr lang="en-GB" sz="1300" b="1" dirty="0">
                <a:ea typeface="+mn-lt"/>
                <a:cs typeface="+mn-lt"/>
              </a:rPr>
              <a:t>Random Forests: </a:t>
            </a:r>
            <a:r>
              <a:rPr lang="en-GB" sz="1300" dirty="0">
                <a:ea typeface="+mn-lt"/>
                <a:cs typeface="+mn-lt"/>
              </a:rPr>
              <a:t>Random forests are ensemble models that combine multiple decision trees to improve prediction accuracy and handle complex relationships. By averaging predictions from multiple trees, random forests mitigate overfitting and offer robust performance.</a:t>
            </a:r>
            <a:endParaRPr lang="en-GB" sz="1300" dirty="0">
              <a:cs typeface="Calibri"/>
            </a:endParaRPr>
          </a:p>
          <a:p>
            <a:r>
              <a:rPr lang="en-GB" sz="1300" b="1" dirty="0">
                <a:ea typeface="+mn-lt"/>
                <a:cs typeface="+mn-lt"/>
              </a:rPr>
              <a:t>Support Vector Regression: </a:t>
            </a:r>
            <a:r>
              <a:rPr lang="en-GB" sz="1300" dirty="0">
                <a:ea typeface="+mn-lt"/>
                <a:cs typeface="+mn-lt"/>
              </a:rPr>
              <a:t>Support vector regression utilizes support vector machines to perform regression tasks. It can effectively handle non-linear relationships, but the performance may be sensitive to parameter settings.</a:t>
            </a:r>
            <a:endParaRPr lang="en-GB" sz="1300" dirty="0">
              <a:cs typeface="Calibri"/>
            </a:endParaRPr>
          </a:p>
          <a:p>
            <a:r>
              <a:rPr lang="en-GB" sz="1300" b="1" dirty="0">
                <a:ea typeface="+mn-lt"/>
                <a:cs typeface="+mn-lt"/>
              </a:rPr>
              <a:t>Gradient Boosting Methods:</a:t>
            </a:r>
            <a:r>
              <a:rPr lang="en-GB" sz="1300" dirty="0">
                <a:ea typeface="+mn-lt"/>
                <a:cs typeface="+mn-lt"/>
              </a:rPr>
              <a:t> Gradient boosting methods, such as </a:t>
            </a:r>
            <a:r>
              <a:rPr lang="en-GB" sz="1300" dirty="0" err="1">
                <a:ea typeface="+mn-lt"/>
                <a:cs typeface="+mn-lt"/>
              </a:rPr>
              <a:t>XGBoost</a:t>
            </a:r>
            <a:r>
              <a:rPr lang="en-GB" sz="1300" dirty="0">
                <a:ea typeface="+mn-lt"/>
                <a:cs typeface="+mn-lt"/>
              </a:rPr>
              <a:t> or </a:t>
            </a:r>
            <a:r>
              <a:rPr lang="en-GB" sz="1300" dirty="0" err="1">
                <a:ea typeface="+mn-lt"/>
                <a:cs typeface="+mn-lt"/>
              </a:rPr>
              <a:t>LightGBM</a:t>
            </a:r>
            <a:r>
              <a:rPr lang="en-GB" sz="1300" dirty="0">
                <a:ea typeface="+mn-lt"/>
                <a:cs typeface="+mn-lt"/>
              </a:rPr>
              <a:t>, sequentially build models to correct errors made by previous models. They can capture complex relationships, handle non-linear patterns, and offer high predictive performance.</a:t>
            </a:r>
            <a:endParaRPr lang="en-GB" sz="1300" dirty="0">
              <a:cs typeface="Calibri"/>
            </a:endParaRPr>
          </a:p>
          <a:p>
            <a:endParaRPr lang="en-GB" sz="1300" dirty="0">
              <a:cs typeface="Calibri"/>
            </a:endParaRPr>
          </a:p>
        </p:txBody>
      </p:sp>
    </p:spTree>
    <p:extLst>
      <p:ext uri="{BB962C8B-B14F-4D97-AF65-F5344CB8AC3E}">
        <p14:creationId xmlns:p14="http://schemas.microsoft.com/office/powerpoint/2010/main" val="23758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70FC75-08A6-64D6-BABE-6F8E3C42255E}"/>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ea typeface="+mj-lt"/>
                <a:cs typeface="+mj-lt"/>
              </a:rPr>
              <a:t>Model Training and Evaluation</a:t>
            </a:r>
            <a:endParaRPr lang="en-US" sz="4000">
              <a:solidFill>
                <a:srgbClr val="FFFFFF"/>
              </a:solidFill>
            </a:endParaRPr>
          </a:p>
        </p:txBody>
      </p:sp>
      <p:sp>
        <p:nvSpPr>
          <p:cNvPr id="3" name="Content Placeholder 2">
            <a:extLst>
              <a:ext uri="{FF2B5EF4-FFF2-40B4-BE49-F238E27FC236}">
                <a16:creationId xmlns:a16="http://schemas.microsoft.com/office/drawing/2014/main" id="{01357595-2619-7383-2AC4-49C7C1B6055F}"/>
              </a:ext>
            </a:extLst>
          </p:cNvPr>
          <p:cNvSpPr>
            <a:spLocks noGrp="1"/>
          </p:cNvSpPr>
          <p:nvPr>
            <p:ph idx="1"/>
          </p:nvPr>
        </p:nvSpPr>
        <p:spPr>
          <a:xfrm>
            <a:off x="6503158" y="649480"/>
            <a:ext cx="4862447" cy="5546047"/>
          </a:xfrm>
        </p:spPr>
        <p:txBody>
          <a:bodyPr vert="horz" lIns="91440" tIns="45720" rIns="91440" bIns="45720" rtlCol="0" anchor="ctr">
            <a:noAutofit/>
          </a:bodyPr>
          <a:lstStyle/>
          <a:p>
            <a:pPr marL="0" indent="0">
              <a:buNone/>
            </a:pPr>
            <a:r>
              <a:rPr lang="en-GB" sz="1100" dirty="0">
                <a:ea typeface="+mn-lt"/>
                <a:cs typeface="+mn-lt"/>
              </a:rPr>
              <a:t>The training and evaluation phase is a critical step in developing accurate regression models for profit prediction. Here's an overview of the model training and evaluation process:</a:t>
            </a:r>
            <a:endParaRPr lang="en-GB" sz="1100">
              <a:cs typeface="Calibri" panose="020F0502020204030204"/>
            </a:endParaRPr>
          </a:p>
          <a:p>
            <a:r>
              <a:rPr lang="en-GB" sz="1100" b="1" dirty="0">
                <a:ea typeface="+mn-lt"/>
                <a:cs typeface="+mn-lt"/>
              </a:rPr>
              <a:t>Splitting the Dataset: </a:t>
            </a:r>
            <a:r>
              <a:rPr lang="en-GB" sz="1100" dirty="0">
                <a:ea typeface="+mn-lt"/>
                <a:cs typeface="+mn-lt"/>
              </a:rPr>
              <a:t>The dataset is divided into two subsets: the training set and the testing set. The training set is used to train the regression models, while the testing set is used to evaluate their performance.</a:t>
            </a:r>
            <a:endParaRPr lang="en-GB" sz="1100" dirty="0">
              <a:cs typeface="Calibri"/>
            </a:endParaRPr>
          </a:p>
          <a:p>
            <a:r>
              <a:rPr lang="en-GB" sz="1100" b="1" dirty="0">
                <a:ea typeface="+mn-lt"/>
                <a:cs typeface="+mn-lt"/>
              </a:rPr>
              <a:t>Training the Models: </a:t>
            </a:r>
            <a:r>
              <a:rPr lang="en-GB" sz="1100" dirty="0">
                <a:ea typeface="+mn-lt"/>
                <a:cs typeface="+mn-lt"/>
              </a:rPr>
              <a:t>Each regression model is trained using the training set. The models learn the relationships between the input variables (R&amp;D Spend, Administration Cost, Marketing Spend) and the target variable (Profit) through an optimization process, such as gradient descent.</a:t>
            </a:r>
            <a:endParaRPr lang="en-GB" sz="1100" dirty="0">
              <a:cs typeface="Calibri"/>
            </a:endParaRPr>
          </a:p>
          <a:p>
            <a:r>
              <a:rPr lang="en-GB" sz="1100" b="1" dirty="0">
                <a:ea typeface="+mn-lt"/>
                <a:cs typeface="+mn-lt"/>
              </a:rPr>
              <a:t>Evaluation Metrics:</a:t>
            </a:r>
            <a:r>
              <a:rPr lang="en-GB" sz="1100" dirty="0">
                <a:ea typeface="+mn-lt"/>
                <a:cs typeface="+mn-lt"/>
              </a:rPr>
              <a:t> Evaluation metrics are defined to assess the performance of the trained models. Common metrics include mean squared error (MSE), mean absolute error (MAE), root mean squared error (RMSE), coefficient of determination (R-squared), or adjusted R-squared. These metrics quantify the accuracy and precision of the models' predictions.</a:t>
            </a:r>
            <a:endParaRPr lang="en-GB" sz="1100" dirty="0">
              <a:cs typeface="Calibri"/>
            </a:endParaRPr>
          </a:p>
          <a:p>
            <a:r>
              <a:rPr lang="en-GB" sz="1100" b="1" dirty="0">
                <a:ea typeface="+mn-lt"/>
                <a:cs typeface="+mn-lt"/>
              </a:rPr>
              <a:t>Model Performance Comparison: T</a:t>
            </a:r>
            <a:r>
              <a:rPr lang="en-GB" sz="1100" dirty="0">
                <a:ea typeface="+mn-lt"/>
                <a:cs typeface="+mn-lt"/>
              </a:rPr>
              <a:t>he evaluation metrics are calculated for each trained model using the testing set. By comparing the performance of the models, we can identify the best-performing one in terms of prediction accuracy and reliability.</a:t>
            </a:r>
            <a:endParaRPr lang="en-GB" sz="1100" dirty="0">
              <a:cs typeface="Calibri"/>
            </a:endParaRPr>
          </a:p>
          <a:p>
            <a:r>
              <a:rPr lang="en-GB" sz="1100" b="1" dirty="0">
                <a:ea typeface="+mn-lt"/>
                <a:cs typeface="+mn-lt"/>
              </a:rPr>
              <a:t>Interpretation and Analysis: </a:t>
            </a:r>
            <a:r>
              <a:rPr lang="en-GB" sz="1100" dirty="0">
                <a:ea typeface="+mn-lt"/>
                <a:cs typeface="+mn-lt"/>
              </a:rPr>
              <a:t>The evaluation results provide insights into the accuracy and reliability of the models. We </a:t>
            </a:r>
            <a:r>
              <a:rPr lang="en-GB" sz="1100" err="1">
                <a:ea typeface="+mn-lt"/>
                <a:cs typeface="+mn-lt"/>
              </a:rPr>
              <a:t>analyze</a:t>
            </a:r>
            <a:r>
              <a:rPr lang="en-GB" sz="1100" dirty="0">
                <a:ea typeface="+mn-lt"/>
                <a:cs typeface="+mn-lt"/>
              </a:rPr>
              <a:t> factors such as the magnitude and direction of errors, overfitting, and generalization capability. This analysis helps us understand the strengths and limitations of each model.</a:t>
            </a:r>
            <a:endParaRPr lang="en-GB" sz="1100" dirty="0">
              <a:cs typeface="Calibri"/>
            </a:endParaRPr>
          </a:p>
          <a:p>
            <a:r>
              <a:rPr lang="en-GB" sz="1100" b="1" dirty="0">
                <a:ea typeface="+mn-lt"/>
                <a:cs typeface="+mn-lt"/>
              </a:rPr>
              <a:t>Refinement and Iteration: </a:t>
            </a:r>
            <a:r>
              <a:rPr lang="en-GB" sz="1100" dirty="0">
                <a:ea typeface="+mn-lt"/>
                <a:cs typeface="+mn-lt"/>
              </a:rPr>
              <a:t>Based on the evaluation results, we can refine the selected model if necessary. This may involve optimizing hyperparameters or applying ensemble techniques to further improve the model's prediction accuracy and generalization capability.</a:t>
            </a:r>
            <a:endParaRPr lang="en-GB" sz="1100" dirty="0">
              <a:cs typeface="Calibri"/>
            </a:endParaRPr>
          </a:p>
          <a:p>
            <a:pPr marL="0" indent="0">
              <a:buNone/>
            </a:pPr>
            <a:r>
              <a:rPr lang="en-GB" sz="1100" dirty="0">
                <a:ea typeface="+mn-lt"/>
                <a:cs typeface="+mn-lt"/>
              </a:rPr>
              <a:t>The rigorous evaluation process allows us to select the best-performing model and ensure its effectiveness in predicting profit values for companies. By iteratively refining the model and evaluating its performance, we strive to develop a robust and reliable solution for profit prediction."</a:t>
            </a:r>
            <a:endParaRPr lang="en-GB" sz="1100" dirty="0">
              <a:cs typeface="Calibri"/>
            </a:endParaRPr>
          </a:p>
          <a:p>
            <a:endParaRPr lang="en-GB" sz="1100" dirty="0">
              <a:cs typeface="Calibri"/>
            </a:endParaRPr>
          </a:p>
        </p:txBody>
      </p:sp>
    </p:spTree>
    <p:extLst>
      <p:ext uri="{BB962C8B-B14F-4D97-AF65-F5344CB8AC3E}">
        <p14:creationId xmlns:p14="http://schemas.microsoft.com/office/powerpoint/2010/main" val="35499366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Predicting Profit Value of Companies using Machine Learning Regression Models                                                ---using  python</vt:lpstr>
      <vt:lpstr>Introduction</vt:lpstr>
      <vt:lpstr>Problem Statement</vt:lpstr>
      <vt:lpstr>Dataset Overview</vt:lpstr>
      <vt:lpstr>Existing Methods</vt:lpstr>
      <vt:lpstr>Proposed Methodology</vt:lpstr>
      <vt:lpstr>Data Preprocessing</vt:lpstr>
      <vt:lpstr>Regression Algorithms</vt:lpstr>
      <vt:lpstr>Model Training and Evaluation</vt:lpstr>
      <vt:lpstr>Model Selection</vt:lpstr>
      <vt:lpstr>Implementation and Deployment</vt:lpstr>
      <vt:lpstr>Limitations</vt:lpstr>
      <vt:lpstr>Future Work</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Predicting Profit Value of Companies using Machine Learning Regression Models</dc:title>
  <dc:creator/>
  <cp:lastModifiedBy/>
  <cp:revision>250</cp:revision>
  <dcterms:created xsi:type="dcterms:W3CDTF">2023-07-12T03:07:49Z</dcterms:created>
  <dcterms:modified xsi:type="dcterms:W3CDTF">2023-07-12T04:53:28Z</dcterms:modified>
</cp:coreProperties>
</file>