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3" r:id="rId1"/>
  </p:sldMasterIdLst>
  <p:sldIdLst>
    <p:sldId id="256" r:id="rId2"/>
    <p:sldId id="267" r:id="rId3"/>
    <p:sldId id="257" r:id="rId4"/>
    <p:sldId id="285" r:id="rId5"/>
    <p:sldId id="270" r:id="rId6"/>
    <p:sldId id="288" r:id="rId7"/>
    <p:sldId id="259" r:id="rId8"/>
    <p:sldId id="286" r:id="rId9"/>
    <p:sldId id="284" r:id="rId10"/>
    <p:sldId id="289" r:id="rId11"/>
    <p:sldId id="290" r:id="rId12"/>
    <p:sldId id="291"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charith Madhavagiri" userId="3a288a6650fd5d19" providerId="LiveId" clId="{E0E0A1E3-9EF3-46FF-8DEE-B68EFA60492B}"/>
    <pc:docChg chg="modSld">
      <pc:chgData name="Saicharith Madhavagiri" userId="3a288a6650fd5d19" providerId="LiveId" clId="{E0E0A1E3-9EF3-46FF-8DEE-B68EFA60492B}" dt="2023-04-27T17:51:02.380" v="13" actId="20577"/>
      <pc:docMkLst>
        <pc:docMk/>
      </pc:docMkLst>
      <pc:sldChg chg="modSp mod">
        <pc:chgData name="Saicharith Madhavagiri" userId="3a288a6650fd5d19" providerId="LiveId" clId="{E0E0A1E3-9EF3-46FF-8DEE-B68EFA60492B}" dt="2023-04-27T17:51:02.380" v="13" actId="20577"/>
        <pc:sldMkLst>
          <pc:docMk/>
          <pc:sldMk cId="1669639898" sldId="289"/>
        </pc:sldMkLst>
        <pc:spChg chg="mod">
          <ac:chgData name="Saicharith Madhavagiri" userId="3a288a6650fd5d19" providerId="LiveId" clId="{E0E0A1E3-9EF3-46FF-8DEE-B68EFA60492B}" dt="2023-04-27T17:51:02.380" v="13" actId="20577"/>
          <ac:spMkLst>
            <pc:docMk/>
            <pc:sldMk cId="1669639898" sldId="289"/>
            <ac:spMk id="3" creationId="{44558407-4C90-EDB5-ACD2-EC4B963D7BA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8EF10C-141B-4481-ABD6-D79561970800}"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1DFEDB-169B-4F6F-8AF0-883829DB6A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60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EF10C-141B-4481-ABD6-D79561970800}"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1DFEDB-169B-4F6F-8AF0-883829DB6A14}" type="slidenum">
              <a:rPr lang="en-IN" smtClean="0"/>
              <a:t>‹#›</a:t>
            </a:fld>
            <a:endParaRPr lang="en-IN"/>
          </a:p>
        </p:txBody>
      </p:sp>
    </p:spTree>
    <p:extLst>
      <p:ext uri="{BB962C8B-B14F-4D97-AF65-F5344CB8AC3E}">
        <p14:creationId xmlns:p14="http://schemas.microsoft.com/office/powerpoint/2010/main" val="332977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EF10C-141B-4481-ABD6-D79561970800}"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1DFEDB-169B-4F6F-8AF0-883829DB6A14}" type="slidenum">
              <a:rPr lang="en-IN" smtClean="0"/>
              <a:t>‹#›</a:t>
            </a:fld>
            <a:endParaRPr lang="en-IN"/>
          </a:p>
        </p:txBody>
      </p:sp>
    </p:spTree>
    <p:extLst>
      <p:ext uri="{BB962C8B-B14F-4D97-AF65-F5344CB8AC3E}">
        <p14:creationId xmlns:p14="http://schemas.microsoft.com/office/powerpoint/2010/main" val="151746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EF10C-141B-4481-ABD6-D79561970800}"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1DFEDB-169B-4F6F-8AF0-883829DB6A14}" type="slidenum">
              <a:rPr lang="en-IN" smtClean="0"/>
              <a:t>‹#›</a:t>
            </a:fld>
            <a:endParaRPr lang="en-IN"/>
          </a:p>
        </p:txBody>
      </p:sp>
    </p:spTree>
    <p:extLst>
      <p:ext uri="{BB962C8B-B14F-4D97-AF65-F5344CB8AC3E}">
        <p14:creationId xmlns:p14="http://schemas.microsoft.com/office/powerpoint/2010/main" val="1245106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8EF10C-141B-4481-ABD6-D79561970800}"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1DFEDB-169B-4F6F-8AF0-883829DB6A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35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8EF10C-141B-4481-ABD6-D79561970800}"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1DFEDB-169B-4F6F-8AF0-883829DB6A14}" type="slidenum">
              <a:rPr lang="en-IN" smtClean="0"/>
              <a:t>‹#›</a:t>
            </a:fld>
            <a:endParaRPr lang="en-IN"/>
          </a:p>
        </p:txBody>
      </p:sp>
    </p:spTree>
    <p:extLst>
      <p:ext uri="{BB962C8B-B14F-4D97-AF65-F5344CB8AC3E}">
        <p14:creationId xmlns:p14="http://schemas.microsoft.com/office/powerpoint/2010/main" val="155454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8EF10C-141B-4481-ABD6-D79561970800}" type="datetimeFigureOut">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1DFEDB-169B-4F6F-8AF0-883829DB6A14}" type="slidenum">
              <a:rPr lang="en-IN" smtClean="0"/>
              <a:t>‹#›</a:t>
            </a:fld>
            <a:endParaRPr lang="en-IN"/>
          </a:p>
        </p:txBody>
      </p:sp>
    </p:spTree>
    <p:extLst>
      <p:ext uri="{BB962C8B-B14F-4D97-AF65-F5344CB8AC3E}">
        <p14:creationId xmlns:p14="http://schemas.microsoft.com/office/powerpoint/2010/main" val="355393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8EF10C-141B-4481-ABD6-D79561970800}"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1DFEDB-169B-4F6F-8AF0-883829DB6A14}" type="slidenum">
              <a:rPr lang="en-IN" smtClean="0"/>
              <a:t>‹#›</a:t>
            </a:fld>
            <a:endParaRPr lang="en-IN"/>
          </a:p>
        </p:txBody>
      </p:sp>
    </p:spTree>
    <p:extLst>
      <p:ext uri="{BB962C8B-B14F-4D97-AF65-F5344CB8AC3E}">
        <p14:creationId xmlns:p14="http://schemas.microsoft.com/office/powerpoint/2010/main" val="405868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18EF10C-141B-4481-ABD6-D79561970800}" type="datetimeFigureOut">
              <a:rPr lang="en-IN" smtClean="0"/>
              <a:t>27-04-2023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81DFEDB-169B-4F6F-8AF0-883829DB6A14}" type="slidenum">
              <a:rPr lang="en-IN" smtClean="0"/>
              <a:t>‹#›</a:t>
            </a:fld>
            <a:endParaRPr lang="en-IN"/>
          </a:p>
        </p:txBody>
      </p:sp>
    </p:spTree>
    <p:extLst>
      <p:ext uri="{BB962C8B-B14F-4D97-AF65-F5344CB8AC3E}">
        <p14:creationId xmlns:p14="http://schemas.microsoft.com/office/powerpoint/2010/main" val="120498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18EF10C-141B-4481-ABD6-D79561970800}" type="datetimeFigureOut">
              <a:rPr lang="en-IN" smtClean="0"/>
              <a:t>27-04-2023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1DFEDB-169B-4F6F-8AF0-883829DB6A14}" type="slidenum">
              <a:rPr lang="en-IN" smtClean="0"/>
              <a:t>‹#›</a:t>
            </a:fld>
            <a:endParaRPr lang="en-IN"/>
          </a:p>
        </p:txBody>
      </p:sp>
    </p:spTree>
    <p:extLst>
      <p:ext uri="{BB962C8B-B14F-4D97-AF65-F5344CB8AC3E}">
        <p14:creationId xmlns:p14="http://schemas.microsoft.com/office/powerpoint/2010/main" val="119935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EF10C-141B-4481-ABD6-D79561970800}"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1DFEDB-169B-4F6F-8AF0-883829DB6A14}" type="slidenum">
              <a:rPr lang="en-IN" smtClean="0"/>
              <a:t>‹#›</a:t>
            </a:fld>
            <a:endParaRPr lang="en-IN"/>
          </a:p>
        </p:txBody>
      </p:sp>
    </p:spTree>
    <p:extLst>
      <p:ext uri="{BB962C8B-B14F-4D97-AF65-F5344CB8AC3E}">
        <p14:creationId xmlns:p14="http://schemas.microsoft.com/office/powerpoint/2010/main" val="64766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18EF10C-141B-4481-ABD6-D79561970800}" type="datetimeFigureOut">
              <a:rPr lang="en-IN" smtClean="0"/>
              <a:t>27-04-2023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1DFEDB-169B-4F6F-8AF0-883829DB6A1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098496"/>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E6BE-0F83-B6C1-AD1E-B9910FFFDFD8}"/>
              </a:ext>
            </a:extLst>
          </p:cNvPr>
          <p:cNvSpPr>
            <a:spLocks noGrp="1"/>
          </p:cNvSpPr>
          <p:nvPr>
            <p:ph type="ctrTitle"/>
          </p:nvPr>
        </p:nvSpPr>
        <p:spPr>
          <a:xfrm>
            <a:off x="1451752" y="1771336"/>
            <a:ext cx="9850080" cy="896857"/>
          </a:xfrm>
        </p:spPr>
        <p:txBody>
          <a:bodyPr>
            <a:noAutofit/>
          </a:bodyPr>
          <a:lstStyle/>
          <a:p>
            <a:pPr algn="ctr"/>
            <a:br>
              <a:rPr lang="en-US" sz="3200" b="1" dirty="0">
                <a:solidFill>
                  <a:srgbClr val="C00000"/>
                </a:solidFill>
                <a:latin typeface="Times New Roman" panose="02020603050405020304" pitchFamily="18" charset="0"/>
                <a:cs typeface="Times New Roman" panose="02020603050405020304" pitchFamily="18" charset="0"/>
              </a:rPr>
            </a:br>
            <a:r>
              <a:rPr lang="en-US" sz="3200" b="1" dirty="0">
                <a:solidFill>
                  <a:srgbClr val="C00000"/>
                </a:solidFill>
                <a:latin typeface="Times New Roman" panose="02020603050405020304" pitchFamily="18" charset="0"/>
                <a:cs typeface="Times New Roman" panose="02020603050405020304" pitchFamily="18" charset="0"/>
              </a:rPr>
              <a:t>SECURE BANK TRANSACTIONS</a:t>
            </a:r>
            <a:br>
              <a:rPr lang="en-US" sz="3200" b="1" dirty="0">
                <a:solidFill>
                  <a:srgbClr val="C00000"/>
                </a:solidFill>
                <a:latin typeface="Times New Roman" panose="02020603050405020304" pitchFamily="18" charset="0"/>
                <a:cs typeface="Times New Roman" panose="02020603050405020304" pitchFamily="18" charset="0"/>
              </a:rPr>
            </a:br>
            <a:r>
              <a:rPr lang="en-US" sz="3200" b="1" dirty="0">
                <a:solidFill>
                  <a:srgbClr val="C00000"/>
                </a:solidFill>
                <a:latin typeface="Times New Roman" panose="02020603050405020304" pitchFamily="18" charset="0"/>
                <a:cs typeface="Times New Roman" panose="02020603050405020304" pitchFamily="18" charset="0"/>
              </a:rPr>
              <a:t>USING BLOCKCHAIN TECHNOLOGY</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517C380-E10A-8E48-A8FF-46D479623C37}"/>
              </a:ext>
            </a:extLst>
          </p:cNvPr>
          <p:cNvSpPr>
            <a:spLocks noGrp="1"/>
          </p:cNvSpPr>
          <p:nvPr>
            <p:ph type="subTitle" idx="1"/>
          </p:nvPr>
        </p:nvSpPr>
        <p:spPr>
          <a:xfrm>
            <a:off x="1451752" y="3584122"/>
            <a:ext cx="4214262" cy="2814666"/>
          </a:xfrm>
        </p:spPr>
        <p:txBody>
          <a:bodyPr>
            <a:normAutofit fontScale="85000" lnSpcReduction="20000"/>
          </a:bodyPr>
          <a:lstStyle/>
          <a:p>
            <a:r>
              <a:rPr lang="en-US" sz="2000" b="1" u="sng" dirty="0">
                <a:solidFill>
                  <a:schemeClr val="tx1"/>
                </a:solidFill>
                <a:latin typeface="Times New Roman" panose="02020603050405020304" pitchFamily="18" charset="0"/>
                <a:cs typeface="Times New Roman" panose="02020603050405020304" pitchFamily="18" charset="0"/>
              </a:rPr>
              <a:t>UNDER THE GUIDANCE :</a:t>
            </a:r>
          </a:p>
          <a:p>
            <a:r>
              <a:rPr lang="en-US" sz="2000" b="1" dirty="0">
                <a:solidFill>
                  <a:schemeClr val="tx1"/>
                </a:solidFill>
                <a:latin typeface="Times New Roman" panose="02020603050405020304" pitchFamily="18" charset="0"/>
                <a:cs typeface="Times New Roman" panose="02020603050405020304" pitchFamily="18" charset="0"/>
              </a:rPr>
              <a:t>Mr. B.SHOWRI RAYALU</a:t>
            </a:r>
          </a:p>
          <a:p>
            <a:endParaRPr lang="en-US" sz="2000" b="1" dirty="0">
              <a:solidFill>
                <a:schemeClr val="tx1"/>
              </a:solidFill>
              <a:latin typeface="Times New Roman" panose="02020603050405020304" pitchFamily="18" charset="0"/>
              <a:cs typeface="Times New Roman" panose="02020603050405020304" pitchFamily="18" charset="0"/>
            </a:endParaRPr>
          </a:p>
          <a:p>
            <a:r>
              <a:rPr lang="en-US" sz="2000" b="1" u="sng" dirty="0">
                <a:solidFill>
                  <a:schemeClr val="tx1"/>
                </a:solidFill>
                <a:latin typeface="Times New Roman" panose="02020603050405020304" pitchFamily="18" charset="0"/>
                <a:cs typeface="Times New Roman" panose="02020603050405020304" pitchFamily="18" charset="0"/>
              </a:rPr>
              <a:t>Coordinator:</a:t>
            </a:r>
          </a:p>
          <a:p>
            <a:r>
              <a:rPr lang="en-US" sz="2000" b="1" dirty="0">
                <a:solidFill>
                  <a:schemeClr val="tx1"/>
                </a:solidFill>
                <a:latin typeface="Times New Roman" panose="02020603050405020304" pitchFamily="18" charset="0"/>
                <a:cs typeface="Times New Roman" panose="02020603050405020304" pitchFamily="18" charset="0"/>
              </a:rPr>
              <a:t>Mr. S.SURESH BABU	</a:t>
            </a:r>
          </a:p>
          <a:p>
            <a:endParaRPr lang="en-IN" sz="2000" b="1"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                                                                    </a:t>
            </a:r>
          </a:p>
          <a:p>
            <a:pPr algn="l"/>
            <a:r>
              <a:rPr lang="en-US" sz="2000" b="1"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B2CB8F4-C907-4835-4922-84635EE86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688" y="225994"/>
            <a:ext cx="1354869" cy="1300414"/>
          </a:xfrm>
          <a:prstGeom prst="rect">
            <a:avLst/>
          </a:prstGeom>
        </p:spPr>
      </p:pic>
      <p:sp>
        <p:nvSpPr>
          <p:cNvPr id="6" name="TextBox 5">
            <a:extLst>
              <a:ext uri="{FF2B5EF4-FFF2-40B4-BE49-F238E27FC236}">
                <a16:creationId xmlns:a16="http://schemas.microsoft.com/office/drawing/2014/main" id="{D58E590B-AD33-0D2B-DE81-3B7EB00C1DE8}"/>
              </a:ext>
            </a:extLst>
          </p:cNvPr>
          <p:cNvSpPr txBox="1"/>
          <p:nvPr/>
        </p:nvSpPr>
        <p:spPr>
          <a:xfrm>
            <a:off x="2573241" y="537000"/>
            <a:ext cx="8191500" cy="923330"/>
          </a:xfrm>
          <a:prstGeom prst="rect">
            <a:avLst/>
          </a:prstGeom>
          <a:noFill/>
        </p:spPr>
        <p:txBody>
          <a:bodyPr wrap="square">
            <a:spAutoFit/>
          </a:bodyPr>
          <a:lstStyle/>
          <a:p>
            <a:pPr algn="ctr"/>
            <a:r>
              <a:rPr lang="en-US" sz="1800" b="1" dirty="0">
                <a:effectLst/>
                <a:latin typeface="Times New Roman" panose="02020603050405020304" pitchFamily="18" charset="0"/>
                <a:ea typeface="Calibri" panose="020F0502020204030204" pitchFamily="34" charset="0"/>
              </a:rPr>
              <a:t>N.B.K.R. INSTITUTE OF SCIENCE AND TECHNOLOGY (AUTONOMOUS) VIDYANAGAR-524413</a:t>
            </a:r>
            <a:r>
              <a:rPr lang="en-US" sz="1800" b="1">
                <a:effectLst/>
                <a:latin typeface="Times New Roman" panose="02020603050405020304" pitchFamily="18" charset="0"/>
                <a:ea typeface="Calibri" panose="020F0502020204030204" pitchFamily="34" charset="0"/>
              </a:rPr>
              <a:t>, </a:t>
            </a:r>
            <a:r>
              <a:rPr lang="en-US" b="1">
                <a:latin typeface="Times New Roman" panose="02020603050405020304" pitchFamily="18" charset="0"/>
                <a:ea typeface="Calibri" panose="020F0502020204030204" pitchFamily="34" charset="0"/>
              </a:rPr>
              <a:t>TIRUPATI</a:t>
            </a:r>
            <a:r>
              <a:rPr lang="en-US" sz="1800" b="1">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DISTRICT. </a:t>
            </a:r>
          </a:p>
          <a:p>
            <a:pPr algn="ctr"/>
            <a:r>
              <a:rPr lang="en-US" sz="1800" b="1" dirty="0">
                <a:effectLst/>
                <a:latin typeface="Times New Roman" panose="02020603050405020304" pitchFamily="18" charset="0"/>
                <a:ea typeface="Calibri" panose="020F0502020204030204" pitchFamily="34" charset="0"/>
              </a:rPr>
              <a:t>ACADEMIC YEAR 2022-2023</a:t>
            </a:r>
            <a:endParaRPr lang="en-IN" dirty="0"/>
          </a:p>
        </p:txBody>
      </p:sp>
      <p:sp>
        <p:nvSpPr>
          <p:cNvPr id="8" name="TextBox 7">
            <a:extLst>
              <a:ext uri="{FF2B5EF4-FFF2-40B4-BE49-F238E27FC236}">
                <a16:creationId xmlns:a16="http://schemas.microsoft.com/office/drawing/2014/main" id="{5FCA5DFA-3BA9-25A0-FBCE-C8C3C7983400}"/>
              </a:ext>
            </a:extLst>
          </p:cNvPr>
          <p:cNvSpPr txBox="1"/>
          <p:nvPr/>
        </p:nvSpPr>
        <p:spPr>
          <a:xfrm>
            <a:off x="6525988" y="4497045"/>
            <a:ext cx="3985132" cy="1477328"/>
          </a:xfrm>
          <a:prstGeom prst="rect">
            <a:avLst/>
          </a:prstGeom>
          <a:noFill/>
        </p:spPr>
        <p:txBody>
          <a:bodyPr wrap="square">
            <a:spAutoFit/>
          </a:bodyPr>
          <a:lstStyle/>
          <a:p>
            <a:pPr algn="l"/>
            <a:r>
              <a:rPr lang="en-US" sz="1800" b="1" dirty="0">
                <a:latin typeface="Times New Roman" panose="02020603050405020304" pitchFamily="18" charset="0"/>
                <a:cs typeface="Times New Roman" panose="02020603050405020304" pitchFamily="18" charset="0"/>
              </a:rPr>
              <a:t>       A.M.SAI CHARITH 19KB1A0514</a:t>
            </a:r>
          </a:p>
          <a:p>
            <a:pPr algn="l"/>
            <a:r>
              <a:rPr lang="en-US" sz="1800" b="1" dirty="0">
                <a:latin typeface="Times New Roman" panose="02020603050405020304" pitchFamily="18" charset="0"/>
                <a:cs typeface="Times New Roman" panose="02020603050405020304" pitchFamily="18" charset="0"/>
              </a:rPr>
              <a:t>       A.SARATH BABU 19KB1A0507</a:t>
            </a:r>
          </a:p>
          <a:p>
            <a:pPr algn="l"/>
            <a:r>
              <a:rPr lang="en-US" sz="18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K.YASWANTH</a:t>
            </a:r>
            <a:r>
              <a:rPr lang="en-US" sz="1800" b="1" dirty="0">
                <a:latin typeface="Times New Roman" panose="02020603050405020304" pitchFamily="18" charset="0"/>
                <a:cs typeface="Times New Roman" panose="02020603050405020304" pitchFamily="18" charset="0"/>
              </a:rPr>
              <a:t> 19KB1A0564</a:t>
            </a:r>
          </a:p>
          <a:p>
            <a:pPr algn="l"/>
            <a:r>
              <a:rPr lang="en-US" sz="1800" b="1" dirty="0">
                <a:latin typeface="Times New Roman" panose="02020603050405020304" pitchFamily="18" charset="0"/>
                <a:cs typeface="Times New Roman" panose="02020603050405020304" pitchFamily="18" charset="0"/>
              </a:rPr>
              <a:t>       V.</a:t>
            </a:r>
            <a:r>
              <a:rPr lang="en-US" b="1" dirty="0">
                <a:latin typeface="Times New Roman" panose="02020603050405020304" pitchFamily="18" charset="0"/>
                <a:cs typeface="Times New Roman" panose="02020603050405020304" pitchFamily="18" charset="0"/>
              </a:rPr>
              <a:t>LOKESH</a:t>
            </a:r>
            <a:r>
              <a:rPr lang="en-US" sz="18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20KB5A0501</a:t>
            </a:r>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72518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8FDD-491F-2540-CB91-50F284ABB910}"/>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44558407-4C90-EDB5-ACD2-EC4B963D7BA8}"/>
              </a:ext>
            </a:extLst>
          </p:cNvPr>
          <p:cNvSpPr>
            <a:spLocks noGrp="1"/>
          </p:cNvSpPr>
          <p:nvPr>
            <p:ph idx="1"/>
          </p:nvPr>
        </p:nvSpPr>
        <p:spPr/>
        <p:txBody>
          <a:bodyPr/>
          <a:lstStyle/>
          <a:p>
            <a:pPr algn="just">
              <a:buFont typeface="Wingdings" panose="05000000000000000000" pitchFamily="2" charset="2"/>
              <a:buChar char="ü"/>
            </a:pPr>
            <a:r>
              <a:rPr lang="en-US" sz="2000" cap="none" dirty="0">
                <a:latin typeface="Times New Roman" panose="02020603050405020304" pitchFamily="18" charset="0"/>
                <a:cs typeface="Times New Roman" panose="02020603050405020304" pitchFamily="18" charset="0"/>
              </a:rPr>
              <a:t> </a:t>
            </a:r>
            <a:r>
              <a:rPr lang="en-US" sz="2000" cap="none">
                <a:latin typeface="Times New Roman" panose="02020603050405020304" pitchFamily="18" charset="0"/>
                <a:cs typeface="Times New Roman" panose="02020603050405020304" pitchFamily="18" charset="0"/>
              </a:rPr>
              <a:t>This </a:t>
            </a:r>
            <a:r>
              <a:rPr lang="en-US">
                <a:latin typeface="Times New Roman" panose="02020603050405020304" pitchFamily="18" charset="0"/>
                <a:cs typeface="Times New Roman" panose="02020603050405020304" pitchFamily="18" charset="0"/>
              </a:rPr>
              <a:t>project</a:t>
            </a:r>
            <a:r>
              <a:rPr lang="en-US" sz="2000" cap="none">
                <a:latin typeface="Times New Roman" panose="02020603050405020304" pitchFamily="18" charset="0"/>
                <a:cs typeface="Times New Roman" panose="02020603050405020304" pitchFamily="18" charset="0"/>
              </a:rPr>
              <a:t> </a:t>
            </a:r>
            <a:r>
              <a:rPr lang="en-US" sz="2000" cap="none" dirty="0">
                <a:latin typeface="Times New Roman" panose="02020603050405020304" pitchFamily="18" charset="0"/>
                <a:cs typeface="Times New Roman" panose="02020603050405020304" pitchFamily="18" charset="0"/>
              </a:rPr>
              <a:t>aims to propose a Blockchain-based alternative to Google Pay, a bank-to-  bank payments software developed by Google. The key purpose of the article is to develop a web application that would allow transactions between centralized systems to be made through a decentralized network.</a:t>
            </a:r>
          </a:p>
          <a:p>
            <a:pPr algn="just">
              <a:buFont typeface="Wingdings" panose="05000000000000000000" pitchFamily="2" charset="2"/>
              <a:buChar char="ü"/>
            </a:pPr>
            <a:r>
              <a:rPr lang="en-US" sz="2000" cap="none" dirty="0">
                <a:latin typeface="Times New Roman" panose="02020603050405020304" pitchFamily="18" charset="0"/>
                <a:cs typeface="Times New Roman" panose="02020603050405020304" pitchFamily="18" charset="0"/>
              </a:rPr>
              <a:t>  In order to conduct a transaction, a user must first produce a block including all relevant information, as explained in the protocol's workings above. Just the user's username will be accessible to anybody who has a copy of the blockchain. </a:t>
            </a:r>
          </a:p>
          <a:p>
            <a:pPr algn="just">
              <a:buFont typeface="Wingdings" panose="05000000000000000000" pitchFamily="2" charset="2"/>
              <a:buChar char="ü"/>
            </a:pPr>
            <a:r>
              <a:rPr lang="en-US" sz="2000" cap="none" dirty="0">
                <a:latin typeface="Times New Roman" panose="02020603050405020304" pitchFamily="18" charset="0"/>
                <a:cs typeface="Times New Roman" panose="02020603050405020304" pitchFamily="18" charset="0"/>
              </a:rPr>
              <a:t>The user would separately provide his or her personal information to their bank (via KYC, for instance) and send it to the bank where their account is located.</a:t>
            </a:r>
            <a:endParaRPr lang="en-IN" dirty="0"/>
          </a:p>
        </p:txBody>
      </p:sp>
    </p:spTree>
    <p:extLst>
      <p:ext uri="{BB962C8B-B14F-4D97-AF65-F5344CB8AC3E}">
        <p14:creationId xmlns:p14="http://schemas.microsoft.com/office/powerpoint/2010/main" val="166963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075E-255A-18E4-F893-3C68B559E8C5}"/>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Result Analysis</a:t>
            </a:r>
          </a:p>
        </p:txBody>
      </p:sp>
      <p:sp>
        <p:nvSpPr>
          <p:cNvPr id="3" name="Content Placeholder 2">
            <a:extLst>
              <a:ext uri="{FF2B5EF4-FFF2-40B4-BE49-F238E27FC236}">
                <a16:creationId xmlns:a16="http://schemas.microsoft.com/office/drawing/2014/main" id="{A40867B1-8D6C-7BFE-592F-07E00C0D0BF9}"/>
              </a:ext>
            </a:extLst>
          </p:cNvPr>
          <p:cNvSpPr>
            <a:spLocks noGrp="1"/>
          </p:cNvSpPr>
          <p:nvPr>
            <p:ph idx="1"/>
          </p:nvPr>
        </p:nvSpPr>
        <p:spPr/>
        <p:txBody>
          <a:bodyPr>
            <a:normAutofit lnSpcReduction="10000"/>
          </a:bodyPr>
          <a:lstStyle/>
          <a:p>
            <a:pPr algn="just">
              <a:buFont typeface="Wingdings" panose="05000000000000000000" pitchFamily="2" charset="2"/>
              <a:buChar char="ü"/>
            </a:pPr>
            <a:r>
              <a:rPr lang="en-US" sz="2200" b="1" cap="none" dirty="0">
                <a:latin typeface="Times New Roman" panose="02020603050405020304" pitchFamily="18" charset="0"/>
                <a:cs typeface="Times New Roman" panose="02020603050405020304" pitchFamily="18" charset="0"/>
              </a:rPr>
              <a:t> Login Test </a:t>
            </a:r>
            <a:r>
              <a:rPr lang="en-US" sz="2200" b="1" dirty="0">
                <a:latin typeface="Times New Roman" panose="02020603050405020304" pitchFamily="18" charset="0"/>
                <a:cs typeface="Times New Roman" panose="02020603050405020304" pitchFamily="18" charset="0"/>
              </a:rPr>
              <a:t>Analysis</a:t>
            </a:r>
            <a:r>
              <a:rPr lang="en-US" cap="none" dirty="0">
                <a:latin typeface="Times New Roman" panose="02020603050405020304" pitchFamily="18" charset="0"/>
                <a:cs typeface="Times New Roman" panose="02020603050405020304" pitchFamily="18" charset="0"/>
              </a:rPr>
              <a:t>: Verify that the user can successfully login to the system with valid credentials. Verify that the user is unable to login with invalid credentials.</a:t>
            </a:r>
          </a:p>
          <a:p>
            <a:pPr algn="just">
              <a:buFont typeface="Wingdings" panose="05000000000000000000" pitchFamily="2" charset="2"/>
              <a:buChar char="ü"/>
            </a:pPr>
            <a:r>
              <a:rPr lang="en-US" b="1" cap="none" dirty="0">
                <a:latin typeface="Times New Roman" panose="02020603050405020304" pitchFamily="18" charset="0"/>
                <a:cs typeface="Times New Roman" panose="02020603050405020304" pitchFamily="18" charset="0"/>
              </a:rPr>
              <a:t> </a:t>
            </a:r>
            <a:r>
              <a:rPr lang="en-US" sz="2200" b="1" cap="none" dirty="0">
                <a:latin typeface="Times New Roman" panose="02020603050405020304" pitchFamily="18" charset="0"/>
                <a:cs typeface="Times New Roman" panose="02020603050405020304" pitchFamily="18" charset="0"/>
              </a:rPr>
              <a:t>Account Creation Test </a:t>
            </a:r>
            <a:r>
              <a:rPr lang="en-US" sz="2200" b="1" dirty="0">
                <a:latin typeface="Times New Roman" panose="02020603050405020304" pitchFamily="18" charset="0"/>
                <a:cs typeface="Times New Roman" panose="02020603050405020304" pitchFamily="18" charset="0"/>
              </a:rPr>
              <a:t>Analysis</a:t>
            </a:r>
            <a:r>
              <a:rPr lang="en-US" sz="2200" cap="none"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Verify that the user can successfully create a new account. Verify that the user is unable to create a new account with incomplete or incorrect information.</a:t>
            </a:r>
          </a:p>
          <a:p>
            <a:pPr algn="just">
              <a:buFont typeface="Wingdings" panose="05000000000000000000" pitchFamily="2" charset="2"/>
              <a:buChar char="ü"/>
            </a:pPr>
            <a:r>
              <a:rPr lang="en-US" b="1" cap="none" dirty="0">
                <a:latin typeface="Times New Roman" panose="02020603050405020304" pitchFamily="18" charset="0"/>
                <a:cs typeface="Times New Roman" panose="02020603050405020304" pitchFamily="18" charset="0"/>
              </a:rPr>
              <a:t> </a:t>
            </a:r>
            <a:r>
              <a:rPr lang="en-US" sz="2200" b="1" cap="none" dirty="0">
                <a:latin typeface="Times New Roman" panose="02020603050405020304" pitchFamily="18" charset="0"/>
                <a:cs typeface="Times New Roman" panose="02020603050405020304" pitchFamily="18" charset="0"/>
              </a:rPr>
              <a:t>Deposit and Withdrawal Test </a:t>
            </a:r>
            <a:r>
              <a:rPr lang="en-US" sz="2200" b="1" dirty="0">
                <a:latin typeface="Times New Roman" panose="02020603050405020304" pitchFamily="18" charset="0"/>
                <a:cs typeface="Times New Roman" panose="02020603050405020304" pitchFamily="18" charset="0"/>
              </a:rPr>
              <a:t>Analysis</a:t>
            </a:r>
            <a:r>
              <a:rPr lang="en-US" sz="2200" cap="none"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Verify that the user can successfully deposit and withdraw money from their account. Verify that the user is unable to withdraw more money than they have in their account.</a:t>
            </a:r>
          </a:p>
          <a:p>
            <a:pPr algn="just">
              <a:buFont typeface="Wingdings" panose="05000000000000000000" pitchFamily="2" charset="2"/>
              <a:buChar char="ü"/>
            </a:pPr>
            <a:r>
              <a:rPr lang="en-US" b="1" cap="none" dirty="0">
                <a:latin typeface="Times New Roman" panose="02020603050405020304" pitchFamily="18" charset="0"/>
                <a:cs typeface="Times New Roman" panose="02020603050405020304" pitchFamily="18" charset="0"/>
              </a:rPr>
              <a:t> </a:t>
            </a:r>
            <a:r>
              <a:rPr lang="en-US" sz="2200" b="1" cap="none" dirty="0">
                <a:latin typeface="Times New Roman" panose="02020603050405020304" pitchFamily="18" charset="0"/>
                <a:cs typeface="Times New Roman" panose="02020603050405020304" pitchFamily="18" charset="0"/>
              </a:rPr>
              <a:t>Transfer Funds Test </a:t>
            </a:r>
            <a:r>
              <a:rPr lang="en-US" sz="2200" b="1" dirty="0">
                <a:latin typeface="Times New Roman" panose="02020603050405020304" pitchFamily="18" charset="0"/>
                <a:cs typeface="Times New Roman" panose="02020603050405020304" pitchFamily="18" charset="0"/>
              </a:rPr>
              <a:t>Analysis</a:t>
            </a:r>
            <a:r>
              <a:rPr lang="en-US" sz="2200" cap="none"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Verify that the user can successfully transfer funds to another account. Verify that the user is unable to transfer more money than they have in their account.</a:t>
            </a:r>
          </a:p>
          <a:p>
            <a:pPr algn="just">
              <a:buFont typeface="Wingdings" panose="05000000000000000000" pitchFamily="2" charset="2"/>
              <a:buChar char="ü"/>
            </a:pPr>
            <a:r>
              <a:rPr lang="en-US" b="1" cap="none" dirty="0">
                <a:latin typeface="Times New Roman" panose="02020603050405020304" pitchFamily="18" charset="0"/>
                <a:cs typeface="Times New Roman" panose="02020603050405020304" pitchFamily="18" charset="0"/>
              </a:rPr>
              <a:t> </a:t>
            </a:r>
            <a:r>
              <a:rPr lang="en-US" sz="2200" b="1" cap="none" dirty="0">
                <a:latin typeface="Times New Roman" panose="02020603050405020304" pitchFamily="18" charset="0"/>
                <a:cs typeface="Times New Roman" panose="02020603050405020304" pitchFamily="18" charset="0"/>
              </a:rPr>
              <a:t>Blockchain Ledger Test </a:t>
            </a:r>
            <a:r>
              <a:rPr lang="en-US" sz="2200" b="1" dirty="0">
                <a:latin typeface="Times New Roman" panose="02020603050405020304" pitchFamily="18" charset="0"/>
                <a:cs typeface="Times New Roman" panose="02020603050405020304" pitchFamily="18" charset="0"/>
              </a:rPr>
              <a:t>Analysis</a:t>
            </a:r>
            <a:r>
              <a:rPr lang="en-US" sz="2200" cap="none"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Verify that all transactions are recorded on the blockchain ledger.</a:t>
            </a:r>
          </a:p>
          <a:p>
            <a:endParaRPr lang="en-IN" dirty="0"/>
          </a:p>
        </p:txBody>
      </p:sp>
    </p:spTree>
    <p:extLst>
      <p:ext uri="{BB962C8B-B14F-4D97-AF65-F5344CB8AC3E}">
        <p14:creationId xmlns:p14="http://schemas.microsoft.com/office/powerpoint/2010/main" val="1855017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C95C-E015-72A3-39FA-1B06DB8AF24F}"/>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Conclusion and Future Enhancements</a:t>
            </a:r>
          </a:p>
        </p:txBody>
      </p:sp>
      <p:sp>
        <p:nvSpPr>
          <p:cNvPr id="3" name="Content Placeholder 2">
            <a:extLst>
              <a:ext uri="{FF2B5EF4-FFF2-40B4-BE49-F238E27FC236}">
                <a16:creationId xmlns:a16="http://schemas.microsoft.com/office/drawing/2014/main" id="{20E74A9C-A02F-B0A0-0D0C-64DF7B8C6045}"/>
              </a:ext>
            </a:extLst>
          </p:cNvPr>
          <p:cNvSpPr>
            <a:spLocks noGrp="1"/>
          </p:cNvSpPr>
          <p:nvPr>
            <p:ph idx="1"/>
          </p:nvPr>
        </p:nvSpPr>
        <p:spPr>
          <a:xfrm>
            <a:off x="1097279" y="1845734"/>
            <a:ext cx="10198249" cy="4023360"/>
          </a:xfrm>
        </p:spPr>
        <p:txBody>
          <a:bodyPr/>
          <a:lstStyle/>
          <a:p>
            <a:pPr marL="0" indent="0" algn="just">
              <a:buNone/>
            </a:pPr>
            <a:r>
              <a:rPr lang="en-US" b="0" i="0" dirty="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In conclusion, secure bank transactions using blockchain technology provides a number of benefits such as enhanced security, faster transaction processing times, reduced transaction costs, and improved transparency. By leveraging the distributed ledger technology, banks can improve their operations and enhance their customer experience.</a:t>
            </a:r>
          </a:p>
          <a:p>
            <a:pPr marL="0" indent="0" algn="just">
              <a:buNone/>
            </a:pPr>
            <a:r>
              <a:rPr lang="en-US" sz="1800" b="0" i="0" dirty="0">
                <a:solidFill>
                  <a:srgbClr val="374151"/>
                </a:solidFill>
                <a:effectLst/>
                <a:latin typeface="Times New Roman" panose="02020603050405020304" pitchFamily="18" charset="0"/>
                <a:cs typeface="Times New Roman" panose="02020603050405020304" pitchFamily="18" charset="0"/>
              </a:rPr>
              <a:t>  To enhance the secure bank transactions using blockchain, future developments could include:</a:t>
            </a:r>
          </a:p>
          <a:p>
            <a:pPr marL="457200" indent="-45720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Integration with other blockchain networks to improve interoperability and allow for seamless transaction processing.</a:t>
            </a:r>
          </a:p>
          <a:p>
            <a:pPr marL="457200" indent="-45720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Development of smart contracts to automate and streamline transaction processing, which could reduce transaction costs and improve processing times.</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127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D26887-ECCA-BF2F-83C6-97A2DBFC5600}"/>
              </a:ext>
            </a:extLst>
          </p:cNvPr>
          <p:cNvSpPr>
            <a:spLocks noGrp="1"/>
          </p:cNvSpPr>
          <p:nvPr>
            <p:ph idx="1"/>
          </p:nvPr>
        </p:nvSpPr>
        <p:spPr>
          <a:xfrm>
            <a:off x="3744685" y="2633889"/>
            <a:ext cx="4435929" cy="1195161"/>
          </a:xfrm>
        </p:spPr>
        <p:txBody>
          <a:bodyPr>
            <a:normAutofit/>
          </a:bodyPr>
          <a:lstStyle/>
          <a:p>
            <a:pPr marL="0" indent="0">
              <a:buNone/>
            </a:pPr>
            <a:r>
              <a:rPr lang="en-US" sz="7200" b="1" dirty="0">
                <a:solidFill>
                  <a:srgbClr val="000000"/>
                </a:solidFill>
                <a:latin typeface="Times New Roman" panose="02020603050405020304" pitchFamily="18" charset="0"/>
              </a:rPr>
              <a:t>Thank you</a:t>
            </a:r>
            <a:endParaRPr lang="en-IN" sz="7200" dirty="0"/>
          </a:p>
        </p:txBody>
      </p:sp>
    </p:spTree>
    <p:extLst>
      <p:ext uri="{BB962C8B-B14F-4D97-AF65-F5344CB8AC3E}">
        <p14:creationId xmlns:p14="http://schemas.microsoft.com/office/powerpoint/2010/main" val="92482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C4F9-CD44-43E4-F643-7BDE78C2EB6A}"/>
              </a:ext>
            </a:extLst>
          </p:cNvPr>
          <p:cNvSpPr>
            <a:spLocks noGrp="1"/>
          </p:cNvSpPr>
          <p:nvPr>
            <p:ph type="title"/>
          </p:nvPr>
        </p:nvSpPr>
        <p:spPr>
          <a:xfrm>
            <a:off x="770709" y="595993"/>
            <a:ext cx="10058400" cy="742097"/>
          </a:xfrm>
        </p:spPr>
        <p:txBody>
          <a:bodyPr>
            <a:normAutofit/>
          </a:bodyPr>
          <a:lstStyle/>
          <a:p>
            <a:r>
              <a:rPr lang="en-US" sz="4400" b="1" dirty="0">
                <a:latin typeface="Times New Roman" panose="02020603050405020304" pitchFamily="18" charset="0"/>
                <a:cs typeface="Times New Roman" panose="02020603050405020304" pitchFamily="18" charset="0"/>
              </a:rPr>
              <a:t>Table </a:t>
            </a:r>
            <a:r>
              <a:rPr lang="en-US" sz="4400" b="1" dirty="0">
                <a:solidFill>
                  <a:schemeClr val="tx1"/>
                </a:solidFill>
                <a:latin typeface="Times New Roman" panose="02020603050405020304" pitchFamily="18" charset="0"/>
                <a:cs typeface="Times New Roman" panose="02020603050405020304" pitchFamily="18" charset="0"/>
              </a:rPr>
              <a:t>Of Contents</a:t>
            </a:r>
            <a:r>
              <a:rPr lang="en-US" sz="4400" b="1" dirty="0">
                <a:latin typeface="Times New Roman" panose="02020603050405020304" pitchFamily="18" charset="0"/>
                <a:cs typeface="Times New Roman" panose="02020603050405020304" pitchFamily="18" charset="0"/>
              </a:rPr>
              <a:t>:</a:t>
            </a:r>
            <a:endParaRPr lang="en-IN" b="1" dirty="0"/>
          </a:p>
        </p:txBody>
      </p:sp>
      <p:sp>
        <p:nvSpPr>
          <p:cNvPr id="3" name="Content Placeholder 2">
            <a:extLst>
              <a:ext uri="{FF2B5EF4-FFF2-40B4-BE49-F238E27FC236}">
                <a16:creationId xmlns:a16="http://schemas.microsoft.com/office/drawing/2014/main" id="{5666D2E6-1864-E2B9-2EFF-5452DF7F4DF4}"/>
              </a:ext>
            </a:extLst>
          </p:cNvPr>
          <p:cNvSpPr>
            <a:spLocks noGrp="1"/>
          </p:cNvSpPr>
          <p:nvPr>
            <p:ph idx="1"/>
          </p:nvPr>
        </p:nvSpPr>
        <p:spPr>
          <a:xfrm>
            <a:off x="923620" y="1766048"/>
            <a:ext cx="10515600" cy="4077184"/>
          </a:xfrm>
        </p:spPr>
        <p:txBody>
          <a:bodyPr>
            <a:normAutofit fontScale="85000" lnSpcReduction="20000"/>
          </a:bodyPr>
          <a:lstStyle/>
          <a:p>
            <a:pPr marL="0" indent="0">
              <a:buNone/>
            </a:pPr>
            <a:endParaRPr lang="en-US" dirty="0"/>
          </a:p>
          <a:p>
            <a:pPr>
              <a:buFont typeface="Wingdings" panose="05000000000000000000" pitchFamily="2" charset="2"/>
              <a:buChar char="Ø"/>
            </a:pPr>
            <a:r>
              <a:rPr lang="en-US" sz="2400" cap="none" dirty="0">
                <a:latin typeface="Times New Roman" panose="02020603050405020304" pitchFamily="18" charset="0"/>
                <a:cs typeface="Times New Roman" panose="02020603050405020304" pitchFamily="18" charset="0"/>
              </a:rPr>
              <a:t> Abstract</a:t>
            </a:r>
          </a:p>
          <a:p>
            <a:pPr>
              <a:buFont typeface="Wingdings" panose="05000000000000000000" pitchFamily="2" charset="2"/>
              <a:buChar char="Ø"/>
            </a:pPr>
            <a:r>
              <a:rPr lang="en-US" sz="2400" cap="none"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Ø"/>
            </a:pPr>
            <a:r>
              <a:rPr lang="en-US" sz="2400" cap="none"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2400" cap="none"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US" sz="2400" cap="none" dirty="0">
                <a:latin typeface="Times New Roman" panose="02020603050405020304" pitchFamily="18" charset="0"/>
                <a:cs typeface="Times New Roman" panose="02020603050405020304" pitchFamily="18" charset="0"/>
              </a:rPr>
              <a:t> Literature Survey</a:t>
            </a:r>
          </a:p>
          <a:p>
            <a:pPr>
              <a:buFont typeface="Wingdings" panose="05000000000000000000" pitchFamily="2" charset="2"/>
              <a:buChar char="Ø"/>
            </a:pPr>
            <a:r>
              <a:rPr lang="en-US" sz="2400" cap="none" dirty="0">
                <a:latin typeface="Times New Roman" panose="02020603050405020304" pitchFamily="18" charset="0"/>
                <a:cs typeface="Times New Roman" panose="02020603050405020304" pitchFamily="18" charset="0"/>
              </a:rPr>
              <a:t> Methodologies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US" sz="2400" cap="none" dirty="0">
                <a:latin typeface="Times New Roman" panose="02020603050405020304" pitchFamily="18" charset="0"/>
                <a:cs typeface="Times New Roman" panose="02020603050405020304" pitchFamily="18" charset="0"/>
              </a:rPr>
              <a:t>Result Analysis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 and Future Enhancements</a:t>
            </a:r>
          </a:p>
          <a:p>
            <a:pPr>
              <a:buFont typeface="Wingdings" panose="05000000000000000000" pitchFamily="2" charset="2"/>
              <a:buChar char="Ø"/>
            </a:pPr>
            <a:endParaRPr lang="en-US" sz="24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6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8166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CB9B-1925-994A-F022-C5EB952DCC44}"/>
              </a:ext>
            </a:extLst>
          </p:cNvPr>
          <p:cNvSpPr>
            <a:spLocks noGrp="1"/>
          </p:cNvSpPr>
          <p:nvPr>
            <p:ph type="title"/>
          </p:nvPr>
        </p:nvSpPr>
        <p:spPr/>
        <p:txBody>
          <a:bodyPr>
            <a:normAutofit/>
          </a:bodyPr>
          <a:lstStyle/>
          <a:p>
            <a:r>
              <a:rPr lang="en-IN" sz="3600" b="1" dirty="0">
                <a:effectLst/>
                <a:latin typeface="Times New Roman" panose="02020603050405020304" pitchFamily="18" charset="0"/>
                <a:ea typeface="Calibri" panose="020F0502020204030204" pitchFamily="34" charset="0"/>
              </a:rPr>
              <a:t>Abst</a:t>
            </a:r>
            <a:r>
              <a:rPr lang="en-IN" sz="3600" b="1" dirty="0">
                <a:solidFill>
                  <a:schemeClr val="tx1"/>
                </a:solidFill>
                <a:effectLst/>
                <a:latin typeface="Times New Roman" panose="02020603050405020304" pitchFamily="18" charset="0"/>
                <a:ea typeface="Calibri" panose="020F0502020204030204" pitchFamily="34" charset="0"/>
              </a:rPr>
              <a:t>ract</a:t>
            </a:r>
            <a:endParaRPr lang="en-IN" sz="6000" dirty="0">
              <a:solidFill>
                <a:schemeClr val="tx1"/>
              </a:solidFill>
            </a:endParaRPr>
          </a:p>
        </p:txBody>
      </p:sp>
      <p:sp>
        <p:nvSpPr>
          <p:cNvPr id="3" name="Content Placeholder 2">
            <a:extLst>
              <a:ext uri="{FF2B5EF4-FFF2-40B4-BE49-F238E27FC236}">
                <a16:creationId xmlns:a16="http://schemas.microsoft.com/office/drawing/2014/main" id="{16DB3CA4-13A9-09B0-D36C-45ADAD702384}"/>
              </a:ext>
            </a:extLst>
          </p:cNvPr>
          <p:cNvSpPr>
            <a:spLocks noGrp="1"/>
          </p:cNvSpPr>
          <p:nvPr>
            <p:ph idx="1"/>
          </p:nvPr>
        </p:nvSpPr>
        <p:spPr>
          <a:xfrm>
            <a:off x="1376312" y="1737360"/>
            <a:ext cx="10259876" cy="4131734"/>
          </a:xfrm>
        </p:spPr>
        <p:txBody>
          <a:bodyPr>
            <a:normAutofit/>
          </a:bodyPr>
          <a:lstStyle/>
          <a:p>
            <a:pPr marL="0" indent="0" algn="just">
              <a:buNone/>
            </a:pPr>
            <a:endParaRPr lang="en-US" sz="2400" cap="none" dirty="0">
              <a:latin typeface="Times New Roman" panose="02020603050405020304" pitchFamily="18" charset="0"/>
              <a:cs typeface="Times New Roman" panose="02020603050405020304" pitchFamily="18" charset="0"/>
            </a:endParaRPr>
          </a:p>
          <a:p>
            <a:pPr marL="0" indent="0" algn="just">
              <a:buNone/>
            </a:pPr>
            <a:r>
              <a:rPr lang="en-US" sz="2400" cap="none" dirty="0">
                <a:latin typeface="Times New Roman" panose="02020603050405020304" pitchFamily="18" charset="0"/>
                <a:cs typeface="Times New Roman" panose="02020603050405020304" pitchFamily="18" charset="0"/>
              </a:rPr>
              <a:t>	</a:t>
            </a:r>
            <a:r>
              <a:rPr lang="en-US" cap="none" dirty="0">
                <a:latin typeface="Times New Roman" panose="02020603050405020304" pitchFamily="18" charset="0"/>
                <a:cs typeface="Times New Roman" panose="02020603050405020304" pitchFamily="18" charset="0"/>
              </a:rPr>
              <a:t>Blockchain is a distributed database or a decentralized ledger which is most commonly used to exchange digital currency and perform transactions securely. Every participant of the network has access to the ledger which will be updated by every new transaction. The blockchain ledger is a collection of all transactions executed in the past. The blockchain ledger is a continuously growing tamper-proof data structure containing blocks that hold batches of individual transactions. The completed blocks are added in chronological order. In this paper, we propose an alternative proof-by-approval protocol which is A more advanced form of the proof-of-reputation protocol, that offers better security and is A more decentralized approach than the former at the cost of being less performant and harder to setup.</a:t>
            </a:r>
            <a:endParaRPr lang="en-IN"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530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586C-1015-3DEE-EAEC-8285F226459A}"/>
              </a:ext>
            </a:extLst>
          </p:cNvPr>
          <p:cNvSpPr>
            <a:spLocks noGrp="1"/>
          </p:cNvSpPr>
          <p:nvPr>
            <p:ph type="title"/>
          </p:nvPr>
        </p:nvSpPr>
        <p:spPr>
          <a:xfrm>
            <a:off x="1138518" y="259709"/>
            <a:ext cx="10017162" cy="1450757"/>
          </a:xfrm>
        </p:spPr>
        <p:txBody>
          <a:bodyPr>
            <a:normAutofit/>
          </a:bodyPr>
          <a:lstStyle/>
          <a:p>
            <a:r>
              <a:rPr lang="en-US" sz="3600" b="1" dirty="0">
                <a:latin typeface="Times New Roman" panose="02020603050405020304" pitchFamily="18" charset="0"/>
                <a:cs typeface="Times New Roman" panose="02020603050405020304" pitchFamily="18" charset="0"/>
              </a:rPr>
              <a:t>Motivation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90C7BA-5FA3-A7CE-0B28-33EB22FBF521}"/>
              </a:ext>
            </a:extLst>
          </p:cNvPr>
          <p:cNvSpPr>
            <a:spLocks noGrp="1"/>
          </p:cNvSpPr>
          <p:nvPr>
            <p:ph idx="1"/>
          </p:nvPr>
        </p:nvSpPr>
        <p:spPr>
          <a:xfrm>
            <a:off x="1138518" y="1670024"/>
            <a:ext cx="10313624" cy="3377106"/>
          </a:xfrm>
        </p:spPr>
        <p:txBody>
          <a:bodyPr>
            <a:normAutofit/>
          </a:bodyPr>
          <a:lstStyle/>
          <a:p>
            <a:pPr algn="just">
              <a:buFont typeface="Wingdings" panose="05000000000000000000" pitchFamily="2" charset="2"/>
              <a:buChar char="q"/>
            </a:pPr>
            <a:endParaRPr lang="en-US" cap="none"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cap="none" dirty="0">
                <a:latin typeface="Times New Roman" panose="02020603050405020304" pitchFamily="18" charset="0"/>
                <a:cs typeface="Times New Roman" panose="02020603050405020304" pitchFamily="18" charset="0"/>
              </a:rPr>
              <a:t> The motivation for secure bank transactions using blockchain is to create a more secure efficient and cost effective solutions for industrial banking. The traditional banking system is plagued by number of challenges ,including slow transactions speed, high cost, lack of transparency, and inadequate security measures.</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By leveraging the power of blockchain technology, banks and other financial institutions can o</a:t>
            </a:r>
            <a:r>
              <a:rPr lang="en-US" cap="none" dirty="0">
                <a:latin typeface="Times New Roman" panose="02020603050405020304" pitchFamily="18" charset="0"/>
                <a:cs typeface="Times New Roman" panose="02020603050405020304" pitchFamily="18" charset="0"/>
              </a:rPr>
              <a:t>vercome these challenges and provide a more secure and efficient solut</a:t>
            </a:r>
            <a:r>
              <a:rPr lang="en-US" dirty="0">
                <a:latin typeface="Times New Roman" panose="02020603050405020304" pitchFamily="18" charset="0"/>
                <a:cs typeface="Times New Roman" panose="02020603050405020304" pitchFamily="18" charset="0"/>
              </a:rPr>
              <a:t>ion for their customers. With</a:t>
            </a:r>
            <a:r>
              <a:rPr lang="en-US" cap="none" dirty="0">
                <a:latin typeface="Times New Roman" panose="02020603050405020304" pitchFamily="18" charset="0"/>
                <a:cs typeface="Times New Roman" panose="02020603050405020304" pitchFamily="18" charset="0"/>
              </a:rPr>
              <a:t> blockchain, transactions</a:t>
            </a:r>
            <a:r>
              <a:rPr lang="en-US" dirty="0">
                <a:latin typeface="Times New Roman" panose="02020603050405020304" pitchFamily="18" charset="0"/>
                <a:cs typeface="Times New Roman" panose="02020603050405020304" pitchFamily="18" charset="0"/>
              </a:rPr>
              <a:t> are processed much faster as there is no need for intermediaries to verify them. This not only saves time, but also reduces costs as intermediaries are eliminated.</a:t>
            </a:r>
          </a:p>
        </p:txBody>
      </p:sp>
    </p:spTree>
    <p:extLst>
      <p:ext uri="{BB962C8B-B14F-4D97-AF65-F5344CB8AC3E}">
        <p14:creationId xmlns:p14="http://schemas.microsoft.com/office/powerpoint/2010/main" val="398030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99A7-F8CB-A89B-9787-5720CBE00B95}"/>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Problem Statement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83A043-D15A-F23B-F436-D211EB8188F7}"/>
              </a:ext>
            </a:extLst>
          </p:cNvPr>
          <p:cNvSpPr>
            <a:spLocks noGrp="1"/>
          </p:cNvSpPr>
          <p:nvPr>
            <p:ph idx="1"/>
          </p:nvPr>
        </p:nvSpPr>
        <p:spPr>
          <a:xfrm>
            <a:off x="1246094" y="2220686"/>
            <a:ext cx="9909586" cy="3257550"/>
          </a:xfrm>
        </p:spPr>
        <p:txBody>
          <a:bodyPr>
            <a:normAutofit/>
          </a:bodyPr>
          <a:lstStyle/>
          <a:p>
            <a:pPr marL="0" indent="0" algn="just">
              <a:buNone/>
            </a:pPr>
            <a:r>
              <a:rPr lang="en-US" dirty="0">
                <a:solidFill>
                  <a:schemeClr val="dk1"/>
                </a:solidFill>
                <a:latin typeface="Times New Roman" panose="02020603050405020304" pitchFamily="18" charset="0"/>
                <a:ea typeface="Trebuchet MS"/>
                <a:cs typeface="Times New Roman" panose="02020603050405020304" pitchFamily="18" charset="0"/>
                <a:sym typeface="Trebuchet MS"/>
              </a:rPr>
              <a:t>The Indian banking industry today is faced with issues such as rising costs of operations, increasing susceptibility to fraudulent attacks on centralized servers and challenges in ensuring transparency. All this, primarily because most of the banking transactions may require intensive manual processing and documentation, involve costly intermediaries and are time consuming as these transactions need to be validated by various participants at various point in time causing the delay thereby resulting in almost lack of fraud proof real time solution.</a:t>
            </a:r>
          </a:p>
          <a:p>
            <a:pPr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95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5971-B1D7-6C83-F4ED-B77446DF6F1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Objectives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BD6D23-0A5B-8B25-C293-E8E78724D7D4}"/>
              </a:ext>
            </a:extLst>
          </p:cNvPr>
          <p:cNvSpPr>
            <a:spLocks noGrp="1"/>
          </p:cNvSpPr>
          <p:nvPr>
            <p:ph idx="1"/>
          </p:nvPr>
        </p:nvSpPr>
        <p:spPr>
          <a:xfrm>
            <a:off x="1097280" y="1452282"/>
            <a:ext cx="10058400" cy="4087906"/>
          </a:xfrm>
        </p:spPr>
        <p:txBody>
          <a:bodyPr/>
          <a:lstStyle/>
          <a:p>
            <a:endParaRPr lang="en-US" dirty="0"/>
          </a:p>
          <a:p>
            <a:pPr marL="201168" lvl="1" indent="0" algn="just">
              <a:buNone/>
            </a:pPr>
            <a:r>
              <a:rPr lang="en-US" dirty="0"/>
              <a:t>	</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The main objective of using blockchain for secure bank transactions is to provide a secure, transparent, and decentralized ledger for recording and verifying financial transactions. Blockchain technology offers several benefits such as immutability, improved security through encryption, and the elimination of intermediaries, which reduces the risk of fraud and ensures that transactions are executed with accuracy and efficiency. </a:t>
            </a:r>
          </a:p>
          <a:p>
            <a:pPr marL="201168" lvl="1" indent="0" algn="just">
              <a:buNone/>
            </a:pPr>
            <a:endParaRPr lang="en-US"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By using blockchain, banks aim to increase transparency, reduce transaction costs, improve security and accountability, and enhance customer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42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42F8-533F-01A1-0DF9-CA980EE20964}"/>
              </a:ext>
            </a:extLst>
          </p:cNvPr>
          <p:cNvSpPr>
            <a:spLocks noGrp="1"/>
          </p:cNvSpPr>
          <p:nvPr>
            <p:ph type="title"/>
          </p:nvPr>
        </p:nvSpPr>
        <p:spPr>
          <a:xfrm>
            <a:off x="913775" y="348793"/>
            <a:ext cx="10364451" cy="1319751"/>
          </a:xfrm>
        </p:spPr>
        <p:txBody>
          <a:bodyPr>
            <a:normAutofit/>
          </a:bodyPr>
          <a:lstStyle/>
          <a:p>
            <a:r>
              <a:rPr lang="en-US" sz="3200" b="1" dirty="0">
                <a:solidFill>
                  <a:srgbClr val="000000"/>
                </a:solidFill>
                <a:latin typeface="Times New Roman" panose="02020603050405020304" pitchFamily="18" charset="0"/>
              </a:rPr>
              <a:t>Literature </a:t>
            </a:r>
            <a:r>
              <a:rPr lang="en-US" sz="3200" b="1" dirty="0">
                <a:solidFill>
                  <a:schemeClr val="tx1"/>
                </a:solidFill>
                <a:latin typeface="Times New Roman" panose="02020603050405020304" pitchFamily="18" charset="0"/>
              </a:rPr>
              <a:t>Survey</a:t>
            </a:r>
            <a:endParaRPr lang="en-IN" sz="3200" b="1" dirty="0">
              <a:solidFill>
                <a:schemeClr val="tx1"/>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3D47353E-43C5-B45F-F6A2-9B5F69B8DB9E}"/>
              </a:ext>
            </a:extLst>
          </p:cNvPr>
          <p:cNvSpPr>
            <a:spLocks noGrp="1"/>
          </p:cNvSpPr>
          <p:nvPr>
            <p:ph idx="1"/>
          </p:nvPr>
        </p:nvSpPr>
        <p:spPr>
          <a:xfrm>
            <a:off x="913773" y="1809342"/>
            <a:ext cx="10364452" cy="4528706"/>
          </a:xfrm>
        </p:spPr>
        <p:txBody>
          <a:bodyPr>
            <a:normAutofit/>
          </a:bodyPr>
          <a:lstStyle/>
          <a:p>
            <a:pPr marL="0" indent="0" algn="just">
              <a:buNone/>
            </a:pPr>
            <a:r>
              <a:rPr lang="en-US" sz="1400" cap="none" dirty="0">
                <a:latin typeface="Times New Roman" panose="02020603050405020304" pitchFamily="18" charset="0"/>
                <a:cs typeface="Times New Roman" panose="02020603050405020304" pitchFamily="18" charset="0"/>
              </a:rPr>
              <a:t>	</a:t>
            </a:r>
          </a:p>
          <a:p>
            <a:pPr marL="0" indent="0" algn="just">
              <a:buNone/>
            </a:pPr>
            <a:r>
              <a:rPr lang="en-US" sz="1400" u="none" strike="noStrike" cap="none" baseline="0" dirty="0">
                <a:latin typeface="Times New Roman" panose="02020603050405020304" pitchFamily="18" charset="0"/>
                <a:cs typeface="Times New Roman" panose="02020603050405020304" pitchFamily="18" charset="0"/>
              </a:rPr>
              <a:t>	</a:t>
            </a:r>
            <a:endParaRPr lang="en-US" sz="1600" u="none" strike="noStrike" cap="none" baseline="0"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2A75C937-6983-A429-7180-CCD8583BC7A4}"/>
              </a:ext>
            </a:extLst>
          </p:cNvPr>
          <p:cNvGraphicFramePr>
            <a:graphicFrameLocks noGrp="1"/>
          </p:cNvGraphicFramePr>
          <p:nvPr>
            <p:extLst>
              <p:ext uri="{D42A27DB-BD31-4B8C-83A1-F6EECF244321}">
                <p14:modId xmlns:p14="http://schemas.microsoft.com/office/powerpoint/2010/main" val="1084343296"/>
              </p:ext>
            </p:extLst>
          </p:nvPr>
        </p:nvGraphicFramePr>
        <p:xfrm>
          <a:off x="1757080" y="1900518"/>
          <a:ext cx="8839202" cy="4132728"/>
        </p:xfrm>
        <a:graphic>
          <a:graphicData uri="http://schemas.openxmlformats.org/drawingml/2006/table">
            <a:tbl>
              <a:tblPr firstRow="1" bandRow="1">
                <a:tableStyleId>{46F890A9-2807-4EBB-B81D-B2AA78EC7F39}</a:tableStyleId>
              </a:tblPr>
              <a:tblGrid>
                <a:gridCol w="3029590">
                  <a:extLst>
                    <a:ext uri="{9D8B030D-6E8A-4147-A177-3AD203B41FA5}">
                      <a16:colId xmlns:a16="http://schemas.microsoft.com/office/drawing/2014/main" val="143387344"/>
                    </a:ext>
                  </a:extLst>
                </a:gridCol>
                <a:gridCol w="1679561">
                  <a:extLst>
                    <a:ext uri="{9D8B030D-6E8A-4147-A177-3AD203B41FA5}">
                      <a16:colId xmlns:a16="http://schemas.microsoft.com/office/drawing/2014/main" val="3857571653"/>
                    </a:ext>
                  </a:extLst>
                </a:gridCol>
                <a:gridCol w="4130051">
                  <a:extLst>
                    <a:ext uri="{9D8B030D-6E8A-4147-A177-3AD203B41FA5}">
                      <a16:colId xmlns:a16="http://schemas.microsoft.com/office/drawing/2014/main" val="110122484"/>
                    </a:ext>
                  </a:extLst>
                </a:gridCol>
              </a:tblGrid>
              <a:tr h="665976">
                <a:tc>
                  <a:txBody>
                    <a:bodyPr/>
                    <a:lstStyle/>
                    <a:p>
                      <a:r>
                        <a:rPr lang="en-US" dirty="0">
                          <a:solidFill>
                            <a:schemeClr val="bg1"/>
                          </a:solidFill>
                        </a:rPr>
                        <a:t>PAPER NAME  AND </a:t>
                      </a:r>
                    </a:p>
                    <a:p>
                      <a:r>
                        <a:rPr lang="en-US" dirty="0">
                          <a:solidFill>
                            <a:schemeClr val="bg1"/>
                          </a:solidFill>
                        </a:rPr>
                        <a:t>AUTHOR</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PUBLISHED /YEAR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PURPOSE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618451"/>
                  </a:ext>
                </a:extLst>
              </a:tr>
              <a:tr h="2053480">
                <a:tc>
                  <a:txBody>
                    <a:bodyPr/>
                    <a:lstStyle/>
                    <a:p>
                      <a:r>
                        <a:rPr lang="en" sz="1600" b="0" dirty="0">
                          <a:solidFill>
                            <a:schemeClr val="tx1"/>
                          </a:solidFill>
                          <a:latin typeface="Trebuchet MS"/>
                          <a:ea typeface="Trebuchet MS"/>
                          <a:cs typeface="Trebuchet MS"/>
                          <a:sym typeface="Trebuchet MS"/>
                        </a:rPr>
                        <a:t>Blockchain application and outlook in the banking industry,  Ye Guo and Chen Liang</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dirty="0"/>
                        <a:t>2016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 sz="1600" dirty="0">
                          <a:latin typeface="Trebuchet MS"/>
                          <a:ea typeface="Trebuchet MS"/>
                          <a:cs typeface="Trebuchet MS"/>
                          <a:sym typeface="Trebuchet MS"/>
                        </a:rPr>
                        <a:t>In this paper,Blockchains could revolutionize the underlying technology of the payment clearing and credit information systems in banks, thus upgrading and transforming them.</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550414351"/>
                  </a:ext>
                </a:extLst>
              </a:tr>
              <a:tr h="1413272">
                <a:tc>
                  <a:txBody>
                    <a:bodyPr/>
                    <a:lstStyle/>
                    <a:p>
                      <a:r>
                        <a:rPr lang="en" sz="1600" b="0" dirty="0">
                          <a:solidFill>
                            <a:schemeClr val="tx1"/>
                          </a:solidFill>
                          <a:latin typeface="Trebuchet MS"/>
                          <a:ea typeface="Trebuchet MS"/>
                          <a:cs typeface="Trebuchet MS"/>
                          <a:sym typeface="Trebuchet MS"/>
                        </a:rPr>
                        <a:t>Blockchain Technology </a:t>
                      </a:r>
                      <a:r>
                        <a:rPr lang="en" sz="1600" b="0" i="0" dirty="0">
                          <a:solidFill>
                            <a:schemeClr val="tx1"/>
                          </a:solidFill>
                          <a:latin typeface="Trebuchet MS"/>
                          <a:ea typeface="Trebuchet MS"/>
                          <a:cs typeface="Trebuchet MS"/>
                          <a:sym typeface="Trebuchet MS"/>
                        </a:rPr>
                        <a:t>and the Financial Services Market, Krause et al.</a:t>
                      </a:r>
                      <a:endParaRPr lang="en-IN" sz="1600"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dirty="0"/>
                        <a:t>2017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 sz="1600" dirty="0">
                          <a:latin typeface="Trebuchet MS"/>
                          <a:ea typeface="Trebuchet MS"/>
                          <a:cs typeface="Trebuchet MS"/>
                          <a:sym typeface="Trebuchet MS"/>
                        </a:rPr>
                        <a:t>The technology could remove trusted third parties, decrease costs and ultimately increase profits for various players within the industry. </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785778269"/>
                  </a:ext>
                </a:extLst>
              </a:tr>
            </a:tbl>
          </a:graphicData>
        </a:graphic>
      </p:graphicFrame>
    </p:spTree>
    <p:extLst>
      <p:ext uri="{BB962C8B-B14F-4D97-AF65-F5344CB8AC3E}">
        <p14:creationId xmlns:p14="http://schemas.microsoft.com/office/powerpoint/2010/main" val="94607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E303-3178-B0BA-ADF4-4E749DB30D67}"/>
              </a:ext>
            </a:extLst>
          </p:cNvPr>
          <p:cNvSpPr>
            <a:spLocks noGrp="1"/>
          </p:cNvSpPr>
          <p:nvPr>
            <p:ph type="title"/>
          </p:nvPr>
        </p:nvSpPr>
        <p:spPr>
          <a:xfrm>
            <a:off x="1097280" y="259709"/>
            <a:ext cx="10058400" cy="1450757"/>
          </a:xfrm>
        </p:spPr>
        <p:txBody>
          <a:bodyPr>
            <a:normAutofit/>
          </a:bodyPr>
          <a:lstStyle/>
          <a:p>
            <a:r>
              <a:rPr lang="en-US" sz="3200" b="1" dirty="0">
                <a:solidFill>
                  <a:srgbClr val="000000"/>
                </a:solidFill>
                <a:latin typeface="Times New Roman" panose="02020603050405020304" pitchFamily="18" charset="0"/>
              </a:rPr>
              <a:t>Literature </a:t>
            </a:r>
            <a:r>
              <a:rPr lang="en-US" sz="3200" b="1" dirty="0">
                <a:solidFill>
                  <a:schemeClr val="tx1"/>
                </a:solidFill>
                <a:latin typeface="Times New Roman" panose="02020603050405020304" pitchFamily="18" charset="0"/>
              </a:rPr>
              <a:t>Survey</a:t>
            </a:r>
            <a:endParaRPr lang="en-IN" sz="3200" dirty="0"/>
          </a:p>
        </p:txBody>
      </p:sp>
      <p:graphicFrame>
        <p:nvGraphicFramePr>
          <p:cNvPr id="4" name="Table 4">
            <a:extLst>
              <a:ext uri="{FF2B5EF4-FFF2-40B4-BE49-F238E27FC236}">
                <a16:creationId xmlns:a16="http://schemas.microsoft.com/office/drawing/2014/main" id="{BD1CFF00-ED5D-C96D-F180-F095A631291A}"/>
              </a:ext>
            </a:extLst>
          </p:cNvPr>
          <p:cNvGraphicFramePr>
            <a:graphicFrameLocks noGrp="1"/>
          </p:cNvGraphicFramePr>
          <p:nvPr>
            <p:ph idx="1"/>
            <p:extLst>
              <p:ext uri="{D42A27DB-BD31-4B8C-83A1-F6EECF244321}">
                <p14:modId xmlns:p14="http://schemas.microsoft.com/office/powerpoint/2010/main" val="1480057943"/>
              </p:ext>
            </p:extLst>
          </p:nvPr>
        </p:nvGraphicFramePr>
        <p:xfrm>
          <a:off x="1568822" y="2043955"/>
          <a:ext cx="8919884" cy="3765174"/>
        </p:xfrm>
        <a:graphic>
          <a:graphicData uri="http://schemas.openxmlformats.org/drawingml/2006/table">
            <a:tbl>
              <a:tblPr firstRow="1" bandRow="1">
                <a:tableStyleId>{912C8C85-51F0-491E-9774-3900AFEF0FD7}</a:tableStyleId>
              </a:tblPr>
              <a:tblGrid>
                <a:gridCol w="2438401">
                  <a:extLst>
                    <a:ext uri="{9D8B030D-6E8A-4147-A177-3AD203B41FA5}">
                      <a16:colId xmlns:a16="http://schemas.microsoft.com/office/drawing/2014/main" val="1067479813"/>
                    </a:ext>
                  </a:extLst>
                </a:gridCol>
                <a:gridCol w="1748118">
                  <a:extLst>
                    <a:ext uri="{9D8B030D-6E8A-4147-A177-3AD203B41FA5}">
                      <a16:colId xmlns:a16="http://schemas.microsoft.com/office/drawing/2014/main" val="2740496055"/>
                    </a:ext>
                  </a:extLst>
                </a:gridCol>
                <a:gridCol w="4733365">
                  <a:extLst>
                    <a:ext uri="{9D8B030D-6E8A-4147-A177-3AD203B41FA5}">
                      <a16:colId xmlns:a16="http://schemas.microsoft.com/office/drawing/2014/main" val="2749623055"/>
                    </a:ext>
                  </a:extLst>
                </a:gridCol>
              </a:tblGrid>
              <a:tr h="1696890">
                <a:tc>
                  <a:txBody>
                    <a:bodyPr/>
                    <a:lstStyle/>
                    <a:p>
                      <a:r>
                        <a:rPr lang="en" sz="1600" b="0" dirty="0">
                          <a:solidFill>
                            <a:schemeClr val="tx1"/>
                          </a:solidFill>
                          <a:latin typeface="Trebuchet MS"/>
                          <a:ea typeface="Trebuchet MS"/>
                          <a:cs typeface="Trebuchet MS"/>
                          <a:sym typeface="Trebuchet MS"/>
                        </a:rPr>
                        <a:t>Block Chain &amp; Financial Inclusion,Prof. Reena Aggrawal</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600" b="0" dirty="0">
                          <a:solidFill>
                            <a:schemeClr val="tx1"/>
                          </a:solidFill>
                        </a:rPr>
                        <a:t>2017</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 sz="1600" b="0" dirty="0">
                          <a:solidFill>
                            <a:schemeClr val="tx1"/>
                          </a:solidFill>
                          <a:latin typeface="Trebuchet MS"/>
                          <a:ea typeface="Trebuchet MS"/>
                          <a:cs typeface="Trebuchet MS"/>
                          <a:sym typeface="Trebuchet MS"/>
                        </a:rPr>
                        <a:t>This paper discussed that blockchain can play significant role in the financial Inclusion process. It says that F.I. using blockchain for internal and cross border payments can lower costs, shorten settlement time, and provide better user experience.</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0297182"/>
                  </a:ext>
                </a:extLst>
              </a:tr>
              <a:tr h="2068284">
                <a:tc>
                  <a:txBody>
                    <a:bodyPr/>
                    <a:lstStyle/>
                    <a:p>
                      <a:r>
                        <a:rPr lang="en" sz="1600" b="0" dirty="0">
                          <a:solidFill>
                            <a:schemeClr val="tx1"/>
                          </a:solidFill>
                          <a:latin typeface="Trebuchet MS"/>
                          <a:ea typeface="Trebuchet MS"/>
                          <a:cs typeface="Trebuchet MS"/>
                          <a:sym typeface="Trebuchet MS"/>
                        </a:rPr>
                        <a:t>Blockchain in banking, Deloitte</a:t>
                      </a:r>
                      <a:endParaRPr lang="en-IN"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600" dirty="0"/>
                        <a:t>2017</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rebuchet MS"/>
                          <a:ea typeface="Trebuchet MS"/>
                          <a:cs typeface="Trebuchet MS"/>
                          <a:sym typeface="Trebuchet MS"/>
                        </a:rPr>
                        <a:t>As transaction are being done up on Blockchain, </a:t>
                      </a:r>
                      <a:r>
                        <a:rPr lang="en-US" sz="1600" dirty="0">
                          <a:solidFill>
                            <a:schemeClr val="dk1"/>
                          </a:solidFill>
                          <a:latin typeface="Trebuchet MS"/>
                          <a:ea typeface="Trebuchet MS"/>
                          <a:cs typeface="Trebuchet MS"/>
                          <a:sym typeface="Trebuchet MS"/>
                        </a:rPr>
                        <a:t>Blockchain DLT and </a:t>
                      </a:r>
                      <a:r>
                        <a:rPr lang="en-US" sz="1600" dirty="0">
                          <a:latin typeface="Trebuchet MS"/>
                          <a:ea typeface="Trebuchet MS"/>
                          <a:cs typeface="Trebuchet MS"/>
                          <a:sym typeface="Trebuchet MS"/>
                        </a:rPr>
                        <a:t>all the relevant parties can view and verify the processes. There is only one source of truth and transactions cannot be processed further unless all the relevant parties agree and authenticate it.</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776487899"/>
                  </a:ext>
                </a:extLst>
              </a:tr>
            </a:tbl>
          </a:graphicData>
        </a:graphic>
      </p:graphicFrame>
    </p:spTree>
    <p:extLst>
      <p:ext uri="{BB962C8B-B14F-4D97-AF65-F5344CB8AC3E}">
        <p14:creationId xmlns:p14="http://schemas.microsoft.com/office/powerpoint/2010/main" val="210208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BDCF-23F5-70AA-4863-EF4803165146}"/>
              </a:ext>
            </a:extLst>
          </p:cNvPr>
          <p:cNvSpPr>
            <a:spLocks noGrp="1"/>
          </p:cNvSpPr>
          <p:nvPr>
            <p:ph type="title"/>
          </p:nvPr>
        </p:nvSpPr>
        <p:spPr>
          <a:xfrm>
            <a:off x="1129553" y="301659"/>
            <a:ext cx="10148673" cy="1150069"/>
          </a:xfrm>
        </p:spPr>
        <p:txBody>
          <a:bodyPr>
            <a:normAutofit/>
          </a:bodyPr>
          <a:lstStyle/>
          <a:p>
            <a:r>
              <a:rPr lang="en-US" sz="3600" b="1" dirty="0">
                <a:latin typeface="Times New Roman" panose="02020603050405020304" pitchFamily="18" charset="0"/>
                <a:cs typeface="Times New Roman" panose="02020603050405020304" pitchFamily="18" charset="0"/>
              </a:rPr>
              <a:t>Methodology</a:t>
            </a:r>
            <a:endParaRPr lang="en-IN" sz="36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2B90613-60D0-ACDF-81DB-1F1608D52D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7918" y="1451728"/>
            <a:ext cx="5062193" cy="4787755"/>
          </a:xfrm>
        </p:spPr>
      </p:pic>
    </p:spTree>
    <p:extLst>
      <p:ext uri="{BB962C8B-B14F-4D97-AF65-F5344CB8AC3E}">
        <p14:creationId xmlns:p14="http://schemas.microsoft.com/office/powerpoint/2010/main" val="42301024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988</TotalTime>
  <Words>1119</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Calibri Light</vt:lpstr>
      <vt:lpstr>Times New Roman</vt:lpstr>
      <vt:lpstr>Trebuchet MS</vt:lpstr>
      <vt:lpstr>Wingdings</vt:lpstr>
      <vt:lpstr>Retrospect</vt:lpstr>
      <vt:lpstr> SECURE BANK TRANSACTIONS USING BLOCKCHAIN TECHNOLOGY</vt:lpstr>
      <vt:lpstr>Table Of Contents:</vt:lpstr>
      <vt:lpstr>Abstract</vt:lpstr>
      <vt:lpstr>Motivation</vt:lpstr>
      <vt:lpstr>Problem Statement</vt:lpstr>
      <vt:lpstr>Objectives</vt:lpstr>
      <vt:lpstr>Literature Survey</vt:lpstr>
      <vt:lpstr>Literature Survey</vt:lpstr>
      <vt:lpstr>Methodology</vt:lpstr>
      <vt:lpstr>Implementation</vt:lpstr>
      <vt:lpstr>Result Analysis</vt:lpstr>
      <vt:lpstr>Conclusion and Future 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Intrusion Detection Using Machine Learning</dc:title>
  <dc:creator>Saicharith Madhavagiri</dc:creator>
  <cp:lastModifiedBy>Saicharith Madhavagiri</cp:lastModifiedBy>
  <cp:revision>34</cp:revision>
  <dcterms:created xsi:type="dcterms:W3CDTF">2022-06-09T17:32:44Z</dcterms:created>
  <dcterms:modified xsi:type="dcterms:W3CDTF">2023-04-27T17:51:05Z</dcterms:modified>
</cp:coreProperties>
</file>