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6e46a39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6e46a39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708bc40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708bc40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ad2a0d8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ad2a0d8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6e46a39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6e46a39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6e46a395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6e46a395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6e46a395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6e46a395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6e46a395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6e46a395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6e46a395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6e46a395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e46a39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e46a39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91175dd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91175dd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1175dd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91175dd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fa8fdccc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fa8fdccc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6e46a39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6e46a39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6e46a395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6e46a395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6e46a395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6e46a395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6e46a395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6e46a395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6e46a395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6e46a395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fa8fdccc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fa8fdccc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91175dd3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91175dd3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fa8fdccc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fa8fdccc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6e46a395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6e46a395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6e46a395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6e46a395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708bc40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708bc40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1175dd3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1175dd3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708bc4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708bc4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6e46a39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6e46a39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Understanding the Cause and Effect of Digital Distress in Illinois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Master’s Thesis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Saiprasanna Cheedepudi (856496421)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"/>
    </mc:Choice>
    <mc:Fallback xmlns="">
      <p:transition spd="slow" advTm="9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Distress Values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7" b="1" dirty="0">
                <a:latin typeface="Arial"/>
                <a:ea typeface="Arial"/>
                <a:cs typeface="Arial"/>
                <a:sym typeface="Arial"/>
              </a:rPr>
              <a:t>Row Labels                                                            Count of Digital distress</a:t>
            </a:r>
            <a:endParaRPr sz="4857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57" dirty="0">
                <a:latin typeface="Arial"/>
                <a:ea typeface="Arial"/>
                <a:cs typeface="Arial"/>
                <a:sym typeface="Arial"/>
              </a:rPr>
              <a:t>Moderate                                                                       346</a:t>
            </a:r>
            <a:endParaRPr sz="515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57" dirty="0">
                <a:latin typeface="Arial"/>
                <a:ea typeface="Arial"/>
                <a:cs typeface="Arial"/>
                <a:sym typeface="Arial"/>
              </a:rPr>
              <a:t>Lowmoderate                                                                 346</a:t>
            </a:r>
            <a:endParaRPr sz="515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57" dirty="0">
                <a:latin typeface="Arial"/>
                <a:ea typeface="Arial"/>
                <a:cs typeface="Arial"/>
                <a:sym typeface="Arial"/>
              </a:rPr>
              <a:t>High                                                                                346</a:t>
            </a:r>
            <a:endParaRPr sz="515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57" dirty="0">
                <a:latin typeface="Arial"/>
                <a:ea typeface="Arial"/>
                <a:cs typeface="Arial"/>
                <a:sym typeface="Arial"/>
              </a:rPr>
              <a:t>Low                                                                                 346</a:t>
            </a:r>
            <a:endParaRPr sz="5157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7" b="1" dirty="0">
                <a:latin typeface="Arial"/>
                <a:ea typeface="Arial"/>
                <a:cs typeface="Arial"/>
                <a:sym typeface="Arial"/>
              </a:rPr>
              <a:t>Grand Total                                                                             1834</a:t>
            </a:r>
            <a:endParaRPr sz="4857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1384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87900" y="28129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in data set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722298" y="990444"/>
            <a:ext cx="3665501" cy="332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Device Deficient</a:t>
            </a:r>
            <a:endParaRPr sz="7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Internet Insufficient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200" dirty="0"/>
              <a:t>Income</a:t>
            </a:r>
            <a:r>
              <a:rPr lang="en" sz="7200" dirty="0"/>
              <a:t>:Less than $20,000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200" dirty="0"/>
              <a:t>Income</a:t>
            </a:r>
            <a:r>
              <a:rPr lang="en" sz="7200" dirty="0"/>
              <a:t>: $20,000 to $74,999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200" dirty="0"/>
              <a:t>Income</a:t>
            </a:r>
            <a:r>
              <a:rPr lang="en" sz="7200" dirty="0"/>
              <a:t>: $75,000 or more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Race &amp; Ethnicity:White alone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Race &amp; Ethnicity: Black or African American alone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Race &amp; Ethnicity: American Indian and Alaska Native alone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Race &amp; Ethnicity: Asian alone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Race &amp; Ethnicity: Native Hawaiian and Other Pacific Islander alone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Below poverty level</a:t>
            </a:r>
            <a:endParaRPr sz="72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 dirty="0"/>
              <a:t>At or above the poverty level</a:t>
            </a:r>
            <a:endParaRPr sz="7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4756200" y="967392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6550">
              <a:lnSpc>
                <a:spcPct val="100000"/>
              </a:lnSpc>
              <a:buSzPts val="1700"/>
            </a:pPr>
            <a:r>
              <a:rPr lang="en-US" sz="1800" dirty="0" err="1"/>
              <a:t>Education:Less</a:t>
            </a:r>
            <a:r>
              <a:rPr lang="en-US" sz="1800" dirty="0"/>
              <a:t> than high school graduate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Education:High school graduate (includes equivalency)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Education: Some college or associate's degree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Education: Bachelor's degree or higher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Age:45 to 54 years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 55 to 59 years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 Under 18 years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 18 to 24 years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 15 to 44 years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Age: 60 years and over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Digital distress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990600" y="231221"/>
            <a:ext cx="7162800" cy="43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1073625" y="215900"/>
            <a:ext cx="7162800" cy="43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1073625" y="330998"/>
            <a:ext cx="7162800" cy="43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unburst chart">
            <a:extLst>
              <a:ext uri="{FF2B5EF4-FFF2-40B4-BE49-F238E27FC236}">
                <a16:creationId xmlns:a16="http://schemas.microsoft.com/office/drawing/2014/main" id="{03F2D642-CAA7-B089-E82A-BF89B78B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38" y="583177"/>
            <a:ext cx="6977102" cy="39167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nburst chart">
            <a:extLst>
              <a:ext uri="{FF2B5EF4-FFF2-40B4-BE49-F238E27FC236}">
                <a16:creationId xmlns:a16="http://schemas.microsoft.com/office/drawing/2014/main" id="{48F7E5EE-D5C2-75C3-4511-523A9A12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70" y="651799"/>
            <a:ext cx="6376700" cy="3829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75" y="244525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Results on Digital Distress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18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evice deficiency                                     	0.941905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Internet insufficency                                 	0.936914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than $20,000:                                    	0.879079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$20,000 to $74,999:                                   	0.895473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$75,000 or more:                                   	   0.578197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White alone                                           	0.593048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Black or African American alone                       	0.718632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American Indian and Alaska Native alone               	0.635942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Asian alone                    	                       0.380462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Native Hawaiian and Other Pacific Islander alone      	0.248950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Below poverty level                                   	0.865343 </a:t>
            </a:r>
            <a:endParaRPr sz="3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or above the poverty level                         	0.766341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than high school graduate                        	0.813912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 school graduate (includes equivalency)           	0.885736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college or associate's degree                    	0.850139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Bachelor's degree or higher                           	0.475764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45 to 54 years                                        	0.783510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55 to 59 years                                        	0.779779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18 years                                        	0.829878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 to 24 years                          	              0.717530 </a:t>
            </a:r>
            <a:endParaRPr sz="36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60 years and over                                     	0.786252 </a:t>
            </a:r>
            <a:endParaRPr sz="4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Digital Distress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Device Deficient - Lack of any Internet-access capable computing device, or having only one such device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Internet Insufficiency - Either the lack of Internet subscription, or access through only low data-rate dial-up connectivity, or having only a cellular data subscription plan.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Machine Learning Classification Models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Correlation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Cross validation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Tuning Hyperparameters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Machine Learning models</a:t>
            </a:r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SVM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KNN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Logistic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Naive Bayes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             Model             Accuracy</a:t>
            </a:r>
            <a:endParaRPr sz="1825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0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Random Forest         0.735577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1 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Decision Tree           0.661058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2 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Naive Bayes             0.605769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3 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SVC                          0.653846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4  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KNN                         0.706731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825" b="1">
                <a:latin typeface="Arial"/>
                <a:ea typeface="Arial"/>
                <a:cs typeface="Arial"/>
                <a:sym typeface="Arial"/>
              </a:rPr>
              <a:t>5    </a:t>
            </a:r>
            <a:r>
              <a:rPr lang="en" sz="1825">
                <a:latin typeface="Arial"/>
                <a:ea typeface="Arial"/>
                <a:cs typeface="Arial"/>
                <a:sym typeface="Arial"/>
              </a:rPr>
              <a:t>Logistic                     0.569712</a:t>
            </a:r>
            <a:endParaRPr sz="182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4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75"/>
            <a:ext cx="9143999" cy="48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 Values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[8.65563110e-01 7.88723635e-02 2.23913578e-02 1.36227129e-02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8.84981152e-03 3.57144713e-03 2.82121181e-03 1.62112909e-03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7.89301490e-04 4.38262437e-04 3.51287264e-04 2.79752143e-04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2.18599558e-04 1.68261505e-04 1.33426269e-04 1.09816805e-04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8.10789926e-05 7.05674452e-05 3.23740941e-05 9.89289132e-06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3.65312362e-06 5.82257503e-07]</a:t>
            </a: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 u="sng" dirty="0">
                <a:latin typeface="Arial"/>
                <a:ea typeface="Arial"/>
                <a:cs typeface="Arial"/>
                <a:sym typeface="Arial"/>
              </a:rPr>
              <a:t>Cross Validation:</a:t>
            </a:r>
            <a:endParaRPr sz="4600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 dirty="0">
                <a:latin typeface="Arial"/>
                <a:ea typeface="Arial"/>
                <a:cs typeface="Arial"/>
                <a:sym typeface="Arial"/>
              </a:rPr>
              <a:t>With GridSearchCV on Decision Tree Classification model,</a:t>
            </a:r>
            <a:endParaRPr sz="4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accuracy is 0.7331730769230769</a:t>
            </a:r>
            <a:endParaRPr sz="47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	DecisionTreeClassifier(criterion='entropy',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    max_depth=11,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max_features=0.8301024279155249,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min_samples_leaf=0.2277036762124418,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min_samples_split=0.2009520698298776,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random_state=542470820)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7151"/>
            <a:ext cx="9143999" cy="118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	RandomForestClassifier(criterion='entropy',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    max_depth=5,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max_features=0.6772485796634158,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min_samples_leaf=0.03707910745988508,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min_samples_split=0.04600774138805236,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    n_estimators=177,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Times New Roman"/>
                <a:ea typeface="Times New Roman"/>
                <a:cs typeface="Times New Roman"/>
                <a:sym typeface="Times New Roman"/>
              </a:rPr>
              <a:t>                   	random_state=542470820)</a:t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4148"/>
            <a:ext cx="9143999" cy="125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6200" marR="1016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The data can be collected all over the United States or starting from Mid-west countries and then expanding.</a:t>
            </a:r>
            <a:endParaRPr sz="6725"/>
          </a:p>
          <a:p>
            <a:pPr marL="76200" marR="1016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25">
                <a:latin typeface="Times New Roman"/>
                <a:ea typeface="Times New Roman"/>
                <a:cs typeface="Times New Roman"/>
                <a:sym typeface="Times New Roman"/>
              </a:rPr>
              <a:t>Add any factors to the model or may remove from the model for better training of data.</a:t>
            </a:r>
            <a:endParaRPr sz="60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marR="1016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44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144">
                <a:latin typeface="Arial"/>
                <a:ea typeface="Arial"/>
                <a:cs typeface="Arial"/>
                <a:sym typeface="Arial"/>
              </a:rPr>
              <a:t> To achieve the objective of overcoming the problem of Digital Distress in Illinois:</a:t>
            </a:r>
            <a:endParaRPr sz="5144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44"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 sz="4644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5144">
                <a:latin typeface="Arial"/>
                <a:ea typeface="Arial"/>
                <a:cs typeface="Arial"/>
                <a:sym typeface="Arial"/>
              </a:rPr>
              <a:t>Need to educate the people to stay CONNECTED.</a:t>
            </a:r>
            <a:endParaRPr sz="5144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44">
                <a:latin typeface="Arial"/>
                <a:ea typeface="Arial"/>
                <a:cs typeface="Arial"/>
                <a:sym typeface="Arial"/>
              </a:rPr>
              <a:t>Ø</a:t>
            </a:r>
            <a:r>
              <a:rPr lang="en" sz="4644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5144">
                <a:latin typeface="Arial"/>
                <a:ea typeface="Arial"/>
                <a:cs typeface="Arial"/>
                <a:sym typeface="Arial"/>
              </a:rPr>
              <a:t>Conduct a workshop to train local businesses on the use of digital technologies for their operations and gather their feedback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101600" lvl="0" indent="457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Distress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Digital distress is defined here as census tracts (neighborhoods) that had a 1) high percent of homes not subscribing to the internet or subscribing only through a cellular data plan and a 2) high percent of homes with no computing devices or relying only on mobile devices.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Digital inclusion is explored through looking at two broad indicators: type of internet subscription (or lack of) and device ownership (or lack of).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 indicators are considered: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2262" algn="l" rtl="0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percent of homes with a cellular data only subscription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22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percent of homes with no internet access (not subscribing)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22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percent of homes relying only on mobile devices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22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lang="en" sz="5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percent of homes not owning a computing device</a:t>
            </a:r>
            <a:endParaRPr sz="5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90" y="0"/>
            <a:ext cx="74257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75" y="0"/>
            <a:ext cx="7277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Story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Group all IL households into 4 categories (4.866M households)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Connected, with Device (CD) 72%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Device Deficient (DD) 4%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Internet Insufficient (II) 10%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Fully Disconnected (FD) 14%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50" y="75650"/>
            <a:ext cx="8320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from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U.S. Census Bureau American Community Survey (ACS)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data from 4 tables to a single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represents data of unique ZIP code from Illinois.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total data of 1384 in the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have 20 features and target column is digital distress.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continuous.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Digital distress column to categorial, speaking low, low moderate,moderate and high.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to categorial data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4800"/>
              <a:t>Categorial values used for the digital distress are Low, Low moderate, Moderate and High.</a:t>
            </a:r>
            <a:endParaRPr sz="4800"/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These values are defined as</a:t>
            </a:r>
            <a:endParaRPr sz="4800"/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Low - =IF (value&lt;7.36)</a:t>
            </a:r>
            <a:endParaRPr sz="4800"/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Low moderate - =IF (value(A2&gt;=7.36 AND A2&lt;22.09))</a:t>
            </a:r>
            <a:endParaRPr sz="4800"/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Moderate - =IF((A2&gt;=22.09 AND A2&lt;86.2975))</a:t>
            </a:r>
            <a:endParaRPr sz="4800"/>
          </a:p>
          <a:p>
            <a:pPr marL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High - =IF((A4&gt;=86.2975 AND A4&lt;1826.75))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993</Words>
  <Application>Microsoft Office PowerPoint</Application>
  <PresentationFormat>On-screen Show (16:9)</PresentationFormat>
  <Paragraphs>162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 Slab</vt:lpstr>
      <vt:lpstr>Roboto</vt:lpstr>
      <vt:lpstr>Times New Roman</vt:lpstr>
      <vt:lpstr>Georgia</vt:lpstr>
      <vt:lpstr>Arial</vt:lpstr>
      <vt:lpstr>Marina</vt:lpstr>
      <vt:lpstr>Understanding the Cause and Effect of Digital Distress in Illinois </vt:lpstr>
      <vt:lpstr>Introduction</vt:lpstr>
      <vt:lpstr>Digital Distress</vt:lpstr>
      <vt:lpstr>PowerPoint Presentation</vt:lpstr>
      <vt:lpstr>PowerPoint Presentation</vt:lpstr>
      <vt:lpstr>Background Story</vt:lpstr>
      <vt:lpstr>PowerPoint Presentation</vt:lpstr>
      <vt:lpstr>Data preparation</vt:lpstr>
      <vt:lpstr>Convert to categorial data</vt:lpstr>
      <vt:lpstr>Digital Distress Values</vt:lpstr>
      <vt:lpstr>Features in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Results on Digital Distress</vt:lpstr>
      <vt:lpstr> Machine Learning models</vt:lpstr>
      <vt:lpstr>Accuracy</vt:lpstr>
      <vt:lpstr>PowerPoint Presentation</vt:lpstr>
      <vt:lpstr>PowerPoint Presentation</vt:lpstr>
      <vt:lpstr>Decision Tree</vt:lpstr>
      <vt:lpstr>Random Forest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Cause and Effect of Digital Distress in Illinois </dc:title>
  <cp:lastModifiedBy>sai</cp:lastModifiedBy>
  <cp:revision>16</cp:revision>
  <dcterms:modified xsi:type="dcterms:W3CDTF">2022-12-08T06:25:04Z</dcterms:modified>
</cp:coreProperties>
</file>