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Default Extension="vml" ContentType="application/vnd.openxmlformats-officedocument.vmlDrawing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sldIdLst>
    <p:sldId id="256" r:id="rId2"/>
    <p:sldId id="257" r:id="rId3"/>
    <p:sldId id="259" r:id="rId4"/>
    <p:sldId id="258" r:id="rId5"/>
    <p:sldId id="261" r:id="rId6"/>
    <p:sldId id="262" r:id="rId7"/>
    <p:sldId id="263" r:id="rId8"/>
    <p:sldId id="264" r:id="rId9"/>
    <p:sldId id="265" r:id="rId10"/>
    <p:sldId id="260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9" d="100"/>
          <a:sy n="119" d="100"/>
        </p:scale>
        <p:origin x="-132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8D889D-0F0D-4D6F-A9C2-FF59EB01B347}" type="datetimeFigureOut">
              <a:rPr lang="en-US" smtClean="0"/>
              <a:pPr/>
              <a:t>9/9/2014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4AFCE6-BDB4-47D6-9DA9-3B222194306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F3337A1-3204-4633-BEE4-66196AAC8101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8C42584-06E4-47C5-8DF9-5487E2B08A1B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7C61F5-328C-4D28-B86A-392019BD304C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21AD357-B9EE-46FD-B9B5-D324D498D081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35BE76E-8E70-4965-A64D-B2B45A2FA657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C46B1E-7BA4-41DC-A3E3-94E58CCCE75D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57834A-8406-4EAE-8B8C-4A773153298E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BF20935-ED8E-477E-B175-FA873F016FC3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954FD7A-7338-4E86-B9B9-46A83DC51AC5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954FD7A-7338-4E86-B9B9-46A83DC51AC5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1D66ECE-49D7-4068-85F3-6559CEF3C2DD}" type="slidenum">
              <a:rPr lang="en-US" smtClean="0"/>
              <a:pPr/>
              <a:t>28</a:t>
            </a:fld>
            <a:endParaRPr lang="en-US" smtClean="0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2C1EAF-2B62-423B-94FF-25BBA6CE06BC}" type="slidenum">
              <a:rPr lang="en-US" smtClean="0">
                <a:latin typeface="Times New Roman" pitchFamily="18" charset="0"/>
              </a:rPr>
              <a:pPr/>
              <a:t>6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64EEF58-2C03-481D-9A6D-98129F77A2E4}" type="slidenum">
              <a:rPr lang="en-US" smtClean="0"/>
              <a:pPr/>
              <a:t>30</a:t>
            </a:fld>
            <a:endParaRPr lang="en-US" smtClean="0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56AB912-CF32-4545-8FEC-557C05EB6CD1}" type="slidenum">
              <a:rPr lang="en-US" smtClean="0"/>
              <a:pPr/>
              <a:t>33</a:t>
            </a:fld>
            <a:endParaRPr lang="en-US" smtClean="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2A61C10-5779-45FE-BBB1-8C2A01D78D7C}" type="slidenum">
              <a:rPr lang="en-US" smtClean="0"/>
              <a:pPr/>
              <a:t>35</a:t>
            </a:fld>
            <a:endParaRPr lang="en-US" smtClean="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CDEC4FE-06BC-4A44-8217-3FB46680408C}" type="slidenum">
              <a:rPr lang="en-US" smtClean="0"/>
              <a:pPr/>
              <a:t>40</a:t>
            </a:fld>
            <a:endParaRPr lang="en-US" smtClean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All samples have same value</a:t>
            </a:r>
          </a:p>
          <a:p>
            <a:pPr eaLnBrk="1" hangingPunct="1"/>
            <a:r>
              <a:rPr lang="en-US" smtClean="0"/>
              <a:t>Because of large variability must have safety margin in engineering specifications</a:t>
            </a: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28CDF22-8988-4A53-B787-00A6D19F4521}" type="slidenum">
              <a:rPr lang="en-US" smtClean="0"/>
              <a:pPr/>
              <a:t>41</a:t>
            </a:fld>
            <a:endParaRPr lang="en-US" smtClean="0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55AA22-3B47-4468-9978-B2A69BC2085B}" type="slidenum">
              <a:rPr lang="en-US" smtClean="0"/>
              <a:pPr/>
              <a:t>42</a:t>
            </a:fld>
            <a:endParaRPr lang="en-US" smtClean="0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DE1E86-F5BD-4C5E-A71A-7B73DAFE66E0}" type="slidenum">
              <a:rPr lang="en-US" smtClean="0"/>
              <a:pPr/>
              <a:t>43</a:t>
            </a:fld>
            <a:endParaRPr lang="en-US" smtClean="0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A48BF39-6659-4108-AEA3-49A048E50C43}" type="slidenum">
              <a:rPr lang="en-US" smtClean="0"/>
              <a:pPr/>
              <a:t>44</a:t>
            </a:fld>
            <a:endParaRPr lang="en-US" smtClean="0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26EC6A-E662-476E-8970-CB373741C62A}" type="slidenum">
              <a:rPr lang="en-US" smtClean="0"/>
              <a:pPr/>
              <a:t>46</a:t>
            </a:fld>
            <a:endParaRPr lang="en-US" smtClean="0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FA1CE1-9FD1-4904-8610-7ABCA8BF3C56}" type="slidenum">
              <a:rPr lang="en-US" smtClean="0">
                <a:latin typeface="Times New Roman" pitchFamily="18" charset="0"/>
              </a:rPr>
              <a:pPr/>
              <a:t>7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A455486-C056-4F2E-82B8-9C3A4C2BE49C}" type="slidenum">
              <a:rPr lang="en-US" smtClean="0">
                <a:latin typeface="Times New Roman" pitchFamily="18" charset="0"/>
              </a:rPr>
              <a:pPr/>
              <a:t>8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9AA75EC-5B4D-49FD-A043-3D051EA443A6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BBB169-D2C1-441D-B955-0E0BA67DC6F4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CE43BB3-3FF2-402D-A0DA-7005BF964BA0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8D206AE-B50E-4514-B326-D171D7FB9052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79D168-2DE1-45BE-8F50-F2A9609996DA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2C9DA-7369-465B-A4B9-75092D2871A7}" type="datetimeFigureOut">
              <a:rPr lang="en-US" smtClean="0"/>
              <a:pPr/>
              <a:t>9/9/2014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CAD30-F5D7-447F-B7A7-D19684E8E6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2C9DA-7369-465B-A4B9-75092D2871A7}" type="datetimeFigureOut">
              <a:rPr lang="en-US" smtClean="0"/>
              <a:pPr/>
              <a:t>9/9/2014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CAD30-F5D7-447F-B7A7-D19684E8E6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2C9DA-7369-465B-A4B9-75092D2871A7}" type="datetimeFigureOut">
              <a:rPr lang="en-US" smtClean="0"/>
              <a:pPr/>
              <a:t>9/9/2014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CAD30-F5D7-447F-B7A7-D19684E8E6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96913" y="1203325"/>
            <a:ext cx="3810000" cy="48926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9313" y="1203325"/>
            <a:ext cx="3810000" cy="48926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AE391D-8592-4DCF-BD2F-C2A7F06CBF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2C9DA-7369-465B-A4B9-75092D2871A7}" type="datetimeFigureOut">
              <a:rPr lang="en-US" smtClean="0"/>
              <a:pPr/>
              <a:t>9/9/2014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CAD30-F5D7-447F-B7A7-D19684E8E6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2C9DA-7369-465B-A4B9-75092D2871A7}" type="datetimeFigureOut">
              <a:rPr lang="en-US" smtClean="0"/>
              <a:pPr/>
              <a:t>9/9/2014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CAD30-F5D7-447F-B7A7-D19684E8E6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2C9DA-7369-465B-A4B9-75092D2871A7}" type="datetimeFigureOut">
              <a:rPr lang="en-US" smtClean="0"/>
              <a:pPr/>
              <a:t>9/9/2014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CAD30-F5D7-447F-B7A7-D19684E8E6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2C9DA-7369-465B-A4B9-75092D2871A7}" type="datetimeFigureOut">
              <a:rPr lang="en-US" smtClean="0"/>
              <a:pPr/>
              <a:t>9/9/2014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CAD30-F5D7-447F-B7A7-D19684E8E6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2C9DA-7369-465B-A4B9-75092D2871A7}" type="datetimeFigureOut">
              <a:rPr lang="en-US" smtClean="0"/>
              <a:pPr/>
              <a:t>9/9/2014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CAD30-F5D7-447F-B7A7-D19684E8E6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2C9DA-7369-465B-A4B9-75092D2871A7}" type="datetimeFigureOut">
              <a:rPr lang="en-US" smtClean="0"/>
              <a:pPr/>
              <a:t>9/9/2014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CAD30-F5D7-447F-B7A7-D19684E8E6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2C9DA-7369-465B-A4B9-75092D2871A7}" type="datetimeFigureOut">
              <a:rPr lang="en-US" smtClean="0"/>
              <a:pPr/>
              <a:t>9/9/2014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CAD30-F5D7-447F-B7A7-D19684E8E6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2C9DA-7369-465B-A4B9-75092D2871A7}" type="datetimeFigureOut">
              <a:rPr lang="en-US" smtClean="0"/>
              <a:pPr/>
              <a:t>9/9/2014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CAD30-F5D7-447F-B7A7-D19684E8E6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2C9DA-7369-465B-A4B9-75092D2871A7}" type="datetimeFigureOut">
              <a:rPr lang="en-US" smtClean="0"/>
              <a:pPr/>
              <a:t>9/9/2014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8CAD30-F5D7-447F-B7A7-D19684E8E66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4.bin"/><Relationship Id="rId4" Type="http://schemas.openxmlformats.org/officeDocument/2006/relationships/image" Target="../media/image18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7.bin"/><Relationship Id="rId5" Type="http://schemas.openxmlformats.org/officeDocument/2006/relationships/oleObject" Target="../embeddings/oleObject6.bin"/><Relationship Id="rId4" Type="http://schemas.openxmlformats.org/officeDocument/2006/relationships/oleObject" Target="../embeddings/oleObject5.bin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9.bin"/><Relationship Id="rId5" Type="http://schemas.openxmlformats.org/officeDocument/2006/relationships/oleObject" Target="../embeddings/oleObject8.bin"/><Relationship Id="rId4" Type="http://schemas.openxmlformats.org/officeDocument/2006/relationships/image" Target="../media/image4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problem</a:t>
            </a:r>
            <a:endParaRPr lang="en-US" dirty="0"/>
          </a:p>
        </p:txBody>
      </p:sp>
      <p:pic>
        <p:nvPicPr>
          <p:cNvPr id="4" name="Picture 3" descr="sample problem and soluti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4000" y="1600200"/>
            <a:ext cx="6020641" cy="422016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524000" y="2667000"/>
            <a:ext cx="6096000" cy="3352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7CF6257-4E70-4B09-8C3F-0C727E078CA0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37891" name="Rectangle 2"/>
          <p:cNvSpPr>
            <a:spLocks noChangeArrowheads="1"/>
          </p:cNvSpPr>
          <p:nvPr/>
        </p:nvSpPr>
        <p:spPr bwMode="auto">
          <a:xfrm>
            <a:off x="457200" y="1219200"/>
            <a:ext cx="3048000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en-US" b="1"/>
              <a:t>• Elastic </a:t>
            </a:r>
            <a:r>
              <a:rPr lang="en-US" b="1">
                <a:solidFill>
                  <a:schemeClr val="accent2"/>
                </a:solidFill>
              </a:rPr>
              <a:t>Shear</a:t>
            </a:r>
          </a:p>
          <a:p>
            <a:r>
              <a:rPr lang="en-US" b="1">
                <a:solidFill>
                  <a:schemeClr val="accent2"/>
                </a:solidFill>
              </a:rPr>
              <a:t>    modulus, </a:t>
            </a:r>
            <a:r>
              <a:rPr lang="en-US" b="1" i="1">
                <a:solidFill>
                  <a:schemeClr val="accent2"/>
                </a:solidFill>
              </a:rPr>
              <a:t>G</a:t>
            </a:r>
            <a:r>
              <a:rPr lang="en-US" b="1">
                <a:solidFill>
                  <a:schemeClr val="accent2"/>
                </a:solidFill>
              </a:rPr>
              <a:t>:</a:t>
            </a:r>
            <a:endParaRPr lang="en-US" b="1"/>
          </a:p>
        </p:txBody>
      </p:sp>
      <p:grpSp>
        <p:nvGrpSpPr>
          <p:cNvPr id="2" name="Group 79"/>
          <p:cNvGrpSpPr>
            <a:grpSpLocks/>
          </p:cNvGrpSpPr>
          <p:nvPr/>
        </p:nvGrpSpPr>
        <p:grpSpPr bwMode="auto">
          <a:xfrm>
            <a:off x="3835400" y="1066800"/>
            <a:ext cx="1911350" cy="1930400"/>
            <a:chOff x="2416" y="672"/>
            <a:chExt cx="1204" cy="1216"/>
          </a:xfrm>
        </p:grpSpPr>
        <p:sp>
          <p:nvSpPr>
            <p:cNvPr id="37984" name="Rectangle 50"/>
            <p:cNvSpPr>
              <a:spLocks noChangeArrowheads="1"/>
            </p:cNvSpPr>
            <p:nvPr/>
          </p:nvSpPr>
          <p:spPr bwMode="auto">
            <a:xfrm>
              <a:off x="2816" y="672"/>
              <a:ext cx="98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>
                  <a:solidFill>
                    <a:srgbClr val="000000"/>
                  </a:solidFill>
                  <a:latin typeface="Symbol" pitchFamily="18" charset="2"/>
                </a:rPr>
                <a:t>t</a:t>
              </a:r>
              <a:endParaRPr lang="en-US">
                <a:latin typeface="Times" pitchFamily="18" charset="0"/>
              </a:endParaRPr>
            </a:p>
          </p:txBody>
        </p:sp>
        <p:grpSp>
          <p:nvGrpSpPr>
            <p:cNvPr id="3" name="Group 53"/>
            <p:cNvGrpSpPr>
              <a:grpSpLocks/>
            </p:cNvGrpSpPr>
            <p:nvPr/>
          </p:nvGrpSpPr>
          <p:grpSpPr bwMode="auto">
            <a:xfrm>
              <a:off x="2744" y="872"/>
              <a:ext cx="80" cy="968"/>
              <a:chOff x="2744" y="872"/>
              <a:chExt cx="80" cy="968"/>
            </a:xfrm>
          </p:grpSpPr>
          <p:sp>
            <p:nvSpPr>
              <p:cNvPr id="38009" name="Freeform 51"/>
              <p:cNvSpPr>
                <a:spLocks/>
              </p:cNvSpPr>
              <p:nvPr/>
            </p:nvSpPr>
            <p:spPr bwMode="auto">
              <a:xfrm>
                <a:off x="2744" y="872"/>
                <a:ext cx="80" cy="88"/>
              </a:xfrm>
              <a:custGeom>
                <a:avLst/>
                <a:gdLst>
                  <a:gd name="T0" fmla="*/ 40 w 80"/>
                  <a:gd name="T1" fmla="*/ 0 h 88"/>
                  <a:gd name="T2" fmla="*/ 80 w 80"/>
                  <a:gd name="T3" fmla="*/ 88 h 88"/>
                  <a:gd name="T4" fmla="*/ 40 w 80"/>
                  <a:gd name="T5" fmla="*/ 56 h 88"/>
                  <a:gd name="T6" fmla="*/ 0 w 80"/>
                  <a:gd name="T7" fmla="*/ 88 h 88"/>
                  <a:gd name="T8" fmla="*/ 40 w 80"/>
                  <a:gd name="T9" fmla="*/ 0 h 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0"/>
                  <a:gd name="T16" fmla="*/ 0 h 88"/>
                  <a:gd name="T17" fmla="*/ 80 w 80"/>
                  <a:gd name="T18" fmla="*/ 88 h 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0" h="88">
                    <a:moveTo>
                      <a:pt x="40" y="0"/>
                    </a:moveTo>
                    <a:lnTo>
                      <a:pt x="80" y="88"/>
                    </a:lnTo>
                    <a:lnTo>
                      <a:pt x="40" y="56"/>
                    </a:lnTo>
                    <a:lnTo>
                      <a:pt x="0" y="88"/>
                    </a:lnTo>
                    <a:lnTo>
                      <a:pt x="40" y="0"/>
                    </a:lnTo>
                    <a:close/>
                  </a:path>
                </a:pathLst>
              </a:cu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010" name="Line 52"/>
              <p:cNvSpPr>
                <a:spLocks noChangeShapeType="1"/>
              </p:cNvSpPr>
              <p:nvPr/>
            </p:nvSpPr>
            <p:spPr bwMode="auto">
              <a:xfrm flipV="1">
                <a:off x="2784" y="928"/>
                <a:ext cx="1" cy="91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" name="Group 78"/>
            <p:cNvGrpSpPr>
              <a:grpSpLocks/>
            </p:cNvGrpSpPr>
            <p:nvPr/>
          </p:nvGrpSpPr>
          <p:grpSpPr bwMode="auto">
            <a:xfrm>
              <a:off x="2416" y="1344"/>
              <a:ext cx="1104" cy="80"/>
              <a:chOff x="2416" y="1344"/>
              <a:chExt cx="1104" cy="80"/>
            </a:xfrm>
          </p:grpSpPr>
          <p:sp>
            <p:nvSpPr>
              <p:cNvPr id="38007" name="Freeform 54"/>
              <p:cNvSpPr>
                <a:spLocks/>
              </p:cNvSpPr>
              <p:nvPr/>
            </p:nvSpPr>
            <p:spPr bwMode="auto">
              <a:xfrm>
                <a:off x="3432" y="1344"/>
                <a:ext cx="88" cy="80"/>
              </a:xfrm>
              <a:custGeom>
                <a:avLst/>
                <a:gdLst>
                  <a:gd name="T0" fmla="*/ 88 w 88"/>
                  <a:gd name="T1" fmla="*/ 40 h 80"/>
                  <a:gd name="T2" fmla="*/ 0 w 88"/>
                  <a:gd name="T3" fmla="*/ 80 h 80"/>
                  <a:gd name="T4" fmla="*/ 32 w 88"/>
                  <a:gd name="T5" fmla="*/ 40 h 80"/>
                  <a:gd name="T6" fmla="*/ 0 w 88"/>
                  <a:gd name="T7" fmla="*/ 0 h 80"/>
                  <a:gd name="T8" fmla="*/ 88 w 88"/>
                  <a:gd name="T9" fmla="*/ 40 h 8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8"/>
                  <a:gd name="T16" fmla="*/ 0 h 80"/>
                  <a:gd name="T17" fmla="*/ 88 w 88"/>
                  <a:gd name="T18" fmla="*/ 80 h 8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8" h="80">
                    <a:moveTo>
                      <a:pt x="88" y="40"/>
                    </a:moveTo>
                    <a:lnTo>
                      <a:pt x="0" y="80"/>
                    </a:lnTo>
                    <a:lnTo>
                      <a:pt x="32" y="40"/>
                    </a:lnTo>
                    <a:lnTo>
                      <a:pt x="0" y="0"/>
                    </a:lnTo>
                    <a:lnTo>
                      <a:pt x="88" y="40"/>
                    </a:lnTo>
                    <a:close/>
                  </a:path>
                </a:pathLst>
              </a:cu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008" name="Line 55"/>
              <p:cNvSpPr>
                <a:spLocks noChangeShapeType="1"/>
              </p:cNvSpPr>
              <p:nvPr/>
            </p:nvSpPr>
            <p:spPr bwMode="auto">
              <a:xfrm flipV="1">
                <a:off x="2416" y="1384"/>
                <a:ext cx="1048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" name="Group 59"/>
            <p:cNvGrpSpPr>
              <a:grpSpLocks/>
            </p:cNvGrpSpPr>
            <p:nvPr/>
          </p:nvGrpSpPr>
          <p:grpSpPr bwMode="auto">
            <a:xfrm>
              <a:off x="2416" y="1072"/>
              <a:ext cx="584" cy="816"/>
              <a:chOff x="2416" y="1072"/>
              <a:chExt cx="584" cy="816"/>
            </a:xfrm>
          </p:grpSpPr>
          <p:sp>
            <p:nvSpPr>
              <p:cNvPr id="38005" name="Freeform 57"/>
              <p:cNvSpPr>
                <a:spLocks/>
              </p:cNvSpPr>
              <p:nvPr/>
            </p:nvSpPr>
            <p:spPr bwMode="auto">
              <a:xfrm>
                <a:off x="2904" y="1072"/>
                <a:ext cx="96" cy="112"/>
              </a:xfrm>
              <a:custGeom>
                <a:avLst/>
                <a:gdLst>
                  <a:gd name="T0" fmla="*/ 96 w 96"/>
                  <a:gd name="T1" fmla="*/ 0 h 112"/>
                  <a:gd name="T2" fmla="*/ 72 w 96"/>
                  <a:gd name="T3" fmla="*/ 112 h 112"/>
                  <a:gd name="T4" fmla="*/ 56 w 96"/>
                  <a:gd name="T5" fmla="*/ 56 h 112"/>
                  <a:gd name="T6" fmla="*/ 0 w 96"/>
                  <a:gd name="T7" fmla="*/ 56 h 112"/>
                  <a:gd name="T8" fmla="*/ 96 w 96"/>
                  <a:gd name="T9" fmla="*/ 0 h 11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6"/>
                  <a:gd name="T16" fmla="*/ 0 h 112"/>
                  <a:gd name="T17" fmla="*/ 96 w 96"/>
                  <a:gd name="T18" fmla="*/ 112 h 11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6" h="112">
                    <a:moveTo>
                      <a:pt x="96" y="0"/>
                    </a:moveTo>
                    <a:lnTo>
                      <a:pt x="72" y="112"/>
                    </a:lnTo>
                    <a:lnTo>
                      <a:pt x="56" y="56"/>
                    </a:lnTo>
                    <a:lnTo>
                      <a:pt x="0" y="56"/>
                    </a:lnTo>
                    <a:lnTo>
                      <a:pt x="96" y="0"/>
                    </a:lnTo>
                    <a:close/>
                  </a:path>
                </a:pathLst>
              </a:cu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006" name="Line 58"/>
              <p:cNvSpPr>
                <a:spLocks noChangeShapeType="1"/>
              </p:cNvSpPr>
              <p:nvPr/>
            </p:nvSpPr>
            <p:spPr bwMode="auto">
              <a:xfrm flipV="1">
                <a:off x="2416" y="1128"/>
                <a:ext cx="544" cy="76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6" name="Group 62"/>
            <p:cNvGrpSpPr>
              <a:grpSpLocks/>
            </p:cNvGrpSpPr>
            <p:nvPr/>
          </p:nvGrpSpPr>
          <p:grpSpPr bwMode="auto">
            <a:xfrm>
              <a:off x="2616" y="792"/>
              <a:ext cx="584" cy="824"/>
              <a:chOff x="2616" y="792"/>
              <a:chExt cx="584" cy="824"/>
            </a:xfrm>
          </p:grpSpPr>
          <p:sp>
            <p:nvSpPr>
              <p:cNvPr id="38003" name="Freeform 60"/>
              <p:cNvSpPr>
                <a:spLocks/>
              </p:cNvSpPr>
              <p:nvPr/>
            </p:nvSpPr>
            <p:spPr bwMode="auto">
              <a:xfrm>
                <a:off x="2616" y="1504"/>
                <a:ext cx="96" cy="112"/>
              </a:xfrm>
              <a:custGeom>
                <a:avLst/>
                <a:gdLst>
                  <a:gd name="T0" fmla="*/ 0 w 96"/>
                  <a:gd name="T1" fmla="*/ 112 h 112"/>
                  <a:gd name="T2" fmla="*/ 24 w 96"/>
                  <a:gd name="T3" fmla="*/ 0 h 112"/>
                  <a:gd name="T4" fmla="*/ 40 w 96"/>
                  <a:gd name="T5" fmla="*/ 56 h 112"/>
                  <a:gd name="T6" fmla="*/ 96 w 96"/>
                  <a:gd name="T7" fmla="*/ 56 h 112"/>
                  <a:gd name="T8" fmla="*/ 0 w 96"/>
                  <a:gd name="T9" fmla="*/ 112 h 11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6"/>
                  <a:gd name="T16" fmla="*/ 0 h 112"/>
                  <a:gd name="T17" fmla="*/ 96 w 96"/>
                  <a:gd name="T18" fmla="*/ 112 h 11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6" h="112">
                    <a:moveTo>
                      <a:pt x="0" y="112"/>
                    </a:moveTo>
                    <a:lnTo>
                      <a:pt x="24" y="0"/>
                    </a:lnTo>
                    <a:lnTo>
                      <a:pt x="40" y="56"/>
                    </a:lnTo>
                    <a:lnTo>
                      <a:pt x="96" y="56"/>
                    </a:lnTo>
                    <a:lnTo>
                      <a:pt x="0" y="112"/>
                    </a:lnTo>
                    <a:close/>
                  </a:path>
                </a:pathLst>
              </a:cu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004" name="Line 61"/>
              <p:cNvSpPr>
                <a:spLocks noChangeShapeType="1"/>
              </p:cNvSpPr>
              <p:nvPr/>
            </p:nvSpPr>
            <p:spPr bwMode="auto">
              <a:xfrm flipV="1">
                <a:off x="2656" y="792"/>
                <a:ext cx="544" cy="768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7989" name="Line 63"/>
            <p:cNvSpPr>
              <a:spLocks noChangeShapeType="1"/>
            </p:cNvSpPr>
            <p:nvPr/>
          </p:nvSpPr>
          <p:spPr bwMode="auto">
            <a:xfrm>
              <a:off x="3192" y="808"/>
              <a:ext cx="1" cy="2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90" name="Line 64"/>
            <p:cNvSpPr>
              <a:spLocks noChangeShapeType="1"/>
            </p:cNvSpPr>
            <p:nvPr/>
          </p:nvSpPr>
          <p:spPr bwMode="auto">
            <a:xfrm>
              <a:off x="3192" y="864"/>
              <a:ext cx="1" cy="2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91" name="Line 65"/>
            <p:cNvSpPr>
              <a:spLocks noChangeShapeType="1"/>
            </p:cNvSpPr>
            <p:nvPr/>
          </p:nvSpPr>
          <p:spPr bwMode="auto">
            <a:xfrm>
              <a:off x="3192" y="920"/>
              <a:ext cx="1" cy="2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92" name="Line 66"/>
            <p:cNvSpPr>
              <a:spLocks noChangeShapeType="1"/>
            </p:cNvSpPr>
            <p:nvPr/>
          </p:nvSpPr>
          <p:spPr bwMode="auto">
            <a:xfrm>
              <a:off x="3192" y="976"/>
              <a:ext cx="1" cy="2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93" name="Line 67"/>
            <p:cNvSpPr>
              <a:spLocks noChangeShapeType="1"/>
            </p:cNvSpPr>
            <p:nvPr/>
          </p:nvSpPr>
          <p:spPr bwMode="auto">
            <a:xfrm>
              <a:off x="3192" y="1032"/>
              <a:ext cx="1" cy="2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94" name="Line 68"/>
            <p:cNvSpPr>
              <a:spLocks noChangeShapeType="1"/>
            </p:cNvSpPr>
            <p:nvPr/>
          </p:nvSpPr>
          <p:spPr bwMode="auto">
            <a:xfrm>
              <a:off x="3192" y="1088"/>
              <a:ext cx="1" cy="2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95" name="Line 69"/>
            <p:cNvSpPr>
              <a:spLocks noChangeShapeType="1"/>
            </p:cNvSpPr>
            <p:nvPr/>
          </p:nvSpPr>
          <p:spPr bwMode="auto">
            <a:xfrm>
              <a:off x="3192" y="1144"/>
              <a:ext cx="1" cy="1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96" name="Line 70"/>
            <p:cNvSpPr>
              <a:spLocks noChangeShapeType="1"/>
            </p:cNvSpPr>
            <p:nvPr/>
          </p:nvSpPr>
          <p:spPr bwMode="auto">
            <a:xfrm flipH="1">
              <a:off x="3160" y="1168"/>
              <a:ext cx="24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97" name="Line 71"/>
            <p:cNvSpPr>
              <a:spLocks noChangeShapeType="1"/>
            </p:cNvSpPr>
            <p:nvPr/>
          </p:nvSpPr>
          <p:spPr bwMode="auto">
            <a:xfrm flipH="1">
              <a:off x="3104" y="1168"/>
              <a:ext cx="24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98" name="Line 72"/>
            <p:cNvSpPr>
              <a:spLocks noChangeShapeType="1"/>
            </p:cNvSpPr>
            <p:nvPr/>
          </p:nvSpPr>
          <p:spPr bwMode="auto">
            <a:xfrm flipH="1">
              <a:off x="3048" y="1168"/>
              <a:ext cx="24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99" name="Line 73"/>
            <p:cNvSpPr>
              <a:spLocks noChangeShapeType="1"/>
            </p:cNvSpPr>
            <p:nvPr/>
          </p:nvSpPr>
          <p:spPr bwMode="auto">
            <a:xfrm flipH="1">
              <a:off x="2992" y="1168"/>
              <a:ext cx="24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000" name="Line 74"/>
            <p:cNvSpPr>
              <a:spLocks noChangeShapeType="1"/>
            </p:cNvSpPr>
            <p:nvPr/>
          </p:nvSpPr>
          <p:spPr bwMode="auto">
            <a:xfrm flipH="1">
              <a:off x="2936" y="1168"/>
              <a:ext cx="24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001" name="Rectangle 76"/>
            <p:cNvSpPr>
              <a:spLocks noChangeArrowheads="1"/>
            </p:cNvSpPr>
            <p:nvPr/>
          </p:nvSpPr>
          <p:spPr bwMode="auto">
            <a:xfrm>
              <a:off x="3216" y="872"/>
              <a:ext cx="174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i="1">
                  <a:solidFill>
                    <a:srgbClr val="0033FF"/>
                  </a:solidFill>
                </a:rPr>
                <a:t>G</a:t>
              </a:r>
              <a:endParaRPr lang="en-US" i="1">
                <a:latin typeface="Times" pitchFamily="18" charset="0"/>
              </a:endParaRPr>
            </a:p>
          </p:txBody>
        </p:sp>
        <p:sp>
          <p:nvSpPr>
            <p:cNvPr id="38002" name="Rectangle 77"/>
            <p:cNvSpPr>
              <a:spLocks noChangeArrowheads="1"/>
            </p:cNvSpPr>
            <p:nvPr/>
          </p:nvSpPr>
          <p:spPr bwMode="auto">
            <a:xfrm>
              <a:off x="3528" y="1128"/>
              <a:ext cx="9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>
                  <a:solidFill>
                    <a:srgbClr val="000000"/>
                  </a:solidFill>
                  <a:latin typeface="Symbol" pitchFamily="18" charset="2"/>
                </a:rPr>
                <a:t>g</a:t>
              </a:r>
              <a:endParaRPr lang="en-US">
                <a:latin typeface="Times" pitchFamily="18" charset="0"/>
              </a:endParaRPr>
            </a:p>
          </p:txBody>
        </p:sp>
      </p:grpSp>
      <p:sp>
        <p:nvSpPr>
          <p:cNvPr id="37893" name="Rectangle 5"/>
          <p:cNvSpPr>
            <a:spLocks noChangeArrowheads="1"/>
          </p:cNvSpPr>
          <p:nvPr/>
        </p:nvSpPr>
        <p:spPr bwMode="auto">
          <a:xfrm>
            <a:off x="1219200" y="2057400"/>
            <a:ext cx="12668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>
                <a:latin typeface="Symbol" pitchFamily="18" charset="2"/>
              </a:rPr>
              <a:t>t</a:t>
            </a:r>
            <a:r>
              <a:rPr lang="en-US" sz="2800" b="1"/>
              <a:t> = </a:t>
            </a:r>
            <a:r>
              <a:rPr lang="en-US" sz="2800" b="1" i="1">
                <a:solidFill>
                  <a:schemeClr val="accent2"/>
                </a:solidFill>
              </a:rPr>
              <a:t>G</a:t>
            </a:r>
            <a:r>
              <a:rPr lang="en-US" sz="2800" b="1"/>
              <a:t> </a:t>
            </a:r>
            <a:r>
              <a:rPr lang="en-US" sz="2800" b="1">
                <a:latin typeface="Symbol" pitchFamily="18" charset="2"/>
              </a:rPr>
              <a:t>g</a:t>
            </a:r>
          </a:p>
        </p:txBody>
      </p:sp>
      <p:sp>
        <p:nvSpPr>
          <p:cNvPr id="37894" name="Rectangle 16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/>
              <a:t>Other Elastic Properties</a:t>
            </a:r>
          </a:p>
        </p:txBody>
      </p:sp>
      <p:sp>
        <p:nvSpPr>
          <p:cNvPr id="37895" name="AutoShape 142"/>
          <p:cNvSpPr>
            <a:spLocks noChangeAspect="1" noChangeArrowheads="1" noTextEdit="1"/>
          </p:cNvSpPr>
          <p:nvPr/>
        </p:nvSpPr>
        <p:spPr bwMode="auto">
          <a:xfrm>
            <a:off x="1016000" y="5568950"/>
            <a:ext cx="1728788" cy="890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7" name="Group 168"/>
          <p:cNvGrpSpPr>
            <a:grpSpLocks/>
          </p:cNvGrpSpPr>
          <p:nvPr/>
        </p:nvGrpSpPr>
        <p:grpSpPr bwMode="auto">
          <a:xfrm>
            <a:off x="6324600" y="762000"/>
            <a:ext cx="1860550" cy="2565400"/>
            <a:chOff x="3984" y="480"/>
            <a:chExt cx="1172" cy="1616"/>
          </a:xfrm>
        </p:grpSpPr>
        <p:sp>
          <p:nvSpPr>
            <p:cNvPr id="37964" name="Rectangle 14"/>
            <p:cNvSpPr>
              <a:spLocks noChangeArrowheads="1"/>
            </p:cNvSpPr>
            <p:nvPr/>
          </p:nvSpPr>
          <p:spPr bwMode="auto">
            <a:xfrm>
              <a:off x="4608" y="975"/>
              <a:ext cx="548" cy="5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simple</a:t>
              </a:r>
            </a:p>
            <a:p>
              <a:r>
                <a:rPr lang="en-US" sz="1800"/>
                <a:t>torsion</a:t>
              </a:r>
            </a:p>
            <a:p>
              <a:r>
                <a:rPr lang="en-US" sz="1800"/>
                <a:t>test</a:t>
              </a:r>
            </a:p>
          </p:txBody>
        </p:sp>
        <p:sp>
          <p:nvSpPr>
            <p:cNvPr id="37965" name="AutoShape 80"/>
            <p:cNvSpPr>
              <a:spLocks noChangeAspect="1" noChangeArrowheads="1" noTextEdit="1"/>
            </p:cNvSpPr>
            <p:nvPr/>
          </p:nvSpPr>
          <p:spPr bwMode="auto">
            <a:xfrm>
              <a:off x="3984" y="480"/>
              <a:ext cx="864" cy="16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66" name="Oval 82"/>
            <p:cNvSpPr>
              <a:spLocks noChangeArrowheads="1"/>
            </p:cNvSpPr>
            <p:nvPr/>
          </p:nvSpPr>
          <p:spPr bwMode="auto">
            <a:xfrm>
              <a:off x="4228" y="1548"/>
              <a:ext cx="320" cy="13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67" name="Rectangle 83"/>
            <p:cNvSpPr>
              <a:spLocks noChangeArrowheads="1"/>
            </p:cNvSpPr>
            <p:nvPr/>
          </p:nvSpPr>
          <p:spPr bwMode="auto">
            <a:xfrm>
              <a:off x="4228" y="924"/>
              <a:ext cx="320" cy="68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68" name="Oval 84"/>
            <p:cNvSpPr>
              <a:spLocks noChangeArrowheads="1"/>
            </p:cNvSpPr>
            <p:nvPr/>
          </p:nvSpPr>
          <p:spPr bwMode="auto">
            <a:xfrm>
              <a:off x="4228" y="860"/>
              <a:ext cx="320" cy="144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69" name="Line 85"/>
            <p:cNvSpPr>
              <a:spLocks noChangeShapeType="1"/>
            </p:cNvSpPr>
            <p:nvPr/>
          </p:nvSpPr>
          <p:spPr bwMode="auto">
            <a:xfrm>
              <a:off x="4248" y="1616"/>
              <a:ext cx="288" cy="1"/>
            </a:xfrm>
            <a:prstGeom prst="line">
              <a:avLst/>
            </a:prstGeom>
            <a:noFill/>
            <a:ln w="38100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70" name="Oval 86"/>
            <p:cNvSpPr>
              <a:spLocks noChangeArrowheads="1"/>
            </p:cNvSpPr>
            <p:nvPr/>
          </p:nvSpPr>
          <p:spPr bwMode="auto">
            <a:xfrm>
              <a:off x="4240" y="680"/>
              <a:ext cx="312" cy="144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88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71" name="Freeform 87"/>
            <p:cNvSpPr>
              <a:spLocks/>
            </p:cNvSpPr>
            <p:nvPr/>
          </p:nvSpPr>
          <p:spPr bwMode="auto">
            <a:xfrm>
              <a:off x="4400" y="624"/>
              <a:ext cx="184" cy="232"/>
            </a:xfrm>
            <a:custGeom>
              <a:avLst/>
              <a:gdLst>
                <a:gd name="T0" fmla="*/ 184 w 184"/>
                <a:gd name="T1" fmla="*/ 0 h 232"/>
                <a:gd name="T2" fmla="*/ 0 w 184"/>
                <a:gd name="T3" fmla="*/ 112 h 232"/>
                <a:gd name="T4" fmla="*/ 184 w 184"/>
                <a:gd name="T5" fmla="*/ 232 h 232"/>
                <a:gd name="T6" fmla="*/ 184 w 184"/>
                <a:gd name="T7" fmla="*/ 0 h 2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84"/>
                <a:gd name="T13" fmla="*/ 0 h 232"/>
                <a:gd name="T14" fmla="*/ 184 w 184"/>
                <a:gd name="T15" fmla="*/ 232 h 2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84" h="232">
                  <a:moveTo>
                    <a:pt x="184" y="0"/>
                  </a:moveTo>
                  <a:lnTo>
                    <a:pt x="0" y="112"/>
                  </a:lnTo>
                  <a:lnTo>
                    <a:pt x="184" y="232"/>
                  </a:lnTo>
                  <a:lnTo>
                    <a:pt x="184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8" name="Group 90"/>
            <p:cNvGrpSpPr>
              <a:grpSpLocks/>
            </p:cNvGrpSpPr>
            <p:nvPr/>
          </p:nvGrpSpPr>
          <p:grpSpPr bwMode="auto">
            <a:xfrm>
              <a:off x="4392" y="784"/>
              <a:ext cx="112" cy="96"/>
              <a:chOff x="4392" y="784"/>
              <a:chExt cx="112" cy="96"/>
            </a:xfrm>
          </p:grpSpPr>
          <p:sp>
            <p:nvSpPr>
              <p:cNvPr id="37982" name="Freeform 88"/>
              <p:cNvSpPr>
                <a:spLocks/>
              </p:cNvSpPr>
              <p:nvPr/>
            </p:nvSpPr>
            <p:spPr bwMode="auto">
              <a:xfrm>
                <a:off x="4392" y="784"/>
                <a:ext cx="112" cy="96"/>
              </a:xfrm>
              <a:custGeom>
                <a:avLst/>
                <a:gdLst>
                  <a:gd name="T0" fmla="*/ 112 w 112"/>
                  <a:gd name="T1" fmla="*/ 24 h 96"/>
                  <a:gd name="T2" fmla="*/ 24 w 112"/>
                  <a:gd name="T3" fmla="*/ 96 h 96"/>
                  <a:gd name="T4" fmla="*/ 40 w 112"/>
                  <a:gd name="T5" fmla="*/ 40 h 96"/>
                  <a:gd name="T6" fmla="*/ 0 w 112"/>
                  <a:gd name="T7" fmla="*/ 0 h 96"/>
                  <a:gd name="T8" fmla="*/ 112 w 112"/>
                  <a:gd name="T9" fmla="*/ 24 h 9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2"/>
                  <a:gd name="T16" fmla="*/ 0 h 96"/>
                  <a:gd name="T17" fmla="*/ 112 w 112"/>
                  <a:gd name="T18" fmla="*/ 96 h 9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2" h="96">
                    <a:moveTo>
                      <a:pt x="112" y="24"/>
                    </a:moveTo>
                    <a:lnTo>
                      <a:pt x="24" y="96"/>
                    </a:lnTo>
                    <a:lnTo>
                      <a:pt x="40" y="40"/>
                    </a:lnTo>
                    <a:lnTo>
                      <a:pt x="0" y="0"/>
                    </a:lnTo>
                    <a:lnTo>
                      <a:pt x="112" y="24"/>
                    </a:lnTo>
                    <a:close/>
                  </a:path>
                </a:pathLst>
              </a:custGeom>
              <a:solidFill>
                <a:srgbClr val="008800"/>
              </a:solidFill>
              <a:ln w="12700">
                <a:solidFill>
                  <a:srgbClr val="0088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83" name="Line 89"/>
              <p:cNvSpPr>
                <a:spLocks noChangeShapeType="1"/>
              </p:cNvSpPr>
              <p:nvPr/>
            </p:nvSpPr>
            <p:spPr bwMode="auto">
              <a:xfrm flipH="1">
                <a:off x="4432" y="824"/>
                <a:ext cx="8" cy="1"/>
              </a:xfrm>
              <a:prstGeom prst="line">
                <a:avLst/>
              </a:prstGeom>
              <a:noFill/>
              <a:ln w="25400">
                <a:solidFill>
                  <a:srgbClr val="0088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7973" name="Line 91"/>
            <p:cNvSpPr>
              <a:spLocks noChangeShapeType="1"/>
            </p:cNvSpPr>
            <p:nvPr/>
          </p:nvSpPr>
          <p:spPr bwMode="auto">
            <a:xfrm>
              <a:off x="4400" y="1008"/>
              <a:ext cx="8" cy="68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74" name="Oval 105"/>
            <p:cNvSpPr>
              <a:spLocks noChangeArrowheads="1"/>
            </p:cNvSpPr>
            <p:nvPr/>
          </p:nvSpPr>
          <p:spPr bwMode="auto">
            <a:xfrm>
              <a:off x="4240" y="1720"/>
              <a:ext cx="320" cy="144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88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75" name="Freeform 106"/>
            <p:cNvSpPr>
              <a:spLocks/>
            </p:cNvSpPr>
            <p:nvPr/>
          </p:nvSpPr>
          <p:spPr bwMode="auto">
            <a:xfrm>
              <a:off x="4136" y="1720"/>
              <a:ext cx="184" cy="224"/>
            </a:xfrm>
            <a:custGeom>
              <a:avLst/>
              <a:gdLst>
                <a:gd name="T0" fmla="*/ 0 w 184"/>
                <a:gd name="T1" fmla="*/ 0 h 224"/>
                <a:gd name="T2" fmla="*/ 184 w 184"/>
                <a:gd name="T3" fmla="*/ 112 h 224"/>
                <a:gd name="T4" fmla="*/ 0 w 184"/>
                <a:gd name="T5" fmla="*/ 224 h 224"/>
                <a:gd name="T6" fmla="*/ 0 w 184"/>
                <a:gd name="T7" fmla="*/ 0 h 22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84"/>
                <a:gd name="T13" fmla="*/ 0 h 224"/>
                <a:gd name="T14" fmla="*/ 184 w 184"/>
                <a:gd name="T15" fmla="*/ 224 h 22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84" h="224">
                  <a:moveTo>
                    <a:pt x="0" y="0"/>
                  </a:moveTo>
                  <a:lnTo>
                    <a:pt x="184" y="112"/>
                  </a:lnTo>
                  <a:lnTo>
                    <a:pt x="0" y="2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9" name="Group 109"/>
            <p:cNvGrpSpPr>
              <a:grpSpLocks/>
            </p:cNvGrpSpPr>
            <p:nvPr/>
          </p:nvGrpSpPr>
          <p:grpSpPr bwMode="auto">
            <a:xfrm>
              <a:off x="4296" y="1824"/>
              <a:ext cx="112" cy="96"/>
              <a:chOff x="4296" y="1824"/>
              <a:chExt cx="112" cy="96"/>
            </a:xfrm>
          </p:grpSpPr>
          <p:sp>
            <p:nvSpPr>
              <p:cNvPr id="37980" name="Freeform 107"/>
              <p:cNvSpPr>
                <a:spLocks/>
              </p:cNvSpPr>
              <p:nvPr/>
            </p:nvSpPr>
            <p:spPr bwMode="auto">
              <a:xfrm>
                <a:off x="4296" y="1824"/>
                <a:ext cx="112" cy="96"/>
              </a:xfrm>
              <a:custGeom>
                <a:avLst/>
                <a:gdLst>
                  <a:gd name="T0" fmla="*/ 0 w 112"/>
                  <a:gd name="T1" fmla="*/ 24 h 96"/>
                  <a:gd name="T2" fmla="*/ 112 w 112"/>
                  <a:gd name="T3" fmla="*/ 0 h 96"/>
                  <a:gd name="T4" fmla="*/ 72 w 112"/>
                  <a:gd name="T5" fmla="*/ 40 h 96"/>
                  <a:gd name="T6" fmla="*/ 88 w 112"/>
                  <a:gd name="T7" fmla="*/ 96 h 96"/>
                  <a:gd name="T8" fmla="*/ 0 w 112"/>
                  <a:gd name="T9" fmla="*/ 24 h 9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2"/>
                  <a:gd name="T16" fmla="*/ 0 h 96"/>
                  <a:gd name="T17" fmla="*/ 112 w 112"/>
                  <a:gd name="T18" fmla="*/ 96 h 9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2" h="96">
                    <a:moveTo>
                      <a:pt x="0" y="24"/>
                    </a:moveTo>
                    <a:lnTo>
                      <a:pt x="112" y="0"/>
                    </a:lnTo>
                    <a:lnTo>
                      <a:pt x="72" y="40"/>
                    </a:lnTo>
                    <a:lnTo>
                      <a:pt x="88" y="96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008800"/>
              </a:solidFill>
              <a:ln w="12700">
                <a:solidFill>
                  <a:srgbClr val="0088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81" name="Line 108"/>
              <p:cNvSpPr>
                <a:spLocks noChangeShapeType="1"/>
              </p:cNvSpPr>
              <p:nvPr/>
            </p:nvSpPr>
            <p:spPr bwMode="auto">
              <a:xfrm flipH="1">
                <a:off x="4360" y="1864"/>
                <a:ext cx="8" cy="1"/>
              </a:xfrm>
              <a:prstGeom prst="line">
                <a:avLst/>
              </a:prstGeom>
              <a:noFill/>
              <a:ln w="25400">
                <a:solidFill>
                  <a:srgbClr val="0088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7977" name="Rectangle 110"/>
            <p:cNvSpPr>
              <a:spLocks noChangeArrowheads="1"/>
            </p:cNvSpPr>
            <p:nvPr/>
          </p:nvSpPr>
          <p:spPr bwMode="auto">
            <a:xfrm>
              <a:off x="4520" y="592"/>
              <a:ext cx="187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i="1">
                  <a:solidFill>
                    <a:srgbClr val="008800"/>
                  </a:solidFill>
                </a:rPr>
                <a:t>M</a:t>
              </a:r>
              <a:endParaRPr lang="en-US" i="1"/>
            </a:p>
          </p:txBody>
        </p:sp>
        <p:sp>
          <p:nvSpPr>
            <p:cNvPr id="37978" name="Rectangle 111"/>
            <p:cNvSpPr>
              <a:spLocks noChangeArrowheads="1"/>
            </p:cNvSpPr>
            <p:nvPr/>
          </p:nvSpPr>
          <p:spPr bwMode="auto">
            <a:xfrm>
              <a:off x="4072" y="1768"/>
              <a:ext cx="187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i="1">
                  <a:solidFill>
                    <a:srgbClr val="008800"/>
                  </a:solidFill>
                </a:rPr>
                <a:t>M</a:t>
              </a:r>
              <a:endParaRPr lang="en-US" i="1"/>
            </a:p>
          </p:txBody>
        </p:sp>
        <p:sp>
          <p:nvSpPr>
            <p:cNvPr id="37979" name="Line 167"/>
            <p:cNvSpPr>
              <a:spLocks noChangeShapeType="1"/>
            </p:cNvSpPr>
            <p:nvPr/>
          </p:nvSpPr>
          <p:spPr bwMode="auto">
            <a:xfrm flipH="1">
              <a:off x="4328" y="1000"/>
              <a:ext cx="152" cy="672"/>
            </a:xfrm>
            <a:prstGeom prst="line">
              <a:avLst/>
            </a:prstGeom>
            <a:noFill/>
            <a:ln w="19050">
              <a:solidFill>
                <a:srgbClr val="0088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" name="Group 184"/>
          <p:cNvGrpSpPr>
            <a:grpSpLocks/>
          </p:cNvGrpSpPr>
          <p:nvPr/>
        </p:nvGrpSpPr>
        <p:grpSpPr bwMode="auto">
          <a:xfrm>
            <a:off x="457200" y="5105400"/>
            <a:ext cx="6553200" cy="1308100"/>
            <a:chOff x="288" y="3216"/>
            <a:chExt cx="4128" cy="824"/>
          </a:xfrm>
        </p:grpSpPr>
        <p:sp>
          <p:nvSpPr>
            <p:cNvPr id="37950" name="Rectangle 9"/>
            <p:cNvSpPr>
              <a:spLocks noChangeArrowheads="1"/>
            </p:cNvSpPr>
            <p:nvPr/>
          </p:nvSpPr>
          <p:spPr bwMode="auto">
            <a:xfrm>
              <a:off x="288" y="3216"/>
              <a:ext cx="412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lang="en-US" b="1"/>
                <a:t>• Special relations for isotropic materials:</a:t>
              </a:r>
            </a:p>
          </p:txBody>
        </p:sp>
        <p:grpSp>
          <p:nvGrpSpPr>
            <p:cNvPr id="11" name="Group 179"/>
            <p:cNvGrpSpPr>
              <a:grpSpLocks/>
            </p:cNvGrpSpPr>
            <p:nvPr/>
          </p:nvGrpSpPr>
          <p:grpSpPr bwMode="auto">
            <a:xfrm>
              <a:off x="664" y="3550"/>
              <a:ext cx="1013" cy="490"/>
              <a:chOff x="664" y="3545"/>
              <a:chExt cx="1013" cy="490"/>
            </a:xfrm>
          </p:grpSpPr>
          <p:sp>
            <p:nvSpPr>
              <p:cNvPr id="37959" name="Rectangle 148"/>
              <p:cNvSpPr>
                <a:spLocks noChangeArrowheads="1"/>
              </p:cNvSpPr>
              <p:nvPr/>
            </p:nvSpPr>
            <p:spPr bwMode="auto">
              <a:xfrm>
                <a:off x="1048" y="3805"/>
                <a:ext cx="600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b="1">
                    <a:solidFill>
                      <a:srgbClr val="000000"/>
                    </a:solidFill>
                  </a:rPr>
                  <a:t>2(1</a:t>
                </a:r>
                <a:r>
                  <a:rPr lang="en-US" sz="1200" b="1">
                    <a:solidFill>
                      <a:srgbClr val="000000"/>
                    </a:solidFill>
                  </a:rPr>
                  <a:t> </a:t>
                </a:r>
                <a:r>
                  <a:rPr lang="en-US" b="1">
                    <a:solidFill>
                      <a:srgbClr val="000000"/>
                    </a:solidFill>
                    <a:latin typeface="Symbol" pitchFamily="18" charset="2"/>
                  </a:rPr>
                  <a:t>+</a:t>
                </a:r>
                <a:r>
                  <a:rPr lang="en-US" sz="1200" b="1">
                    <a:solidFill>
                      <a:srgbClr val="000000"/>
                    </a:solidFill>
                  </a:rPr>
                  <a:t> </a:t>
                </a:r>
                <a:r>
                  <a:rPr lang="en-US">
                    <a:solidFill>
                      <a:srgbClr val="000000"/>
                    </a:solidFill>
                    <a:latin typeface="Symbol" pitchFamily="18" charset="2"/>
                  </a:rPr>
                  <a:t>n</a:t>
                </a:r>
                <a:r>
                  <a:rPr lang="en-US" b="1">
                    <a:solidFill>
                      <a:srgbClr val="000000"/>
                    </a:solidFill>
                  </a:rPr>
                  <a:t>)</a:t>
                </a:r>
                <a:endParaRPr lang="en-US">
                  <a:latin typeface="Times" pitchFamily="18" charset="0"/>
                </a:endParaRPr>
              </a:p>
            </p:txBody>
          </p:sp>
          <p:sp>
            <p:nvSpPr>
              <p:cNvPr id="37960" name="Rectangle 149"/>
              <p:cNvSpPr>
                <a:spLocks noChangeArrowheads="1"/>
              </p:cNvSpPr>
              <p:nvPr/>
            </p:nvSpPr>
            <p:spPr bwMode="auto">
              <a:xfrm>
                <a:off x="1292" y="3545"/>
                <a:ext cx="128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b="1" i="1">
                    <a:solidFill>
                      <a:srgbClr val="000000"/>
                    </a:solidFill>
                  </a:rPr>
                  <a:t>E</a:t>
                </a:r>
                <a:endParaRPr lang="en-US" i="1">
                  <a:latin typeface="Times" pitchFamily="18" charset="0"/>
                </a:endParaRPr>
              </a:p>
            </p:txBody>
          </p:sp>
          <p:sp>
            <p:nvSpPr>
              <p:cNvPr id="37961" name="Rectangle 150"/>
              <p:cNvSpPr>
                <a:spLocks noChangeArrowheads="1"/>
              </p:cNvSpPr>
              <p:nvPr/>
            </p:nvSpPr>
            <p:spPr bwMode="auto">
              <a:xfrm>
                <a:off x="664" y="3646"/>
                <a:ext cx="149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b="1" i="1">
                    <a:solidFill>
                      <a:srgbClr val="000000"/>
                    </a:solidFill>
                  </a:rPr>
                  <a:t>G</a:t>
                </a:r>
                <a:endParaRPr lang="en-US" i="1">
                  <a:latin typeface="Times" pitchFamily="18" charset="0"/>
                </a:endParaRPr>
              </a:p>
            </p:txBody>
          </p:sp>
          <p:sp>
            <p:nvSpPr>
              <p:cNvPr id="37962" name="Rectangle 153"/>
              <p:cNvSpPr>
                <a:spLocks noChangeArrowheads="1"/>
              </p:cNvSpPr>
              <p:nvPr/>
            </p:nvSpPr>
            <p:spPr bwMode="auto">
              <a:xfrm>
                <a:off x="872" y="3626"/>
                <a:ext cx="11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600">
                    <a:solidFill>
                      <a:srgbClr val="000000"/>
                    </a:solidFill>
                    <a:latin typeface="Symbol" pitchFamily="18" charset="2"/>
                  </a:rPr>
                  <a:t>=</a:t>
                </a:r>
                <a:endParaRPr lang="en-US">
                  <a:latin typeface="Times" pitchFamily="18" charset="0"/>
                </a:endParaRPr>
              </a:p>
            </p:txBody>
          </p:sp>
          <p:sp>
            <p:nvSpPr>
              <p:cNvPr id="37963" name="Line 174"/>
              <p:cNvSpPr>
                <a:spLocks noChangeShapeType="1"/>
              </p:cNvSpPr>
              <p:nvPr/>
            </p:nvSpPr>
            <p:spPr bwMode="auto">
              <a:xfrm>
                <a:off x="1050" y="3784"/>
                <a:ext cx="627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2" name="Group 178"/>
            <p:cNvGrpSpPr>
              <a:grpSpLocks/>
            </p:cNvGrpSpPr>
            <p:nvPr/>
          </p:nvGrpSpPr>
          <p:grpSpPr bwMode="auto">
            <a:xfrm>
              <a:off x="2232" y="3515"/>
              <a:ext cx="1113" cy="525"/>
              <a:chOff x="2232" y="3515"/>
              <a:chExt cx="1113" cy="525"/>
            </a:xfrm>
          </p:grpSpPr>
          <p:sp>
            <p:nvSpPr>
              <p:cNvPr id="37953" name="AutoShape 154"/>
              <p:cNvSpPr>
                <a:spLocks noChangeAspect="1" noChangeArrowheads="1" noTextEdit="1"/>
              </p:cNvSpPr>
              <p:nvPr/>
            </p:nvSpPr>
            <p:spPr bwMode="auto">
              <a:xfrm>
                <a:off x="2232" y="3515"/>
                <a:ext cx="1113" cy="5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54" name="Rectangle 161"/>
              <p:cNvSpPr>
                <a:spLocks noChangeArrowheads="1"/>
              </p:cNvSpPr>
              <p:nvPr/>
            </p:nvSpPr>
            <p:spPr bwMode="auto">
              <a:xfrm>
                <a:off x="2605" y="3793"/>
                <a:ext cx="707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b="1">
                    <a:solidFill>
                      <a:srgbClr val="000000"/>
                    </a:solidFill>
                  </a:rPr>
                  <a:t>3(1</a:t>
                </a:r>
                <a:r>
                  <a:rPr lang="en-US" sz="1200" b="1">
                    <a:solidFill>
                      <a:srgbClr val="000000"/>
                    </a:solidFill>
                  </a:rPr>
                  <a:t> </a:t>
                </a:r>
                <a:r>
                  <a:rPr lang="en-US" b="1">
                    <a:solidFill>
                      <a:srgbClr val="000000"/>
                    </a:solidFill>
                    <a:latin typeface="Symbol" pitchFamily="18" charset="2"/>
                  </a:rPr>
                  <a:t>-</a:t>
                </a:r>
                <a:r>
                  <a:rPr lang="en-US" sz="1200" b="1">
                    <a:solidFill>
                      <a:srgbClr val="000000"/>
                    </a:solidFill>
                  </a:rPr>
                  <a:t> </a:t>
                </a:r>
                <a:r>
                  <a:rPr lang="en-US" b="1">
                    <a:solidFill>
                      <a:srgbClr val="000000"/>
                    </a:solidFill>
                  </a:rPr>
                  <a:t>2</a:t>
                </a:r>
                <a:r>
                  <a:rPr lang="en-US">
                    <a:solidFill>
                      <a:srgbClr val="000000"/>
                    </a:solidFill>
                    <a:latin typeface="Symbol" pitchFamily="18" charset="2"/>
                  </a:rPr>
                  <a:t>n</a:t>
                </a:r>
                <a:r>
                  <a:rPr lang="en-US" b="1">
                    <a:solidFill>
                      <a:srgbClr val="000000"/>
                    </a:solidFill>
                  </a:rPr>
                  <a:t>)</a:t>
                </a:r>
                <a:endParaRPr lang="en-US">
                  <a:latin typeface="Times" pitchFamily="18" charset="0"/>
                </a:endParaRPr>
              </a:p>
            </p:txBody>
          </p:sp>
          <p:sp>
            <p:nvSpPr>
              <p:cNvPr id="37955" name="Rectangle 162"/>
              <p:cNvSpPr>
                <a:spLocks noChangeArrowheads="1"/>
              </p:cNvSpPr>
              <p:nvPr/>
            </p:nvSpPr>
            <p:spPr bwMode="auto">
              <a:xfrm>
                <a:off x="2883" y="3524"/>
                <a:ext cx="128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b="1" i="1">
                    <a:solidFill>
                      <a:srgbClr val="000000"/>
                    </a:solidFill>
                  </a:rPr>
                  <a:t>E</a:t>
                </a:r>
                <a:endParaRPr lang="en-US" i="1">
                  <a:latin typeface="Times" pitchFamily="18" charset="0"/>
                </a:endParaRPr>
              </a:p>
            </p:txBody>
          </p:sp>
          <p:sp>
            <p:nvSpPr>
              <p:cNvPr id="37956" name="Rectangle 163"/>
              <p:cNvSpPr>
                <a:spLocks noChangeArrowheads="1"/>
              </p:cNvSpPr>
              <p:nvPr/>
            </p:nvSpPr>
            <p:spPr bwMode="auto">
              <a:xfrm>
                <a:off x="2249" y="3644"/>
                <a:ext cx="139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b="1" i="1">
                    <a:solidFill>
                      <a:srgbClr val="000000"/>
                    </a:solidFill>
                  </a:rPr>
                  <a:t>K</a:t>
                </a:r>
                <a:endParaRPr lang="en-US" i="1">
                  <a:latin typeface="Times" pitchFamily="18" charset="0"/>
                </a:endParaRPr>
              </a:p>
            </p:txBody>
          </p:sp>
          <p:sp>
            <p:nvSpPr>
              <p:cNvPr id="37957" name="Rectangle 166"/>
              <p:cNvSpPr>
                <a:spLocks noChangeArrowheads="1"/>
              </p:cNvSpPr>
              <p:nvPr/>
            </p:nvSpPr>
            <p:spPr bwMode="auto">
              <a:xfrm>
                <a:off x="2440" y="3625"/>
                <a:ext cx="105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>
                    <a:solidFill>
                      <a:srgbClr val="000000"/>
                    </a:solidFill>
                    <a:latin typeface="Symbol" pitchFamily="18" charset="2"/>
                  </a:rPr>
                  <a:t>=</a:t>
                </a:r>
                <a:endParaRPr lang="en-US">
                  <a:latin typeface="Times" pitchFamily="18" charset="0"/>
                </a:endParaRPr>
              </a:p>
            </p:txBody>
          </p:sp>
          <p:sp>
            <p:nvSpPr>
              <p:cNvPr id="37958" name="Line 177"/>
              <p:cNvSpPr>
                <a:spLocks noChangeShapeType="1"/>
              </p:cNvSpPr>
              <p:nvPr/>
            </p:nvSpPr>
            <p:spPr bwMode="auto">
              <a:xfrm>
                <a:off x="2612" y="3770"/>
                <a:ext cx="68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3" name="Group 188"/>
          <p:cNvGrpSpPr>
            <a:grpSpLocks/>
          </p:cNvGrpSpPr>
          <p:nvPr/>
        </p:nvGrpSpPr>
        <p:grpSpPr bwMode="auto">
          <a:xfrm>
            <a:off x="457200" y="2971800"/>
            <a:ext cx="8132763" cy="2784475"/>
            <a:chOff x="288" y="1872"/>
            <a:chExt cx="5123" cy="1754"/>
          </a:xfrm>
        </p:grpSpPr>
        <p:sp>
          <p:nvSpPr>
            <p:cNvPr id="37899" name="Rectangle 6"/>
            <p:cNvSpPr>
              <a:spLocks noChangeArrowheads="1"/>
            </p:cNvSpPr>
            <p:nvPr/>
          </p:nvSpPr>
          <p:spPr bwMode="auto">
            <a:xfrm>
              <a:off x="288" y="1990"/>
              <a:ext cx="1920" cy="4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lang="en-US" b="1"/>
                <a:t>• Elastic </a:t>
              </a:r>
              <a:r>
                <a:rPr lang="en-US" b="1">
                  <a:solidFill>
                    <a:schemeClr val="accent2"/>
                  </a:solidFill>
                </a:rPr>
                <a:t>Bulk</a:t>
              </a:r>
            </a:p>
            <a:p>
              <a:r>
                <a:rPr lang="en-US" b="1">
                  <a:solidFill>
                    <a:schemeClr val="accent2"/>
                  </a:solidFill>
                </a:rPr>
                <a:t>    modulus, K:</a:t>
              </a:r>
              <a:endParaRPr lang="en-US" b="1"/>
            </a:p>
          </p:txBody>
        </p:sp>
        <p:sp>
          <p:nvSpPr>
            <p:cNvPr id="37900" name="Rectangle 15"/>
            <p:cNvSpPr>
              <a:spLocks noChangeArrowheads="1"/>
            </p:cNvSpPr>
            <p:nvPr/>
          </p:nvSpPr>
          <p:spPr bwMode="auto">
            <a:xfrm>
              <a:off x="4704" y="2703"/>
              <a:ext cx="707" cy="9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pressure</a:t>
              </a:r>
            </a:p>
            <a:p>
              <a:r>
                <a:rPr lang="en-US" sz="1800"/>
                <a:t>test: Init.</a:t>
              </a:r>
            </a:p>
            <a:p>
              <a:r>
                <a:rPr lang="en-US" sz="1800"/>
                <a:t>vol =</a:t>
              </a:r>
              <a:r>
                <a:rPr lang="en-US" sz="1800" i="1"/>
                <a:t>V</a:t>
              </a:r>
              <a:r>
                <a:rPr lang="en-US" sz="2200" i="1" baseline="-10000"/>
                <a:t>o</a:t>
              </a:r>
              <a:r>
                <a:rPr lang="en-US" sz="1800"/>
                <a:t>.  </a:t>
              </a:r>
            </a:p>
            <a:p>
              <a:r>
                <a:rPr lang="en-US" sz="1800"/>
                <a:t>Vol chg.</a:t>
              </a:r>
            </a:p>
            <a:p>
              <a:r>
                <a:rPr lang="en-US" sz="1800"/>
                <a:t> = </a:t>
              </a:r>
              <a:r>
                <a:rPr lang="en-US" sz="1800">
                  <a:latin typeface="Symbol" pitchFamily="18" charset="2"/>
                </a:rPr>
                <a:t>D</a:t>
              </a:r>
              <a:r>
                <a:rPr lang="en-US" sz="1800" i="1"/>
                <a:t>V</a:t>
              </a:r>
            </a:p>
          </p:txBody>
        </p:sp>
        <p:grpSp>
          <p:nvGrpSpPr>
            <p:cNvPr id="14" name="Group 114"/>
            <p:cNvGrpSpPr>
              <a:grpSpLocks noChangeAspect="1"/>
            </p:cNvGrpSpPr>
            <p:nvPr/>
          </p:nvGrpSpPr>
          <p:grpSpPr bwMode="auto">
            <a:xfrm>
              <a:off x="3744" y="1872"/>
              <a:ext cx="1392" cy="1360"/>
              <a:chOff x="3744" y="1872"/>
              <a:chExt cx="1392" cy="1360"/>
            </a:xfrm>
          </p:grpSpPr>
          <p:sp>
            <p:nvSpPr>
              <p:cNvPr id="37932" name="AutoShape 113"/>
              <p:cNvSpPr>
                <a:spLocks noChangeAspect="1" noChangeArrowheads="1" noTextEdit="1"/>
              </p:cNvSpPr>
              <p:nvPr/>
            </p:nvSpPr>
            <p:spPr bwMode="auto">
              <a:xfrm>
                <a:off x="3744" y="1872"/>
                <a:ext cx="1392" cy="13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33" name="Rectangle 115"/>
              <p:cNvSpPr>
                <a:spLocks noChangeArrowheads="1"/>
              </p:cNvSpPr>
              <p:nvPr/>
            </p:nvSpPr>
            <p:spPr bwMode="auto">
              <a:xfrm>
                <a:off x="4112" y="2336"/>
                <a:ext cx="560" cy="568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34" name="Rectangle 116"/>
              <p:cNvSpPr>
                <a:spLocks noChangeArrowheads="1"/>
              </p:cNvSpPr>
              <p:nvPr/>
            </p:nvSpPr>
            <p:spPr bwMode="auto">
              <a:xfrm>
                <a:off x="4168" y="2400"/>
                <a:ext cx="448" cy="448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88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5" name="Group 119"/>
              <p:cNvGrpSpPr>
                <a:grpSpLocks/>
              </p:cNvGrpSpPr>
              <p:nvPr/>
            </p:nvGrpSpPr>
            <p:grpSpPr bwMode="auto">
              <a:xfrm>
                <a:off x="3904" y="2576"/>
                <a:ext cx="264" cy="96"/>
                <a:chOff x="3904" y="2576"/>
                <a:chExt cx="264" cy="96"/>
              </a:xfrm>
            </p:grpSpPr>
            <p:sp>
              <p:nvSpPr>
                <p:cNvPr id="37948" name="Freeform 117"/>
                <p:cNvSpPr>
                  <a:spLocks/>
                </p:cNvSpPr>
                <p:nvPr/>
              </p:nvSpPr>
              <p:spPr bwMode="auto">
                <a:xfrm>
                  <a:off x="4064" y="2576"/>
                  <a:ext cx="104" cy="96"/>
                </a:xfrm>
                <a:custGeom>
                  <a:avLst/>
                  <a:gdLst>
                    <a:gd name="T0" fmla="*/ 104 w 104"/>
                    <a:gd name="T1" fmla="*/ 48 h 96"/>
                    <a:gd name="T2" fmla="*/ 0 w 104"/>
                    <a:gd name="T3" fmla="*/ 96 h 96"/>
                    <a:gd name="T4" fmla="*/ 32 w 104"/>
                    <a:gd name="T5" fmla="*/ 48 h 96"/>
                    <a:gd name="T6" fmla="*/ 0 w 104"/>
                    <a:gd name="T7" fmla="*/ 0 h 96"/>
                    <a:gd name="T8" fmla="*/ 104 w 104"/>
                    <a:gd name="T9" fmla="*/ 48 h 9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4"/>
                    <a:gd name="T16" fmla="*/ 0 h 96"/>
                    <a:gd name="T17" fmla="*/ 104 w 104"/>
                    <a:gd name="T18" fmla="*/ 96 h 9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4" h="96">
                      <a:moveTo>
                        <a:pt x="104" y="48"/>
                      </a:moveTo>
                      <a:lnTo>
                        <a:pt x="0" y="96"/>
                      </a:lnTo>
                      <a:lnTo>
                        <a:pt x="32" y="48"/>
                      </a:lnTo>
                      <a:lnTo>
                        <a:pt x="0" y="0"/>
                      </a:lnTo>
                      <a:lnTo>
                        <a:pt x="104" y="48"/>
                      </a:lnTo>
                      <a:close/>
                    </a:path>
                  </a:pathLst>
                </a:custGeom>
                <a:solidFill>
                  <a:srgbClr val="008800"/>
                </a:solidFill>
                <a:ln w="12700">
                  <a:solidFill>
                    <a:srgbClr val="0088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7949" name="Line 118"/>
                <p:cNvSpPr>
                  <a:spLocks noChangeShapeType="1"/>
                </p:cNvSpPr>
                <p:nvPr/>
              </p:nvSpPr>
              <p:spPr bwMode="auto">
                <a:xfrm>
                  <a:off x="3904" y="2624"/>
                  <a:ext cx="192" cy="1"/>
                </a:xfrm>
                <a:prstGeom prst="line">
                  <a:avLst/>
                </a:prstGeom>
                <a:noFill/>
                <a:ln w="25400">
                  <a:solidFill>
                    <a:srgbClr val="0088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6" name="Group 122"/>
              <p:cNvGrpSpPr>
                <a:grpSpLocks/>
              </p:cNvGrpSpPr>
              <p:nvPr/>
            </p:nvGrpSpPr>
            <p:grpSpPr bwMode="auto">
              <a:xfrm>
                <a:off x="4624" y="2576"/>
                <a:ext cx="264" cy="96"/>
                <a:chOff x="4624" y="2576"/>
                <a:chExt cx="264" cy="96"/>
              </a:xfrm>
            </p:grpSpPr>
            <p:sp>
              <p:nvSpPr>
                <p:cNvPr id="37946" name="Freeform 120"/>
                <p:cNvSpPr>
                  <a:spLocks/>
                </p:cNvSpPr>
                <p:nvPr/>
              </p:nvSpPr>
              <p:spPr bwMode="auto">
                <a:xfrm>
                  <a:off x="4624" y="2576"/>
                  <a:ext cx="104" cy="96"/>
                </a:xfrm>
                <a:custGeom>
                  <a:avLst/>
                  <a:gdLst>
                    <a:gd name="T0" fmla="*/ 0 w 104"/>
                    <a:gd name="T1" fmla="*/ 48 h 96"/>
                    <a:gd name="T2" fmla="*/ 104 w 104"/>
                    <a:gd name="T3" fmla="*/ 0 h 96"/>
                    <a:gd name="T4" fmla="*/ 72 w 104"/>
                    <a:gd name="T5" fmla="*/ 48 h 96"/>
                    <a:gd name="T6" fmla="*/ 104 w 104"/>
                    <a:gd name="T7" fmla="*/ 96 h 96"/>
                    <a:gd name="T8" fmla="*/ 0 w 104"/>
                    <a:gd name="T9" fmla="*/ 48 h 9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4"/>
                    <a:gd name="T16" fmla="*/ 0 h 96"/>
                    <a:gd name="T17" fmla="*/ 104 w 104"/>
                    <a:gd name="T18" fmla="*/ 96 h 9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4" h="96">
                      <a:moveTo>
                        <a:pt x="0" y="48"/>
                      </a:moveTo>
                      <a:lnTo>
                        <a:pt x="104" y="0"/>
                      </a:lnTo>
                      <a:lnTo>
                        <a:pt x="72" y="48"/>
                      </a:lnTo>
                      <a:lnTo>
                        <a:pt x="104" y="96"/>
                      </a:lnTo>
                      <a:lnTo>
                        <a:pt x="0" y="48"/>
                      </a:lnTo>
                      <a:close/>
                    </a:path>
                  </a:pathLst>
                </a:custGeom>
                <a:solidFill>
                  <a:srgbClr val="008800"/>
                </a:solidFill>
                <a:ln w="12700">
                  <a:solidFill>
                    <a:srgbClr val="0088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7947" name="Line 121"/>
                <p:cNvSpPr>
                  <a:spLocks noChangeShapeType="1"/>
                </p:cNvSpPr>
                <p:nvPr/>
              </p:nvSpPr>
              <p:spPr bwMode="auto">
                <a:xfrm>
                  <a:off x="4696" y="2624"/>
                  <a:ext cx="192" cy="1"/>
                </a:xfrm>
                <a:prstGeom prst="line">
                  <a:avLst/>
                </a:prstGeom>
                <a:noFill/>
                <a:ln w="25400">
                  <a:solidFill>
                    <a:srgbClr val="0088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7" name="Group 125"/>
              <p:cNvGrpSpPr>
                <a:grpSpLocks/>
              </p:cNvGrpSpPr>
              <p:nvPr/>
            </p:nvGrpSpPr>
            <p:grpSpPr bwMode="auto">
              <a:xfrm>
                <a:off x="4344" y="2144"/>
                <a:ext cx="96" cy="248"/>
                <a:chOff x="4344" y="2144"/>
                <a:chExt cx="96" cy="248"/>
              </a:xfrm>
            </p:grpSpPr>
            <p:sp>
              <p:nvSpPr>
                <p:cNvPr id="37944" name="Freeform 123"/>
                <p:cNvSpPr>
                  <a:spLocks/>
                </p:cNvSpPr>
                <p:nvPr/>
              </p:nvSpPr>
              <p:spPr bwMode="auto">
                <a:xfrm>
                  <a:off x="4344" y="2288"/>
                  <a:ext cx="96" cy="104"/>
                </a:xfrm>
                <a:custGeom>
                  <a:avLst/>
                  <a:gdLst>
                    <a:gd name="T0" fmla="*/ 48 w 96"/>
                    <a:gd name="T1" fmla="*/ 104 h 104"/>
                    <a:gd name="T2" fmla="*/ 0 w 96"/>
                    <a:gd name="T3" fmla="*/ 0 h 104"/>
                    <a:gd name="T4" fmla="*/ 48 w 96"/>
                    <a:gd name="T5" fmla="*/ 32 h 104"/>
                    <a:gd name="T6" fmla="*/ 96 w 96"/>
                    <a:gd name="T7" fmla="*/ 0 h 104"/>
                    <a:gd name="T8" fmla="*/ 48 w 96"/>
                    <a:gd name="T9" fmla="*/ 104 h 10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6"/>
                    <a:gd name="T16" fmla="*/ 0 h 104"/>
                    <a:gd name="T17" fmla="*/ 96 w 96"/>
                    <a:gd name="T18" fmla="*/ 104 h 10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6" h="104">
                      <a:moveTo>
                        <a:pt x="48" y="104"/>
                      </a:moveTo>
                      <a:lnTo>
                        <a:pt x="0" y="0"/>
                      </a:lnTo>
                      <a:lnTo>
                        <a:pt x="48" y="32"/>
                      </a:lnTo>
                      <a:lnTo>
                        <a:pt x="96" y="0"/>
                      </a:lnTo>
                      <a:lnTo>
                        <a:pt x="48" y="104"/>
                      </a:lnTo>
                      <a:close/>
                    </a:path>
                  </a:pathLst>
                </a:custGeom>
                <a:solidFill>
                  <a:srgbClr val="008800"/>
                </a:solidFill>
                <a:ln w="12700">
                  <a:solidFill>
                    <a:srgbClr val="0088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7945" name="Line 124"/>
                <p:cNvSpPr>
                  <a:spLocks noChangeShapeType="1"/>
                </p:cNvSpPr>
                <p:nvPr/>
              </p:nvSpPr>
              <p:spPr bwMode="auto">
                <a:xfrm flipV="1">
                  <a:off x="4392" y="2144"/>
                  <a:ext cx="1" cy="176"/>
                </a:xfrm>
                <a:prstGeom prst="line">
                  <a:avLst/>
                </a:prstGeom>
                <a:noFill/>
                <a:ln w="25400">
                  <a:solidFill>
                    <a:srgbClr val="0088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8" name="Group 128"/>
              <p:cNvGrpSpPr>
                <a:grpSpLocks/>
              </p:cNvGrpSpPr>
              <p:nvPr/>
            </p:nvGrpSpPr>
            <p:grpSpPr bwMode="auto">
              <a:xfrm>
                <a:off x="4344" y="2856"/>
                <a:ext cx="96" cy="248"/>
                <a:chOff x="4344" y="2856"/>
                <a:chExt cx="96" cy="248"/>
              </a:xfrm>
            </p:grpSpPr>
            <p:sp>
              <p:nvSpPr>
                <p:cNvPr id="37942" name="Freeform 126"/>
                <p:cNvSpPr>
                  <a:spLocks/>
                </p:cNvSpPr>
                <p:nvPr/>
              </p:nvSpPr>
              <p:spPr bwMode="auto">
                <a:xfrm>
                  <a:off x="4344" y="2856"/>
                  <a:ext cx="96" cy="104"/>
                </a:xfrm>
                <a:custGeom>
                  <a:avLst/>
                  <a:gdLst>
                    <a:gd name="T0" fmla="*/ 48 w 96"/>
                    <a:gd name="T1" fmla="*/ 0 h 104"/>
                    <a:gd name="T2" fmla="*/ 96 w 96"/>
                    <a:gd name="T3" fmla="*/ 104 h 104"/>
                    <a:gd name="T4" fmla="*/ 48 w 96"/>
                    <a:gd name="T5" fmla="*/ 72 h 104"/>
                    <a:gd name="T6" fmla="*/ 0 w 96"/>
                    <a:gd name="T7" fmla="*/ 104 h 104"/>
                    <a:gd name="T8" fmla="*/ 48 w 96"/>
                    <a:gd name="T9" fmla="*/ 0 h 10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6"/>
                    <a:gd name="T16" fmla="*/ 0 h 104"/>
                    <a:gd name="T17" fmla="*/ 96 w 96"/>
                    <a:gd name="T18" fmla="*/ 104 h 10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6" h="104">
                      <a:moveTo>
                        <a:pt x="48" y="0"/>
                      </a:moveTo>
                      <a:lnTo>
                        <a:pt x="96" y="104"/>
                      </a:lnTo>
                      <a:lnTo>
                        <a:pt x="48" y="72"/>
                      </a:lnTo>
                      <a:lnTo>
                        <a:pt x="0" y="104"/>
                      </a:lnTo>
                      <a:lnTo>
                        <a:pt x="48" y="0"/>
                      </a:lnTo>
                      <a:close/>
                    </a:path>
                  </a:pathLst>
                </a:custGeom>
                <a:solidFill>
                  <a:srgbClr val="008800"/>
                </a:solidFill>
                <a:ln w="12700">
                  <a:solidFill>
                    <a:srgbClr val="0088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7943" name="Line 127"/>
                <p:cNvSpPr>
                  <a:spLocks noChangeShapeType="1"/>
                </p:cNvSpPr>
                <p:nvPr/>
              </p:nvSpPr>
              <p:spPr bwMode="auto">
                <a:xfrm flipV="1">
                  <a:off x="4392" y="2928"/>
                  <a:ext cx="1" cy="176"/>
                </a:xfrm>
                <a:prstGeom prst="line">
                  <a:avLst/>
                </a:prstGeom>
                <a:noFill/>
                <a:ln w="25400">
                  <a:solidFill>
                    <a:srgbClr val="0088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7939" name="Rectangle 129"/>
              <p:cNvSpPr>
                <a:spLocks noChangeArrowheads="1"/>
              </p:cNvSpPr>
              <p:nvPr/>
            </p:nvSpPr>
            <p:spPr bwMode="auto">
              <a:xfrm>
                <a:off x="4432" y="1984"/>
                <a:ext cx="149" cy="2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800" i="1">
                    <a:solidFill>
                      <a:srgbClr val="008800"/>
                    </a:solidFill>
                  </a:rPr>
                  <a:t>P</a:t>
                </a:r>
                <a:endParaRPr lang="en-US" i="1"/>
              </a:p>
            </p:txBody>
          </p:sp>
          <p:sp>
            <p:nvSpPr>
              <p:cNvPr id="37940" name="Rectangle 130"/>
              <p:cNvSpPr>
                <a:spLocks noChangeArrowheads="1"/>
              </p:cNvSpPr>
              <p:nvPr/>
            </p:nvSpPr>
            <p:spPr bwMode="auto">
              <a:xfrm>
                <a:off x="3848" y="2352"/>
                <a:ext cx="149" cy="2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800" i="1">
                    <a:solidFill>
                      <a:srgbClr val="008800"/>
                    </a:solidFill>
                  </a:rPr>
                  <a:t>P</a:t>
                </a:r>
                <a:endParaRPr lang="en-US" i="1"/>
              </a:p>
            </p:txBody>
          </p:sp>
          <p:sp>
            <p:nvSpPr>
              <p:cNvPr id="37941" name="Rectangle 131"/>
              <p:cNvSpPr>
                <a:spLocks noChangeArrowheads="1"/>
              </p:cNvSpPr>
              <p:nvPr/>
            </p:nvSpPr>
            <p:spPr bwMode="auto">
              <a:xfrm>
                <a:off x="4856" y="2352"/>
                <a:ext cx="149" cy="2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800" i="1">
                    <a:solidFill>
                      <a:srgbClr val="008800"/>
                    </a:solidFill>
                  </a:rPr>
                  <a:t>P</a:t>
                </a:r>
                <a:endParaRPr lang="en-US" i="1"/>
              </a:p>
            </p:txBody>
          </p:sp>
        </p:grpSp>
        <p:grpSp>
          <p:nvGrpSpPr>
            <p:cNvPr id="19" name="Group 141"/>
            <p:cNvGrpSpPr>
              <a:grpSpLocks/>
            </p:cNvGrpSpPr>
            <p:nvPr/>
          </p:nvGrpSpPr>
          <p:grpSpPr bwMode="auto">
            <a:xfrm>
              <a:off x="657" y="2440"/>
              <a:ext cx="972" cy="573"/>
              <a:chOff x="657" y="2440"/>
              <a:chExt cx="972" cy="573"/>
            </a:xfrm>
          </p:grpSpPr>
          <p:sp>
            <p:nvSpPr>
              <p:cNvPr id="37925" name="Rectangle 134"/>
              <p:cNvSpPr>
                <a:spLocks noChangeArrowheads="1"/>
              </p:cNvSpPr>
              <p:nvPr/>
            </p:nvSpPr>
            <p:spPr bwMode="auto">
              <a:xfrm>
                <a:off x="657" y="2576"/>
                <a:ext cx="479" cy="2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800" i="1">
                    <a:solidFill>
                      <a:srgbClr val="000000"/>
                    </a:solidFill>
                  </a:rPr>
                  <a:t>P</a:t>
                </a:r>
                <a:r>
                  <a:rPr lang="en-US" sz="2800">
                    <a:solidFill>
                      <a:srgbClr val="000000"/>
                    </a:solidFill>
                  </a:rPr>
                  <a:t> = -</a:t>
                </a:r>
                <a:endParaRPr lang="en-US"/>
              </a:p>
            </p:txBody>
          </p:sp>
          <p:sp>
            <p:nvSpPr>
              <p:cNvPr id="37926" name="Rectangle 135"/>
              <p:cNvSpPr>
                <a:spLocks noChangeArrowheads="1"/>
              </p:cNvSpPr>
              <p:nvPr/>
            </p:nvSpPr>
            <p:spPr bwMode="auto">
              <a:xfrm>
                <a:off x="1136" y="2576"/>
                <a:ext cx="149" cy="2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800" i="1">
                    <a:solidFill>
                      <a:srgbClr val="0033FF"/>
                    </a:solidFill>
                  </a:rPr>
                  <a:t>K</a:t>
                </a:r>
                <a:endParaRPr lang="en-US" i="1"/>
              </a:p>
            </p:txBody>
          </p:sp>
          <p:sp>
            <p:nvSpPr>
              <p:cNvPr id="37927" name="Rectangle 136"/>
              <p:cNvSpPr>
                <a:spLocks noChangeArrowheads="1"/>
              </p:cNvSpPr>
              <p:nvPr/>
            </p:nvSpPr>
            <p:spPr bwMode="auto">
              <a:xfrm>
                <a:off x="1320" y="2440"/>
                <a:ext cx="137" cy="2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800">
                    <a:solidFill>
                      <a:srgbClr val="000000"/>
                    </a:solidFill>
                    <a:latin typeface="Symbol" pitchFamily="18" charset="2"/>
                  </a:rPr>
                  <a:t>D</a:t>
                </a:r>
                <a:endParaRPr lang="en-US">
                  <a:latin typeface="Times" pitchFamily="18" charset="0"/>
                </a:endParaRPr>
              </a:p>
            </p:txBody>
          </p:sp>
          <p:sp>
            <p:nvSpPr>
              <p:cNvPr id="37928" name="Rectangle 137"/>
              <p:cNvSpPr>
                <a:spLocks noChangeArrowheads="1"/>
              </p:cNvSpPr>
              <p:nvPr/>
            </p:nvSpPr>
            <p:spPr bwMode="auto">
              <a:xfrm>
                <a:off x="1456" y="2456"/>
                <a:ext cx="149" cy="2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800" i="1">
                    <a:solidFill>
                      <a:srgbClr val="000000"/>
                    </a:solidFill>
                  </a:rPr>
                  <a:t>V</a:t>
                </a:r>
                <a:endParaRPr lang="en-US" i="1"/>
              </a:p>
            </p:txBody>
          </p:sp>
          <p:sp>
            <p:nvSpPr>
              <p:cNvPr id="37929" name="Line 138"/>
              <p:cNvSpPr>
                <a:spLocks noChangeShapeType="1"/>
              </p:cNvSpPr>
              <p:nvPr/>
            </p:nvSpPr>
            <p:spPr bwMode="auto">
              <a:xfrm>
                <a:off x="1328" y="2712"/>
                <a:ext cx="256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30" name="Rectangle 139"/>
              <p:cNvSpPr>
                <a:spLocks noChangeArrowheads="1"/>
              </p:cNvSpPr>
              <p:nvPr/>
            </p:nvSpPr>
            <p:spPr bwMode="auto">
              <a:xfrm>
                <a:off x="1352" y="2696"/>
                <a:ext cx="149" cy="2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800" i="1">
                    <a:solidFill>
                      <a:srgbClr val="000000"/>
                    </a:solidFill>
                  </a:rPr>
                  <a:t>V</a:t>
                </a:r>
                <a:endParaRPr lang="en-US" i="1"/>
              </a:p>
            </p:txBody>
          </p:sp>
          <p:sp>
            <p:nvSpPr>
              <p:cNvPr id="37931" name="Rectangle 140"/>
              <p:cNvSpPr>
                <a:spLocks noChangeArrowheads="1"/>
              </p:cNvSpPr>
              <p:nvPr/>
            </p:nvSpPr>
            <p:spPr bwMode="auto">
              <a:xfrm>
                <a:off x="1504" y="2744"/>
                <a:ext cx="125" cy="2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800" i="1">
                    <a:solidFill>
                      <a:srgbClr val="000000"/>
                    </a:solidFill>
                  </a:rPr>
                  <a:t>o</a:t>
                </a:r>
                <a:endParaRPr lang="en-US" i="1"/>
              </a:p>
            </p:txBody>
          </p:sp>
        </p:grpSp>
        <p:grpSp>
          <p:nvGrpSpPr>
            <p:cNvPr id="20" name="Group 19"/>
            <p:cNvGrpSpPr>
              <a:grpSpLocks/>
            </p:cNvGrpSpPr>
            <p:nvPr/>
          </p:nvGrpSpPr>
          <p:grpSpPr bwMode="auto">
            <a:xfrm>
              <a:off x="2760" y="2152"/>
              <a:ext cx="80" cy="976"/>
              <a:chOff x="2760" y="2152"/>
              <a:chExt cx="80" cy="976"/>
            </a:xfrm>
          </p:grpSpPr>
          <p:sp>
            <p:nvSpPr>
              <p:cNvPr id="37923" name="Freeform 17"/>
              <p:cNvSpPr>
                <a:spLocks/>
              </p:cNvSpPr>
              <p:nvPr/>
            </p:nvSpPr>
            <p:spPr bwMode="auto">
              <a:xfrm>
                <a:off x="2760" y="2152"/>
                <a:ext cx="80" cy="88"/>
              </a:xfrm>
              <a:custGeom>
                <a:avLst/>
                <a:gdLst>
                  <a:gd name="T0" fmla="*/ 40 w 80"/>
                  <a:gd name="T1" fmla="*/ 0 h 88"/>
                  <a:gd name="T2" fmla="*/ 80 w 80"/>
                  <a:gd name="T3" fmla="*/ 88 h 88"/>
                  <a:gd name="T4" fmla="*/ 40 w 80"/>
                  <a:gd name="T5" fmla="*/ 56 h 88"/>
                  <a:gd name="T6" fmla="*/ 0 w 80"/>
                  <a:gd name="T7" fmla="*/ 88 h 88"/>
                  <a:gd name="T8" fmla="*/ 40 w 80"/>
                  <a:gd name="T9" fmla="*/ 0 h 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0"/>
                  <a:gd name="T16" fmla="*/ 0 h 88"/>
                  <a:gd name="T17" fmla="*/ 80 w 80"/>
                  <a:gd name="T18" fmla="*/ 88 h 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0" h="88">
                    <a:moveTo>
                      <a:pt x="40" y="0"/>
                    </a:moveTo>
                    <a:lnTo>
                      <a:pt x="80" y="88"/>
                    </a:lnTo>
                    <a:lnTo>
                      <a:pt x="40" y="56"/>
                    </a:lnTo>
                    <a:lnTo>
                      <a:pt x="0" y="88"/>
                    </a:lnTo>
                    <a:lnTo>
                      <a:pt x="40" y="0"/>
                    </a:lnTo>
                    <a:close/>
                  </a:path>
                </a:pathLst>
              </a:cu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24" name="Line 18"/>
              <p:cNvSpPr>
                <a:spLocks noChangeShapeType="1"/>
              </p:cNvSpPr>
              <p:nvPr/>
            </p:nvSpPr>
            <p:spPr bwMode="auto">
              <a:xfrm flipV="1">
                <a:off x="2800" y="2208"/>
                <a:ext cx="1" cy="92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1" name="Group 22"/>
            <p:cNvGrpSpPr>
              <a:grpSpLocks/>
            </p:cNvGrpSpPr>
            <p:nvPr/>
          </p:nvGrpSpPr>
          <p:grpSpPr bwMode="auto">
            <a:xfrm>
              <a:off x="2248" y="2600"/>
              <a:ext cx="1112" cy="80"/>
              <a:chOff x="2248" y="2600"/>
              <a:chExt cx="1112" cy="80"/>
            </a:xfrm>
          </p:grpSpPr>
          <p:sp>
            <p:nvSpPr>
              <p:cNvPr id="37921" name="Freeform 20"/>
              <p:cNvSpPr>
                <a:spLocks/>
              </p:cNvSpPr>
              <p:nvPr/>
            </p:nvSpPr>
            <p:spPr bwMode="auto">
              <a:xfrm>
                <a:off x="3272" y="2600"/>
                <a:ext cx="88" cy="80"/>
              </a:xfrm>
              <a:custGeom>
                <a:avLst/>
                <a:gdLst>
                  <a:gd name="T0" fmla="*/ 88 w 88"/>
                  <a:gd name="T1" fmla="*/ 40 h 80"/>
                  <a:gd name="T2" fmla="*/ 0 w 88"/>
                  <a:gd name="T3" fmla="*/ 80 h 80"/>
                  <a:gd name="T4" fmla="*/ 32 w 88"/>
                  <a:gd name="T5" fmla="*/ 40 h 80"/>
                  <a:gd name="T6" fmla="*/ 0 w 88"/>
                  <a:gd name="T7" fmla="*/ 0 h 80"/>
                  <a:gd name="T8" fmla="*/ 88 w 88"/>
                  <a:gd name="T9" fmla="*/ 40 h 8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8"/>
                  <a:gd name="T16" fmla="*/ 0 h 80"/>
                  <a:gd name="T17" fmla="*/ 88 w 88"/>
                  <a:gd name="T18" fmla="*/ 80 h 8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8" h="80">
                    <a:moveTo>
                      <a:pt x="88" y="40"/>
                    </a:moveTo>
                    <a:lnTo>
                      <a:pt x="0" y="80"/>
                    </a:lnTo>
                    <a:lnTo>
                      <a:pt x="32" y="40"/>
                    </a:lnTo>
                    <a:lnTo>
                      <a:pt x="0" y="0"/>
                    </a:lnTo>
                    <a:lnTo>
                      <a:pt x="88" y="40"/>
                    </a:lnTo>
                    <a:close/>
                  </a:path>
                </a:pathLst>
              </a:cu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22" name="Line 21"/>
              <p:cNvSpPr>
                <a:spLocks noChangeShapeType="1"/>
              </p:cNvSpPr>
              <p:nvPr/>
            </p:nvSpPr>
            <p:spPr bwMode="auto">
              <a:xfrm>
                <a:off x="2248" y="2640"/>
                <a:ext cx="1056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7905" name="Rectangle 23"/>
            <p:cNvSpPr>
              <a:spLocks noChangeArrowheads="1"/>
            </p:cNvSpPr>
            <p:nvPr/>
          </p:nvSpPr>
          <p:spPr bwMode="auto">
            <a:xfrm>
              <a:off x="2856" y="2000"/>
              <a:ext cx="149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i="1">
                  <a:solidFill>
                    <a:srgbClr val="000000"/>
                  </a:solidFill>
                </a:rPr>
                <a:t>P</a:t>
              </a:r>
              <a:endParaRPr lang="en-US" i="1">
                <a:latin typeface="Times" pitchFamily="18" charset="0"/>
              </a:endParaRPr>
            </a:p>
          </p:txBody>
        </p:sp>
        <p:sp>
          <p:nvSpPr>
            <p:cNvPr id="37906" name="Rectangle 24"/>
            <p:cNvSpPr>
              <a:spLocks noChangeArrowheads="1"/>
            </p:cNvSpPr>
            <p:nvPr/>
          </p:nvSpPr>
          <p:spPr bwMode="auto">
            <a:xfrm>
              <a:off x="3400" y="2368"/>
              <a:ext cx="137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>
                  <a:solidFill>
                    <a:srgbClr val="000000"/>
                  </a:solidFill>
                  <a:latin typeface="Symbol" pitchFamily="18" charset="2"/>
                </a:rPr>
                <a:t>D</a:t>
              </a:r>
              <a:endParaRPr lang="en-US">
                <a:latin typeface="Times" pitchFamily="18" charset="0"/>
              </a:endParaRPr>
            </a:p>
          </p:txBody>
        </p:sp>
        <p:sp>
          <p:nvSpPr>
            <p:cNvPr id="37907" name="Rectangle 25"/>
            <p:cNvSpPr>
              <a:spLocks noChangeArrowheads="1"/>
            </p:cNvSpPr>
            <p:nvPr/>
          </p:nvSpPr>
          <p:spPr bwMode="auto">
            <a:xfrm>
              <a:off x="3536" y="2384"/>
              <a:ext cx="149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i="1">
                  <a:solidFill>
                    <a:srgbClr val="000000"/>
                  </a:solidFill>
                </a:rPr>
                <a:t>V</a:t>
              </a:r>
              <a:endParaRPr lang="en-US" i="1">
                <a:latin typeface="Times" pitchFamily="18" charset="0"/>
              </a:endParaRPr>
            </a:p>
          </p:txBody>
        </p:sp>
        <p:grpSp>
          <p:nvGrpSpPr>
            <p:cNvPr id="22" name="Group 32"/>
            <p:cNvGrpSpPr>
              <a:grpSpLocks/>
            </p:cNvGrpSpPr>
            <p:nvPr/>
          </p:nvGrpSpPr>
          <p:grpSpPr bwMode="auto">
            <a:xfrm>
              <a:off x="2312" y="2352"/>
              <a:ext cx="1040" cy="600"/>
              <a:chOff x="2312" y="2352"/>
              <a:chExt cx="1040" cy="600"/>
            </a:xfrm>
          </p:grpSpPr>
          <p:grpSp>
            <p:nvGrpSpPr>
              <p:cNvPr id="23" name="Group 28"/>
              <p:cNvGrpSpPr>
                <a:grpSpLocks/>
              </p:cNvGrpSpPr>
              <p:nvPr/>
            </p:nvGrpSpPr>
            <p:grpSpPr bwMode="auto">
              <a:xfrm>
                <a:off x="2312" y="2352"/>
                <a:ext cx="888" cy="512"/>
                <a:chOff x="2312" y="2352"/>
                <a:chExt cx="888" cy="512"/>
              </a:xfrm>
            </p:grpSpPr>
            <p:sp>
              <p:nvSpPr>
                <p:cNvPr id="37919" name="Freeform 26"/>
                <p:cNvSpPr>
                  <a:spLocks/>
                </p:cNvSpPr>
                <p:nvPr/>
              </p:nvSpPr>
              <p:spPr bwMode="auto">
                <a:xfrm>
                  <a:off x="3088" y="2768"/>
                  <a:ext cx="112" cy="96"/>
                </a:xfrm>
                <a:custGeom>
                  <a:avLst/>
                  <a:gdLst>
                    <a:gd name="T0" fmla="*/ 112 w 112"/>
                    <a:gd name="T1" fmla="*/ 96 h 96"/>
                    <a:gd name="T2" fmla="*/ 0 w 112"/>
                    <a:gd name="T3" fmla="*/ 88 h 96"/>
                    <a:gd name="T4" fmla="*/ 48 w 112"/>
                    <a:gd name="T5" fmla="*/ 64 h 96"/>
                    <a:gd name="T6" fmla="*/ 48 w 112"/>
                    <a:gd name="T7" fmla="*/ 0 h 96"/>
                    <a:gd name="T8" fmla="*/ 112 w 112"/>
                    <a:gd name="T9" fmla="*/ 96 h 9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12"/>
                    <a:gd name="T16" fmla="*/ 0 h 96"/>
                    <a:gd name="T17" fmla="*/ 112 w 112"/>
                    <a:gd name="T18" fmla="*/ 96 h 9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12" h="96">
                      <a:moveTo>
                        <a:pt x="112" y="96"/>
                      </a:moveTo>
                      <a:lnTo>
                        <a:pt x="0" y="88"/>
                      </a:lnTo>
                      <a:lnTo>
                        <a:pt x="48" y="64"/>
                      </a:lnTo>
                      <a:lnTo>
                        <a:pt x="48" y="0"/>
                      </a:lnTo>
                      <a:lnTo>
                        <a:pt x="112" y="9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7920" name="Line 27"/>
                <p:cNvSpPr>
                  <a:spLocks noChangeShapeType="1"/>
                </p:cNvSpPr>
                <p:nvPr/>
              </p:nvSpPr>
              <p:spPr bwMode="auto">
                <a:xfrm>
                  <a:off x="2312" y="2352"/>
                  <a:ext cx="824" cy="48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4" name="Group 31"/>
              <p:cNvGrpSpPr>
                <a:grpSpLocks/>
              </p:cNvGrpSpPr>
              <p:nvPr/>
            </p:nvGrpSpPr>
            <p:grpSpPr bwMode="auto">
              <a:xfrm>
                <a:off x="2464" y="2440"/>
                <a:ext cx="888" cy="512"/>
                <a:chOff x="2464" y="2440"/>
                <a:chExt cx="888" cy="512"/>
              </a:xfrm>
            </p:grpSpPr>
            <p:sp>
              <p:nvSpPr>
                <p:cNvPr id="37917" name="Freeform 29"/>
                <p:cNvSpPr>
                  <a:spLocks/>
                </p:cNvSpPr>
                <p:nvPr/>
              </p:nvSpPr>
              <p:spPr bwMode="auto">
                <a:xfrm>
                  <a:off x="2464" y="2440"/>
                  <a:ext cx="112" cy="96"/>
                </a:xfrm>
                <a:custGeom>
                  <a:avLst/>
                  <a:gdLst>
                    <a:gd name="T0" fmla="*/ 0 w 112"/>
                    <a:gd name="T1" fmla="*/ 0 h 96"/>
                    <a:gd name="T2" fmla="*/ 112 w 112"/>
                    <a:gd name="T3" fmla="*/ 8 h 96"/>
                    <a:gd name="T4" fmla="*/ 64 w 112"/>
                    <a:gd name="T5" fmla="*/ 32 h 96"/>
                    <a:gd name="T6" fmla="*/ 64 w 112"/>
                    <a:gd name="T7" fmla="*/ 96 h 96"/>
                    <a:gd name="T8" fmla="*/ 0 w 112"/>
                    <a:gd name="T9" fmla="*/ 0 h 9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12"/>
                    <a:gd name="T16" fmla="*/ 0 h 96"/>
                    <a:gd name="T17" fmla="*/ 112 w 112"/>
                    <a:gd name="T18" fmla="*/ 96 h 9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12" h="96">
                      <a:moveTo>
                        <a:pt x="0" y="0"/>
                      </a:moveTo>
                      <a:lnTo>
                        <a:pt x="112" y="8"/>
                      </a:lnTo>
                      <a:lnTo>
                        <a:pt x="64" y="32"/>
                      </a:lnTo>
                      <a:lnTo>
                        <a:pt x="64" y="9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7918" name="Line 30"/>
                <p:cNvSpPr>
                  <a:spLocks noChangeShapeType="1"/>
                </p:cNvSpPr>
                <p:nvPr/>
              </p:nvSpPr>
              <p:spPr bwMode="auto">
                <a:xfrm>
                  <a:off x="2528" y="2472"/>
                  <a:ext cx="824" cy="48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37909" name="Rectangle 35"/>
            <p:cNvSpPr>
              <a:spLocks noChangeArrowheads="1"/>
            </p:cNvSpPr>
            <p:nvPr/>
          </p:nvSpPr>
          <p:spPr bwMode="auto">
            <a:xfrm>
              <a:off x="2852" y="2736"/>
              <a:ext cx="149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i="1">
                  <a:solidFill>
                    <a:srgbClr val="0033FF"/>
                  </a:solidFill>
                </a:rPr>
                <a:t>K</a:t>
              </a:r>
              <a:endParaRPr lang="en-US" i="1">
                <a:latin typeface="Times" pitchFamily="18" charset="0"/>
              </a:endParaRPr>
            </a:p>
          </p:txBody>
        </p:sp>
        <p:sp>
          <p:nvSpPr>
            <p:cNvPr id="37910" name="Rectangle 47"/>
            <p:cNvSpPr>
              <a:spLocks noChangeArrowheads="1"/>
            </p:cNvSpPr>
            <p:nvPr/>
          </p:nvSpPr>
          <p:spPr bwMode="auto">
            <a:xfrm>
              <a:off x="3432" y="2624"/>
              <a:ext cx="149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i="1">
                  <a:solidFill>
                    <a:srgbClr val="000000"/>
                  </a:solidFill>
                </a:rPr>
                <a:t>V</a:t>
              </a:r>
              <a:endParaRPr lang="en-US" i="1">
                <a:latin typeface="Times" pitchFamily="18" charset="0"/>
              </a:endParaRPr>
            </a:p>
          </p:txBody>
        </p:sp>
        <p:sp>
          <p:nvSpPr>
            <p:cNvPr id="37911" name="Rectangle 48"/>
            <p:cNvSpPr>
              <a:spLocks noChangeArrowheads="1"/>
            </p:cNvSpPr>
            <p:nvPr/>
          </p:nvSpPr>
          <p:spPr bwMode="auto">
            <a:xfrm>
              <a:off x="3584" y="2672"/>
              <a:ext cx="107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i="1">
                  <a:solidFill>
                    <a:srgbClr val="000000"/>
                  </a:solidFill>
                </a:rPr>
                <a:t>o</a:t>
              </a:r>
              <a:endParaRPr lang="en-US" i="1">
                <a:latin typeface="Times" pitchFamily="18" charset="0"/>
              </a:endParaRPr>
            </a:p>
          </p:txBody>
        </p:sp>
        <p:sp>
          <p:nvSpPr>
            <p:cNvPr id="37912" name="Line 181"/>
            <p:cNvSpPr>
              <a:spLocks noChangeShapeType="1"/>
            </p:cNvSpPr>
            <p:nvPr/>
          </p:nvSpPr>
          <p:spPr bwMode="auto">
            <a:xfrm>
              <a:off x="3420" y="2639"/>
              <a:ext cx="2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13" name="Line 185"/>
            <p:cNvSpPr>
              <a:spLocks noChangeShapeType="1"/>
            </p:cNvSpPr>
            <p:nvPr/>
          </p:nvSpPr>
          <p:spPr bwMode="auto">
            <a:xfrm>
              <a:off x="3052" y="2956"/>
              <a:ext cx="29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14" name="Line 186"/>
            <p:cNvSpPr>
              <a:spLocks noChangeShapeType="1"/>
            </p:cNvSpPr>
            <p:nvPr/>
          </p:nvSpPr>
          <p:spPr bwMode="auto">
            <a:xfrm flipV="1">
              <a:off x="3046" y="2770"/>
              <a:ext cx="0" cy="1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7FFAAC4-1106-4F15-ADF8-88ED33FB6B8F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38915" name="Rectangle 5"/>
          <p:cNvSpPr>
            <a:spLocks noChangeArrowheads="1"/>
          </p:cNvSpPr>
          <p:nvPr/>
        </p:nvSpPr>
        <p:spPr bwMode="auto">
          <a:xfrm>
            <a:off x="2149475" y="1225550"/>
            <a:ext cx="70802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tx2"/>
                </a:solidFill>
              </a:rPr>
              <a:t>Metals</a:t>
            </a:r>
          </a:p>
          <a:p>
            <a:r>
              <a:rPr lang="en-US" sz="1400">
                <a:solidFill>
                  <a:schemeClr val="tx2"/>
                </a:solidFill>
              </a:rPr>
              <a:t>Alloys</a:t>
            </a:r>
          </a:p>
        </p:txBody>
      </p:sp>
      <p:sp>
        <p:nvSpPr>
          <p:cNvPr id="38916" name="Rectangle 6"/>
          <p:cNvSpPr>
            <a:spLocks noChangeArrowheads="1"/>
          </p:cNvSpPr>
          <p:nvPr/>
        </p:nvSpPr>
        <p:spPr bwMode="auto">
          <a:xfrm>
            <a:off x="2886075" y="1119188"/>
            <a:ext cx="974725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rgbClr val="0000FF"/>
                </a:solidFill>
              </a:rPr>
              <a:t>Graphite</a:t>
            </a:r>
          </a:p>
          <a:p>
            <a:r>
              <a:rPr lang="en-US" sz="1400">
                <a:solidFill>
                  <a:srgbClr val="0000FF"/>
                </a:solidFill>
              </a:rPr>
              <a:t>Ceramics</a:t>
            </a:r>
          </a:p>
          <a:p>
            <a:r>
              <a:rPr lang="en-US" sz="1400">
                <a:solidFill>
                  <a:srgbClr val="0000FF"/>
                </a:solidFill>
              </a:rPr>
              <a:t>Semicond</a:t>
            </a:r>
          </a:p>
        </p:txBody>
      </p:sp>
      <p:sp>
        <p:nvSpPr>
          <p:cNvPr id="38917" name="Rectangle 7"/>
          <p:cNvSpPr>
            <a:spLocks noChangeArrowheads="1"/>
          </p:cNvSpPr>
          <p:nvPr/>
        </p:nvSpPr>
        <p:spPr bwMode="auto">
          <a:xfrm>
            <a:off x="3783013" y="1331913"/>
            <a:ext cx="9255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rgbClr val="006600"/>
                </a:solidFill>
              </a:rPr>
              <a:t>Polymers</a:t>
            </a:r>
          </a:p>
        </p:txBody>
      </p:sp>
      <p:sp>
        <p:nvSpPr>
          <p:cNvPr id="38918" name="Rectangle 8"/>
          <p:cNvSpPr>
            <a:spLocks noChangeArrowheads="1"/>
          </p:cNvSpPr>
          <p:nvPr/>
        </p:nvSpPr>
        <p:spPr bwMode="auto">
          <a:xfrm>
            <a:off x="4610100" y="1225550"/>
            <a:ext cx="1122363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400">
                <a:solidFill>
                  <a:srgbClr val="D60093"/>
                </a:solidFill>
              </a:rPr>
              <a:t>Composites</a:t>
            </a:r>
          </a:p>
          <a:p>
            <a:pPr algn="ctr"/>
            <a:r>
              <a:rPr lang="en-US" sz="1400">
                <a:solidFill>
                  <a:srgbClr val="D60093"/>
                </a:solidFill>
              </a:rPr>
              <a:t>/fibers</a:t>
            </a:r>
          </a:p>
        </p:txBody>
      </p:sp>
      <p:sp>
        <p:nvSpPr>
          <p:cNvPr id="38919" name="Rectangle 9"/>
          <p:cNvSpPr>
            <a:spLocks noChangeArrowheads="1"/>
          </p:cNvSpPr>
          <p:nvPr/>
        </p:nvSpPr>
        <p:spPr bwMode="auto">
          <a:xfrm>
            <a:off x="381000" y="2590800"/>
            <a:ext cx="1116013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200" i="1"/>
              <a:t>E</a:t>
            </a:r>
            <a:r>
              <a:rPr lang="en-US" sz="2200"/>
              <a:t>(GPa)</a:t>
            </a:r>
          </a:p>
        </p:txBody>
      </p:sp>
      <p:sp>
        <p:nvSpPr>
          <p:cNvPr id="38920" name="Line 11"/>
          <p:cNvSpPr>
            <a:spLocks noChangeShapeType="1"/>
          </p:cNvSpPr>
          <p:nvPr/>
        </p:nvSpPr>
        <p:spPr bwMode="auto">
          <a:xfrm flipV="1">
            <a:off x="533400" y="2971800"/>
            <a:ext cx="30480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21" name="Rectangle 13"/>
          <p:cNvSpPr>
            <a:spLocks noChangeArrowheads="1"/>
          </p:cNvSpPr>
          <p:nvPr/>
        </p:nvSpPr>
        <p:spPr bwMode="auto">
          <a:xfrm>
            <a:off x="5791200" y="3276600"/>
            <a:ext cx="2546350" cy="200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Based on data in Table B2,</a:t>
            </a:r>
          </a:p>
          <a:p>
            <a:r>
              <a:rPr lang="en-US" sz="1400" i="1"/>
              <a:t>Callister 7e</a:t>
            </a:r>
            <a:r>
              <a:rPr lang="en-US" sz="1400"/>
              <a:t>.</a:t>
            </a:r>
          </a:p>
          <a:p>
            <a:r>
              <a:rPr lang="en-US" sz="1400">
                <a:solidFill>
                  <a:srgbClr val="D60093"/>
                </a:solidFill>
              </a:rPr>
              <a:t>Composite data based on</a:t>
            </a:r>
          </a:p>
          <a:p>
            <a:r>
              <a:rPr lang="en-US" sz="1400">
                <a:solidFill>
                  <a:srgbClr val="D60093"/>
                </a:solidFill>
              </a:rPr>
              <a:t>reinforced epoxy with 60 vol%</a:t>
            </a:r>
          </a:p>
          <a:p>
            <a:r>
              <a:rPr lang="en-US" sz="1400">
                <a:solidFill>
                  <a:srgbClr val="D60093"/>
                </a:solidFill>
              </a:rPr>
              <a:t>of aligned</a:t>
            </a:r>
          </a:p>
          <a:p>
            <a:r>
              <a:rPr lang="en-US" sz="1400">
                <a:solidFill>
                  <a:srgbClr val="D60093"/>
                </a:solidFill>
              </a:rPr>
              <a:t>carbon (CFRE),</a:t>
            </a:r>
          </a:p>
          <a:p>
            <a:r>
              <a:rPr lang="en-US" sz="1400">
                <a:solidFill>
                  <a:srgbClr val="D60093"/>
                </a:solidFill>
              </a:rPr>
              <a:t>aramid (AFRE), or</a:t>
            </a:r>
          </a:p>
          <a:p>
            <a:r>
              <a:rPr lang="en-US" sz="1400">
                <a:solidFill>
                  <a:srgbClr val="D60093"/>
                </a:solidFill>
              </a:rPr>
              <a:t>glass (GFRE)</a:t>
            </a:r>
          </a:p>
          <a:p>
            <a:r>
              <a:rPr lang="en-US" sz="1400">
                <a:solidFill>
                  <a:srgbClr val="D60093"/>
                </a:solidFill>
              </a:rPr>
              <a:t>fibers.</a:t>
            </a:r>
            <a:endParaRPr lang="en-US" sz="1400"/>
          </a:p>
        </p:txBody>
      </p:sp>
      <p:sp>
        <p:nvSpPr>
          <p:cNvPr id="38922" name="Rectangle 14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/>
              <a:t>Young’s Moduli:  Comparison</a:t>
            </a:r>
          </a:p>
        </p:txBody>
      </p:sp>
      <p:sp>
        <p:nvSpPr>
          <p:cNvPr id="38923" name="AutoShape 15"/>
          <p:cNvSpPr>
            <a:spLocks noChangeAspect="1" noChangeArrowheads="1" noTextEdit="1"/>
          </p:cNvSpPr>
          <p:nvPr/>
        </p:nvSpPr>
        <p:spPr bwMode="auto">
          <a:xfrm>
            <a:off x="381000" y="3810000"/>
            <a:ext cx="106680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924" name="Rectangle 17"/>
          <p:cNvSpPr>
            <a:spLocks noChangeArrowheads="1"/>
          </p:cNvSpPr>
          <p:nvPr/>
        </p:nvSpPr>
        <p:spPr bwMode="auto">
          <a:xfrm>
            <a:off x="393700" y="3911600"/>
            <a:ext cx="9096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10</a:t>
            </a:r>
            <a:r>
              <a:rPr lang="en-US" baseline="30000">
                <a:solidFill>
                  <a:srgbClr val="000000"/>
                </a:solidFill>
              </a:rPr>
              <a:t>9</a:t>
            </a:r>
            <a:r>
              <a:rPr lang="en-US">
                <a:solidFill>
                  <a:srgbClr val="000000"/>
                </a:solidFill>
              </a:rPr>
              <a:t> Pa</a:t>
            </a:r>
            <a:endParaRPr lang="en-US"/>
          </a:p>
        </p:txBody>
      </p:sp>
      <p:grpSp>
        <p:nvGrpSpPr>
          <p:cNvPr id="2" name="Group 35"/>
          <p:cNvGrpSpPr>
            <a:grpSpLocks noChangeAspect="1"/>
          </p:cNvGrpSpPr>
          <p:nvPr/>
        </p:nvGrpSpPr>
        <p:grpSpPr bwMode="auto">
          <a:xfrm>
            <a:off x="1384300" y="1727200"/>
            <a:ext cx="4559300" cy="4978400"/>
            <a:chOff x="872" y="1088"/>
            <a:chExt cx="2872" cy="3136"/>
          </a:xfrm>
        </p:grpSpPr>
        <p:sp>
          <p:nvSpPr>
            <p:cNvPr id="38926" name="AutoShape 34"/>
            <p:cNvSpPr>
              <a:spLocks noChangeAspect="1" noChangeArrowheads="1" noTextEdit="1"/>
            </p:cNvSpPr>
            <p:nvPr/>
          </p:nvSpPr>
          <p:spPr bwMode="auto">
            <a:xfrm>
              <a:off x="872" y="1088"/>
              <a:ext cx="2872" cy="3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27" name="Rectangle 36"/>
            <p:cNvSpPr>
              <a:spLocks noChangeArrowheads="1"/>
            </p:cNvSpPr>
            <p:nvPr/>
          </p:nvSpPr>
          <p:spPr bwMode="auto">
            <a:xfrm>
              <a:off x="2926" y="1676"/>
              <a:ext cx="663" cy="2163"/>
            </a:xfrm>
            <a:prstGeom prst="rect">
              <a:avLst/>
            </a:prstGeom>
            <a:solidFill>
              <a:srgbClr val="FFCCC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28" name="Rectangle 37"/>
            <p:cNvSpPr>
              <a:spLocks noChangeArrowheads="1"/>
            </p:cNvSpPr>
            <p:nvPr/>
          </p:nvSpPr>
          <p:spPr bwMode="auto">
            <a:xfrm>
              <a:off x="2392" y="3048"/>
              <a:ext cx="514" cy="1068"/>
            </a:xfrm>
            <a:prstGeom prst="rect">
              <a:avLst/>
            </a:prstGeom>
            <a:solidFill>
              <a:srgbClr val="99FF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29" name="Rectangle 38"/>
            <p:cNvSpPr>
              <a:spLocks noChangeArrowheads="1"/>
            </p:cNvSpPr>
            <p:nvPr/>
          </p:nvSpPr>
          <p:spPr bwMode="auto">
            <a:xfrm>
              <a:off x="1865" y="1189"/>
              <a:ext cx="514" cy="1656"/>
            </a:xfrm>
            <a:prstGeom prst="rect">
              <a:avLst/>
            </a:prstGeom>
            <a:solidFill>
              <a:srgbClr val="CC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30" name="Rectangle 39"/>
            <p:cNvSpPr>
              <a:spLocks noChangeArrowheads="1"/>
            </p:cNvSpPr>
            <p:nvPr/>
          </p:nvSpPr>
          <p:spPr bwMode="auto">
            <a:xfrm>
              <a:off x="1325" y="1541"/>
              <a:ext cx="513" cy="851"/>
            </a:xfrm>
            <a:prstGeom prst="rect">
              <a:avLst/>
            </a:prstGeom>
            <a:solidFill>
              <a:srgbClr val="FFCCC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31" name="Rectangle 40"/>
            <p:cNvSpPr>
              <a:spLocks noChangeArrowheads="1"/>
            </p:cNvSpPr>
            <p:nvPr/>
          </p:nvSpPr>
          <p:spPr bwMode="auto">
            <a:xfrm>
              <a:off x="1298" y="1196"/>
              <a:ext cx="2290" cy="2920"/>
            </a:xfrm>
            <a:prstGeom prst="rect">
              <a:avLst/>
            </a:prstGeom>
            <a:noFill/>
            <a:ln w="222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32" name="Line 41"/>
            <p:cNvSpPr>
              <a:spLocks noChangeShapeType="1"/>
            </p:cNvSpPr>
            <p:nvPr/>
          </p:nvSpPr>
          <p:spPr bwMode="auto">
            <a:xfrm>
              <a:off x="1176" y="4123"/>
              <a:ext cx="122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33" name="Line 42"/>
            <p:cNvSpPr>
              <a:spLocks noChangeShapeType="1"/>
            </p:cNvSpPr>
            <p:nvPr/>
          </p:nvSpPr>
          <p:spPr bwMode="auto">
            <a:xfrm>
              <a:off x="1176" y="1196"/>
              <a:ext cx="122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34" name="Rectangle 43"/>
            <p:cNvSpPr>
              <a:spLocks noChangeArrowheads="1"/>
            </p:cNvSpPr>
            <p:nvPr/>
          </p:nvSpPr>
          <p:spPr bwMode="auto">
            <a:xfrm>
              <a:off x="1007" y="4055"/>
              <a:ext cx="133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0.2</a:t>
              </a:r>
              <a:endParaRPr lang="en-US"/>
            </a:p>
          </p:txBody>
        </p:sp>
        <p:sp>
          <p:nvSpPr>
            <p:cNvPr id="38935" name="Rectangle 44"/>
            <p:cNvSpPr>
              <a:spLocks noChangeArrowheads="1"/>
            </p:cNvSpPr>
            <p:nvPr/>
          </p:nvSpPr>
          <p:spPr bwMode="auto">
            <a:xfrm>
              <a:off x="1088" y="2838"/>
              <a:ext cx="53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8</a:t>
              </a:r>
              <a:endParaRPr lang="en-US"/>
            </a:p>
          </p:txBody>
        </p:sp>
        <p:sp>
          <p:nvSpPr>
            <p:cNvPr id="38936" name="Line 45"/>
            <p:cNvSpPr>
              <a:spLocks noChangeShapeType="1"/>
            </p:cNvSpPr>
            <p:nvPr/>
          </p:nvSpPr>
          <p:spPr bwMode="auto">
            <a:xfrm>
              <a:off x="1176" y="2893"/>
              <a:ext cx="122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37" name="Line 46"/>
            <p:cNvSpPr>
              <a:spLocks noChangeShapeType="1"/>
            </p:cNvSpPr>
            <p:nvPr/>
          </p:nvSpPr>
          <p:spPr bwMode="auto">
            <a:xfrm>
              <a:off x="1176" y="2588"/>
              <a:ext cx="122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38" name="Line 47"/>
            <p:cNvSpPr>
              <a:spLocks noChangeShapeType="1"/>
            </p:cNvSpPr>
            <p:nvPr/>
          </p:nvSpPr>
          <p:spPr bwMode="auto">
            <a:xfrm>
              <a:off x="1176" y="2352"/>
              <a:ext cx="122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39" name="Line 48"/>
            <p:cNvSpPr>
              <a:spLocks noChangeShapeType="1"/>
            </p:cNvSpPr>
            <p:nvPr/>
          </p:nvSpPr>
          <p:spPr bwMode="auto">
            <a:xfrm>
              <a:off x="1176" y="2217"/>
              <a:ext cx="122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40" name="Line 49"/>
            <p:cNvSpPr>
              <a:spLocks noChangeShapeType="1"/>
            </p:cNvSpPr>
            <p:nvPr/>
          </p:nvSpPr>
          <p:spPr bwMode="auto">
            <a:xfrm>
              <a:off x="1176" y="2122"/>
              <a:ext cx="122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41" name="Line 50"/>
            <p:cNvSpPr>
              <a:spLocks noChangeShapeType="1"/>
            </p:cNvSpPr>
            <p:nvPr/>
          </p:nvSpPr>
          <p:spPr bwMode="auto">
            <a:xfrm>
              <a:off x="1176" y="2048"/>
              <a:ext cx="122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42" name="Line 51"/>
            <p:cNvSpPr>
              <a:spLocks noChangeShapeType="1"/>
            </p:cNvSpPr>
            <p:nvPr/>
          </p:nvSpPr>
          <p:spPr bwMode="auto">
            <a:xfrm>
              <a:off x="1176" y="3764"/>
              <a:ext cx="122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43" name="Line 52"/>
            <p:cNvSpPr>
              <a:spLocks noChangeShapeType="1"/>
            </p:cNvSpPr>
            <p:nvPr/>
          </p:nvSpPr>
          <p:spPr bwMode="auto">
            <a:xfrm>
              <a:off x="1176" y="3122"/>
              <a:ext cx="122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44" name="Line 53"/>
            <p:cNvSpPr>
              <a:spLocks noChangeShapeType="1"/>
            </p:cNvSpPr>
            <p:nvPr/>
          </p:nvSpPr>
          <p:spPr bwMode="auto">
            <a:xfrm>
              <a:off x="1176" y="3589"/>
              <a:ext cx="122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45" name="Line 54"/>
            <p:cNvSpPr>
              <a:spLocks noChangeShapeType="1"/>
            </p:cNvSpPr>
            <p:nvPr/>
          </p:nvSpPr>
          <p:spPr bwMode="auto">
            <a:xfrm>
              <a:off x="1176" y="3359"/>
              <a:ext cx="122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46" name="Line 55"/>
            <p:cNvSpPr>
              <a:spLocks noChangeShapeType="1"/>
            </p:cNvSpPr>
            <p:nvPr/>
          </p:nvSpPr>
          <p:spPr bwMode="auto">
            <a:xfrm>
              <a:off x="1176" y="2987"/>
              <a:ext cx="122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47" name="Rectangle 56"/>
            <p:cNvSpPr>
              <a:spLocks noChangeArrowheads="1"/>
            </p:cNvSpPr>
            <p:nvPr/>
          </p:nvSpPr>
          <p:spPr bwMode="auto">
            <a:xfrm>
              <a:off x="1007" y="3710"/>
              <a:ext cx="133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0.6</a:t>
              </a:r>
              <a:endParaRPr lang="en-US"/>
            </a:p>
          </p:txBody>
        </p:sp>
        <p:sp>
          <p:nvSpPr>
            <p:cNvPr id="38948" name="Rectangle 57"/>
            <p:cNvSpPr>
              <a:spLocks noChangeArrowheads="1"/>
            </p:cNvSpPr>
            <p:nvPr/>
          </p:nvSpPr>
          <p:spPr bwMode="auto">
            <a:xfrm>
              <a:off x="1088" y="3528"/>
              <a:ext cx="53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1</a:t>
              </a:r>
              <a:endParaRPr lang="en-US"/>
            </a:p>
          </p:txBody>
        </p:sp>
        <p:sp>
          <p:nvSpPr>
            <p:cNvPr id="38949" name="Rectangle 58"/>
            <p:cNvSpPr>
              <a:spLocks noChangeArrowheads="1"/>
            </p:cNvSpPr>
            <p:nvPr/>
          </p:nvSpPr>
          <p:spPr bwMode="auto">
            <a:xfrm>
              <a:off x="1386" y="2237"/>
              <a:ext cx="436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FF0000"/>
                  </a:solidFill>
                </a:rPr>
                <a:t>Magnesium,</a:t>
              </a:r>
              <a:endParaRPr lang="en-US"/>
            </a:p>
          </p:txBody>
        </p:sp>
        <p:sp>
          <p:nvSpPr>
            <p:cNvPr id="38950" name="Rectangle 59"/>
            <p:cNvSpPr>
              <a:spLocks noChangeArrowheads="1"/>
            </p:cNvSpPr>
            <p:nvPr/>
          </p:nvSpPr>
          <p:spPr bwMode="auto">
            <a:xfrm>
              <a:off x="1386" y="2136"/>
              <a:ext cx="356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FF0000"/>
                  </a:solidFill>
                </a:rPr>
                <a:t>Aluminum</a:t>
              </a:r>
              <a:endParaRPr lang="en-US"/>
            </a:p>
          </p:txBody>
        </p:sp>
        <p:sp>
          <p:nvSpPr>
            <p:cNvPr id="38951" name="Rectangle 60"/>
            <p:cNvSpPr>
              <a:spLocks noChangeArrowheads="1"/>
            </p:cNvSpPr>
            <p:nvPr/>
          </p:nvSpPr>
          <p:spPr bwMode="auto">
            <a:xfrm>
              <a:off x="1386" y="1859"/>
              <a:ext cx="311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FF0000"/>
                  </a:solidFill>
                </a:rPr>
                <a:t>Platinum</a:t>
              </a:r>
              <a:endParaRPr lang="en-US"/>
            </a:p>
          </p:txBody>
        </p:sp>
        <p:sp>
          <p:nvSpPr>
            <p:cNvPr id="38952" name="Rectangle 61"/>
            <p:cNvSpPr>
              <a:spLocks noChangeArrowheads="1"/>
            </p:cNvSpPr>
            <p:nvPr/>
          </p:nvSpPr>
          <p:spPr bwMode="auto">
            <a:xfrm>
              <a:off x="1386" y="2075"/>
              <a:ext cx="413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FF0000"/>
                  </a:solidFill>
                </a:rPr>
                <a:t>Silver, Gold</a:t>
              </a:r>
              <a:endParaRPr lang="en-US"/>
            </a:p>
          </p:txBody>
        </p:sp>
        <p:sp>
          <p:nvSpPr>
            <p:cNvPr id="38953" name="Rectangle 62"/>
            <p:cNvSpPr>
              <a:spLocks noChangeArrowheads="1"/>
            </p:cNvSpPr>
            <p:nvPr/>
          </p:nvSpPr>
          <p:spPr bwMode="auto">
            <a:xfrm>
              <a:off x="1386" y="1791"/>
              <a:ext cx="333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FF0000"/>
                  </a:solidFill>
                </a:rPr>
                <a:t>Tantalum</a:t>
              </a:r>
              <a:endParaRPr lang="en-US"/>
            </a:p>
          </p:txBody>
        </p:sp>
        <p:sp>
          <p:nvSpPr>
            <p:cNvPr id="38954" name="Rectangle 63"/>
            <p:cNvSpPr>
              <a:spLocks noChangeArrowheads="1"/>
            </p:cNvSpPr>
            <p:nvPr/>
          </p:nvSpPr>
          <p:spPr bwMode="auto">
            <a:xfrm>
              <a:off x="1386" y="2014"/>
              <a:ext cx="262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FF0000"/>
                  </a:solidFill>
                </a:rPr>
                <a:t>Zinc, Ti</a:t>
              </a:r>
              <a:endParaRPr lang="en-US"/>
            </a:p>
          </p:txBody>
        </p:sp>
        <p:sp>
          <p:nvSpPr>
            <p:cNvPr id="38955" name="Rectangle 64"/>
            <p:cNvSpPr>
              <a:spLocks noChangeArrowheads="1"/>
            </p:cNvSpPr>
            <p:nvPr/>
          </p:nvSpPr>
          <p:spPr bwMode="auto">
            <a:xfrm>
              <a:off x="1386" y="1724"/>
              <a:ext cx="302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FF0000"/>
                  </a:solidFill>
                </a:rPr>
                <a:t>Steel, Ni</a:t>
              </a:r>
              <a:endParaRPr lang="en-US"/>
            </a:p>
          </p:txBody>
        </p:sp>
        <p:sp>
          <p:nvSpPr>
            <p:cNvPr id="38956" name="Rectangle 65"/>
            <p:cNvSpPr>
              <a:spLocks noChangeArrowheads="1"/>
            </p:cNvSpPr>
            <p:nvPr/>
          </p:nvSpPr>
          <p:spPr bwMode="auto">
            <a:xfrm>
              <a:off x="1386" y="1616"/>
              <a:ext cx="45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FF0000"/>
                  </a:solidFill>
                </a:rPr>
                <a:t>Molybdenum</a:t>
              </a:r>
              <a:endParaRPr lang="en-US"/>
            </a:p>
          </p:txBody>
        </p:sp>
        <p:sp>
          <p:nvSpPr>
            <p:cNvPr id="38957" name="Oval 66"/>
            <p:cNvSpPr>
              <a:spLocks noChangeArrowheads="1"/>
            </p:cNvSpPr>
            <p:nvPr/>
          </p:nvSpPr>
          <p:spPr bwMode="auto">
            <a:xfrm>
              <a:off x="1338" y="2298"/>
              <a:ext cx="34" cy="34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58" name="Oval 67"/>
            <p:cNvSpPr>
              <a:spLocks noChangeArrowheads="1"/>
            </p:cNvSpPr>
            <p:nvPr/>
          </p:nvSpPr>
          <p:spPr bwMode="auto">
            <a:xfrm>
              <a:off x="1886" y="2764"/>
              <a:ext cx="40" cy="34"/>
            </a:xfrm>
            <a:prstGeom prst="ellipse">
              <a:avLst/>
            </a:prstGeom>
            <a:solidFill>
              <a:srgbClr val="0000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59" name="Rectangle 68"/>
            <p:cNvSpPr>
              <a:spLocks noChangeArrowheads="1"/>
            </p:cNvSpPr>
            <p:nvPr/>
          </p:nvSpPr>
          <p:spPr bwMode="auto">
            <a:xfrm>
              <a:off x="1940" y="2731"/>
              <a:ext cx="62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0000DD"/>
                  </a:solidFill>
                </a:rPr>
                <a:t>G</a:t>
              </a:r>
              <a:endParaRPr lang="en-US"/>
            </a:p>
          </p:txBody>
        </p:sp>
        <p:sp>
          <p:nvSpPr>
            <p:cNvPr id="38960" name="Rectangle 69"/>
            <p:cNvSpPr>
              <a:spLocks noChangeArrowheads="1"/>
            </p:cNvSpPr>
            <p:nvPr/>
          </p:nvSpPr>
          <p:spPr bwMode="auto">
            <a:xfrm>
              <a:off x="2007" y="2731"/>
              <a:ext cx="245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0000DD"/>
                  </a:solidFill>
                </a:rPr>
                <a:t>raphite</a:t>
              </a:r>
              <a:endParaRPr lang="en-US"/>
            </a:p>
          </p:txBody>
        </p:sp>
        <p:sp>
          <p:nvSpPr>
            <p:cNvPr id="38961" name="Rectangle 70"/>
            <p:cNvSpPr>
              <a:spLocks noChangeArrowheads="1"/>
            </p:cNvSpPr>
            <p:nvPr/>
          </p:nvSpPr>
          <p:spPr bwMode="auto">
            <a:xfrm>
              <a:off x="1940" y="1845"/>
              <a:ext cx="32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0000DD"/>
                  </a:solidFill>
                </a:rPr>
                <a:t>Si crystal</a:t>
              </a:r>
              <a:endParaRPr lang="en-US"/>
            </a:p>
          </p:txBody>
        </p:sp>
        <p:sp>
          <p:nvSpPr>
            <p:cNvPr id="38962" name="Rectangle 71"/>
            <p:cNvSpPr>
              <a:spLocks noChangeArrowheads="1"/>
            </p:cNvSpPr>
            <p:nvPr/>
          </p:nvSpPr>
          <p:spPr bwMode="auto">
            <a:xfrm>
              <a:off x="1940" y="2116"/>
              <a:ext cx="20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0000DD"/>
                  </a:solidFill>
                </a:rPr>
                <a:t>Glass</a:t>
              </a:r>
              <a:endParaRPr lang="en-US"/>
            </a:p>
          </p:txBody>
        </p:sp>
        <p:sp>
          <p:nvSpPr>
            <p:cNvPr id="38963" name="Rectangle 72"/>
            <p:cNvSpPr>
              <a:spLocks noChangeArrowheads="1"/>
            </p:cNvSpPr>
            <p:nvPr/>
          </p:nvSpPr>
          <p:spPr bwMode="auto">
            <a:xfrm>
              <a:off x="2163" y="2116"/>
              <a:ext cx="27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0000DD"/>
                  </a:solidFill>
                </a:rPr>
                <a:t>-</a:t>
              </a:r>
              <a:endParaRPr lang="en-US"/>
            </a:p>
          </p:txBody>
        </p:sp>
        <p:sp>
          <p:nvSpPr>
            <p:cNvPr id="38964" name="Rectangle 73"/>
            <p:cNvSpPr>
              <a:spLocks noChangeArrowheads="1"/>
            </p:cNvSpPr>
            <p:nvPr/>
          </p:nvSpPr>
          <p:spPr bwMode="auto">
            <a:xfrm>
              <a:off x="2190" y="2116"/>
              <a:ext cx="173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0000DD"/>
                  </a:solidFill>
                </a:rPr>
                <a:t>soda</a:t>
              </a:r>
              <a:endParaRPr lang="en-US"/>
            </a:p>
          </p:txBody>
        </p:sp>
        <p:sp>
          <p:nvSpPr>
            <p:cNvPr id="38965" name="Rectangle 74"/>
            <p:cNvSpPr>
              <a:spLocks noChangeArrowheads="1"/>
            </p:cNvSpPr>
            <p:nvPr/>
          </p:nvSpPr>
          <p:spPr bwMode="auto">
            <a:xfrm>
              <a:off x="1940" y="2393"/>
              <a:ext cx="325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0000DD"/>
                  </a:solidFill>
                </a:rPr>
                <a:t>Concrete</a:t>
              </a:r>
              <a:endParaRPr lang="en-US"/>
            </a:p>
          </p:txBody>
        </p:sp>
        <p:sp>
          <p:nvSpPr>
            <p:cNvPr id="38966" name="Rectangle 75"/>
            <p:cNvSpPr>
              <a:spLocks noChangeArrowheads="1"/>
            </p:cNvSpPr>
            <p:nvPr/>
          </p:nvSpPr>
          <p:spPr bwMode="auto">
            <a:xfrm>
              <a:off x="1940" y="1629"/>
              <a:ext cx="311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0000DD"/>
                  </a:solidFill>
                </a:rPr>
                <a:t>Si nitride</a:t>
              </a:r>
              <a:endParaRPr lang="en-US"/>
            </a:p>
          </p:txBody>
        </p:sp>
        <p:sp>
          <p:nvSpPr>
            <p:cNvPr id="38967" name="Rectangle 76"/>
            <p:cNvSpPr>
              <a:spLocks noChangeArrowheads="1"/>
            </p:cNvSpPr>
            <p:nvPr/>
          </p:nvSpPr>
          <p:spPr bwMode="auto">
            <a:xfrm>
              <a:off x="1940" y="1548"/>
              <a:ext cx="285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0000DD"/>
                  </a:solidFill>
                </a:rPr>
                <a:t>Al oxide</a:t>
              </a:r>
              <a:endParaRPr lang="en-US"/>
            </a:p>
          </p:txBody>
        </p:sp>
        <p:sp>
          <p:nvSpPr>
            <p:cNvPr id="38968" name="Rectangle 77"/>
            <p:cNvSpPr>
              <a:spLocks noChangeArrowheads="1"/>
            </p:cNvSpPr>
            <p:nvPr/>
          </p:nvSpPr>
          <p:spPr bwMode="auto">
            <a:xfrm>
              <a:off x="2467" y="3285"/>
              <a:ext cx="111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008800"/>
                  </a:solidFill>
                </a:rPr>
                <a:t>PC</a:t>
              </a:r>
              <a:endParaRPr lang="en-US"/>
            </a:p>
          </p:txBody>
        </p:sp>
        <p:sp>
          <p:nvSpPr>
            <p:cNvPr id="38969" name="Rectangle 78"/>
            <p:cNvSpPr>
              <a:spLocks noChangeArrowheads="1"/>
            </p:cNvSpPr>
            <p:nvPr/>
          </p:nvSpPr>
          <p:spPr bwMode="auto">
            <a:xfrm>
              <a:off x="2967" y="3711"/>
              <a:ext cx="529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FF33CC"/>
                  </a:solidFill>
                </a:rPr>
                <a:t>Wood(    grain)</a:t>
              </a:r>
              <a:endParaRPr lang="en-US"/>
            </a:p>
          </p:txBody>
        </p:sp>
        <p:sp>
          <p:nvSpPr>
            <p:cNvPr id="38970" name="Rectangle 79"/>
            <p:cNvSpPr>
              <a:spLocks noChangeArrowheads="1"/>
            </p:cNvSpPr>
            <p:nvPr/>
          </p:nvSpPr>
          <p:spPr bwMode="auto">
            <a:xfrm>
              <a:off x="2967" y="2974"/>
              <a:ext cx="529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FF33CC"/>
                  </a:solidFill>
                </a:rPr>
                <a:t>AFRE(   fibers)</a:t>
              </a:r>
              <a:endParaRPr lang="en-US"/>
            </a:p>
          </p:txBody>
        </p:sp>
        <p:sp>
          <p:nvSpPr>
            <p:cNvPr id="38971" name="Rectangle 80"/>
            <p:cNvSpPr>
              <a:spLocks noChangeArrowheads="1"/>
            </p:cNvSpPr>
            <p:nvPr/>
          </p:nvSpPr>
          <p:spPr bwMode="auto">
            <a:xfrm>
              <a:off x="3535" y="2974"/>
              <a:ext cx="31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FF33CC"/>
                  </a:solidFill>
                </a:rPr>
                <a:t>*</a:t>
              </a:r>
              <a:endParaRPr lang="en-US"/>
            </a:p>
          </p:txBody>
        </p:sp>
        <p:sp>
          <p:nvSpPr>
            <p:cNvPr id="38972" name="Rectangle 81"/>
            <p:cNvSpPr>
              <a:spLocks noChangeArrowheads="1"/>
            </p:cNvSpPr>
            <p:nvPr/>
          </p:nvSpPr>
          <p:spPr bwMode="auto">
            <a:xfrm>
              <a:off x="2967" y="2636"/>
              <a:ext cx="21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FF33CC"/>
                  </a:solidFill>
                </a:rPr>
                <a:t>CFRE</a:t>
              </a:r>
              <a:endParaRPr lang="en-US"/>
            </a:p>
          </p:txBody>
        </p:sp>
        <p:sp>
          <p:nvSpPr>
            <p:cNvPr id="38973" name="Rectangle 82"/>
            <p:cNvSpPr>
              <a:spLocks noChangeArrowheads="1"/>
            </p:cNvSpPr>
            <p:nvPr/>
          </p:nvSpPr>
          <p:spPr bwMode="auto">
            <a:xfrm>
              <a:off x="3190" y="2636"/>
              <a:ext cx="31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FF33CC"/>
                  </a:solidFill>
                </a:rPr>
                <a:t>*</a:t>
              </a:r>
              <a:endParaRPr lang="en-US"/>
            </a:p>
          </p:txBody>
        </p:sp>
        <p:sp>
          <p:nvSpPr>
            <p:cNvPr id="38974" name="Rectangle 83"/>
            <p:cNvSpPr>
              <a:spLocks noChangeArrowheads="1"/>
            </p:cNvSpPr>
            <p:nvPr/>
          </p:nvSpPr>
          <p:spPr bwMode="auto">
            <a:xfrm>
              <a:off x="2967" y="2508"/>
              <a:ext cx="253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FF33CC"/>
                  </a:solidFill>
                </a:rPr>
                <a:t>GFRE*</a:t>
              </a:r>
              <a:endParaRPr lang="en-US"/>
            </a:p>
          </p:txBody>
        </p:sp>
        <p:sp>
          <p:nvSpPr>
            <p:cNvPr id="38975" name="Oval 84"/>
            <p:cNvSpPr>
              <a:spLocks noChangeArrowheads="1"/>
            </p:cNvSpPr>
            <p:nvPr/>
          </p:nvSpPr>
          <p:spPr bwMode="auto">
            <a:xfrm>
              <a:off x="2926" y="2142"/>
              <a:ext cx="41" cy="34"/>
            </a:xfrm>
            <a:prstGeom prst="ellipse">
              <a:avLst/>
            </a:prstGeom>
            <a:solidFill>
              <a:srgbClr val="0000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76" name="Rectangle 85"/>
            <p:cNvSpPr>
              <a:spLocks noChangeArrowheads="1"/>
            </p:cNvSpPr>
            <p:nvPr/>
          </p:nvSpPr>
          <p:spPr bwMode="auto">
            <a:xfrm>
              <a:off x="2967" y="2162"/>
              <a:ext cx="532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>
                  <a:solidFill>
                    <a:srgbClr val="0000DD"/>
                  </a:solidFill>
                </a:rPr>
                <a:t>Glass fibers only</a:t>
              </a:r>
              <a:endParaRPr lang="en-US"/>
            </a:p>
          </p:txBody>
        </p:sp>
        <p:sp>
          <p:nvSpPr>
            <p:cNvPr id="38977" name="Rectangle 86"/>
            <p:cNvSpPr>
              <a:spLocks noChangeArrowheads="1"/>
            </p:cNvSpPr>
            <p:nvPr/>
          </p:nvSpPr>
          <p:spPr bwMode="auto">
            <a:xfrm>
              <a:off x="2967" y="1541"/>
              <a:ext cx="256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>
                  <a:solidFill>
                    <a:srgbClr val="0000DD"/>
                  </a:solidFill>
                </a:rPr>
                <a:t>Carbon </a:t>
              </a:r>
              <a:endParaRPr lang="en-US"/>
            </a:p>
          </p:txBody>
        </p:sp>
        <p:sp>
          <p:nvSpPr>
            <p:cNvPr id="38978" name="Rectangle 87"/>
            <p:cNvSpPr>
              <a:spLocks noChangeArrowheads="1"/>
            </p:cNvSpPr>
            <p:nvPr/>
          </p:nvSpPr>
          <p:spPr bwMode="auto">
            <a:xfrm>
              <a:off x="3230" y="1541"/>
              <a:ext cx="328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>
                  <a:solidFill>
                    <a:srgbClr val="0000DD"/>
                  </a:solidFill>
                </a:rPr>
                <a:t>fibers only</a:t>
              </a:r>
              <a:endParaRPr lang="en-US"/>
            </a:p>
          </p:txBody>
        </p:sp>
        <p:sp>
          <p:nvSpPr>
            <p:cNvPr id="38979" name="Rectangle 88"/>
            <p:cNvSpPr>
              <a:spLocks noChangeArrowheads="1"/>
            </p:cNvSpPr>
            <p:nvPr/>
          </p:nvSpPr>
          <p:spPr bwMode="auto">
            <a:xfrm>
              <a:off x="2967" y="1919"/>
              <a:ext cx="48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>
                  <a:solidFill>
                    <a:srgbClr val="008800"/>
                  </a:solidFill>
                </a:rPr>
                <a:t>A</a:t>
              </a:r>
              <a:endParaRPr lang="en-US"/>
            </a:p>
          </p:txBody>
        </p:sp>
        <p:sp>
          <p:nvSpPr>
            <p:cNvPr id="38980" name="Rectangle 89"/>
            <p:cNvSpPr>
              <a:spLocks noChangeArrowheads="1"/>
            </p:cNvSpPr>
            <p:nvPr/>
          </p:nvSpPr>
          <p:spPr bwMode="auto">
            <a:xfrm>
              <a:off x="3014" y="1919"/>
              <a:ext cx="528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>
                  <a:solidFill>
                    <a:srgbClr val="008800"/>
                  </a:solidFill>
                </a:rPr>
                <a:t>ramid fibers only</a:t>
              </a:r>
              <a:endParaRPr lang="en-US"/>
            </a:p>
          </p:txBody>
        </p:sp>
        <p:sp>
          <p:nvSpPr>
            <p:cNvPr id="38981" name="Oval 90"/>
            <p:cNvSpPr>
              <a:spLocks noChangeArrowheads="1"/>
            </p:cNvSpPr>
            <p:nvPr/>
          </p:nvSpPr>
          <p:spPr bwMode="auto">
            <a:xfrm>
              <a:off x="2933" y="1933"/>
              <a:ext cx="34" cy="40"/>
            </a:xfrm>
            <a:prstGeom prst="ellipse">
              <a:avLst/>
            </a:prstGeom>
            <a:solidFill>
              <a:srgbClr val="0088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82" name="Rectangle 91"/>
            <p:cNvSpPr>
              <a:spLocks noChangeArrowheads="1"/>
            </p:cNvSpPr>
            <p:nvPr/>
          </p:nvSpPr>
          <p:spPr bwMode="auto">
            <a:xfrm>
              <a:off x="2967" y="3278"/>
              <a:ext cx="352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>
                  <a:solidFill>
                    <a:srgbClr val="008800"/>
                  </a:solidFill>
                </a:rPr>
                <a:t>Epoxy only</a:t>
              </a:r>
              <a:endParaRPr lang="en-US"/>
            </a:p>
          </p:txBody>
        </p:sp>
        <p:sp>
          <p:nvSpPr>
            <p:cNvPr id="38983" name="Line 92"/>
            <p:cNvSpPr>
              <a:spLocks noChangeShapeType="1"/>
            </p:cNvSpPr>
            <p:nvPr/>
          </p:nvSpPr>
          <p:spPr bwMode="auto">
            <a:xfrm>
              <a:off x="1176" y="3900"/>
              <a:ext cx="122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84" name="Line 93"/>
            <p:cNvSpPr>
              <a:spLocks noChangeShapeType="1"/>
            </p:cNvSpPr>
            <p:nvPr/>
          </p:nvSpPr>
          <p:spPr bwMode="auto">
            <a:xfrm>
              <a:off x="1176" y="3663"/>
              <a:ext cx="122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85" name="Rectangle 94"/>
            <p:cNvSpPr>
              <a:spLocks noChangeArrowheads="1"/>
            </p:cNvSpPr>
            <p:nvPr/>
          </p:nvSpPr>
          <p:spPr bwMode="auto">
            <a:xfrm>
              <a:off x="1007" y="3845"/>
              <a:ext cx="133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0.4</a:t>
              </a:r>
              <a:endParaRPr lang="en-US"/>
            </a:p>
          </p:txBody>
        </p:sp>
        <p:sp>
          <p:nvSpPr>
            <p:cNvPr id="38986" name="Rectangle 95"/>
            <p:cNvSpPr>
              <a:spLocks noChangeArrowheads="1"/>
            </p:cNvSpPr>
            <p:nvPr/>
          </p:nvSpPr>
          <p:spPr bwMode="auto">
            <a:xfrm>
              <a:off x="1007" y="3609"/>
              <a:ext cx="133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0.8</a:t>
              </a:r>
              <a:endParaRPr lang="en-US"/>
            </a:p>
          </p:txBody>
        </p:sp>
        <p:sp>
          <p:nvSpPr>
            <p:cNvPr id="38987" name="Rectangle 96"/>
            <p:cNvSpPr>
              <a:spLocks noChangeArrowheads="1"/>
            </p:cNvSpPr>
            <p:nvPr/>
          </p:nvSpPr>
          <p:spPr bwMode="auto">
            <a:xfrm>
              <a:off x="1088" y="3305"/>
              <a:ext cx="53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2</a:t>
              </a:r>
              <a:endParaRPr lang="en-US"/>
            </a:p>
          </p:txBody>
        </p:sp>
        <p:sp>
          <p:nvSpPr>
            <p:cNvPr id="38988" name="Rectangle 97"/>
            <p:cNvSpPr>
              <a:spLocks noChangeArrowheads="1"/>
            </p:cNvSpPr>
            <p:nvPr/>
          </p:nvSpPr>
          <p:spPr bwMode="auto">
            <a:xfrm>
              <a:off x="1088" y="3068"/>
              <a:ext cx="53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4</a:t>
              </a:r>
              <a:endParaRPr lang="en-US"/>
            </a:p>
          </p:txBody>
        </p:sp>
        <p:sp>
          <p:nvSpPr>
            <p:cNvPr id="38989" name="Rectangle 98"/>
            <p:cNvSpPr>
              <a:spLocks noChangeArrowheads="1"/>
            </p:cNvSpPr>
            <p:nvPr/>
          </p:nvSpPr>
          <p:spPr bwMode="auto">
            <a:xfrm>
              <a:off x="1088" y="2933"/>
              <a:ext cx="53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6</a:t>
              </a:r>
              <a:endParaRPr lang="en-US"/>
            </a:p>
          </p:txBody>
        </p:sp>
        <p:sp>
          <p:nvSpPr>
            <p:cNvPr id="38990" name="Line 99"/>
            <p:cNvSpPr>
              <a:spLocks noChangeShapeType="1"/>
            </p:cNvSpPr>
            <p:nvPr/>
          </p:nvSpPr>
          <p:spPr bwMode="auto">
            <a:xfrm>
              <a:off x="1176" y="2818"/>
              <a:ext cx="122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91" name="Rectangle 100"/>
            <p:cNvSpPr>
              <a:spLocks noChangeArrowheads="1"/>
            </p:cNvSpPr>
            <p:nvPr/>
          </p:nvSpPr>
          <p:spPr bwMode="auto">
            <a:xfrm>
              <a:off x="1034" y="2764"/>
              <a:ext cx="107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10</a:t>
              </a:r>
              <a:endParaRPr lang="en-US"/>
            </a:p>
          </p:txBody>
        </p:sp>
        <p:sp>
          <p:nvSpPr>
            <p:cNvPr id="38992" name="Rectangle 101"/>
            <p:cNvSpPr>
              <a:spLocks noChangeArrowheads="1"/>
            </p:cNvSpPr>
            <p:nvPr/>
          </p:nvSpPr>
          <p:spPr bwMode="auto">
            <a:xfrm>
              <a:off x="1034" y="2534"/>
              <a:ext cx="53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2</a:t>
              </a:r>
              <a:endParaRPr lang="en-US"/>
            </a:p>
          </p:txBody>
        </p:sp>
        <p:sp>
          <p:nvSpPr>
            <p:cNvPr id="38993" name="Rectangle 102"/>
            <p:cNvSpPr>
              <a:spLocks noChangeArrowheads="1"/>
            </p:cNvSpPr>
            <p:nvPr/>
          </p:nvSpPr>
          <p:spPr bwMode="auto">
            <a:xfrm>
              <a:off x="1088" y="2534"/>
              <a:ext cx="53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0</a:t>
              </a:r>
              <a:endParaRPr lang="en-US"/>
            </a:p>
          </p:txBody>
        </p:sp>
        <p:sp>
          <p:nvSpPr>
            <p:cNvPr id="38994" name="Rectangle 103"/>
            <p:cNvSpPr>
              <a:spLocks noChangeArrowheads="1"/>
            </p:cNvSpPr>
            <p:nvPr/>
          </p:nvSpPr>
          <p:spPr bwMode="auto">
            <a:xfrm>
              <a:off x="1034" y="2298"/>
              <a:ext cx="53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4</a:t>
              </a:r>
              <a:endParaRPr lang="en-US"/>
            </a:p>
          </p:txBody>
        </p:sp>
        <p:sp>
          <p:nvSpPr>
            <p:cNvPr id="38995" name="Rectangle 104"/>
            <p:cNvSpPr>
              <a:spLocks noChangeArrowheads="1"/>
            </p:cNvSpPr>
            <p:nvPr/>
          </p:nvSpPr>
          <p:spPr bwMode="auto">
            <a:xfrm>
              <a:off x="1088" y="2298"/>
              <a:ext cx="53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0</a:t>
              </a:r>
              <a:endParaRPr lang="en-US"/>
            </a:p>
          </p:txBody>
        </p:sp>
        <p:sp>
          <p:nvSpPr>
            <p:cNvPr id="38996" name="Rectangle 105"/>
            <p:cNvSpPr>
              <a:spLocks noChangeArrowheads="1"/>
            </p:cNvSpPr>
            <p:nvPr/>
          </p:nvSpPr>
          <p:spPr bwMode="auto">
            <a:xfrm>
              <a:off x="1034" y="2162"/>
              <a:ext cx="53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6</a:t>
              </a:r>
              <a:endParaRPr lang="en-US"/>
            </a:p>
          </p:txBody>
        </p:sp>
        <p:sp>
          <p:nvSpPr>
            <p:cNvPr id="38997" name="Rectangle 106"/>
            <p:cNvSpPr>
              <a:spLocks noChangeArrowheads="1"/>
            </p:cNvSpPr>
            <p:nvPr/>
          </p:nvSpPr>
          <p:spPr bwMode="auto">
            <a:xfrm>
              <a:off x="1088" y="2162"/>
              <a:ext cx="53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0</a:t>
              </a:r>
              <a:endParaRPr lang="en-US"/>
            </a:p>
          </p:txBody>
        </p:sp>
        <p:sp>
          <p:nvSpPr>
            <p:cNvPr id="38998" name="Rectangle 107"/>
            <p:cNvSpPr>
              <a:spLocks noChangeArrowheads="1"/>
            </p:cNvSpPr>
            <p:nvPr/>
          </p:nvSpPr>
          <p:spPr bwMode="auto">
            <a:xfrm>
              <a:off x="1034" y="2068"/>
              <a:ext cx="53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8</a:t>
              </a:r>
              <a:endParaRPr lang="en-US"/>
            </a:p>
          </p:txBody>
        </p:sp>
        <p:sp>
          <p:nvSpPr>
            <p:cNvPr id="38999" name="Rectangle 108"/>
            <p:cNvSpPr>
              <a:spLocks noChangeArrowheads="1"/>
            </p:cNvSpPr>
            <p:nvPr/>
          </p:nvSpPr>
          <p:spPr bwMode="auto">
            <a:xfrm>
              <a:off x="1088" y="2068"/>
              <a:ext cx="53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0</a:t>
              </a:r>
              <a:endParaRPr lang="en-US"/>
            </a:p>
          </p:txBody>
        </p:sp>
        <p:sp>
          <p:nvSpPr>
            <p:cNvPr id="39000" name="Rectangle 109"/>
            <p:cNvSpPr>
              <a:spLocks noChangeArrowheads="1"/>
            </p:cNvSpPr>
            <p:nvPr/>
          </p:nvSpPr>
          <p:spPr bwMode="auto">
            <a:xfrm>
              <a:off x="980" y="1994"/>
              <a:ext cx="107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10</a:t>
              </a:r>
              <a:endParaRPr lang="en-US"/>
            </a:p>
          </p:txBody>
        </p:sp>
        <p:sp>
          <p:nvSpPr>
            <p:cNvPr id="39001" name="Rectangle 110"/>
            <p:cNvSpPr>
              <a:spLocks noChangeArrowheads="1"/>
            </p:cNvSpPr>
            <p:nvPr/>
          </p:nvSpPr>
          <p:spPr bwMode="auto">
            <a:xfrm>
              <a:off x="1095" y="1994"/>
              <a:ext cx="53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0</a:t>
              </a:r>
              <a:endParaRPr lang="en-US"/>
            </a:p>
          </p:txBody>
        </p:sp>
        <p:sp>
          <p:nvSpPr>
            <p:cNvPr id="39002" name="Rectangle 111"/>
            <p:cNvSpPr>
              <a:spLocks noChangeArrowheads="1"/>
            </p:cNvSpPr>
            <p:nvPr/>
          </p:nvSpPr>
          <p:spPr bwMode="auto">
            <a:xfrm>
              <a:off x="980" y="1764"/>
              <a:ext cx="53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2</a:t>
              </a:r>
              <a:endParaRPr lang="en-US"/>
            </a:p>
          </p:txBody>
        </p:sp>
        <p:sp>
          <p:nvSpPr>
            <p:cNvPr id="39003" name="Rectangle 112"/>
            <p:cNvSpPr>
              <a:spLocks noChangeArrowheads="1"/>
            </p:cNvSpPr>
            <p:nvPr/>
          </p:nvSpPr>
          <p:spPr bwMode="auto">
            <a:xfrm>
              <a:off x="1034" y="1764"/>
              <a:ext cx="107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00</a:t>
              </a:r>
              <a:endParaRPr lang="en-US"/>
            </a:p>
          </p:txBody>
        </p:sp>
        <p:sp>
          <p:nvSpPr>
            <p:cNvPr id="39004" name="Rectangle 113"/>
            <p:cNvSpPr>
              <a:spLocks noChangeArrowheads="1"/>
            </p:cNvSpPr>
            <p:nvPr/>
          </p:nvSpPr>
          <p:spPr bwMode="auto">
            <a:xfrm>
              <a:off x="980" y="1385"/>
              <a:ext cx="53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6</a:t>
              </a:r>
              <a:endParaRPr lang="en-US"/>
            </a:p>
          </p:txBody>
        </p:sp>
        <p:sp>
          <p:nvSpPr>
            <p:cNvPr id="39005" name="Rectangle 114"/>
            <p:cNvSpPr>
              <a:spLocks noChangeArrowheads="1"/>
            </p:cNvSpPr>
            <p:nvPr/>
          </p:nvSpPr>
          <p:spPr bwMode="auto">
            <a:xfrm>
              <a:off x="1034" y="1385"/>
              <a:ext cx="107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00</a:t>
              </a:r>
              <a:endParaRPr lang="en-US"/>
            </a:p>
          </p:txBody>
        </p:sp>
        <p:sp>
          <p:nvSpPr>
            <p:cNvPr id="39006" name="Rectangle 115"/>
            <p:cNvSpPr>
              <a:spLocks noChangeArrowheads="1"/>
            </p:cNvSpPr>
            <p:nvPr/>
          </p:nvSpPr>
          <p:spPr bwMode="auto">
            <a:xfrm>
              <a:off x="980" y="1291"/>
              <a:ext cx="53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8</a:t>
              </a:r>
              <a:endParaRPr lang="en-US"/>
            </a:p>
          </p:txBody>
        </p:sp>
        <p:sp>
          <p:nvSpPr>
            <p:cNvPr id="39007" name="Rectangle 116"/>
            <p:cNvSpPr>
              <a:spLocks noChangeArrowheads="1"/>
            </p:cNvSpPr>
            <p:nvPr/>
          </p:nvSpPr>
          <p:spPr bwMode="auto">
            <a:xfrm>
              <a:off x="1034" y="1291"/>
              <a:ext cx="107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00</a:t>
              </a:r>
              <a:endParaRPr lang="en-US"/>
            </a:p>
          </p:txBody>
        </p:sp>
        <p:sp>
          <p:nvSpPr>
            <p:cNvPr id="39008" name="Rectangle 117"/>
            <p:cNvSpPr>
              <a:spLocks noChangeArrowheads="1"/>
            </p:cNvSpPr>
            <p:nvPr/>
          </p:nvSpPr>
          <p:spPr bwMode="auto">
            <a:xfrm>
              <a:off x="919" y="1216"/>
              <a:ext cx="107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10</a:t>
              </a:r>
              <a:endParaRPr lang="en-US"/>
            </a:p>
          </p:txBody>
        </p:sp>
        <p:sp>
          <p:nvSpPr>
            <p:cNvPr id="39009" name="Rectangle 118"/>
            <p:cNvSpPr>
              <a:spLocks noChangeArrowheads="1"/>
            </p:cNvSpPr>
            <p:nvPr/>
          </p:nvSpPr>
          <p:spPr bwMode="auto">
            <a:xfrm>
              <a:off x="1034" y="1216"/>
              <a:ext cx="107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00</a:t>
              </a:r>
              <a:endParaRPr lang="en-US"/>
            </a:p>
          </p:txBody>
        </p:sp>
        <p:sp>
          <p:nvSpPr>
            <p:cNvPr id="39010" name="Rectangle 119"/>
            <p:cNvSpPr>
              <a:spLocks noChangeArrowheads="1"/>
            </p:cNvSpPr>
            <p:nvPr/>
          </p:nvSpPr>
          <p:spPr bwMode="auto">
            <a:xfrm>
              <a:off x="919" y="1135"/>
              <a:ext cx="214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1200</a:t>
              </a:r>
              <a:endParaRPr lang="en-US"/>
            </a:p>
          </p:txBody>
        </p:sp>
        <p:sp>
          <p:nvSpPr>
            <p:cNvPr id="39011" name="Line 120"/>
            <p:cNvSpPr>
              <a:spLocks noChangeShapeType="1"/>
            </p:cNvSpPr>
            <p:nvPr/>
          </p:nvSpPr>
          <p:spPr bwMode="auto">
            <a:xfrm>
              <a:off x="1176" y="1811"/>
              <a:ext cx="122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012" name="Line 121"/>
            <p:cNvSpPr>
              <a:spLocks noChangeShapeType="1"/>
            </p:cNvSpPr>
            <p:nvPr/>
          </p:nvSpPr>
          <p:spPr bwMode="auto">
            <a:xfrm>
              <a:off x="1176" y="1581"/>
              <a:ext cx="122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013" name="Line 122"/>
            <p:cNvSpPr>
              <a:spLocks noChangeShapeType="1"/>
            </p:cNvSpPr>
            <p:nvPr/>
          </p:nvSpPr>
          <p:spPr bwMode="auto">
            <a:xfrm>
              <a:off x="1176" y="1439"/>
              <a:ext cx="122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014" name="Line 123"/>
            <p:cNvSpPr>
              <a:spLocks noChangeShapeType="1"/>
            </p:cNvSpPr>
            <p:nvPr/>
          </p:nvSpPr>
          <p:spPr bwMode="auto">
            <a:xfrm>
              <a:off x="1176" y="1345"/>
              <a:ext cx="122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015" name="Line 124"/>
            <p:cNvSpPr>
              <a:spLocks noChangeShapeType="1"/>
            </p:cNvSpPr>
            <p:nvPr/>
          </p:nvSpPr>
          <p:spPr bwMode="auto">
            <a:xfrm>
              <a:off x="1176" y="1270"/>
              <a:ext cx="122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016" name="Rectangle 125"/>
            <p:cNvSpPr>
              <a:spLocks noChangeArrowheads="1"/>
            </p:cNvSpPr>
            <p:nvPr/>
          </p:nvSpPr>
          <p:spPr bwMode="auto">
            <a:xfrm>
              <a:off x="980" y="1520"/>
              <a:ext cx="53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4</a:t>
              </a:r>
              <a:endParaRPr lang="en-US"/>
            </a:p>
          </p:txBody>
        </p:sp>
        <p:sp>
          <p:nvSpPr>
            <p:cNvPr id="39017" name="Rectangle 126"/>
            <p:cNvSpPr>
              <a:spLocks noChangeArrowheads="1"/>
            </p:cNvSpPr>
            <p:nvPr/>
          </p:nvSpPr>
          <p:spPr bwMode="auto">
            <a:xfrm>
              <a:off x="1034" y="1520"/>
              <a:ext cx="107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00</a:t>
              </a:r>
              <a:endParaRPr lang="en-US"/>
            </a:p>
          </p:txBody>
        </p:sp>
        <p:sp>
          <p:nvSpPr>
            <p:cNvPr id="39018" name="Oval 127"/>
            <p:cNvSpPr>
              <a:spLocks noChangeArrowheads="1"/>
            </p:cNvSpPr>
            <p:nvPr/>
          </p:nvSpPr>
          <p:spPr bwMode="auto">
            <a:xfrm>
              <a:off x="1338" y="2149"/>
              <a:ext cx="34" cy="41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019" name="Oval 128"/>
            <p:cNvSpPr>
              <a:spLocks noChangeArrowheads="1"/>
            </p:cNvSpPr>
            <p:nvPr/>
          </p:nvSpPr>
          <p:spPr bwMode="auto">
            <a:xfrm>
              <a:off x="1338" y="2115"/>
              <a:ext cx="34" cy="41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020" name="Rectangle 129"/>
            <p:cNvSpPr>
              <a:spLocks noChangeArrowheads="1"/>
            </p:cNvSpPr>
            <p:nvPr/>
          </p:nvSpPr>
          <p:spPr bwMode="auto">
            <a:xfrm>
              <a:off x="1386" y="2298"/>
              <a:ext cx="111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FF0000"/>
                  </a:solidFill>
                </a:rPr>
                <a:t>Tin</a:t>
              </a:r>
              <a:endParaRPr lang="en-US"/>
            </a:p>
          </p:txBody>
        </p:sp>
        <p:sp>
          <p:nvSpPr>
            <p:cNvPr id="39021" name="Oval 130"/>
            <p:cNvSpPr>
              <a:spLocks noChangeArrowheads="1"/>
            </p:cNvSpPr>
            <p:nvPr/>
          </p:nvSpPr>
          <p:spPr bwMode="auto">
            <a:xfrm>
              <a:off x="1338" y="2021"/>
              <a:ext cx="34" cy="4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022" name="Rectangle 131"/>
            <p:cNvSpPr>
              <a:spLocks noChangeArrowheads="1"/>
            </p:cNvSpPr>
            <p:nvPr/>
          </p:nvSpPr>
          <p:spPr bwMode="auto">
            <a:xfrm>
              <a:off x="1386" y="1926"/>
              <a:ext cx="329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FF0000"/>
                  </a:solidFill>
                </a:rPr>
                <a:t>Cu alloys</a:t>
              </a:r>
              <a:endParaRPr lang="en-US"/>
            </a:p>
          </p:txBody>
        </p:sp>
        <p:grpSp>
          <p:nvGrpSpPr>
            <p:cNvPr id="3" name="Group 135"/>
            <p:cNvGrpSpPr>
              <a:grpSpLocks/>
            </p:cNvGrpSpPr>
            <p:nvPr/>
          </p:nvGrpSpPr>
          <p:grpSpPr bwMode="auto">
            <a:xfrm>
              <a:off x="1338" y="1906"/>
              <a:ext cx="27" cy="135"/>
              <a:chOff x="1338" y="1906"/>
              <a:chExt cx="27" cy="135"/>
            </a:xfrm>
          </p:grpSpPr>
          <p:sp>
            <p:nvSpPr>
              <p:cNvPr id="39108" name="Freeform 132"/>
              <p:cNvSpPr>
                <a:spLocks/>
              </p:cNvSpPr>
              <p:nvPr/>
            </p:nvSpPr>
            <p:spPr bwMode="auto">
              <a:xfrm>
                <a:off x="1338" y="2000"/>
                <a:ext cx="27" cy="41"/>
              </a:xfrm>
              <a:custGeom>
                <a:avLst/>
                <a:gdLst>
                  <a:gd name="T0" fmla="*/ 14 w 27"/>
                  <a:gd name="T1" fmla="*/ 41 h 41"/>
                  <a:gd name="T2" fmla="*/ 0 w 27"/>
                  <a:gd name="T3" fmla="*/ 0 h 41"/>
                  <a:gd name="T4" fmla="*/ 14 w 27"/>
                  <a:gd name="T5" fmla="*/ 14 h 41"/>
                  <a:gd name="T6" fmla="*/ 27 w 27"/>
                  <a:gd name="T7" fmla="*/ 0 h 41"/>
                  <a:gd name="T8" fmla="*/ 14 w 27"/>
                  <a:gd name="T9" fmla="*/ 41 h 4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"/>
                  <a:gd name="T16" fmla="*/ 0 h 41"/>
                  <a:gd name="T17" fmla="*/ 27 w 27"/>
                  <a:gd name="T18" fmla="*/ 41 h 4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" h="41">
                    <a:moveTo>
                      <a:pt x="14" y="41"/>
                    </a:moveTo>
                    <a:lnTo>
                      <a:pt x="0" y="0"/>
                    </a:lnTo>
                    <a:lnTo>
                      <a:pt x="14" y="14"/>
                    </a:lnTo>
                    <a:lnTo>
                      <a:pt x="27" y="0"/>
                    </a:lnTo>
                    <a:lnTo>
                      <a:pt x="14" y="41"/>
                    </a:lnTo>
                    <a:close/>
                  </a:path>
                </a:pathLst>
              </a:custGeom>
              <a:solidFill>
                <a:srgbClr val="FF0000"/>
              </a:solidFill>
              <a:ln w="1111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109" name="Freeform 133"/>
              <p:cNvSpPr>
                <a:spLocks/>
              </p:cNvSpPr>
              <p:nvPr/>
            </p:nvSpPr>
            <p:spPr bwMode="auto">
              <a:xfrm>
                <a:off x="1338" y="1906"/>
                <a:ext cx="27" cy="40"/>
              </a:xfrm>
              <a:custGeom>
                <a:avLst/>
                <a:gdLst>
                  <a:gd name="T0" fmla="*/ 14 w 27"/>
                  <a:gd name="T1" fmla="*/ 0 h 40"/>
                  <a:gd name="T2" fmla="*/ 27 w 27"/>
                  <a:gd name="T3" fmla="*/ 40 h 40"/>
                  <a:gd name="T4" fmla="*/ 14 w 27"/>
                  <a:gd name="T5" fmla="*/ 27 h 40"/>
                  <a:gd name="T6" fmla="*/ 0 w 27"/>
                  <a:gd name="T7" fmla="*/ 40 h 40"/>
                  <a:gd name="T8" fmla="*/ 14 w 27"/>
                  <a:gd name="T9" fmla="*/ 0 h 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"/>
                  <a:gd name="T16" fmla="*/ 0 h 40"/>
                  <a:gd name="T17" fmla="*/ 27 w 27"/>
                  <a:gd name="T18" fmla="*/ 40 h 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" h="40">
                    <a:moveTo>
                      <a:pt x="14" y="0"/>
                    </a:moveTo>
                    <a:lnTo>
                      <a:pt x="27" y="40"/>
                    </a:lnTo>
                    <a:lnTo>
                      <a:pt x="14" y="27"/>
                    </a:lnTo>
                    <a:lnTo>
                      <a:pt x="0" y="40"/>
                    </a:lnTo>
                    <a:lnTo>
                      <a:pt x="14" y="0"/>
                    </a:lnTo>
                    <a:close/>
                  </a:path>
                </a:pathLst>
              </a:custGeom>
              <a:solidFill>
                <a:srgbClr val="FF0000"/>
              </a:solidFill>
              <a:ln w="1111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110" name="Line 134"/>
              <p:cNvSpPr>
                <a:spLocks noChangeShapeType="1"/>
              </p:cNvSpPr>
              <p:nvPr/>
            </p:nvSpPr>
            <p:spPr bwMode="auto">
              <a:xfrm flipV="1">
                <a:off x="1352" y="1933"/>
                <a:ext cx="1" cy="81"/>
              </a:xfrm>
              <a:prstGeom prst="line">
                <a:avLst/>
              </a:prstGeom>
              <a:noFill/>
              <a:ln w="1111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9024" name="Oval 136"/>
            <p:cNvSpPr>
              <a:spLocks noChangeArrowheads="1"/>
            </p:cNvSpPr>
            <p:nvPr/>
          </p:nvSpPr>
          <p:spPr bwMode="auto">
            <a:xfrm>
              <a:off x="1338" y="1845"/>
              <a:ext cx="34" cy="41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025" name="Oval 137"/>
            <p:cNvSpPr>
              <a:spLocks noChangeArrowheads="1"/>
            </p:cNvSpPr>
            <p:nvPr/>
          </p:nvSpPr>
          <p:spPr bwMode="auto">
            <a:xfrm>
              <a:off x="1338" y="1818"/>
              <a:ext cx="34" cy="4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026" name="Oval 138"/>
            <p:cNvSpPr>
              <a:spLocks noChangeArrowheads="1"/>
            </p:cNvSpPr>
            <p:nvPr/>
          </p:nvSpPr>
          <p:spPr bwMode="auto">
            <a:xfrm>
              <a:off x="1338" y="1784"/>
              <a:ext cx="34" cy="34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027" name="Oval 139"/>
            <p:cNvSpPr>
              <a:spLocks noChangeArrowheads="1"/>
            </p:cNvSpPr>
            <p:nvPr/>
          </p:nvSpPr>
          <p:spPr bwMode="auto">
            <a:xfrm>
              <a:off x="1338" y="1635"/>
              <a:ext cx="34" cy="41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028" name="Oval 140"/>
            <p:cNvSpPr>
              <a:spLocks noChangeArrowheads="1"/>
            </p:cNvSpPr>
            <p:nvPr/>
          </p:nvSpPr>
          <p:spPr bwMode="auto">
            <a:xfrm>
              <a:off x="1338" y="1561"/>
              <a:ext cx="34" cy="41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029" name="Rectangle 141"/>
            <p:cNvSpPr>
              <a:spLocks noChangeArrowheads="1"/>
            </p:cNvSpPr>
            <p:nvPr/>
          </p:nvSpPr>
          <p:spPr bwMode="auto">
            <a:xfrm>
              <a:off x="1386" y="1534"/>
              <a:ext cx="33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FF0000"/>
                  </a:solidFill>
                </a:rPr>
                <a:t>Tungsten</a:t>
              </a:r>
              <a:endParaRPr lang="en-US"/>
            </a:p>
          </p:txBody>
        </p:sp>
        <p:sp>
          <p:nvSpPr>
            <p:cNvPr id="39030" name="Oval 142"/>
            <p:cNvSpPr>
              <a:spLocks noChangeArrowheads="1"/>
            </p:cNvSpPr>
            <p:nvPr/>
          </p:nvSpPr>
          <p:spPr bwMode="auto">
            <a:xfrm>
              <a:off x="1886" y="2419"/>
              <a:ext cx="40" cy="41"/>
            </a:xfrm>
            <a:prstGeom prst="ellipse">
              <a:avLst/>
            </a:prstGeom>
            <a:solidFill>
              <a:srgbClr val="0000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031" name="Oval 143"/>
            <p:cNvSpPr>
              <a:spLocks noChangeArrowheads="1"/>
            </p:cNvSpPr>
            <p:nvPr/>
          </p:nvSpPr>
          <p:spPr bwMode="auto">
            <a:xfrm>
              <a:off x="1886" y="2142"/>
              <a:ext cx="40" cy="41"/>
            </a:xfrm>
            <a:prstGeom prst="ellipse">
              <a:avLst/>
            </a:prstGeom>
            <a:solidFill>
              <a:srgbClr val="0000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4" name="Group 147"/>
            <p:cNvGrpSpPr>
              <a:grpSpLocks/>
            </p:cNvGrpSpPr>
            <p:nvPr/>
          </p:nvGrpSpPr>
          <p:grpSpPr bwMode="auto">
            <a:xfrm>
              <a:off x="1892" y="1825"/>
              <a:ext cx="27" cy="135"/>
              <a:chOff x="1892" y="1825"/>
              <a:chExt cx="27" cy="135"/>
            </a:xfrm>
          </p:grpSpPr>
          <p:sp>
            <p:nvSpPr>
              <p:cNvPr id="39105" name="Freeform 144"/>
              <p:cNvSpPr>
                <a:spLocks/>
              </p:cNvSpPr>
              <p:nvPr/>
            </p:nvSpPr>
            <p:spPr bwMode="auto">
              <a:xfrm>
                <a:off x="1892" y="1919"/>
                <a:ext cx="27" cy="41"/>
              </a:xfrm>
              <a:custGeom>
                <a:avLst/>
                <a:gdLst>
                  <a:gd name="T0" fmla="*/ 14 w 27"/>
                  <a:gd name="T1" fmla="*/ 41 h 41"/>
                  <a:gd name="T2" fmla="*/ 0 w 27"/>
                  <a:gd name="T3" fmla="*/ 0 h 41"/>
                  <a:gd name="T4" fmla="*/ 14 w 27"/>
                  <a:gd name="T5" fmla="*/ 14 h 41"/>
                  <a:gd name="T6" fmla="*/ 27 w 27"/>
                  <a:gd name="T7" fmla="*/ 0 h 41"/>
                  <a:gd name="T8" fmla="*/ 14 w 27"/>
                  <a:gd name="T9" fmla="*/ 41 h 4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"/>
                  <a:gd name="T16" fmla="*/ 0 h 41"/>
                  <a:gd name="T17" fmla="*/ 27 w 27"/>
                  <a:gd name="T18" fmla="*/ 41 h 4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" h="41">
                    <a:moveTo>
                      <a:pt x="14" y="41"/>
                    </a:moveTo>
                    <a:lnTo>
                      <a:pt x="0" y="0"/>
                    </a:lnTo>
                    <a:lnTo>
                      <a:pt x="14" y="14"/>
                    </a:lnTo>
                    <a:lnTo>
                      <a:pt x="27" y="0"/>
                    </a:lnTo>
                    <a:lnTo>
                      <a:pt x="14" y="41"/>
                    </a:lnTo>
                    <a:close/>
                  </a:path>
                </a:pathLst>
              </a:custGeom>
              <a:solidFill>
                <a:srgbClr val="0000DD"/>
              </a:solidFill>
              <a:ln w="11113">
                <a:solidFill>
                  <a:srgbClr val="0000D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106" name="Freeform 145"/>
              <p:cNvSpPr>
                <a:spLocks/>
              </p:cNvSpPr>
              <p:nvPr/>
            </p:nvSpPr>
            <p:spPr bwMode="auto">
              <a:xfrm>
                <a:off x="1892" y="1825"/>
                <a:ext cx="27" cy="40"/>
              </a:xfrm>
              <a:custGeom>
                <a:avLst/>
                <a:gdLst>
                  <a:gd name="T0" fmla="*/ 14 w 27"/>
                  <a:gd name="T1" fmla="*/ 0 h 40"/>
                  <a:gd name="T2" fmla="*/ 27 w 27"/>
                  <a:gd name="T3" fmla="*/ 40 h 40"/>
                  <a:gd name="T4" fmla="*/ 14 w 27"/>
                  <a:gd name="T5" fmla="*/ 27 h 40"/>
                  <a:gd name="T6" fmla="*/ 0 w 27"/>
                  <a:gd name="T7" fmla="*/ 40 h 40"/>
                  <a:gd name="T8" fmla="*/ 14 w 27"/>
                  <a:gd name="T9" fmla="*/ 0 h 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"/>
                  <a:gd name="T16" fmla="*/ 0 h 40"/>
                  <a:gd name="T17" fmla="*/ 27 w 27"/>
                  <a:gd name="T18" fmla="*/ 40 h 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" h="40">
                    <a:moveTo>
                      <a:pt x="14" y="0"/>
                    </a:moveTo>
                    <a:lnTo>
                      <a:pt x="27" y="40"/>
                    </a:lnTo>
                    <a:lnTo>
                      <a:pt x="14" y="27"/>
                    </a:lnTo>
                    <a:lnTo>
                      <a:pt x="0" y="40"/>
                    </a:lnTo>
                    <a:lnTo>
                      <a:pt x="14" y="0"/>
                    </a:lnTo>
                    <a:close/>
                  </a:path>
                </a:pathLst>
              </a:custGeom>
              <a:solidFill>
                <a:srgbClr val="0000DD"/>
              </a:solidFill>
              <a:ln w="11113">
                <a:solidFill>
                  <a:srgbClr val="0000D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107" name="Line 146"/>
              <p:cNvSpPr>
                <a:spLocks noChangeShapeType="1"/>
              </p:cNvSpPr>
              <p:nvPr/>
            </p:nvSpPr>
            <p:spPr bwMode="auto">
              <a:xfrm flipV="1">
                <a:off x="1906" y="1852"/>
                <a:ext cx="1" cy="81"/>
              </a:xfrm>
              <a:prstGeom prst="line">
                <a:avLst/>
              </a:prstGeom>
              <a:noFill/>
              <a:ln w="11113">
                <a:solidFill>
                  <a:srgbClr val="0000D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9033" name="Rectangle 148"/>
            <p:cNvSpPr>
              <a:spLocks noChangeArrowheads="1"/>
            </p:cNvSpPr>
            <p:nvPr/>
          </p:nvSpPr>
          <p:spPr bwMode="auto">
            <a:xfrm>
              <a:off x="1973" y="1926"/>
              <a:ext cx="204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>
                  <a:solidFill>
                    <a:srgbClr val="0000DD"/>
                  </a:solidFill>
                </a:rPr>
                <a:t>&lt;100&gt;</a:t>
              </a:r>
              <a:endParaRPr lang="en-US"/>
            </a:p>
          </p:txBody>
        </p:sp>
        <p:sp>
          <p:nvSpPr>
            <p:cNvPr id="39034" name="Rectangle 149"/>
            <p:cNvSpPr>
              <a:spLocks noChangeArrowheads="1"/>
            </p:cNvSpPr>
            <p:nvPr/>
          </p:nvSpPr>
          <p:spPr bwMode="auto">
            <a:xfrm>
              <a:off x="1973" y="1797"/>
              <a:ext cx="204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>
                  <a:solidFill>
                    <a:srgbClr val="0000DD"/>
                  </a:solidFill>
                </a:rPr>
                <a:t>&lt;111&gt;</a:t>
              </a:r>
              <a:endParaRPr lang="en-US"/>
            </a:p>
          </p:txBody>
        </p:sp>
        <p:sp>
          <p:nvSpPr>
            <p:cNvPr id="39035" name="Oval 150"/>
            <p:cNvSpPr>
              <a:spLocks noChangeArrowheads="1"/>
            </p:cNvSpPr>
            <p:nvPr/>
          </p:nvSpPr>
          <p:spPr bwMode="auto">
            <a:xfrm>
              <a:off x="1886" y="1649"/>
              <a:ext cx="40" cy="41"/>
            </a:xfrm>
            <a:prstGeom prst="ellipse">
              <a:avLst/>
            </a:prstGeom>
            <a:solidFill>
              <a:srgbClr val="0000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036" name="Oval 151"/>
            <p:cNvSpPr>
              <a:spLocks noChangeArrowheads="1"/>
            </p:cNvSpPr>
            <p:nvPr/>
          </p:nvSpPr>
          <p:spPr bwMode="auto">
            <a:xfrm>
              <a:off x="1886" y="1568"/>
              <a:ext cx="40" cy="40"/>
            </a:xfrm>
            <a:prstGeom prst="ellipse">
              <a:avLst/>
            </a:prstGeom>
            <a:solidFill>
              <a:srgbClr val="0000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5" name="Group 155"/>
            <p:cNvGrpSpPr>
              <a:grpSpLocks/>
            </p:cNvGrpSpPr>
            <p:nvPr/>
          </p:nvGrpSpPr>
          <p:grpSpPr bwMode="auto">
            <a:xfrm>
              <a:off x="1886" y="1507"/>
              <a:ext cx="27" cy="277"/>
              <a:chOff x="1886" y="1507"/>
              <a:chExt cx="27" cy="277"/>
            </a:xfrm>
          </p:grpSpPr>
          <p:sp>
            <p:nvSpPr>
              <p:cNvPr id="39102" name="Freeform 152"/>
              <p:cNvSpPr>
                <a:spLocks/>
              </p:cNvSpPr>
              <p:nvPr/>
            </p:nvSpPr>
            <p:spPr bwMode="auto">
              <a:xfrm>
                <a:off x="1886" y="1744"/>
                <a:ext cx="27" cy="40"/>
              </a:xfrm>
              <a:custGeom>
                <a:avLst/>
                <a:gdLst>
                  <a:gd name="T0" fmla="*/ 13 w 27"/>
                  <a:gd name="T1" fmla="*/ 40 h 40"/>
                  <a:gd name="T2" fmla="*/ 0 w 27"/>
                  <a:gd name="T3" fmla="*/ 0 h 40"/>
                  <a:gd name="T4" fmla="*/ 13 w 27"/>
                  <a:gd name="T5" fmla="*/ 13 h 40"/>
                  <a:gd name="T6" fmla="*/ 27 w 27"/>
                  <a:gd name="T7" fmla="*/ 0 h 40"/>
                  <a:gd name="T8" fmla="*/ 13 w 27"/>
                  <a:gd name="T9" fmla="*/ 40 h 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"/>
                  <a:gd name="T16" fmla="*/ 0 h 40"/>
                  <a:gd name="T17" fmla="*/ 27 w 27"/>
                  <a:gd name="T18" fmla="*/ 40 h 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" h="40">
                    <a:moveTo>
                      <a:pt x="13" y="40"/>
                    </a:moveTo>
                    <a:lnTo>
                      <a:pt x="0" y="0"/>
                    </a:lnTo>
                    <a:lnTo>
                      <a:pt x="13" y="13"/>
                    </a:lnTo>
                    <a:lnTo>
                      <a:pt x="27" y="0"/>
                    </a:lnTo>
                    <a:lnTo>
                      <a:pt x="13" y="40"/>
                    </a:lnTo>
                    <a:close/>
                  </a:path>
                </a:pathLst>
              </a:custGeom>
              <a:solidFill>
                <a:srgbClr val="0000DD"/>
              </a:solidFill>
              <a:ln w="11113">
                <a:solidFill>
                  <a:srgbClr val="0000D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103" name="Freeform 153"/>
              <p:cNvSpPr>
                <a:spLocks/>
              </p:cNvSpPr>
              <p:nvPr/>
            </p:nvSpPr>
            <p:spPr bwMode="auto">
              <a:xfrm>
                <a:off x="1886" y="1507"/>
                <a:ext cx="27" cy="41"/>
              </a:xfrm>
              <a:custGeom>
                <a:avLst/>
                <a:gdLst>
                  <a:gd name="T0" fmla="*/ 13 w 27"/>
                  <a:gd name="T1" fmla="*/ 0 h 41"/>
                  <a:gd name="T2" fmla="*/ 27 w 27"/>
                  <a:gd name="T3" fmla="*/ 41 h 41"/>
                  <a:gd name="T4" fmla="*/ 13 w 27"/>
                  <a:gd name="T5" fmla="*/ 27 h 41"/>
                  <a:gd name="T6" fmla="*/ 0 w 27"/>
                  <a:gd name="T7" fmla="*/ 41 h 41"/>
                  <a:gd name="T8" fmla="*/ 13 w 27"/>
                  <a:gd name="T9" fmla="*/ 0 h 4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"/>
                  <a:gd name="T16" fmla="*/ 0 h 41"/>
                  <a:gd name="T17" fmla="*/ 27 w 27"/>
                  <a:gd name="T18" fmla="*/ 41 h 4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" h="41">
                    <a:moveTo>
                      <a:pt x="13" y="0"/>
                    </a:moveTo>
                    <a:lnTo>
                      <a:pt x="27" y="41"/>
                    </a:lnTo>
                    <a:lnTo>
                      <a:pt x="13" y="27"/>
                    </a:lnTo>
                    <a:lnTo>
                      <a:pt x="0" y="41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0000DD"/>
              </a:solidFill>
              <a:ln w="11113">
                <a:solidFill>
                  <a:srgbClr val="0000D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104" name="Line 154"/>
              <p:cNvSpPr>
                <a:spLocks noChangeShapeType="1"/>
              </p:cNvSpPr>
              <p:nvPr/>
            </p:nvSpPr>
            <p:spPr bwMode="auto">
              <a:xfrm flipV="1">
                <a:off x="1899" y="1534"/>
                <a:ext cx="1" cy="223"/>
              </a:xfrm>
              <a:prstGeom prst="line">
                <a:avLst/>
              </a:prstGeom>
              <a:noFill/>
              <a:ln w="11113">
                <a:solidFill>
                  <a:srgbClr val="0000D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9038" name="Rectangle 156"/>
            <p:cNvSpPr>
              <a:spLocks noChangeArrowheads="1"/>
            </p:cNvSpPr>
            <p:nvPr/>
          </p:nvSpPr>
          <p:spPr bwMode="auto">
            <a:xfrm>
              <a:off x="1940" y="1467"/>
              <a:ext cx="356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0000DD"/>
                  </a:solidFill>
                </a:rPr>
                <a:t>Si carbide</a:t>
              </a:r>
              <a:endParaRPr lang="en-US"/>
            </a:p>
          </p:txBody>
        </p:sp>
        <p:grpSp>
          <p:nvGrpSpPr>
            <p:cNvPr id="6" name="Group 160"/>
            <p:cNvGrpSpPr>
              <a:grpSpLocks/>
            </p:cNvGrpSpPr>
            <p:nvPr/>
          </p:nvGrpSpPr>
          <p:grpSpPr bwMode="auto">
            <a:xfrm>
              <a:off x="1886" y="1203"/>
              <a:ext cx="27" cy="182"/>
              <a:chOff x="1886" y="1203"/>
              <a:chExt cx="27" cy="182"/>
            </a:xfrm>
          </p:grpSpPr>
          <p:sp>
            <p:nvSpPr>
              <p:cNvPr id="39099" name="Freeform 157"/>
              <p:cNvSpPr>
                <a:spLocks/>
              </p:cNvSpPr>
              <p:nvPr/>
            </p:nvSpPr>
            <p:spPr bwMode="auto">
              <a:xfrm>
                <a:off x="1886" y="1345"/>
                <a:ext cx="27" cy="40"/>
              </a:xfrm>
              <a:custGeom>
                <a:avLst/>
                <a:gdLst>
                  <a:gd name="T0" fmla="*/ 13 w 27"/>
                  <a:gd name="T1" fmla="*/ 40 h 40"/>
                  <a:gd name="T2" fmla="*/ 0 w 27"/>
                  <a:gd name="T3" fmla="*/ 0 h 40"/>
                  <a:gd name="T4" fmla="*/ 13 w 27"/>
                  <a:gd name="T5" fmla="*/ 13 h 40"/>
                  <a:gd name="T6" fmla="*/ 27 w 27"/>
                  <a:gd name="T7" fmla="*/ 0 h 40"/>
                  <a:gd name="T8" fmla="*/ 13 w 27"/>
                  <a:gd name="T9" fmla="*/ 40 h 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"/>
                  <a:gd name="T16" fmla="*/ 0 h 40"/>
                  <a:gd name="T17" fmla="*/ 27 w 27"/>
                  <a:gd name="T18" fmla="*/ 40 h 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" h="40">
                    <a:moveTo>
                      <a:pt x="13" y="40"/>
                    </a:moveTo>
                    <a:lnTo>
                      <a:pt x="0" y="0"/>
                    </a:lnTo>
                    <a:lnTo>
                      <a:pt x="13" y="13"/>
                    </a:lnTo>
                    <a:lnTo>
                      <a:pt x="27" y="0"/>
                    </a:lnTo>
                    <a:lnTo>
                      <a:pt x="13" y="40"/>
                    </a:lnTo>
                    <a:close/>
                  </a:path>
                </a:pathLst>
              </a:custGeom>
              <a:solidFill>
                <a:srgbClr val="0000DD"/>
              </a:solidFill>
              <a:ln w="11113">
                <a:solidFill>
                  <a:srgbClr val="0000D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100" name="Freeform 158"/>
              <p:cNvSpPr>
                <a:spLocks/>
              </p:cNvSpPr>
              <p:nvPr/>
            </p:nvSpPr>
            <p:spPr bwMode="auto">
              <a:xfrm>
                <a:off x="1886" y="1203"/>
                <a:ext cx="27" cy="40"/>
              </a:xfrm>
              <a:custGeom>
                <a:avLst/>
                <a:gdLst>
                  <a:gd name="T0" fmla="*/ 13 w 27"/>
                  <a:gd name="T1" fmla="*/ 0 h 40"/>
                  <a:gd name="T2" fmla="*/ 27 w 27"/>
                  <a:gd name="T3" fmla="*/ 40 h 40"/>
                  <a:gd name="T4" fmla="*/ 13 w 27"/>
                  <a:gd name="T5" fmla="*/ 27 h 40"/>
                  <a:gd name="T6" fmla="*/ 0 w 27"/>
                  <a:gd name="T7" fmla="*/ 40 h 40"/>
                  <a:gd name="T8" fmla="*/ 13 w 27"/>
                  <a:gd name="T9" fmla="*/ 0 h 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"/>
                  <a:gd name="T16" fmla="*/ 0 h 40"/>
                  <a:gd name="T17" fmla="*/ 27 w 27"/>
                  <a:gd name="T18" fmla="*/ 40 h 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" h="40">
                    <a:moveTo>
                      <a:pt x="13" y="0"/>
                    </a:moveTo>
                    <a:lnTo>
                      <a:pt x="27" y="40"/>
                    </a:lnTo>
                    <a:lnTo>
                      <a:pt x="13" y="27"/>
                    </a:lnTo>
                    <a:lnTo>
                      <a:pt x="0" y="40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0000DD"/>
              </a:solidFill>
              <a:ln w="11113">
                <a:solidFill>
                  <a:srgbClr val="0000D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101" name="Line 159"/>
              <p:cNvSpPr>
                <a:spLocks noChangeShapeType="1"/>
              </p:cNvSpPr>
              <p:nvPr/>
            </p:nvSpPr>
            <p:spPr bwMode="auto">
              <a:xfrm flipV="1">
                <a:off x="1899" y="1230"/>
                <a:ext cx="1" cy="128"/>
              </a:xfrm>
              <a:prstGeom prst="line">
                <a:avLst/>
              </a:prstGeom>
              <a:noFill/>
              <a:ln w="11113">
                <a:solidFill>
                  <a:srgbClr val="0000D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9040" name="Rectangle 161"/>
            <p:cNvSpPr>
              <a:spLocks noChangeArrowheads="1"/>
            </p:cNvSpPr>
            <p:nvPr/>
          </p:nvSpPr>
          <p:spPr bwMode="auto">
            <a:xfrm>
              <a:off x="1940" y="1257"/>
              <a:ext cx="320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0000DD"/>
                  </a:solidFill>
                </a:rPr>
                <a:t>Diamond</a:t>
              </a:r>
              <a:endParaRPr lang="en-US"/>
            </a:p>
          </p:txBody>
        </p:sp>
        <p:sp>
          <p:nvSpPr>
            <p:cNvPr id="39041" name="Oval 162"/>
            <p:cNvSpPr>
              <a:spLocks noChangeArrowheads="1"/>
            </p:cNvSpPr>
            <p:nvPr/>
          </p:nvSpPr>
          <p:spPr bwMode="auto">
            <a:xfrm>
              <a:off x="2420" y="3805"/>
              <a:ext cx="40" cy="34"/>
            </a:xfrm>
            <a:prstGeom prst="ellipse">
              <a:avLst/>
            </a:prstGeom>
            <a:solidFill>
              <a:srgbClr val="0088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042" name="Rectangle 163"/>
            <p:cNvSpPr>
              <a:spLocks noChangeArrowheads="1"/>
            </p:cNvSpPr>
            <p:nvPr/>
          </p:nvSpPr>
          <p:spPr bwMode="auto">
            <a:xfrm>
              <a:off x="2467" y="3778"/>
              <a:ext cx="151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008800"/>
                  </a:solidFill>
                </a:rPr>
                <a:t>PTF</a:t>
              </a:r>
              <a:endParaRPr lang="en-US"/>
            </a:p>
          </p:txBody>
        </p:sp>
        <p:sp>
          <p:nvSpPr>
            <p:cNvPr id="39043" name="Rectangle 164"/>
            <p:cNvSpPr>
              <a:spLocks noChangeArrowheads="1"/>
            </p:cNvSpPr>
            <p:nvPr/>
          </p:nvSpPr>
          <p:spPr bwMode="auto">
            <a:xfrm>
              <a:off x="2622" y="3778"/>
              <a:ext cx="53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008800"/>
                  </a:solidFill>
                </a:rPr>
                <a:t>E</a:t>
              </a:r>
              <a:endParaRPr lang="en-US"/>
            </a:p>
          </p:txBody>
        </p:sp>
        <p:sp>
          <p:nvSpPr>
            <p:cNvPr id="39044" name="Rectangle 165"/>
            <p:cNvSpPr>
              <a:spLocks noChangeArrowheads="1"/>
            </p:cNvSpPr>
            <p:nvPr/>
          </p:nvSpPr>
          <p:spPr bwMode="auto">
            <a:xfrm>
              <a:off x="2467" y="3515"/>
              <a:ext cx="169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008800"/>
                  </a:solidFill>
                </a:rPr>
                <a:t>HDP</a:t>
              </a:r>
              <a:endParaRPr lang="en-US"/>
            </a:p>
          </p:txBody>
        </p:sp>
        <p:sp>
          <p:nvSpPr>
            <p:cNvPr id="39045" name="Rectangle 166"/>
            <p:cNvSpPr>
              <a:spLocks noChangeArrowheads="1"/>
            </p:cNvSpPr>
            <p:nvPr/>
          </p:nvSpPr>
          <p:spPr bwMode="auto">
            <a:xfrm>
              <a:off x="2643" y="3515"/>
              <a:ext cx="53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008800"/>
                  </a:solidFill>
                </a:rPr>
                <a:t>E</a:t>
              </a:r>
              <a:endParaRPr lang="en-US"/>
            </a:p>
          </p:txBody>
        </p:sp>
        <p:sp>
          <p:nvSpPr>
            <p:cNvPr id="39046" name="Oval 167"/>
            <p:cNvSpPr>
              <a:spLocks noChangeArrowheads="1"/>
            </p:cNvSpPr>
            <p:nvPr/>
          </p:nvSpPr>
          <p:spPr bwMode="auto">
            <a:xfrm>
              <a:off x="2420" y="3535"/>
              <a:ext cx="40" cy="40"/>
            </a:xfrm>
            <a:prstGeom prst="ellipse">
              <a:avLst/>
            </a:prstGeom>
            <a:solidFill>
              <a:srgbClr val="0088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047" name="Oval 168"/>
            <p:cNvSpPr>
              <a:spLocks noChangeArrowheads="1"/>
            </p:cNvSpPr>
            <p:nvPr/>
          </p:nvSpPr>
          <p:spPr bwMode="auto">
            <a:xfrm>
              <a:off x="2420" y="4069"/>
              <a:ext cx="40" cy="33"/>
            </a:xfrm>
            <a:prstGeom prst="ellipse">
              <a:avLst/>
            </a:prstGeom>
            <a:solidFill>
              <a:srgbClr val="0088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048" name="Rectangle 169"/>
            <p:cNvSpPr>
              <a:spLocks noChangeArrowheads="1"/>
            </p:cNvSpPr>
            <p:nvPr/>
          </p:nvSpPr>
          <p:spPr bwMode="auto">
            <a:xfrm>
              <a:off x="2467" y="4042"/>
              <a:ext cx="209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008800"/>
                  </a:solidFill>
                </a:rPr>
                <a:t>LDPE</a:t>
              </a:r>
              <a:endParaRPr lang="en-US"/>
            </a:p>
          </p:txBody>
        </p:sp>
        <p:sp>
          <p:nvSpPr>
            <p:cNvPr id="39049" name="Oval 170"/>
            <p:cNvSpPr>
              <a:spLocks noChangeArrowheads="1"/>
            </p:cNvSpPr>
            <p:nvPr/>
          </p:nvSpPr>
          <p:spPr bwMode="auto">
            <a:xfrm>
              <a:off x="2420" y="3474"/>
              <a:ext cx="40" cy="40"/>
            </a:xfrm>
            <a:prstGeom prst="ellipse">
              <a:avLst/>
            </a:prstGeom>
            <a:solidFill>
              <a:srgbClr val="0088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050" name="Rectangle 171"/>
            <p:cNvSpPr>
              <a:spLocks noChangeArrowheads="1"/>
            </p:cNvSpPr>
            <p:nvPr/>
          </p:nvSpPr>
          <p:spPr bwMode="auto">
            <a:xfrm>
              <a:off x="2467" y="3454"/>
              <a:ext cx="107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008800"/>
                  </a:solidFill>
                </a:rPr>
                <a:t>PP</a:t>
              </a:r>
              <a:endParaRPr lang="en-US"/>
            </a:p>
          </p:txBody>
        </p:sp>
        <p:grpSp>
          <p:nvGrpSpPr>
            <p:cNvPr id="7" name="Group 175"/>
            <p:cNvGrpSpPr>
              <a:grpSpLocks/>
            </p:cNvGrpSpPr>
            <p:nvPr/>
          </p:nvGrpSpPr>
          <p:grpSpPr bwMode="auto">
            <a:xfrm>
              <a:off x="2392" y="3082"/>
              <a:ext cx="28" cy="277"/>
              <a:chOff x="2392" y="3082"/>
              <a:chExt cx="28" cy="277"/>
            </a:xfrm>
          </p:grpSpPr>
          <p:sp>
            <p:nvSpPr>
              <p:cNvPr id="39096" name="Freeform 172"/>
              <p:cNvSpPr>
                <a:spLocks/>
              </p:cNvSpPr>
              <p:nvPr/>
            </p:nvSpPr>
            <p:spPr bwMode="auto">
              <a:xfrm>
                <a:off x="2392" y="3318"/>
                <a:ext cx="28" cy="41"/>
              </a:xfrm>
              <a:custGeom>
                <a:avLst/>
                <a:gdLst>
                  <a:gd name="T0" fmla="*/ 14 w 28"/>
                  <a:gd name="T1" fmla="*/ 41 h 41"/>
                  <a:gd name="T2" fmla="*/ 0 w 28"/>
                  <a:gd name="T3" fmla="*/ 0 h 41"/>
                  <a:gd name="T4" fmla="*/ 14 w 28"/>
                  <a:gd name="T5" fmla="*/ 14 h 41"/>
                  <a:gd name="T6" fmla="*/ 28 w 28"/>
                  <a:gd name="T7" fmla="*/ 0 h 41"/>
                  <a:gd name="T8" fmla="*/ 14 w 28"/>
                  <a:gd name="T9" fmla="*/ 41 h 4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8"/>
                  <a:gd name="T16" fmla="*/ 0 h 41"/>
                  <a:gd name="T17" fmla="*/ 28 w 28"/>
                  <a:gd name="T18" fmla="*/ 41 h 4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8" h="41">
                    <a:moveTo>
                      <a:pt x="14" y="41"/>
                    </a:moveTo>
                    <a:lnTo>
                      <a:pt x="0" y="0"/>
                    </a:lnTo>
                    <a:lnTo>
                      <a:pt x="14" y="14"/>
                    </a:lnTo>
                    <a:lnTo>
                      <a:pt x="28" y="0"/>
                    </a:lnTo>
                    <a:lnTo>
                      <a:pt x="14" y="41"/>
                    </a:lnTo>
                    <a:close/>
                  </a:path>
                </a:pathLst>
              </a:custGeom>
              <a:solidFill>
                <a:srgbClr val="008800"/>
              </a:solidFill>
              <a:ln w="11113">
                <a:solidFill>
                  <a:srgbClr val="0088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97" name="Freeform 173"/>
              <p:cNvSpPr>
                <a:spLocks/>
              </p:cNvSpPr>
              <p:nvPr/>
            </p:nvSpPr>
            <p:spPr bwMode="auto">
              <a:xfrm>
                <a:off x="2392" y="3082"/>
                <a:ext cx="28" cy="40"/>
              </a:xfrm>
              <a:custGeom>
                <a:avLst/>
                <a:gdLst>
                  <a:gd name="T0" fmla="*/ 14 w 28"/>
                  <a:gd name="T1" fmla="*/ 0 h 40"/>
                  <a:gd name="T2" fmla="*/ 28 w 28"/>
                  <a:gd name="T3" fmla="*/ 40 h 40"/>
                  <a:gd name="T4" fmla="*/ 14 w 28"/>
                  <a:gd name="T5" fmla="*/ 27 h 40"/>
                  <a:gd name="T6" fmla="*/ 0 w 28"/>
                  <a:gd name="T7" fmla="*/ 40 h 40"/>
                  <a:gd name="T8" fmla="*/ 14 w 28"/>
                  <a:gd name="T9" fmla="*/ 0 h 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8"/>
                  <a:gd name="T16" fmla="*/ 0 h 40"/>
                  <a:gd name="T17" fmla="*/ 28 w 28"/>
                  <a:gd name="T18" fmla="*/ 40 h 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8" h="40">
                    <a:moveTo>
                      <a:pt x="14" y="0"/>
                    </a:moveTo>
                    <a:lnTo>
                      <a:pt x="28" y="40"/>
                    </a:lnTo>
                    <a:lnTo>
                      <a:pt x="14" y="27"/>
                    </a:lnTo>
                    <a:lnTo>
                      <a:pt x="0" y="40"/>
                    </a:lnTo>
                    <a:lnTo>
                      <a:pt x="14" y="0"/>
                    </a:lnTo>
                    <a:close/>
                  </a:path>
                </a:pathLst>
              </a:custGeom>
              <a:solidFill>
                <a:srgbClr val="008800"/>
              </a:solidFill>
              <a:ln w="11113">
                <a:solidFill>
                  <a:srgbClr val="0088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98" name="Line 174"/>
              <p:cNvSpPr>
                <a:spLocks noChangeShapeType="1"/>
              </p:cNvSpPr>
              <p:nvPr/>
            </p:nvSpPr>
            <p:spPr bwMode="auto">
              <a:xfrm flipV="1">
                <a:off x="2406" y="3109"/>
                <a:ext cx="1" cy="223"/>
              </a:xfrm>
              <a:prstGeom prst="line">
                <a:avLst/>
              </a:prstGeom>
              <a:noFill/>
              <a:ln w="11113">
                <a:solidFill>
                  <a:srgbClr val="0088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9052" name="Rectangle 176"/>
            <p:cNvSpPr>
              <a:spLocks noChangeArrowheads="1"/>
            </p:cNvSpPr>
            <p:nvPr/>
          </p:nvSpPr>
          <p:spPr bwMode="auto">
            <a:xfrm>
              <a:off x="2413" y="3028"/>
              <a:ext cx="333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008800"/>
                  </a:solidFill>
                </a:rPr>
                <a:t>Polyester</a:t>
              </a:r>
              <a:endParaRPr lang="en-US"/>
            </a:p>
          </p:txBody>
        </p:sp>
        <p:sp>
          <p:nvSpPr>
            <p:cNvPr id="39053" name="Oval 177"/>
            <p:cNvSpPr>
              <a:spLocks noChangeArrowheads="1"/>
            </p:cNvSpPr>
            <p:nvPr/>
          </p:nvSpPr>
          <p:spPr bwMode="auto">
            <a:xfrm>
              <a:off x="2420" y="3291"/>
              <a:ext cx="40" cy="41"/>
            </a:xfrm>
            <a:prstGeom prst="ellipse">
              <a:avLst/>
            </a:prstGeom>
            <a:solidFill>
              <a:srgbClr val="0088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8" name="Group 181"/>
            <p:cNvGrpSpPr>
              <a:grpSpLocks/>
            </p:cNvGrpSpPr>
            <p:nvPr/>
          </p:nvGrpSpPr>
          <p:grpSpPr bwMode="auto">
            <a:xfrm>
              <a:off x="2494" y="3176"/>
              <a:ext cx="27" cy="115"/>
              <a:chOff x="2494" y="3176"/>
              <a:chExt cx="27" cy="115"/>
            </a:xfrm>
          </p:grpSpPr>
          <p:sp>
            <p:nvSpPr>
              <p:cNvPr id="39093" name="Freeform 178"/>
              <p:cNvSpPr>
                <a:spLocks/>
              </p:cNvSpPr>
              <p:nvPr/>
            </p:nvSpPr>
            <p:spPr bwMode="auto">
              <a:xfrm>
                <a:off x="2494" y="3251"/>
                <a:ext cx="27" cy="40"/>
              </a:xfrm>
              <a:custGeom>
                <a:avLst/>
                <a:gdLst>
                  <a:gd name="T0" fmla="*/ 13 w 27"/>
                  <a:gd name="T1" fmla="*/ 40 h 40"/>
                  <a:gd name="T2" fmla="*/ 0 w 27"/>
                  <a:gd name="T3" fmla="*/ 0 h 40"/>
                  <a:gd name="T4" fmla="*/ 13 w 27"/>
                  <a:gd name="T5" fmla="*/ 13 h 40"/>
                  <a:gd name="T6" fmla="*/ 27 w 27"/>
                  <a:gd name="T7" fmla="*/ 0 h 40"/>
                  <a:gd name="T8" fmla="*/ 13 w 27"/>
                  <a:gd name="T9" fmla="*/ 40 h 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"/>
                  <a:gd name="T16" fmla="*/ 0 h 40"/>
                  <a:gd name="T17" fmla="*/ 27 w 27"/>
                  <a:gd name="T18" fmla="*/ 40 h 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" h="40">
                    <a:moveTo>
                      <a:pt x="13" y="40"/>
                    </a:moveTo>
                    <a:lnTo>
                      <a:pt x="0" y="0"/>
                    </a:lnTo>
                    <a:lnTo>
                      <a:pt x="13" y="13"/>
                    </a:lnTo>
                    <a:lnTo>
                      <a:pt x="27" y="0"/>
                    </a:lnTo>
                    <a:lnTo>
                      <a:pt x="13" y="40"/>
                    </a:lnTo>
                    <a:close/>
                  </a:path>
                </a:pathLst>
              </a:custGeom>
              <a:solidFill>
                <a:srgbClr val="008800"/>
              </a:solidFill>
              <a:ln w="11113">
                <a:solidFill>
                  <a:srgbClr val="0088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94" name="Freeform 179"/>
              <p:cNvSpPr>
                <a:spLocks/>
              </p:cNvSpPr>
              <p:nvPr/>
            </p:nvSpPr>
            <p:spPr bwMode="auto">
              <a:xfrm>
                <a:off x="2494" y="3176"/>
                <a:ext cx="27" cy="41"/>
              </a:xfrm>
              <a:custGeom>
                <a:avLst/>
                <a:gdLst>
                  <a:gd name="T0" fmla="*/ 13 w 27"/>
                  <a:gd name="T1" fmla="*/ 0 h 41"/>
                  <a:gd name="T2" fmla="*/ 27 w 27"/>
                  <a:gd name="T3" fmla="*/ 41 h 41"/>
                  <a:gd name="T4" fmla="*/ 13 w 27"/>
                  <a:gd name="T5" fmla="*/ 27 h 41"/>
                  <a:gd name="T6" fmla="*/ 0 w 27"/>
                  <a:gd name="T7" fmla="*/ 41 h 41"/>
                  <a:gd name="T8" fmla="*/ 13 w 27"/>
                  <a:gd name="T9" fmla="*/ 0 h 4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"/>
                  <a:gd name="T16" fmla="*/ 0 h 41"/>
                  <a:gd name="T17" fmla="*/ 27 w 27"/>
                  <a:gd name="T18" fmla="*/ 41 h 4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" h="41">
                    <a:moveTo>
                      <a:pt x="13" y="0"/>
                    </a:moveTo>
                    <a:lnTo>
                      <a:pt x="27" y="41"/>
                    </a:lnTo>
                    <a:lnTo>
                      <a:pt x="13" y="27"/>
                    </a:lnTo>
                    <a:lnTo>
                      <a:pt x="0" y="41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008800"/>
              </a:solidFill>
              <a:ln w="11113">
                <a:solidFill>
                  <a:srgbClr val="0088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95" name="Line 180"/>
              <p:cNvSpPr>
                <a:spLocks noChangeShapeType="1"/>
              </p:cNvSpPr>
              <p:nvPr/>
            </p:nvSpPr>
            <p:spPr bwMode="auto">
              <a:xfrm flipV="1">
                <a:off x="2507" y="3203"/>
                <a:ext cx="1" cy="61"/>
              </a:xfrm>
              <a:prstGeom prst="line">
                <a:avLst/>
              </a:prstGeom>
              <a:noFill/>
              <a:ln w="11113">
                <a:solidFill>
                  <a:srgbClr val="0088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9055" name="Rectangle 182"/>
            <p:cNvSpPr>
              <a:spLocks noChangeArrowheads="1"/>
            </p:cNvSpPr>
            <p:nvPr/>
          </p:nvSpPr>
          <p:spPr bwMode="auto">
            <a:xfrm>
              <a:off x="2534" y="3197"/>
              <a:ext cx="107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008800"/>
                  </a:solidFill>
                </a:rPr>
                <a:t>PS</a:t>
              </a:r>
              <a:endParaRPr lang="en-US"/>
            </a:p>
          </p:txBody>
        </p:sp>
        <p:grpSp>
          <p:nvGrpSpPr>
            <p:cNvPr id="9" name="Group 186"/>
            <p:cNvGrpSpPr>
              <a:grpSpLocks/>
            </p:cNvGrpSpPr>
            <p:nvPr/>
          </p:nvGrpSpPr>
          <p:grpSpPr bwMode="auto">
            <a:xfrm>
              <a:off x="2460" y="3109"/>
              <a:ext cx="27" cy="115"/>
              <a:chOff x="2460" y="3109"/>
              <a:chExt cx="27" cy="115"/>
            </a:xfrm>
          </p:grpSpPr>
          <p:sp>
            <p:nvSpPr>
              <p:cNvPr id="39090" name="Freeform 183"/>
              <p:cNvSpPr>
                <a:spLocks/>
              </p:cNvSpPr>
              <p:nvPr/>
            </p:nvSpPr>
            <p:spPr bwMode="auto">
              <a:xfrm>
                <a:off x="2460" y="3183"/>
                <a:ext cx="27" cy="41"/>
              </a:xfrm>
              <a:custGeom>
                <a:avLst/>
                <a:gdLst>
                  <a:gd name="T0" fmla="*/ 14 w 27"/>
                  <a:gd name="T1" fmla="*/ 41 h 41"/>
                  <a:gd name="T2" fmla="*/ 0 w 27"/>
                  <a:gd name="T3" fmla="*/ 0 h 41"/>
                  <a:gd name="T4" fmla="*/ 14 w 27"/>
                  <a:gd name="T5" fmla="*/ 14 h 41"/>
                  <a:gd name="T6" fmla="*/ 27 w 27"/>
                  <a:gd name="T7" fmla="*/ 0 h 41"/>
                  <a:gd name="T8" fmla="*/ 14 w 27"/>
                  <a:gd name="T9" fmla="*/ 41 h 4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"/>
                  <a:gd name="T16" fmla="*/ 0 h 41"/>
                  <a:gd name="T17" fmla="*/ 27 w 27"/>
                  <a:gd name="T18" fmla="*/ 41 h 4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" h="41">
                    <a:moveTo>
                      <a:pt x="14" y="41"/>
                    </a:moveTo>
                    <a:lnTo>
                      <a:pt x="0" y="0"/>
                    </a:lnTo>
                    <a:lnTo>
                      <a:pt x="14" y="14"/>
                    </a:lnTo>
                    <a:lnTo>
                      <a:pt x="27" y="0"/>
                    </a:lnTo>
                    <a:lnTo>
                      <a:pt x="14" y="41"/>
                    </a:lnTo>
                    <a:close/>
                  </a:path>
                </a:pathLst>
              </a:custGeom>
              <a:solidFill>
                <a:srgbClr val="008800"/>
              </a:solidFill>
              <a:ln w="11113">
                <a:solidFill>
                  <a:srgbClr val="0088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91" name="Freeform 184"/>
              <p:cNvSpPr>
                <a:spLocks/>
              </p:cNvSpPr>
              <p:nvPr/>
            </p:nvSpPr>
            <p:spPr bwMode="auto">
              <a:xfrm>
                <a:off x="2460" y="3109"/>
                <a:ext cx="27" cy="40"/>
              </a:xfrm>
              <a:custGeom>
                <a:avLst/>
                <a:gdLst>
                  <a:gd name="T0" fmla="*/ 14 w 27"/>
                  <a:gd name="T1" fmla="*/ 0 h 40"/>
                  <a:gd name="T2" fmla="*/ 27 w 27"/>
                  <a:gd name="T3" fmla="*/ 40 h 40"/>
                  <a:gd name="T4" fmla="*/ 14 w 27"/>
                  <a:gd name="T5" fmla="*/ 27 h 40"/>
                  <a:gd name="T6" fmla="*/ 0 w 27"/>
                  <a:gd name="T7" fmla="*/ 40 h 40"/>
                  <a:gd name="T8" fmla="*/ 14 w 27"/>
                  <a:gd name="T9" fmla="*/ 0 h 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"/>
                  <a:gd name="T16" fmla="*/ 0 h 40"/>
                  <a:gd name="T17" fmla="*/ 27 w 27"/>
                  <a:gd name="T18" fmla="*/ 40 h 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" h="40">
                    <a:moveTo>
                      <a:pt x="14" y="0"/>
                    </a:moveTo>
                    <a:lnTo>
                      <a:pt x="27" y="40"/>
                    </a:lnTo>
                    <a:lnTo>
                      <a:pt x="14" y="27"/>
                    </a:lnTo>
                    <a:lnTo>
                      <a:pt x="0" y="40"/>
                    </a:lnTo>
                    <a:lnTo>
                      <a:pt x="14" y="0"/>
                    </a:lnTo>
                    <a:close/>
                  </a:path>
                </a:pathLst>
              </a:custGeom>
              <a:solidFill>
                <a:srgbClr val="008800"/>
              </a:solidFill>
              <a:ln w="11113">
                <a:solidFill>
                  <a:srgbClr val="0088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92" name="Line 185"/>
              <p:cNvSpPr>
                <a:spLocks noChangeShapeType="1"/>
              </p:cNvSpPr>
              <p:nvPr/>
            </p:nvSpPr>
            <p:spPr bwMode="auto">
              <a:xfrm flipV="1">
                <a:off x="2474" y="3136"/>
                <a:ext cx="1" cy="61"/>
              </a:xfrm>
              <a:prstGeom prst="line">
                <a:avLst/>
              </a:prstGeom>
              <a:noFill/>
              <a:ln w="11113">
                <a:solidFill>
                  <a:srgbClr val="0088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9057" name="Rectangle 187"/>
            <p:cNvSpPr>
              <a:spLocks noChangeArrowheads="1"/>
            </p:cNvSpPr>
            <p:nvPr/>
          </p:nvSpPr>
          <p:spPr bwMode="auto">
            <a:xfrm>
              <a:off x="2514" y="3123"/>
              <a:ext cx="156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008800"/>
                  </a:solidFill>
                </a:rPr>
                <a:t>PET</a:t>
              </a:r>
              <a:endParaRPr lang="en-US"/>
            </a:p>
          </p:txBody>
        </p:sp>
        <p:sp>
          <p:nvSpPr>
            <p:cNvPr id="39058" name="Oval 188"/>
            <p:cNvSpPr>
              <a:spLocks noChangeArrowheads="1"/>
            </p:cNvSpPr>
            <p:nvPr/>
          </p:nvSpPr>
          <p:spPr bwMode="auto">
            <a:xfrm>
              <a:off x="2926" y="3737"/>
              <a:ext cx="41" cy="41"/>
            </a:xfrm>
            <a:prstGeom prst="ellipse">
              <a:avLst/>
            </a:prstGeom>
            <a:solidFill>
              <a:srgbClr val="FF33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0" name="Group 191"/>
            <p:cNvGrpSpPr>
              <a:grpSpLocks/>
            </p:cNvGrpSpPr>
            <p:nvPr/>
          </p:nvGrpSpPr>
          <p:grpSpPr bwMode="auto">
            <a:xfrm>
              <a:off x="3237" y="3724"/>
              <a:ext cx="61" cy="62"/>
              <a:chOff x="3237" y="3724"/>
              <a:chExt cx="61" cy="62"/>
            </a:xfrm>
          </p:grpSpPr>
          <p:sp>
            <p:nvSpPr>
              <p:cNvPr id="39088" name="Line 189"/>
              <p:cNvSpPr>
                <a:spLocks noChangeShapeType="1"/>
              </p:cNvSpPr>
              <p:nvPr/>
            </p:nvSpPr>
            <p:spPr bwMode="auto">
              <a:xfrm flipV="1">
                <a:off x="3264" y="3724"/>
                <a:ext cx="1" cy="61"/>
              </a:xfrm>
              <a:prstGeom prst="line">
                <a:avLst/>
              </a:prstGeom>
              <a:noFill/>
              <a:ln w="11113">
                <a:solidFill>
                  <a:srgbClr val="FF33CC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89" name="Line 190"/>
              <p:cNvSpPr>
                <a:spLocks noChangeShapeType="1"/>
              </p:cNvSpPr>
              <p:nvPr/>
            </p:nvSpPr>
            <p:spPr bwMode="auto">
              <a:xfrm>
                <a:off x="3237" y="3785"/>
                <a:ext cx="61" cy="1"/>
              </a:xfrm>
              <a:prstGeom prst="line">
                <a:avLst/>
              </a:prstGeom>
              <a:noFill/>
              <a:ln w="11113">
                <a:solidFill>
                  <a:srgbClr val="FF33CC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9060" name="Oval 192"/>
            <p:cNvSpPr>
              <a:spLocks noChangeArrowheads="1"/>
            </p:cNvSpPr>
            <p:nvPr/>
          </p:nvSpPr>
          <p:spPr bwMode="auto">
            <a:xfrm>
              <a:off x="2926" y="2994"/>
              <a:ext cx="41" cy="40"/>
            </a:xfrm>
            <a:prstGeom prst="ellipse">
              <a:avLst/>
            </a:prstGeom>
            <a:solidFill>
              <a:srgbClr val="FF33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1" name="Group 195"/>
            <p:cNvGrpSpPr>
              <a:grpSpLocks/>
            </p:cNvGrpSpPr>
            <p:nvPr/>
          </p:nvGrpSpPr>
          <p:grpSpPr bwMode="auto">
            <a:xfrm>
              <a:off x="3217" y="2987"/>
              <a:ext cx="61" cy="62"/>
              <a:chOff x="3217" y="2987"/>
              <a:chExt cx="61" cy="62"/>
            </a:xfrm>
          </p:grpSpPr>
          <p:sp>
            <p:nvSpPr>
              <p:cNvPr id="39086" name="Line 193"/>
              <p:cNvSpPr>
                <a:spLocks noChangeShapeType="1"/>
              </p:cNvSpPr>
              <p:nvPr/>
            </p:nvSpPr>
            <p:spPr bwMode="auto">
              <a:xfrm flipV="1">
                <a:off x="3244" y="2987"/>
                <a:ext cx="1" cy="61"/>
              </a:xfrm>
              <a:prstGeom prst="line">
                <a:avLst/>
              </a:prstGeom>
              <a:noFill/>
              <a:ln w="11113">
                <a:solidFill>
                  <a:srgbClr val="FF33CC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87" name="Line 194"/>
              <p:cNvSpPr>
                <a:spLocks noChangeShapeType="1"/>
              </p:cNvSpPr>
              <p:nvPr/>
            </p:nvSpPr>
            <p:spPr bwMode="auto">
              <a:xfrm>
                <a:off x="3217" y="3048"/>
                <a:ext cx="61" cy="1"/>
              </a:xfrm>
              <a:prstGeom prst="line">
                <a:avLst/>
              </a:prstGeom>
              <a:noFill/>
              <a:ln w="11113">
                <a:solidFill>
                  <a:srgbClr val="FF33CC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9062" name="Oval 196"/>
            <p:cNvSpPr>
              <a:spLocks noChangeArrowheads="1"/>
            </p:cNvSpPr>
            <p:nvPr/>
          </p:nvSpPr>
          <p:spPr bwMode="auto">
            <a:xfrm>
              <a:off x="2926" y="2920"/>
              <a:ext cx="41" cy="40"/>
            </a:xfrm>
            <a:prstGeom prst="ellipse">
              <a:avLst/>
            </a:prstGeom>
            <a:solidFill>
              <a:srgbClr val="FF33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063" name="Rectangle 197"/>
            <p:cNvSpPr>
              <a:spLocks noChangeArrowheads="1"/>
            </p:cNvSpPr>
            <p:nvPr/>
          </p:nvSpPr>
          <p:spPr bwMode="auto">
            <a:xfrm>
              <a:off x="2967" y="2893"/>
              <a:ext cx="5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FF33CC"/>
                  </a:solidFill>
                </a:rPr>
                <a:t>C</a:t>
              </a:r>
              <a:endParaRPr lang="en-US"/>
            </a:p>
          </p:txBody>
        </p:sp>
        <p:sp>
          <p:nvSpPr>
            <p:cNvPr id="39064" name="Rectangle 198"/>
            <p:cNvSpPr>
              <a:spLocks noChangeArrowheads="1"/>
            </p:cNvSpPr>
            <p:nvPr/>
          </p:nvSpPr>
          <p:spPr bwMode="auto">
            <a:xfrm>
              <a:off x="3028" y="2893"/>
              <a:ext cx="476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FF33CC"/>
                  </a:solidFill>
                </a:rPr>
                <a:t>FRE(   fibers)</a:t>
              </a:r>
              <a:endParaRPr lang="en-US"/>
            </a:p>
          </p:txBody>
        </p:sp>
        <p:sp>
          <p:nvSpPr>
            <p:cNvPr id="39065" name="Rectangle 199"/>
            <p:cNvSpPr>
              <a:spLocks noChangeArrowheads="1"/>
            </p:cNvSpPr>
            <p:nvPr/>
          </p:nvSpPr>
          <p:spPr bwMode="auto">
            <a:xfrm>
              <a:off x="3535" y="2893"/>
              <a:ext cx="31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FF33CC"/>
                  </a:solidFill>
                </a:rPr>
                <a:t>*</a:t>
              </a:r>
              <a:endParaRPr lang="en-US"/>
            </a:p>
          </p:txBody>
        </p:sp>
        <p:sp>
          <p:nvSpPr>
            <p:cNvPr id="39066" name="Oval 200"/>
            <p:cNvSpPr>
              <a:spLocks noChangeArrowheads="1"/>
            </p:cNvSpPr>
            <p:nvPr/>
          </p:nvSpPr>
          <p:spPr bwMode="auto">
            <a:xfrm>
              <a:off x="2926" y="2737"/>
              <a:ext cx="41" cy="41"/>
            </a:xfrm>
            <a:prstGeom prst="ellipse">
              <a:avLst/>
            </a:prstGeom>
            <a:solidFill>
              <a:srgbClr val="FF33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067" name="Rectangle 201"/>
            <p:cNvSpPr>
              <a:spLocks noChangeArrowheads="1"/>
            </p:cNvSpPr>
            <p:nvPr/>
          </p:nvSpPr>
          <p:spPr bwMode="auto">
            <a:xfrm>
              <a:off x="2967" y="2710"/>
              <a:ext cx="62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FF33CC"/>
                  </a:solidFill>
                </a:rPr>
                <a:t>G</a:t>
              </a:r>
              <a:endParaRPr lang="en-US"/>
            </a:p>
          </p:txBody>
        </p:sp>
        <p:sp>
          <p:nvSpPr>
            <p:cNvPr id="39068" name="Rectangle 202"/>
            <p:cNvSpPr>
              <a:spLocks noChangeArrowheads="1"/>
            </p:cNvSpPr>
            <p:nvPr/>
          </p:nvSpPr>
          <p:spPr bwMode="auto">
            <a:xfrm>
              <a:off x="3034" y="2710"/>
              <a:ext cx="507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FF33CC"/>
                  </a:solidFill>
                </a:rPr>
                <a:t>FRE(   fibers)*</a:t>
              </a:r>
              <a:endParaRPr lang="en-US"/>
            </a:p>
          </p:txBody>
        </p:sp>
        <p:grpSp>
          <p:nvGrpSpPr>
            <p:cNvPr id="12" name="Group 205"/>
            <p:cNvGrpSpPr>
              <a:grpSpLocks/>
            </p:cNvGrpSpPr>
            <p:nvPr/>
          </p:nvGrpSpPr>
          <p:grpSpPr bwMode="auto">
            <a:xfrm>
              <a:off x="3217" y="2906"/>
              <a:ext cx="61" cy="62"/>
              <a:chOff x="3217" y="2906"/>
              <a:chExt cx="61" cy="62"/>
            </a:xfrm>
          </p:grpSpPr>
          <p:sp>
            <p:nvSpPr>
              <p:cNvPr id="39084" name="Line 203"/>
              <p:cNvSpPr>
                <a:spLocks noChangeShapeType="1"/>
              </p:cNvSpPr>
              <p:nvPr/>
            </p:nvSpPr>
            <p:spPr bwMode="auto">
              <a:xfrm flipV="1">
                <a:off x="3244" y="2906"/>
                <a:ext cx="1" cy="61"/>
              </a:xfrm>
              <a:prstGeom prst="line">
                <a:avLst/>
              </a:prstGeom>
              <a:noFill/>
              <a:ln w="11113">
                <a:solidFill>
                  <a:srgbClr val="FF33CC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85" name="Line 204"/>
              <p:cNvSpPr>
                <a:spLocks noChangeShapeType="1"/>
              </p:cNvSpPr>
              <p:nvPr/>
            </p:nvSpPr>
            <p:spPr bwMode="auto">
              <a:xfrm>
                <a:off x="3217" y="2967"/>
                <a:ext cx="61" cy="1"/>
              </a:xfrm>
              <a:prstGeom prst="line">
                <a:avLst/>
              </a:prstGeom>
              <a:noFill/>
              <a:ln w="11113">
                <a:solidFill>
                  <a:srgbClr val="FF33CC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3" name="Group 208"/>
            <p:cNvGrpSpPr>
              <a:grpSpLocks/>
            </p:cNvGrpSpPr>
            <p:nvPr/>
          </p:nvGrpSpPr>
          <p:grpSpPr bwMode="auto">
            <a:xfrm>
              <a:off x="3217" y="2724"/>
              <a:ext cx="61" cy="61"/>
              <a:chOff x="3217" y="2724"/>
              <a:chExt cx="61" cy="61"/>
            </a:xfrm>
          </p:grpSpPr>
          <p:sp>
            <p:nvSpPr>
              <p:cNvPr id="39082" name="Line 206"/>
              <p:cNvSpPr>
                <a:spLocks noChangeShapeType="1"/>
              </p:cNvSpPr>
              <p:nvPr/>
            </p:nvSpPr>
            <p:spPr bwMode="auto">
              <a:xfrm flipV="1">
                <a:off x="3244" y="2724"/>
                <a:ext cx="1" cy="60"/>
              </a:xfrm>
              <a:prstGeom prst="line">
                <a:avLst/>
              </a:prstGeom>
              <a:noFill/>
              <a:ln w="11113">
                <a:solidFill>
                  <a:srgbClr val="FF33CC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83" name="Line 207"/>
              <p:cNvSpPr>
                <a:spLocks noChangeShapeType="1"/>
              </p:cNvSpPr>
              <p:nvPr/>
            </p:nvSpPr>
            <p:spPr bwMode="auto">
              <a:xfrm>
                <a:off x="3217" y="2784"/>
                <a:ext cx="61" cy="1"/>
              </a:xfrm>
              <a:prstGeom prst="line">
                <a:avLst/>
              </a:prstGeom>
              <a:noFill/>
              <a:ln w="11113">
                <a:solidFill>
                  <a:srgbClr val="FF33CC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9071" name="Oval 209"/>
            <p:cNvSpPr>
              <a:spLocks noChangeArrowheads="1"/>
            </p:cNvSpPr>
            <p:nvPr/>
          </p:nvSpPr>
          <p:spPr bwMode="auto">
            <a:xfrm>
              <a:off x="2926" y="2298"/>
              <a:ext cx="41" cy="34"/>
            </a:xfrm>
            <a:prstGeom prst="ellipse">
              <a:avLst/>
            </a:prstGeom>
            <a:solidFill>
              <a:srgbClr val="FF33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072" name="Rectangle 210"/>
            <p:cNvSpPr>
              <a:spLocks noChangeArrowheads="1"/>
            </p:cNvSpPr>
            <p:nvPr/>
          </p:nvSpPr>
          <p:spPr bwMode="auto">
            <a:xfrm>
              <a:off x="2967" y="2271"/>
              <a:ext cx="62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FF33CC"/>
                  </a:solidFill>
                </a:rPr>
                <a:t>G</a:t>
              </a:r>
              <a:endParaRPr lang="en-US"/>
            </a:p>
          </p:txBody>
        </p:sp>
        <p:sp>
          <p:nvSpPr>
            <p:cNvPr id="39073" name="Rectangle 211"/>
            <p:cNvSpPr>
              <a:spLocks noChangeArrowheads="1"/>
            </p:cNvSpPr>
            <p:nvPr/>
          </p:nvSpPr>
          <p:spPr bwMode="auto">
            <a:xfrm>
              <a:off x="3034" y="2271"/>
              <a:ext cx="50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FF33CC"/>
                  </a:solidFill>
                </a:rPr>
                <a:t>FRE(|| fibers)*</a:t>
              </a:r>
              <a:endParaRPr lang="en-US"/>
            </a:p>
          </p:txBody>
        </p:sp>
        <p:sp>
          <p:nvSpPr>
            <p:cNvPr id="39074" name="Oval 212"/>
            <p:cNvSpPr>
              <a:spLocks noChangeArrowheads="1"/>
            </p:cNvSpPr>
            <p:nvPr/>
          </p:nvSpPr>
          <p:spPr bwMode="auto">
            <a:xfrm>
              <a:off x="2926" y="2115"/>
              <a:ext cx="41" cy="34"/>
            </a:xfrm>
            <a:prstGeom prst="ellipse">
              <a:avLst/>
            </a:prstGeom>
            <a:solidFill>
              <a:srgbClr val="FF33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075" name="Rectangle 213"/>
            <p:cNvSpPr>
              <a:spLocks noChangeArrowheads="1"/>
            </p:cNvSpPr>
            <p:nvPr/>
          </p:nvSpPr>
          <p:spPr bwMode="auto">
            <a:xfrm>
              <a:off x="2967" y="2089"/>
              <a:ext cx="53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FF33CC"/>
                  </a:solidFill>
                </a:rPr>
                <a:t>A</a:t>
              </a:r>
              <a:endParaRPr lang="en-US"/>
            </a:p>
          </p:txBody>
        </p:sp>
        <p:sp>
          <p:nvSpPr>
            <p:cNvPr id="39076" name="Rectangle 214"/>
            <p:cNvSpPr>
              <a:spLocks noChangeArrowheads="1"/>
            </p:cNvSpPr>
            <p:nvPr/>
          </p:nvSpPr>
          <p:spPr bwMode="auto">
            <a:xfrm>
              <a:off x="3028" y="2089"/>
              <a:ext cx="50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FF33CC"/>
                  </a:solidFill>
                </a:rPr>
                <a:t>FRE(|| fibers)*</a:t>
              </a:r>
              <a:endParaRPr lang="en-US"/>
            </a:p>
          </p:txBody>
        </p:sp>
        <p:sp>
          <p:nvSpPr>
            <p:cNvPr id="39077" name="Rectangle 215"/>
            <p:cNvSpPr>
              <a:spLocks noChangeArrowheads="1"/>
            </p:cNvSpPr>
            <p:nvPr/>
          </p:nvSpPr>
          <p:spPr bwMode="auto">
            <a:xfrm>
              <a:off x="2967" y="1730"/>
              <a:ext cx="5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FF33CC"/>
                  </a:solidFill>
                </a:rPr>
                <a:t>C</a:t>
              </a:r>
              <a:endParaRPr lang="en-US"/>
            </a:p>
          </p:txBody>
        </p:sp>
        <p:sp>
          <p:nvSpPr>
            <p:cNvPr id="39078" name="Rectangle 216"/>
            <p:cNvSpPr>
              <a:spLocks noChangeArrowheads="1"/>
            </p:cNvSpPr>
            <p:nvPr/>
          </p:nvSpPr>
          <p:spPr bwMode="auto">
            <a:xfrm>
              <a:off x="3028" y="1730"/>
              <a:ext cx="50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FF33CC"/>
                  </a:solidFill>
                </a:rPr>
                <a:t>FRE(|| fibers)*</a:t>
              </a:r>
              <a:endParaRPr lang="en-US"/>
            </a:p>
          </p:txBody>
        </p:sp>
        <p:sp>
          <p:nvSpPr>
            <p:cNvPr id="39079" name="Oval 217"/>
            <p:cNvSpPr>
              <a:spLocks noChangeArrowheads="1"/>
            </p:cNvSpPr>
            <p:nvPr/>
          </p:nvSpPr>
          <p:spPr bwMode="auto">
            <a:xfrm>
              <a:off x="2926" y="1757"/>
              <a:ext cx="41" cy="41"/>
            </a:xfrm>
            <a:prstGeom prst="ellipse">
              <a:avLst/>
            </a:prstGeom>
            <a:solidFill>
              <a:srgbClr val="FF33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080" name="Oval 218"/>
            <p:cNvSpPr>
              <a:spLocks noChangeArrowheads="1"/>
            </p:cNvSpPr>
            <p:nvPr/>
          </p:nvSpPr>
          <p:spPr bwMode="auto">
            <a:xfrm>
              <a:off x="2926" y="1554"/>
              <a:ext cx="41" cy="41"/>
            </a:xfrm>
            <a:prstGeom prst="ellipse">
              <a:avLst/>
            </a:prstGeom>
            <a:solidFill>
              <a:srgbClr val="0000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081" name="Oval 219"/>
            <p:cNvSpPr>
              <a:spLocks noChangeArrowheads="1"/>
            </p:cNvSpPr>
            <p:nvPr/>
          </p:nvSpPr>
          <p:spPr bwMode="auto">
            <a:xfrm>
              <a:off x="2926" y="3291"/>
              <a:ext cx="41" cy="41"/>
            </a:xfrm>
            <a:prstGeom prst="ellipse">
              <a:avLst/>
            </a:prstGeom>
            <a:solidFill>
              <a:srgbClr val="0088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BE687F3-D449-4192-9142-0EDFB15A9CA7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39939" name="Rectangle 5"/>
          <p:cNvSpPr>
            <a:spLocks noChangeArrowheads="1"/>
          </p:cNvSpPr>
          <p:nvPr/>
        </p:nvSpPr>
        <p:spPr bwMode="auto">
          <a:xfrm>
            <a:off x="609600" y="914400"/>
            <a:ext cx="31242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en-US" b="1"/>
              <a:t>• Simple tension:</a:t>
            </a:r>
          </a:p>
        </p:txBody>
      </p:sp>
      <p:grpSp>
        <p:nvGrpSpPr>
          <p:cNvPr id="2" name="Group 271"/>
          <p:cNvGrpSpPr>
            <a:grpSpLocks/>
          </p:cNvGrpSpPr>
          <p:nvPr/>
        </p:nvGrpSpPr>
        <p:grpSpPr bwMode="auto">
          <a:xfrm>
            <a:off x="838200" y="1371600"/>
            <a:ext cx="1371600" cy="1008063"/>
            <a:chOff x="528" y="864"/>
            <a:chExt cx="864" cy="635"/>
          </a:xfrm>
        </p:grpSpPr>
        <p:sp>
          <p:nvSpPr>
            <p:cNvPr id="40091" name="Rectangle 3"/>
            <p:cNvSpPr>
              <a:spLocks noChangeArrowheads="1"/>
            </p:cNvSpPr>
            <p:nvPr/>
          </p:nvSpPr>
          <p:spPr bwMode="auto">
            <a:xfrm>
              <a:off x="528" y="864"/>
              <a:ext cx="864" cy="624"/>
            </a:xfrm>
            <a:prstGeom prst="rect">
              <a:avLst/>
            </a:prstGeom>
            <a:solidFill>
              <a:srgbClr val="CCFF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92" name="Rectangle 15"/>
            <p:cNvSpPr>
              <a:spLocks noChangeArrowheads="1"/>
            </p:cNvSpPr>
            <p:nvPr/>
          </p:nvSpPr>
          <p:spPr bwMode="auto">
            <a:xfrm>
              <a:off x="536" y="936"/>
              <a:ext cx="111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>
                  <a:solidFill>
                    <a:srgbClr val="000000"/>
                  </a:solidFill>
                  <a:latin typeface="Symbol" pitchFamily="18" charset="2"/>
                </a:rPr>
                <a:t>d</a:t>
              </a:r>
              <a:endParaRPr lang="en-US">
                <a:latin typeface="Times" pitchFamily="18" charset="0"/>
              </a:endParaRPr>
            </a:p>
          </p:txBody>
        </p:sp>
        <p:sp>
          <p:nvSpPr>
            <p:cNvPr id="40093" name="Rectangle 16"/>
            <p:cNvSpPr>
              <a:spLocks noChangeArrowheads="1"/>
            </p:cNvSpPr>
            <p:nvPr/>
          </p:nvSpPr>
          <p:spPr bwMode="auto">
            <a:xfrm>
              <a:off x="712" y="936"/>
              <a:ext cx="123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lang="en-US">
                <a:latin typeface="Times" pitchFamily="18" charset="0"/>
              </a:endParaRPr>
            </a:p>
          </p:txBody>
        </p:sp>
        <p:sp>
          <p:nvSpPr>
            <p:cNvPr id="40094" name="Rectangle 17"/>
            <p:cNvSpPr>
              <a:spLocks noChangeArrowheads="1"/>
            </p:cNvSpPr>
            <p:nvPr/>
          </p:nvSpPr>
          <p:spPr bwMode="auto">
            <a:xfrm>
              <a:off x="904" y="872"/>
              <a:ext cx="261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i="1"/>
                <a:t>F</a:t>
              </a:r>
              <a:r>
                <a:rPr lang="en-US" sz="2800" i="1">
                  <a:solidFill>
                    <a:srgbClr val="000000"/>
                  </a:solidFill>
                </a:rPr>
                <a:t>L</a:t>
              </a:r>
              <a:endParaRPr lang="en-US" i="1">
                <a:latin typeface="Times" pitchFamily="18" charset="0"/>
              </a:endParaRPr>
            </a:p>
          </p:txBody>
        </p:sp>
        <p:sp>
          <p:nvSpPr>
            <p:cNvPr id="40095" name="Rectangle 18"/>
            <p:cNvSpPr>
              <a:spLocks noChangeArrowheads="1"/>
            </p:cNvSpPr>
            <p:nvPr/>
          </p:nvSpPr>
          <p:spPr bwMode="auto">
            <a:xfrm>
              <a:off x="1184" y="968"/>
              <a:ext cx="98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i="1">
                  <a:solidFill>
                    <a:srgbClr val="000000"/>
                  </a:solidFill>
                </a:rPr>
                <a:t>o</a:t>
              </a:r>
              <a:endParaRPr lang="en-US" i="1">
                <a:latin typeface="Times" pitchFamily="18" charset="0"/>
              </a:endParaRPr>
            </a:p>
          </p:txBody>
        </p:sp>
        <p:sp>
          <p:nvSpPr>
            <p:cNvPr id="40096" name="Rectangle 19"/>
            <p:cNvSpPr>
              <a:spLocks noChangeArrowheads="1"/>
            </p:cNvSpPr>
            <p:nvPr/>
          </p:nvSpPr>
          <p:spPr bwMode="auto">
            <a:xfrm>
              <a:off x="888" y="1192"/>
              <a:ext cx="149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i="1">
                  <a:solidFill>
                    <a:schemeClr val="accent2"/>
                  </a:solidFill>
                </a:rPr>
                <a:t>E</a:t>
              </a:r>
              <a:endParaRPr lang="en-US" i="1">
                <a:solidFill>
                  <a:schemeClr val="accent2"/>
                </a:solidFill>
                <a:latin typeface="Times" pitchFamily="18" charset="0"/>
              </a:endParaRPr>
            </a:p>
          </p:txBody>
        </p:sp>
        <p:sp>
          <p:nvSpPr>
            <p:cNvPr id="40097" name="Rectangle 20"/>
            <p:cNvSpPr>
              <a:spLocks noChangeArrowheads="1"/>
            </p:cNvSpPr>
            <p:nvPr/>
          </p:nvSpPr>
          <p:spPr bwMode="auto">
            <a:xfrm>
              <a:off x="1040" y="1192"/>
              <a:ext cx="149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i="1">
                  <a:solidFill>
                    <a:srgbClr val="FF3300"/>
                  </a:solidFill>
                </a:rPr>
                <a:t>A</a:t>
              </a:r>
              <a:endParaRPr lang="en-US" i="1">
                <a:solidFill>
                  <a:srgbClr val="FF3300"/>
                </a:solidFill>
                <a:latin typeface="Times" pitchFamily="18" charset="0"/>
              </a:endParaRPr>
            </a:p>
          </p:txBody>
        </p:sp>
        <p:sp>
          <p:nvSpPr>
            <p:cNvPr id="40098" name="Rectangle 21"/>
            <p:cNvSpPr>
              <a:spLocks noChangeArrowheads="1"/>
            </p:cNvSpPr>
            <p:nvPr/>
          </p:nvSpPr>
          <p:spPr bwMode="auto">
            <a:xfrm>
              <a:off x="1208" y="1288"/>
              <a:ext cx="98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i="1">
                  <a:solidFill>
                    <a:srgbClr val="FF3300"/>
                  </a:solidFill>
                </a:rPr>
                <a:t>o</a:t>
              </a:r>
              <a:endParaRPr lang="en-US" i="1">
                <a:solidFill>
                  <a:srgbClr val="FF3300"/>
                </a:solidFill>
                <a:latin typeface="Times" pitchFamily="18" charset="0"/>
              </a:endParaRPr>
            </a:p>
          </p:txBody>
        </p:sp>
        <p:sp>
          <p:nvSpPr>
            <p:cNvPr id="40099" name="Line 22"/>
            <p:cNvSpPr>
              <a:spLocks noChangeShapeType="1"/>
            </p:cNvSpPr>
            <p:nvPr/>
          </p:nvSpPr>
          <p:spPr bwMode="auto">
            <a:xfrm>
              <a:off x="896" y="1160"/>
              <a:ext cx="44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121"/>
          <p:cNvGrpSpPr>
            <a:grpSpLocks/>
          </p:cNvGrpSpPr>
          <p:nvPr/>
        </p:nvGrpSpPr>
        <p:grpSpPr bwMode="auto">
          <a:xfrm>
            <a:off x="2438400" y="1371600"/>
            <a:ext cx="2057400" cy="1008063"/>
            <a:chOff x="1536" y="864"/>
            <a:chExt cx="1296" cy="635"/>
          </a:xfrm>
        </p:grpSpPr>
        <p:sp>
          <p:nvSpPr>
            <p:cNvPr id="40079" name="Rectangle 4"/>
            <p:cNvSpPr>
              <a:spLocks noChangeArrowheads="1"/>
            </p:cNvSpPr>
            <p:nvPr/>
          </p:nvSpPr>
          <p:spPr bwMode="auto">
            <a:xfrm>
              <a:off x="1536" y="864"/>
              <a:ext cx="1296" cy="624"/>
            </a:xfrm>
            <a:prstGeom prst="rect">
              <a:avLst/>
            </a:prstGeom>
            <a:solidFill>
              <a:srgbClr val="CCFF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80" name="Rectangle 98"/>
            <p:cNvSpPr>
              <a:spLocks noChangeArrowheads="1"/>
            </p:cNvSpPr>
            <p:nvPr/>
          </p:nvSpPr>
          <p:spPr bwMode="auto">
            <a:xfrm>
              <a:off x="1544" y="936"/>
              <a:ext cx="111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>
                  <a:solidFill>
                    <a:srgbClr val="000000"/>
                  </a:solidFill>
                  <a:latin typeface="Symbol" pitchFamily="18" charset="2"/>
                </a:rPr>
                <a:t>d</a:t>
              </a:r>
              <a:endParaRPr lang="en-US">
                <a:latin typeface="Times" pitchFamily="18" charset="0"/>
              </a:endParaRPr>
            </a:p>
          </p:txBody>
        </p:sp>
        <p:sp>
          <p:nvSpPr>
            <p:cNvPr id="40081" name="Rectangle 99"/>
            <p:cNvSpPr>
              <a:spLocks noChangeArrowheads="1"/>
            </p:cNvSpPr>
            <p:nvPr/>
          </p:nvSpPr>
          <p:spPr bwMode="auto">
            <a:xfrm>
              <a:off x="1664" y="1112"/>
              <a:ext cx="98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i="1">
                  <a:solidFill>
                    <a:srgbClr val="000000"/>
                  </a:solidFill>
                </a:rPr>
                <a:t>L</a:t>
              </a:r>
              <a:endParaRPr lang="en-US" i="1">
                <a:latin typeface="Times" pitchFamily="18" charset="0"/>
              </a:endParaRPr>
            </a:p>
          </p:txBody>
        </p:sp>
        <p:sp>
          <p:nvSpPr>
            <p:cNvPr id="40082" name="Rectangle 100"/>
            <p:cNvSpPr>
              <a:spLocks noChangeArrowheads="1"/>
            </p:cNvSpPr>
            <p:nvPr/>
          </p:nvSpPr>
          <p:spPr bwMode="auto">
            <a:xfrm>
              <a:off x="1856" y="936"/>
              <a:ext cx="123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lang="en-US">
                <a:latin typeface="Times" pitchFamily="18" charset="0"/>
              </a:endParaRPr>
            </a:p>
          </p:txBody>
        </p:sp>
        <p:sp>
          <p:nvSpPr>
            <p:cNvPr id="40083" name="Rectangle 101"/>
            <p:cNvSpPr>
              <a:spLocks noChangeArrowheads="1"/>
            </p:cNvSpPr>
            <p:nvPr/>
          </p:nvSpPr>
          <p:spPr bwMode="auto">
            <a:xfrm>
              <a:off x="2032" y="936"/>
              <a:ext cx="123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>
                  <a:solidFill>
                    <a:srgbClr val="000000"/>
                  </a:solidFill>
                  <a:latin typeface="Symbol" pitchFamily="18" charset="2"/>
                </a:rPr>
                <a:t>-</a:t>
              </a:r>
              <a:endParaRPr lang="en-US">
                <a:latin typeface="Times" pitchFamily="18" charset="0"/>
              </a:endParaRPr>
            </a:p>
          </p:txBody>
        </p:sp>
        <p:sp>
          <p:nvSpPr>
            <p:cNvPr id="40084" name="Rectangle 102"/>
            <p:cNvSpPr>
              <a:spLocks noChangeArrowheads="1"/>
            </p:cNvSpPr>
            <p:nvPr/>
          </p:nvSpPr>
          <p:spPr bwMode="auto">
            <a:xfrm>
              <a:off x="2176" y="936"/>
              <a:ext cx="117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>
                  <a:solidFill>
                    <a:schemeClr val="accent2"/>
                  </a:solidFill>
                  <a:latin typeface="Symbol" pitchFamily="18" charset="2"/>
                </a:rPr>
                <a:t>n</a:t>
              </a:r>
              <a:endParaRPr lang="en-US">
                <a:solidFill>
                  <a:schemeClr val="accent2"/>
                </a:solidFill>
                <a:latin typeface="Times" pitchFamily="18" charset="0"/>
              </a:endParaRPr>
            </a:p>
          </p:txBody>
        </p:sp>
        <p:sp>
          <p:nvSpPr>
            <p:cNvPr id="40085" name="Rectangle 103"/>
            <p:cNvSpPr>
              <a:spLocks noChangeArrowheads="1"/>
            </p:cNvSpPr>
            <p:nvPr/>
          </p:nvSpPr>
          <p:spPr bwMode="auto">
            <a:xfrm>
              <a:off x="2312" y="872"/>
              <a:ext cx="299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i="1">
                  <a:solidFill>
                    <a:srgbClr val="000000"/>
                  </a:solidFill>
                </a:rPr>
                <a:t>Fw</a:t>
              </a:r>
              <a:endParaRPr lang="en-US" i="1">
                <a:latin typeface="Times" pitchFamily="18" charset="0"/>
              </a:endParaRPr>
            </a:p>
          </p:txBody>
        </p:sp>
        <p:sp>
          <p:nvSpPr>
            <p:cNvPr id="40086" name="Rectangle 104"/>
            <p:cNvSpPr>
              <a:spLocks noChangeArrowheads="1"/>
            </p:cNvSpPr>
            <p:nvPr/>
          </p:nvSpPr>
          <p:spPr bwMode="auto">
            <a:xfrm>
              <a:off x="2640" y="968"/>
              <a:ext cx="98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i="1">
                  <a:solidFill>
                    <a:srgbClr val="000000"/>
                  </a:solidFill>
                </a:rPr>
                <a:t>o</a:t>
              </a:r>
              <a:endParaRPr lang="en-US" i="1">
                <a:latin typeface="Times" pitchFamily="18" charset="0"/>
              </a:endParaRPr>
            </a:p>
          </p:txBody>
        </p:sp>
        <p:sp>
          <p:nvSpPr>
            <p:cNvPr id="40087" name="Rectangle 105"/>
            <p:cNvSpPr>
              <a:spLocks noChangeArrowheads="1"/>
            </p:cNvSpPr>
            <p:nvPr/>
          </p:nvSpPr>
          <p:spPr bwMode="auto">
            <a:xfrm>
              <a:off x="2312" y="1192"/>
              <a:ext cx="149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i="1">
                  <a:solidFill>
                    <a:schemeClr val="accent2"/>
                  </a:solidFill>
                </a:rPr>
                <a:t>E</a:t>
              </a:r>
              <a:endParaRPr lang="en-US" i="1">
                <a:solidFill>
                  <a:schemeClr val="accent2"/>
                </a:solidFill>
                <a:latin typeface="Times" pitchFamily="18" charset="0"/>
              </a:endParaRPr>
            </a:p>
          </p:txBody>
        </p:sp>
        <p:sp>
          <p:nvSpPr>
            <p:cNvPr id="40088" name="Rectangle 106"/>
            <p:cNvSpPr>
              <a:spLocks noChangeArrowheads="1"/>
            </p:cNvSpPr>
            <p:nvPr/>
          </p:nvSpPr>
          <p:spPr bwMode="auto">
            <a:xfrm>
              <a:off x="2464" y="1192"/>
              <a:ext cx="149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i="1">
                  <a:solidFill>
                    <a:srgbClr val="FF3300"/>
                  </a:solidFill>
                </a:rPr>
                <a:t>A</a:t>
              </a:r>
              <a:endParaRPr lang="en-US" i="1">
                <a:solidFill>
                  <a:srgbClr val="FF3300"/>
                </a:solidFill>
                <a:latin typeface="Times" pitchFamily="18" charset="0"/>
              </a:endParaRPr>
            </a:p>
          </p:txBody>
        </p:sp>
        <p:sp>
          <p:nvSpPr>
            <p:cNvPr id="40089" name="Rectangle 107"/>
            <p:cNvSpPr>
              <a:spLocks noChangeArrowheads="1"/>
            </p:cNvSpPr>
            <p:nvPr/>
          </p:nvSpPr>
          <p:spPr bwMode="auto">
            <a:xfrm>
              <a:off x="2640" y="1288"/>
              <a:ext cx="98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i="1">
                  <a:solidFill>
                    <a:srgbClr val="FF3300"/>
                  </a:solidFill>
                </a:rPr>
                <a:t>o</a:t>
              </a:r>
              <a:endParaRPr lang="en-US" i="1">
                <a:solidFill>
                  <a:srgbClr val="FF3300"/>
                </a:solidFill>
                <a:latin typeface="Times" pitchFamily="18" charset="0"/>
              </a:endParaRPr>
            </a:p>
          </p:txBody>
        </p:sp>
        <p:sp>
          <p:nvSpPr>
            <p:cNvPr id="40090" name="Line 108"/>
            <p:cNvSpPr>
              <a:spLocks noChangeShapeType="1"/>
            </p:cNvSpPr>
            <p:nvPr/>
          </p:nvSpPr>
          <p:spPr bwMode="auto">
            <a:xfrm>
              <a:off x="2320" y="1160"/>
              <a:ext cx="448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27341" name="Rectangle 13"/>
          <p:cNvSpPr>
            <a:spLocks noChangeArrowheads="1"/>
          </p:cNvSpPr>
          <p:nvPr/>
        </p:nvSpPr>
        <p:spPr bwMode="auto">
          <a:xfrm>
            <a:off x="609600" y="5229225"/>
            <a:ext cx="8077200" cy="109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en-US"/>
              <a:t>• Material, geometric, and loading parameters all</a:t>
            </a:r>
          </a:p>
          <a:p>
            <a:r>
              <a:rPr lang="en-US"/>
              <a:t>    contribute to deflection.</a:t>
            </a:r>
          </a:p>
          <a:p>
            <a:r>
              <a:rPr lang="en-US"/>
              <a:t>• Larger elastic moduli minimize elastic deflection.</a:t>
            </a:r>
          </a:p>
        </p:txBody>
      </p:sp>
      <p:sp>
        <p:nvSpPr>
          <p:cNvPr id="39943" name="Rectangle 14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z="3200" smtClean="0"/>
              <a:t>Useful Linear Elastic Relationships</a:t>
            </a:r>
          </a:p>
        </p:txBody>
      </p:sp>
      <p:grpSp>
        <p:nvGrpSpPr>
          <p:cNvPr id="4" name="Group 282"/>
          <p:cNvGrpSpPr>
            <a:grpSpLocks/>
          </p:cNvGrpSpPr>
          <p:nvPr/>
        </p:nvGrpSpPr>
        <p:grpSpPr bwMode="auto">
          <a:xfrm>
            <a:off x="584200" y="2336800"/>
            <a:ext cx="2468563" cy="2854325"/>
            <a:chOff x="368" y="1472"/>
            <a:chExt cx="1555" cy="1798"/>
          </a:xfrm>
        </p:grpSpPr>
        <p:sp>
          <p:nvSpPr>
            <p:cNvPr id="40014" name="Rectangle 78"/>
            <p:cNvSpPr>
              <a:spLocks noChangeArrowheads="1"/>
            </p:cNvSpPr>
            <p:nvPr/>
          </p:nvSpPr>
          <p:spPr bwMode="auto">
            <a:xfrm>
              <a:off x="1288" y="1472"/>
              <a:ext cx="137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i="1">
                  <a:solidFill>
                    <a:srgbClr val="008800"/>
                  </a:solidFill>
                </a:rPr>
                <a:t>F</a:t>
              </a:r>
              <a:endParaRPr lang="en-US" i="1">
                <a:latin typeface="Times" pitchFamily="18" charset="0"/>
              </a:endParaRPr>
            </a:p>
          </p:txBody>
        </p:sp>
        <p:sp>
          <p:nvSpPr>
            <p:cNvPr id="40015" name="Arc 92"/>
            <p:cNvSpPr>
              <a:spLocks/>
            </p:cNvSpPr>
            <p:nvPr/>
          </p:nvSpPr>
          <p:spPr bwMode="auto">
            <a:xfrm>
              <a:off x="658" y="2132"/>
              <a:ext cx="482" cy="216"/>
            </a:xfrm>
            <a:custGeom>
              <a:avLst/>
              <a:gdLst>
                <a:gd name="T0" fmla="*/ 0 w 21706"/>
                <a:gd name="T1" fmla="*/ 0 h 21600"/>
                <a:gd name="T2" fmla="*/ 0 w 21706"/>
                <a:gd name="T3" fmla="*/ 0 h 21600"/>
                <a:gd name="T4" fmla="*/ 0 w 21706"/>
                <a:gd name="T5" fmla="*/ 0 h 21600"/>
                <a:gd name="T6" fmla="*/ 0 60000 65536"/>
                <a:gd name="T7" fmla="*/ 0 60000 65536"/>
                <a:gd name="T8" fmla="*/ 0 60000 65536"/>
                <a:gd name="T9" fmla="*/ 0 w 21706"/>
                <a:gd name="T10" fmla="*/ 0 h 21600"/>
                <a:gd name="T11" fmla="*/ 21706 w 21706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706" h="21600" fill="none" extrusionOk="0">
                  <a:moveTo>
                    <a:pt x="0" y="0"/>
                  </a:moveTo>
                  <a:cubicBezTo>
                    <a:pt x="35" y="0"/>
                    <a:pt x="71" y="-1"/>
                    <a:pt x="107" y="0"/>
                  </a:cubicBezTo>
                  <a:cubicBezTo>
                    <a:pt x="11941" y="0"/>
                    <a:pt x="21571" y="9522"/>
                    <a:pt x="21705" y="21356"/>
                  </a:cubicBezTo>
                </a:path>
                <a:path w="21706" h="21600" stroke="0" extrusionOk="0">
                  <a:moveTo>
                    <a:pt x="0" y="0"/>
                  </a:moveTo>
                  <a:cubicBezTo>
                    <a:pt x="35" y="0"/>
                    <a:pt x="71" y="-1"/>
                    <a:pt x="107" y="0"/>
                  </a:cubicBezTo>
                  <a:cubicBezTo>
                    <a:pt x="11941" y="0"/>
                    <a:pt x="21571" y="9522"/>
                    <a:pt x="21705" y="21356"/>
                  </a:cubicBezTo>
                  <a:lnTo>
                    <a:pt x="107" y="21600"/>
                  </a:lnTo>
                  <a:close/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5" name="Group 95"/>
            <p:cNvGrpSpPr>
              <a:grpSpLocks/>
            </p:cNvGrpSpPr>
            <p:nvPr/>
          </p:nvGrpSpPr>
          <p:grpSpPr bwMode="auto">
            <a:xfrm>
              <a:off x="1080" y="2272"/>
              <a:ext cx="80" cy="96"/>
              <a:chOff x="1080" y="2272"/>
              <a:chExt cx="80" cy="96"/>
            </a:xfrm>
          </p:grpSpPr>
          <p:sp>
            <p:nvSpPr>
              <p:cNvPr id="40077" name="Freeform 93"/>
              <p:cNvSpPr>
                <a:spLocks/>
              </p:cNvSpPr>
              <p:nvPr/>
            </p:nvSpPr>
            <p:spPr bwMode="auto">
              <a:xfrm>
                <a:off x="1080" y="2272"/>
                <a:ext cx="80" cy="96"/>
              </a:xfrm>
              <a:custGeom>
                <a:avLst/>
                <a:gdLst>
                  <a:gd name="T0" fmla="*/ 48 w 80"/>
                  <a:gd name="T1" fmla="*/ 96 h 96"/>
                  <a:gd name="T2" fmla="*/ 0 w 80"/>
                  <a:gd name="T3" fmla="*/ 16 h 96"/>
                  <a:gd name="T4" fmla="*/ 40 w 80"/>
                  <a:gd name="T5" fmla="*/ 40 h 96"/>
                  <a:gd name="T6" fmla="*/ 80 w 80"/>
                  <a:gd name="T7" fmla="*/ 0 h 96"/>
                  <a:gd name="T8" fmla="*/ 48 w 80"/>
                  <a:gd name="T9" fmla="*/ 96 h 9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0"/>
                  <a:gd name="T16" fmla="*/ 0 h 96"/>
                  <a:gd name="T17" fmla="*/ 80 w 80"/>
                  <a:gd name="T18" fmla="*/ 96 h 9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0" h="96">
                    <a:moveTo>
                      <a:pt x="48" y="96"/>
                    </a:moveTo>
                    <a:lnTo>
                      <a:pt x="0" y="16"/>
                    </a:lnTo>
                    <a:lnTo>
                      <a:pt x="40" y="40"/>
                    </a:lnTo>
                    <a:lnTo>
                      <a:pt x="80" y="0"/>
                    </a:lnTo>
                    <a:lnTo>
                      <a:pt x="48" y="96"/>
                    </a:lnTo>
                    <a:close/>
                  </a:path>
                </a:pathLst>
              </a:cu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78" name="Line 94"/>
              <p:cNvSpPr>
                <a:spLocks noChangeShapeType="1"/>
              </p:cNvSpPr>
              <p:nvPr/>
            </p:nvSpPr>
            <p:spPr bwMode="auto">
              <a:xfrm>
                <a:off x="1120" y="2296"/>
                <a:ext cx="1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0017" name="Rectangle 96"/>
            <p:cNvSpPr>
              <a:spLocks noChangeArrowheads="1"/>
            </p:cNvSpPr>
            <p:nvPr/>
          </p:nvSpPr>
          <p:spPr bwMode="auto">
            <a:xfrm>
              <a:off x="368" y="1944"/>
              <a:ext cx="12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i="1">
                  <a:solidFill>
                    <a:srgbClr val="FF3300"/>
                  </a:solidFill>
                </a:rPr>
                <a:t>A</a:t>
              </a:r>
              <a:endParaRPr lang="en-US" i="1">
                <a:solidFill>
                  <a:srgbClr val="FF3300"/>
                </a:solidFill>
                <a:latin typeface="Times" pitchFamily="18" charset="0"/>
              </a:endParaRPr>
            </a:p>
          </p:txBody>
        </p:sp>
        <p:sp>
          <p:nvSpPr>
            <p:cNvPr id="40018" name="Rectangle 97"/>
            <p:cNvSpPr>
              <a:spLocks noChangeArrowheads="1"/>
            </p:cNvSpPr>
            <p:nvPr/>
          </p:nvSpPr>
          <p:spPr bwMode="auto">
            <a:xfrm>
              <a:off x="504" y="1984"/>
              <a:ext cx="107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i="1">
                  <a:solidFill>
                    <a:srgbClr val="FF3300"/>
                  </a:solidFill>
                </a:rPr>
                <a:t>o</a:t>
              </a:r>
              <a:endParaRPr lang="en-US" i="1">
                <a:solidFill>
                  <a:srgbClr val="FF3300"/>
                </a:solidFill>
                <a:latin typeface="Times" pitchFamily="18" charset="0"/>
              </a:endParaRPr>
            </a:p>
          </p:txBody>
        </p:sp>
        <p:sp>
          <p:nvSpPr>
            <p:cNvPr id="40019" name="Rectangle 192"/>
            <p:cNvSpPr>
              <a:spLocks noChangeArrowheads="1"/>
            </p:cNvSpPr>
            <p:nvPr/>
          </p:nvSpPr>
          <p:spPr bwMode="auto">
            <a:xfrm>
              <a:off x="833" y="2008"/>
              <a:ext cx="728" cy="728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6" name="Group 193"/>
            <p:cNvGrpSpPr>
              <a:grpSpLocks/>
            </p:cNvGrpSpPr>
            <p:nvPr/>
          </p:nvGrpSpPr>
          <p:grpSpPr bwMode="auto">
            <a:xfrm>
              <a:off x="1137" y="1544"/>
              <a:ext cx="112" cy="288"/>
              <a:chOff x="2656" y="648"/>
              <a:chExt cx="112" cy="288"/>
            </a:xfrm>
          </p:grpSpPr>
          <p:sp>
            <p:nvSpPr>
              <p:cNvPr id="40075" name="Freeform 194"/>
              <p:cNvSpPr>
                <a:spLocks/>
              </p:cNvSpPr>
              <p:nvPr/>
            </p:nvSpPr>
            <p:spPr bwMode="auto">
              <a:xfrm>
                <a:off x="2656" y="648"/>
                <a:ext cx="112" cy="120"/>
              </a:xfrm>
              <a:custGeom>
                <a:avLst/>
                <a:gdLst>
                  <a:gd name="T0" fmla="*/ 56 w 112"/>
                  <a:gd name="T1" fmla="*/ 0 h 120"/>
                  <a:gd name="T2" fmla="*/ 112 w 112"/>
                  <a:gd name="T3" fmla="*/ 120 h 120"/>
                  <a:gd name="T4" fmla="*/ 56 w 112"/>
                  <a:gd name="T5" fmla="*/ 80 h 120"/>
                  <a:gd name="T6" fmla="*/ 0 w 112"/>
                  <a:gd name="T7" fmla="*/ 120 h 120"/>
                  <a:gd name="T8" fmla="*/ 56 w 112"/>
                  <a:gd name="T9" fmla="*/ 0 h 1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2"/>
                  <a:gd name="T16" fmla="*/ 0 h 120"/>
                  <a:gd name="T17" fmla="*/ 112 w 112"/>
                  <a:gd name="T18" fmla="*/ 120 h 12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2" h="120">
                    <a:moveTo>
                      <a:pt x="56" y="0"/>
                    </a:moveTo>
                    <a:lnTo>
                      <a:pt x="112" y="120"/>
                    </a:lnTo>
                    <a:lnTo>
                      <a:pt x="56" y="80"/>
                    </a:lnTo>
                    <a:lnTo>
                      <a:pt x="0" y="120"/>
                    </a:lnTo>
                    <a:lnTo>
                      <a:pt x="56" y="0"/>
                    </a:lnTo>
                    <a:close/>
                  </a:path>
                </a:pathLst>
              </a:custGeom>
              <a:solidFill>
                <a:srgbClr val="008800"/>
              </a:solidFill>
              <a:ln w="12700">
                <a:solidFill>
                  <a:srgbClr val="0088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76" name="Line 195"/>
              <p:cNvSpPr>
                <a:spLocks noChangeShapeType="1"/>
              </p:cNvSpPr>
              <p:nvPr/>
            </p:nvSpPr>
            <p:spPr bwMode="auto">
              <a:xfrm>
                <a:off x="2712" y="728"/>
                <a:ext cx="1" cy="208"/>
              </a:xfrm>
              <a:prstGeom prst="line">
                <a:avLst/>
              </a:prstGeom>
              <a:noFill/>
              <a:ln w="38100">
                <a:solidFill>
                  <a:srgbClr val="0088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" name="Group 196"/>
            <p:cNvGrpSpPr>
              <a:grpSpLocks/>
            </p:cNvGrpSpPr>
            <p:nvPr/>
          </p:nvGrpSpPr>
          <p:grpSpPr bwMode="auto">
            <a:xfrm>
              <a:off x="1129" y="2896"/>
              <a:ext cx="112" cy="288"/>
              <a:chOff x="2648" y="2000"/>
              <a:chExt cx="112" cy="288"/>
            </a:xfrm>
          </p:grpSpPr>
          <p:sp>
            <p:nvSpPr>
              <p:cNvPr id="40073" name="Freeform 197"/>
              <p:cNvSpPr>
                <a:spLocks/>
              </p:cNvSpPr>
              <p:nvPr/>
            </p:nvSpPr>
            <p:spPr bwMode="auto">
              <a:xfrm>
                <a:off x="2648" y="2168"/>
                <a:ext cx="112" cy="120"/>
              </a:xfrm>
              <a:custGeom>
                <a:avLst/>
                <a:gdLst>
                  <a:gd name="T0" fmla="*/ 56 w 112"/>
                  <a:gd name="T1" fmla="*/ 120 h 120"/>
                  <a:gd name="T2" fmla="*/ 0 w 112"/>
                  <a:gd name="T3" fmla="*/ 0 h 120"/>
                  <a:gd name="T4" fmla="*/ 56 w 112"/>
                  <a:gd name="T5" fmla="*/ 40 h 120"/>
                  <a:gd name="T6" fmla="*/ 112 w 112"/>
                  <a:gd name="T7" fmla="*/ 0 h 120"/>
                  <a:gd name="T8" fmla="*/ 56 w 112"/>
                  <a:gd name="T9" fmla="*/ 120 h 1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2"/>
                  <a:gd name="T16" fmla="*/ 0 h 120"/>
                  <a:gd name="T17" fmla="*/ 112 w 112"/>
                  <a:gd name="T18" fmla="*/ 120 h 12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2" h="120">
                    <a:moveTo>
                      <a:pt x="56" y="120"/>
                    </a:moveTo>
                    <a:lnTo>
                      <a:pt x="0" y="0"/>
                    </a:lnTo>
                    <a:lnTo>
                      <a:pt x="56" y="40"/>
                    </a:lnTo>
                    <a:lnTo>
                      <a:pt x="112" y="0"/>
                    </a:lnTo>
                    <a:lnTo>
                      <a:pt x="56" y="120"/>
                    </a:lnTo>
                    <a:close/>
                  </a:path>
                </a:pathLst>
              </a:custGeom>
              <a:solidFill>
                <a:srgbClr val="008800"/>
              </a:solidFill>
              <a:ln w="12700">
                <a:solidFill>
                  <a:srgbClr val="0088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74" name="Line 198"/>
              <p:cNvSpPr>
                <a:spLocks noChangeShapeType="1"/>
              </p:cNvSpPr>
              <p:nvPr/>
            </p:nvSpPr>
            <p:spPr bwMode="auto">
              <a:xfrm flipV="1">
                <a:off x="2704" y="2000"/>
                <a:ext cx="1" cy="208"/>
              </a:xfrm>
              <a:prstGeom prst="line">
                <a:avLst/>
              </a:prstGeom>
              <a:noFill/>
              <a:ln w="38100">
                <a:solidFill>
                  <a:srgbClr val="0088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0022" name="Line 199"/>
            <p:cNvSpPr>
              <a:spLocks noChangeShapeType="1"/>
            </p:cNvSpPr>
            <p:nvPr/>
          </p:nvSpPr>
          <p:spPr bwMode="auto">
            <a:xfrm>
              <a:off x="1457" y="2008"/>
              <a:ext cx="24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023" name="Line 200"/>
            <p:cNvSpPr>
              <a:spLocks noChangeShapeType="1"/>
            </p:cNvSpPr>
            <p:nvPr/>
          </p:nvSpPr>
          <p:spPr bwMode="auto">
            <a:xfrm>
              <a:off x="1513" y="2008"/>
              <a:ext cx="24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024" name="Rectangle 201"/>
            <p:cNvSpPr>
              <a:spLocks noChangeArrowheads="1"/>
            </p:cNvSpPr>
            <p:nvPr/>
          </p:nvSpPr>
          <p:spPr bwMode="auto">
            <a:xfrm>
              <a:off x="1617" y="1800"/>
              <a:ext cx="95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008800"/>
                  </a:solidFill>
                  <a:latin typeface="Symbol" pitchFamily="18" charset="2"/>
                </a:rPr>
                <a:t>d</a:t>
              </a:r>
              <a:endParaRPr lang="en-US">
                <a:latin typeface="Times" pitchFamily="18" charset="0"/>
              </a:endParaRPr>
            </a:p>
          </p:txBody>
        </p:sp>
        <p:sp>
          <p:nvSpPr>
            <p:cNvPr id="40025" name="Rectangle 202"/>
            <p:cNvSpPr>
              <a:spLocks noChangeArrowheads="1"/>
            </p:cNvSpPr>
            <p:nvPr/>
          </p:nvSpPr>
          <p:spPr bwMode="auto">
            <a:xfrm>
              <a:off x="1713" y="1808"/>
              <a:ext cx="160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008800"/>
                  </a:solidFill>
                </a:rPr>
                <a:t>/2</a:t>
              </a:r>
              <a:endParaRPr lang="en-US"/>
            </a:p>
          </p:txBody>
        </p:sp>
        <p:grpSp>
          <p:nvGrpSpPr>
            <p:cNvPr id="8" name="Group 209"/>
            <p:cNvGrpSpPr>
              <a:grpSpLocks/>
            </p:cNvGrpSpPr>
            <p:nvPr/>
          </p:nvGrpSpPr>
          <p:grpSpPr bwMode="auto">
            <a:xfrm>
              <a:off x="577" y="3006"/>
              <a:ext cx="352" cy="264"/>
              <a:chOff x="2096" y="2110"/>
              <a:chExt cx="352" cy="264"/>
            </a:xfrm>
          </p:grpSpPr>
          <p:sp>
            <p:nvSpPr>
              <p:cNvPr id="40070" name="Rectangle 210"/>
              <p:cNvSpPr>
                <a:spLocks noChangeArrowheads="1"/>
              </p:cNvSpPr>
              <p:nvPr/>
            </p:nvSpPr>
            <p:spPr bwMode="auto">
              <a:xfrm>
                <a:off x="2096" y="2110"/>
                <a:ext cx="95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>
                    <a:solidFill>
                      <a:srgbClr val="004400"/>
                    </a:solidFill>
                    <a:latin typeface="Symbol" pitchFamily="18" charset="2"/>
                  </a:rPr>
                  <a:t>d</a:t>
                </a:r>
                <a:endParaRPr lang="en-US">
                  <a:latin typeface="Times" pitchFamily="18" charset="0"/>
                </a:endParaRPr>
              </a:p>
            </p:txBody>
          </p:sp>
          <p:sp>
            <p:nvSpPr>
              <p:cNvPr id="40071" name="Rectangle 211"/>
              <p:cNvSpPr>
                <a:spLocks noChangeArrowheads="1"/>
              </p:cNvSpPr>
              <p:nvPr/>
            </p:nvSpPr>
            <p:spPr bwMode="auto">
              <a:xfrm>
                <a:off x="2192" y="2182"/>
                <a:ext cx="89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000" i="1">
                    <a:solidFill>
                      <a:srgbClr val="004400"/>
                    </a:solidFill>
                  </a:rPr>
                  <a:t>L</a:t>
                </a:r>
                <a:endParaRPr lang="en-US" i="1"/>
              </a:p>
            </p:txBody>
          </p:sp>
          <p:sp>
            <p:nvSpPr>
              <p:cNvPr id="40072" name="Rectangle 212"/>
              <p:cNvSpPr>
                <a:spLocks noChangeArrowheads="1"/>
              </p:cNvSpPr>
              <p:nvPr/>
            </p:nvSpPr>
            <p:spPr bwMode="auto">
              <a:xfrm>
                <a:off x="2288" y="2118"/>
                <a:ext cx="160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>
                    <a:solidFill>
                      <a:srgbClr val="004400"/>
                    </a:solidFill>
                  </a:rPr>
                  <a:t>/2</a:t>
                </a:r>
                <a:endParaRPr lang="en-US"/>
              </a:p>
            </p:txBody>
          </p:sp>
        </p:grpSp>
        <p:sp>
          <p:nvSpPr>
            <p:cNvPr id="40027" name="Freeform 213"/>
            <p:cNvSpPr>
              <a:spLocks/>
            </p:cNvSpPr>
            <p:nvPr/>
          </p:nvSpPr>
          <p:spPr bwMode="auto">
            <a:xfrm>
              <a:off x="1657" y="2650"/>
              <a:ext cx="80" cy="88"/>
            </a:xfrm>
            <a:custGeom>
              <a:avLst/>
              <a:gdLst>
                <a:gd name="T0" fmla="*/ 40 w 80"/>
                <a:gd name="T1" fmla="*/ 88 h 88"/>
                <a:gd name="T2" fmla="*/ 0 w 80"/>
                <a:gd name="T3" fmla="*/ 0 h 88"/>
                <a:gd name="T4" fmla="*/ 40 w 80"/>
                <a:gd name="T5" fmla="*/ 32 h 88"/>
                <a:gd name="T6" fmla="*/ 80 w 80"/>
                <a:gd name="T7" fmla="*/ 0 h 88"/>
                <a:gd name="T8" fmla="*/ 40 w 80"/>
                <a:gd name="T9" fmla="*/ 88 h 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0"/>
                <a:gd name="T16" fmla="*/ 0 h 88"/>
                <a:gd name="T17" fmla="*/ 80 w 80"/>
                <a:gd name="T18" fmla="*/ 88 h 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0" h="88">
                  <a:moveTo>
                    <a:pt x="40" y="88"/>
                  </a:moveTo>
                  <a:lnTo>
                    <a:pt x="0" y="0"/>
                  </a:lnTo>
                  <a:lnTo>
                    <a:pt x="40" y="32"/>
                  </a:lnTo>
                  <a:lnTo>
                    <a:pt x="80" y="0"/>
                  </a:lnTo>
                  <a:lnTo>
                    <a:pt x="40" y="88"/>
                  </a:lnTo>
                  <a:close/>
                </a:path>
              </a:pathLst>
            </a:cu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028" name="Freeform 214"/>
            <p:cNvSpPr>
              <a:spLocks/>
            </p:cNvSpPr>
            <p:nvPr/>
          </p:nvSpPr>
          <p:spPr bwMode="auto">
            <a:xfrm>
              <a:off x="1657" y="2008"/>
              <a:ext cx="80" cy="88"/>
            </a:xfrm>
            <a:custGeom>
              <a:avLst/>
              <a:gdLst>
                <a:gd name="T0" fmla="*/ 40 w 80"/>
                <a:gd name="T1" fmla="*/ 0 h 88"/>
                <a:gd name="T2" fmla="*/ 80 w 80"/>
                <a:gd name="T3" fmla="*/ 88 h 88"/>
                <a:gd name="T4" fmla="*/ 40 w 80"/>
                <a:gd name="T5" fmla="*/ 56 h 88"/>
                <a:gd name="T6" fmla="*/ 0 w 80"/>
                <a:gd name="T7" fmla="*/ 88 h 88"/>
                <a:gd name="T8" fmla="*/ 40 w 80"/>
                <a:gd name="T9" fmla="*/ 0 h 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0"/>
                <a:gd name="T16" fmla="*/ 0 h 88"/>
                <a:gd name="T17" fmla="*/ 80 w 80"/>
                <a:gd name="T18" fmla="*/ 88 h 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0" h="88">
                  <a:moveTo>
                    <a:pt x="40" y="0"/>
                  </a:moveTo>
                  <a:lnTo>
                    <a:pt x="80" y="88"/>
                  </a:lnTo>
                  <a:lnTo>
                    <a:pt x="40" y="56"/>
                  </a:lnTo>
                  <a:lnTo>
                    <a:pt x="0" y="88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029" name="Rectangle 215"/>
            <p:cNvSpPr>
              <a:spLocks noChangeArrowheads="1"/>
            </p:cNvSpPr>
            <p:nvPr/>
          </p:nvSpPr>
          <p:spPr bwMode="auto">
            <a:xfrm>
              <a:off x="1745" y="2240"/>
              <a:ext cx="17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i="1">
                  <a:solidFill>
                    <a:srgbClr val="000000"/>
                  </a:solidFill>
                </a:rPr>
                <a:t>L</a:t>
              </a:r>
              <a:r>
                <a:rPr lang="en-US" i="1" baseline="-25000">
                  <a:solidFill>
                    <a:srgbClr val="000000"/>
                  </a:solidFill>
                </a:rPr>
                <a:t>o</a:t>
              </a:r>
              <a:endParaRPr lang="en-US" i="1"/>
            </a:p>
          </p:txBody>
        </p:sp>
        <p:sp>
          <p:nvSpPr>
            <p:cNvPr id="40030" name="Rectangle 216"/>
            <p:cNvSpPr>
              <a:spLocks noChangeArrowheads="1"/>
            </p:cNvSpPr>
            <p:nvPr/>
          </p:nvSpPr>
          <p:spPr bwMode="auto">
            <a:xfrm>
              <a:off x="1881" y="2328"/>
              <a:ext cx="0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endParaRPr lang="en-US" i="1"/>
            </a:p>
          </p:txBody>
        </p:sp>
        <p:grpSp>
          <p:nvGrpSpPr>
            <p:cNvPr id="9" name="Group 217"/>
            <p:cNvGrpSpPr>
              <a:grpSpLocks/>
            </p:cNvGrpSpPr>
            <p:nvPr/>
          </p:nvGrpSpPr>
          <p:grpSpPr bwMode="auto">
            <a:xfrm>
              <a:off x="849" y="2584"/>
              <a:ext cx="688" cy="80"/>
              <a:chOff x="2368" y="1688"/>
              <a:chExt cx="688" cy="80"/>
            </a:xfrm>
          </p:grpSpPr>
          <p:sp>
            <p:nvSpPr>
              <p:cNvPr id="40057" name="Freeform 218"/>
              <p:cNvSpPr>
                <a:spLocks/>
              </p:cNvSpPr>
              <p:nvPr/>
            </p:nvSpPr>
            <p:spPr bwMode="auto">
              <a:xfrm>
                <a:off x="2368" y="1688"/>
                <a:ext cx="88" cy="80"/>
              </a:xfrm>
              <a:custGeom>
                <a:avLst/>
                <a:gdLst>
                  <a:gd name="T0" fmla="*/ 0 w 88"/>
                  <a:gd name="T1" fmla="*/ 40 h 80"/>
                  <a:gd name="T2" fmla="*/ 88 w 88"/>
                  <a:gd name="T3" fmla="*/ 0 h 80"/>
                  <a:gd name="T4" fmla="*/ 56 w 88"/>
                  <a:gd name="T5" fmla="*/ 40 h 80"/>
                  <a:gd name="T6" fmla="*/ 88 w 88"/>
                  <a:gd name="T7" fmla="*/ 80 h 80"/>
                  <a:gd name="T8" fmla="*/ 0 w 88"/>
                  <a:gd name="T9" fmla="*/ 40 h 8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8"/>
                  <a:gd name="T16" fmla="*/ 0 h 80"/>
                  <a:gd name="T17" fmla="*/ 88 w 88"/>
                  <a:gd name="T18" fmla="*/ 80 h 8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8" h="80">
                    <a:moveTo>
                      <a:pt x="0" y="40"/>
                    </a:moveTo>
                    <a:lnTo>
                      <a:pt x="88" y="0"/>
                    </a:lnTo>
                    <a:lnTo>
                      <a:pt x="56" y="40"/>
                    </a:lnTo>
                    <a:lnTo>
                      <a:pt x="88" y="8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58" name="Freeform 219"/>
              <p:cNvSpPr>
                <a:spLocks/>
              </p:cNvSpPr>
              <p:nvPr/>
            </p:nvSpPr>
            <p:spPr bwMode="auto">
              <a:xfrm>
                <a:off x="2968" y="1688"/>
                <a:ext cx="88" cy="80"/>
              </a:xfrm>
              <a:custGeom>
                <a:avLst/>
                <a:gdLst>
                  <a:gd name="T0" fmla="*/ 88 w 88"/>
                  <a:gd name="T1" fmla="*/ 40 h 80"/>
                  <a:gd name="T2" fmla="*/ 0 w 88"/>
                  <a:gd name="T3" fmla="*/ 80 h 80"/>
                  <a:gd name="T4" fmla="*/ 32 w 88"/>
                  <a:gd name="T5" fmla="*/ 40 h 80"/>
                  <a:gd name="T6" fmla="*/ 0 w 88"/>
                  <a:gd name="T7" fmla="*/ 0 h 80"/>
                  <a:gd name="T8" fmla="*/ 88 w 88"/>
                  <a:gd name="T9" fmla="*/ 40 h 8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8"/>
                  <a:gd name="T16" fmla="*/ 0 h 80"/>
                  <a:gd name="T17" fmla="*/ 88 w 88"/>
                  <a:gd name="T18" fmla="*/ 80 h 8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8" h="80">
                    <a:moveTo>
                      <a:pt x="88" y="40"/>
                    </a:moveTo>
                    <a:lnTo>
                      <a:pt x="0" y="80"/>
                    </a:lnTo>
                    <a:lnTo>
                      <a:pt x="32" y="40"/>
                    </a:lnTo>
                    <a:lnTo>
                      <a:pt x="0" y="0"/>
                    </a:lnTo>
                    <a:lnTo>
                      <a:pt x="88" y="40"/>
                    </a:lnTo>
                    <a:close/>
                  </a:path>
                </a:pathLst>
              </a:cu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59" name="Line 220"/>
              <p:cNvSpPr>
                <a:spLocks noChangeShapeType="1"/>
              </p:cNvSpPr>
              <p:nvPr/>
            </p:nvSpPr>
            <p:spPr bwMode="auto">
              <a:xfrm>
                <a:off x="2424" y="1728"/>
                <a:ext cx="24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60" name="Line 221"/>
              <p:cNvSpPr>
                <a:spLocks noChangeShapeType="1"/>
              </p:cNvSpPr>
              <p:nvPr/>
            </p:nvSpPr>
            <p:spPr bwMode="auto">
              <a:xfrm>
                <a:off x="2480" y="1728"/>
                <a:ext cx="24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61" name="Line 222"/>
              <p:cNvSpPr>
                <a:spLocks noChangeShapeType="1"/>
              </p:cNvSpPr>
              <p:nvPr/>
            </p:nvSpPr>
            <p:spPr bwMode="auto">
              <a:xfrm>
                <a:off x="2536" y="1728"/>
                <a:ext cx="24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62" name="Line 223"/>
              <p:cNvSpPr>
                <a:spLocks noChangeShapeType="1"/>
              </p:cNvSpPr>
              <p:nvPr/>
            </p:nvSpPr>
            <p:spPr bwMode="auto">
              <a:xfrm>
                <a:off x="2592" y="1728"/>
                <a:ext cx="24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63" name="Line 224"/>
              <p:cNvSpPr>
                <a:spLocks noChangeShapeType="1"/>
              </p:cNvSpPr>
              <p:nvPr/>
            </p:nvSpPr>
            <p:spPr bwMode="auto">
              <a:xfrm>
                <a:off x="2648" y="1728"/>
                <a:ext cx="24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64" name="Line 225"/>
              <p:cNvSpPr>
                <a:spLocks noChangeShapeType="1"/>
              </p:cNvSpPr>
              <p:nvPr/>
            </p:nvSpPr>
            <p:spPr bwMode="auto">
              <a:xfrm>
                <a:off x="2704" y="1728"/>
                <a:ext cx="24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65" name="Line 226"/>
              <p:cNvSpPr>
                <a:spLocks noChangeShapeType="1"/>
              </p:cNvSpPr>
              <p:nvPr/>
            </p:nvSpPr>
            <p:spPr bwMode="auto">
              <a:xfrm>
                <a:off x="2760" y="1728"/>
                <a:ext cx="24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66" name="Line 227"/>
              <p:cNvSpPr>
                <a:spLocks noChangeShapeType="1"/>
              </p:cNvSpPr>
              <p:nvPr/>
            </p:nvSpPr>
            <p:spPr bwMode="auto">
              <a:xfrm>
                <a:off x="2816" y="1728"/>
                <a:ext cx="24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67" name="Line 228"/>
              <p:cNvSpPr>
                <a:spLocks noChangeShapeType="1"/>
              </p:cNvSpPr>
              <p:nvPr/>
            </p:nvSpPr>
            <p:spPr bwMode="auto">
              <a:xfrm>
                <a:off x="2872" y="1728"/>
                <a:ext cx="24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68" name="Line 229"/>
              <p:cNvSpPr>
                <a:spLocks noChangeShapeType="1"/>
              </p:cNvSpPr>
              <p:nvPr/>
            </p:nvSpPr>
            <p:spPr bwMode="auto">
              <a:xfrm>
                <a:off x="2928" y="1728"/>
                <a:ext cx="24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69" name="Line 230"/>
              <p:cNvSpPr>
                <a:spLocks noChangeShapeType="1"/>
              </p:cNvSpPr>
              <p:nvPr/>
            </p:nvSpPr>
            <p:spPr bwMode="auto">
              <a:xfrm>
                <a:off x="2984" y="1728"/>
                <a:ext cx="8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0032" name="Rectangle 231"/>
            <p:cNvSpPr>
              <a:spLocks noChangeArrowheads="1"/>
            </p:cNvSpPr>
            <p:nvPr/>
          </p:nvSpPr>
          <p:spPr bwMode="auto">
            <a:xfrm>
              <a:off x="1065" y="2392"/>
              <a:ext cx="16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i="1">
                  <a:solidFill>
                    <a:srgbClr val="000000"/>
                  </a:solidFill>
                </a:rPr>
                <a:t>w</a:t>
              </a:r>
              <a:endParaRPr lang="en-US" i="1"/>
            </a:p>
          </p:txBody>
        </p:sp>
        <p:sp>
          <p:nvSpPr>
            <p:cNvPr id="40033" name="Rectangle 232"/>
            <p:cNvSpPr>
              <a:spLocks noChangeArrowheads="1"/>
            </p:cNvSpPr>
            <p:nvPr/>
          </p:nvSpPr>
          <p:spPr bwMode="auto">
            <a:xfrm>
              <a:off x="1217" y="2480"/>
              <a:ext cx="89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 i="1">
                  <a:solidFill>
                    <a:srgbClr val="000000"/>
                  </a:solidFill>
                </a:rPr>
                <a:t>o</a:t>
              </a:r>
              <a:endParaRPr lang="en-US" i="1"/>
            </a:p>
          </p:txBody>
        </p:sp>
        <p:grpSp>
          <p:nvGrpSpPr>
            <p:cNvPr id="10" name="Group 233"/>
            <p:cNvGrpSpPr>
              <a:grpSpLocks/>
            </p:cNvGrpSpPr>
            <p:nvPr/>
          </p:nvGrpSpPr>
          <p:grpSpPr bwMode="auto">
            <a:xfrm>
              <a:off x="668" y="2952"/>
              <a:ext cx="152" cy="96"/>
              <a:chOff x="2208" y="2056"/>
              <a:chExt cx="152" cy="96"/>
            </a:xfrm>
          </p:grpSpPr>
          <p:sp>
            <p:nvSpPr>
              <p:cNvPr id="40055" name="Freeform 234"/>
              <p:cNvSpPr>
                <a:spLocks/>
              </p:cNvSpPr>
              <p:nvPr/>
            </p:nvSpPr>
            <p:spPr bwMode="auto">
              <a:xfrm>
                <a:off x="2288" y="2056"/>
                <a:ext cx="72" cy="96"/>
              </a:xfrm>
              <a:custGeom>
                <a:avLst/>
                <a:gdLst>
                  <a:gd name="T0" fmla="*/ 72 w 72"/>
                  <a:gd name="T1" fmla="*/ 48 h 96"/>
                  <a:gd name="T2" fmla="*/ 0 w 72"/>
                  <a:gd name="T3" fmla="*/ 96 h 96"/>
                  <a:gd name="T4" fmla="*/ 24 w 72"/>
                  <a:gd name="T5" fmla="*/ 48 h 96"/>
                  <a:gd name="T6" fmla="*/ 0 w 72"/>
                  <a:gd name="T7" fmla="*/ 0 h 96"/>
                  <a:gd name="T8" fmla="*/ 72 w 72"/>
                  <a:gd name="T9" fmla="*/ 48 h 9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"/>
                  <a:gd name="T16" fmla="*/ 0 h 96"/>
                  <a:gd name="T17" fmla="*/ 72 w 72"/>
                  <a:gd name="T18" fmla="*/ 96 h 9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" h="96">
                    <a:moveTo>
                      <a:pt x="72" y="48"/>
                    </a:moveTo>
                    <a:lnTo>
                      <a:pt x="0" y="96"/>
                    </a:lnTo>
                    <a:lnTo>
                      <a:pt x="24" y="48"/>
                    </a:lnTo>
                    <a:lnTo>
                      <a:pt x="0" y="0"/>
                    </a:lnTo>
                    <a:lnTo>
                      <a:pt x="72" y="48"/>
                    </a:lnTo>
                    <a:close/>
                  </a:path>
                </a:pathLst>
              </a:custGeom>
              <a:solidFill>
                <a:srgbClr val="004400"/>
              </a:solidFill>
              <a:ln w="12700">
                <a:solidFill>
                  <a:srgbClr val="0044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56" name="Line 235"/>
              <p:cNvSpPr>
                <a:spLocks noChangeShapeType="1"/>
              </p:cNvSpPr>
              <p:nvPr/>
            </p:nvSpPr>
            <p:spPr bwMode="auto">
              <a:xfrm>
                <a:off x="2208" y="2104"/>
                <a:ext cx="104" cy="1"/>
              </a:xfrm>
              <a:prstGeom prst="line">
                <a:avLst/>
              </a:prstGeom>
              <a:noFill/>
              <a:ln w="12700">
                <a:solidFill>
                  <a:srgbClr val="0044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1" name="Group 236"/>
            <p:cNvGrpSpPr>
              <a:grpSpLocks/>
            </p:cNvGrpSpPr>
            <p:nvPr/>
          </p:nvGrpSpPr>
          <p:grpSpPr bwMode="auto">
            <a:xfrm>
              <a:off x="938" y="2952"/>
              <a:ext cx="152" cy="96"/>
              <a:chOff x="2448" y="2056"/>
              <a:chExt cx="152" cy="96"/>
            </a:xfrm>
          </p:grpSpPr>
          <p:sp>
            <p:nvSpPr>
              <p:cNvPr id="40053" name="Freeform 237"/>
              <p:cNvSpPr>
                <a:spLocks/>
              </p:cNvSpPr>
              <p:nvPr/>
            </p:nvSpPr>
            <p:spPr bwMode="auto">
              <a:xfrm>
                <a:off x="2448" y="2056"/>
                <a:ext cx="72" cy="96"/>
              </a:xfrm>
              <a:custGeom>
                <a:avLst/>
                <a:gdLst>
                  <a:gd name="T0" fmla="*/ 0 w 72"/>
                  <a:gd name="T1" fmla="*/ 48 h 96"/>
                  <a:gd name="T2" fmla="*/ 72 w 72"/>
                  <a:gd name="T3" fmla="*/ 0 h 96"/>
                  <a:gd name="T4" fmla="*/ 48 w 72"/>
                  <a:gd name="T5" fmla="*/ 48 h 96"/>
                  <a:gd name="T6" fmla="*/ 72 w 72"/>
                  <a:gd name="T7" fmla="*/ 96 h 96"/>
                  <a:gd name="T8" fmla="*/ 0 w 72"/>
                  <a:gd name="T9" fmla="*/ 48 h 9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"/>
                  <a:gd name="T16" fmla="*/ 0 h 96"/>
                  <a:gd name="T17" fmla="*/ 72 w 72"/>
                  <a:gd name="T18" fmla="*/ 96 h 9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" h="96">
                    <a:moveTo>
                      <a:pt x="0" y="48"/>
                    </a:moveTo>
                    <a:lnTo>
                      <a:pt x="72" y="0"/>
                    </a:lnTo>
                    <a:lnTo>
                      <a:pt x="48" y="48"/>
                    </a:lnTo>
                    <a:lnTo>
                      <a:pt x="72" y="96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rgbClr val="004400"/>
              </a:solidFill>
              <a:ln w="12700">
                <a:solidFill>
                  <a:srgbClr val="0044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54" name="Line 238"/>
              <p:cNvSpPr>
                <a:spLocks noChangeShapeType="1"/>
              </p:cNvSpPr>
              <p:nvPr/>
            </p:nvSpPr>
            <p:spPr bwMode="auto">
              <a:xfrm>
                <a:off x="2496" y="2104"/>
                <a:ext cx="104" cy="1"/>
              </a:xfrm>
              <a:prstGeom prst="line">
                <a:avLst/>
              </a:prstGeom>
              <a:noFill/>
              <a:ln w="12700">
                <a:solidFill>
                  <a:srgbClr val="0044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2" name="Group 242"/>
            <p:cNvGrpSpPr>
              <a:grpSpLocks/>
            </p:cNvGrpSpPr>
            <p:nvPr/>
          </p:nvGrpSpPr>
          <p:grpSpPr bwMode="auto">
            <a:xfrm>
              <a:off x="1569" y="2008"/>
              <a:ext cx="96" cy="152"/>
              <a:chOff x="3088" y="1112"/>
              <a:chExt cx="96" cy="152"/>
            </a:xfrm>
          </p:grpSpPr>
          <p:sp>
            <p:nvSpPr>
              <p:cNvPr id="40051" name="Freeform 243"/>
              <p:cNvSpPr>
                <a:spLocks/>
              </p:cNvSpPr>
              <p:nvPr/>
            </p:nvSpPr>
            <p:spPr bwMode="auto">
              <a:xfrm>
                <a:off x="3088" y="1112"/>
                <a:ext cx="96" cy="72"/>
              </a:xfrm>
              <a:custGeom>
                <a:avLst/>
                <a:gdLst>
                  <a:gd name="T0" fmla="*/ 48 w 96"/>
                  <a:gd name="T1" fmla="*/ 0 h 72"/>
                  <a:gd name="T2" fmla="*/ 96 w 96"/>
                  <a:gd name="T3" fmla="*/ 72 h 72"/>
                  <a:gd name="T4" fmla="*/ 48 w 96"/>
                  <a:gd name="T5" fmla="*/ 48 h 72"/>
                  <a:gd name="T6" fmla="*/ 0 w 96"/>
                  <a:gd name="T7" fmla="*/ 72 h 72"/>
                  <a:gd name="T8" fmla="*/ 48 w 96"/>
                  <a:gd name="T9" fmla="*/ 0 h 7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6"/>
                  <a:gd name="T16" fmla="*/ 0 h 72"/>
                  <a:gd name="T17" fmla="*/ 96 w 96"/>
                  <a:gd name="T18" fmla="*/ 72 h 7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6" h="72">
                    <a:moveTo>
                      <a:pt x="48" y="0"/>
                    </a:moveTo>
                    <a:lnTo>
                      <a:pt x="96" y="72"/>
                    </a:lnTo>
                    <a:lnTo>
                      <a:pt x="48" y="48"/>
                    </a:lnTo>
                    <a:lnTo>
                      <a:pt x="0" y="72"/>
                    </a:lnTo>
                    <a:lnTo>
                      <a:pt x="48" y="0"/>
                    </a:lnTo>
                    <a:close/>
                  </a:path>
                </a:pathLst>
              </a:custGeom>
              <a:solidFill>
                <a:srgbClr val="008800"/>
              </a:solidFill>
              <a:ln w="12700">
                <a:solidFill>
                  <a:srgbClr val="0088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52" name="Line 244"/>
              <p:cNvSpPr>
                <a:spLocks noChangeShapeType="1"/>
              </p:cNvSpPr>
              <p:nvPr/>
            </p:nvSpPr>
            <p:spPr bwMode="auto">
              <a:xfrm flipV="1">
                <a:off x="3136" y="1160"/>
                <a:ext cx="1" cy="104"/>
              </a:xfrm>
              <a:prstGeom prst="line">
                <a:avLst/>
              </a:prstGeom>
              <a:noFill/>
              <a:ln w="12700">
                <a:solidFill>
                  <a:srgbClr val="0088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3" name="Group 245"/>
            <p:cNvGrpSpPr>
              <a:grpSpLocks/>
            </p:cNvGrpSpPr>
            <p:nvPr/>
          </p:nvGrpSpPr>
          <p:grpSpPr bwMode="auto">
            <a:xfrm>
              <a:off x="1569" y="1688"/>
              <a:ext cx="96" cy="152"/>
              <a:chOff x="3088" y="792"/>
              <a:chExt cx="96" cy="152"/>
            </a:xfrm>
          </p:grpSpPr>
          <p:sp>
            <p:nvSpPr>
              <p:cNvPr id="40049" name="Freeform 246"/>
              <p:cNvSpPr>
                <a:spLocks/>
              </p:cNvSpPr>
              <p:nvPr/>
            </p:nvSpPr>
            <p:spPr bwMode="auto">
              <a:xfrm>
                <a:off x="3088" y="872"/>
                <a:ext cx="96" cy="72"/>
              </a:xfrm>
              <a:custGeom>
                <a:avLst/>
                <a:gdLst>
                  <a:gd name="T0" fmla="*/ 48 w 96"/>
                  <a:gd name="T1" fmla="*/ 72 h 72"/>
                  <a:gd name="T2" fmla="*/ 0 w 96"/>
                  <a:gd name="T3" fmla="*/ 0 h 72"/>
                  <a:gd name="T4" fmla="*/ 48 w 96"/>
                  <a:gd name="T5" fmla="*/ 24 h 72"/>
                  <a:gd name="T6" fmla="*/ 96 w 96"/>
                  <a:gd name="T7" fmla="*/ 0 h 72"/>
                  <a:gd name="T8" fmla="*/ 48 w 96"/>
                  <a:gd name="T9" fmla="*/ 72 h 7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6"/>
                  <a:gd name="T16" fmla="*/ 0 h 72"/>
                  <a:gd name="T17" fmla="*/ 96 w 96"/>
                  <a:gd name="T18" fmla="*/ 72 h 7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6" h="72">
                    <a:moveTo>
                      <a:pt x="48" y="72"/>
                    </a:moveTo>
                    <a:lnTo>
                      <a:pt x="0" y="0"/>
                    </a:lnTo>
                    <a:lnTo>
                      <a:pt x="48" y="24"/>
                    </a:lnTo>
                    <a:lnTo>
                      <a:pt x="96" y="0"/>
                    </a:lnTo>
                    <a:lnTo>
                      <a:pt x="48" y="72"/>
                    </a:lnTo>
                    <a:close/>
                  </a:path>
                </a:pathLst>
              </a:custGeom>
              <a:solidFill>
                <a:srgbClr val="008800"/>
              </a:solidFill>
              <a:ln w="12700">
                <a:solidFill>
                  <a:srgbClr val="0088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50" name="Line 247"/>
              <p:cNvSpPr>
                <a:spLocks noChangeShapeType="1"/>
              </p:cNvSpPr>
              <p:nvPr/>
            </p:nvSpPr>
            <p:spPr bwMode="auto">
              <a:xfrm flipV="1">
                <a:off x="3136" y="792"/>
                <a:ext cx="1" cy="104"/>
              </a:xfrm>
              <a:prstGeom prst="line">
                <a:avLst/>
              </a:prstGeom>
              <a:noFill/>
              <a:ln w="12700">
                <a:solidFill>
                  <a:srgbClr val="0088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0038" name="Line 248"/>
            <p:cNvSpPr>
              <a:spLocks noChangeShapeType="1"/>
            </p:cNvSpPr>
            <p:nvPr/>
          </p:nvSpPr>
          <p:spPr bwMode="auto">
            <a:xfrm flipH="1">
              <a:off x="1469" y="1853"/>
              <a:ext cx="24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039" name="Line 249"/>
            <p:cNvSpPr>
              <a:spLocks noChangeShapeType="1"/>
            </p:cNvSpPr>
            <p:nvPr/>
          </p:nvSpPr>
          <p:spPr bwMode="auto">
            <a:xfrm flipH="1">
              <a:off x="1547" y="2003"/>
              <a:ext cx="17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040" name="Line 250"/>
            <p:cNvSpPr>
              <a:spLocks noChangeShapeType="1"/>
            </p:cNvSpPr>
            <p:nvPr/>
          </p:nvSpPr>
          <p:spPr bwMode="auto">
            <a:xfrm>
              <a:off x="1697" y="2027"/>
              <a:ext cx="0" cy="6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041" name="Line 251"/>
            <p:cNvSpPr>
              <a:spLocks noChangeShapeType="1"/>
            </p:cNvSpPr>
            <p:nvPr/>
          </p:nvSpPr>
          <p:spPr bwMode="auto">
            <a:xfrm flipH="1">
              <a:off x="1553" y="2741"/>
              <a:ext cx="17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042" name="Line 252"/>
            <p:cNvSpPr>
              <a:spLocks noChangeShapeType="1"/>
            </p:cNvSpPr>
            <p:nvPr/>
          </p:nvSpPr>
          <p:spPr bwMode="auto">
            <a:xfrm>
              <a:off x="1469" y="2894"/>
              <a:ext cx="0" cy="2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043" name="Line 253"/>
            <p:cNvSpPr>
              <a:spLocks noChangeShapeType="1"/>
            </p:cNvSpPr>
            <p:nvPr/>
          </p:nvSpPr>
          <p:spPr bwMode="auto">
            <a:xfrm flipH="1">
              <a:off x="1568" y="2894"/>
              <a:ext cx="1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044" name="Line 254"/>
            <p:cNvSpPr>
              <a:spLocks noChangeShapeType="1"/>
            </p:cNvSpPr>
            <p:nvPr/>
          </p:nvSpPr>
          <p:spPr bwMode="auto">
            <a:xfrm>
              <a:off x="1565" y="2894"/>
              <a:ext cx="0" cy="1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045" name="Line 258"/>
            <p:cNvSpPr>
              <a:spLocks noChangeShapeType="1"/>
            </p:cNvSpPr>
            <p:nvPr/>
          </p:nvSpPr>
          <p:spPr bwMode="auto">
            <a:xfrm>
              <a:off x="932" y="2894"/>
              <a:ext cx="0" cy="2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046" name="Rectangle 259"/>
            <p:cNvSpPr>
              <a:spLocks noChangeArrowheads="1"/>
            </p:cNvSpPr>
            <p:nvPr/>
          </p:nvSpPr>
          <p:spPr bwMode="auto">
            <a:xfrm>
              <a:off x="937" y="1856"/>
              <a:ext cx="528" cy="1032"/>
            </a:xfrm>
            <a:prstGeom prst="rect">
              <a:avLst/>
            </a:prstGeom>
            <a:noFill/>
            <a:ln w="25400">
              <a:solidFill>
                <a:srgbClr val="0088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047" name="Line 260"/>
            <p:cNvSpPr>
              <a:spLocks noChangeShapeType="1"/>
            </p:cNvSpPr>
            <p:nvPr/>
          </p:nvSpPr>
          <p:spPr bwMode="auto">
            <a:xfrm>
              <a:off x="827" y="2894"/>
              <a:ext cx="0" cy="1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048" name="Line 261"/>
            <p:cNvSpPr>
              <a:spLocks noChangeShapeType="1"/>
            </p:cNvSpPr>
            <p:nvPr/>
          </p:nvSpPr>
          <p:spPr bwMode="auto">
            <a:xfrm>
              <a:off x="841" y="2368"/>
              <a:ext cx="713" cy="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" name="Group 281"/>
          <p:cNvGrpSpPr>
            <a:grpSpLocks/>
          </p:cNvGrpSpPr>
          <p:nvPr/>
        </p:nvGrpSpPr>
        <p:grpSpPr bwMode="auto">
          <a:xfrm>
            <a:off x="5029200" y="914400"/>
            <a:ext cx="3233738" cy="4368800"/>
            <a:chOff x="3168" y="576"/>
            <a:chExt cx="2037" cy="2752"/>
          </a:xfrm>
        </p:grpSpPr>
        <p:sp>
          <p:nvSpPr>
            <p:cNvPr id="39946" name="Rectangle 10"/>
            <p:cNvSpPr>
              <a:spLocks noChangeArrowheads="1"/>
            </p:cNvSpPr>
            <p:nvPr/>
          </p:nvSpPr>
          <p:spPr bwMode="auto">
            <a:xfrm>
              <a:off x="3168" y="576"/>
              <a:ext cx="196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lang="en-US" b="1"/>
                <a:t>• Simple torsion:</a:t>
              </a:r>
            </a:p>
          </p:txBody>
        </p:sp>
        <p:grpSp>
          <p:nvGrpSpPr>
            <p:cNvPr id="15" name="Group 123"/>
            <p:cNvGrpSpPr>
              <a:grpSpLocks/>
            </p:cNvGrpSpPr>
            <p:nvPr/>
          </p:nvGrpSpPr>
          <p:grpSpPr bwMode="auto">
            <a:xfrm>
              <a:off x="3504" y="824"/>
              <a:ext cx="960" cy="664"/>
              <a:chOff x="3504" y="824"/>
              <a:chExt cx="960" cy="664"/>
            </a:xfrm>
          </p:grpSpPr>
          <p:sp>
            <p:nvSpPr>
              <p:cNvPr id="40002" name="Rectangle 2"/>
              <p:cNvSpPr>
                <a:spLocks noChangeArrowheads="1"/>
              </p:cNvSpPr>
              <p:nvPr/>
            </p:nvSpPr>
            <p:spPr bwMode="auto">
              <a:xfrm>
                <a:off x="3504" y="864"/>
                <a:ext cx="960" cy="624"/>
              </a:xfrm>
              <a:prstGeom prst="rect">
                <a:avLst/>
              </a:prstGeom>
              <a:solidFill>
                <a:srgbClr val="CCFF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003" name="Rectangle 109"/>
              <p:cNvSpPr>
                <a:spLocks noChangeArrowheads="1"/>
              </p:cNvSpPr>
              <p:nvPr/>
            </p:nvSpPr>
            <p:spPr bwMode="auto">
              <a:xfrm>
                <a:off x="3512" y="952"/>
                <a:ext cx="141" cy="2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800">
                    <a:solidFill>
                      <a:srgbClr val="000000"/>
                    </a:solidFill>
                    <a:latin typeface="Symbol" pitchFamily="18" charset="2"/>
                  </a:rPr>
                  <a:t>a</a:t>
                </a:r>
                <a:endParaRPr lang="en-US">
                  <a:latin typeface="Times" pitchFamily="18" charset="0"/>
                </a:endParaRPr>
              </a:p>
            </p:txBody>
          </p:sp>
          <p:sp>
            <p:nvSpPr>
              <p:cNvPr id="40004" name="Rectangle 110"/>
              <p:cNvSpPr>
                <a:spLocks noChangeArrowheads="1"/>
              </p:cNvSpPr>
              <p:nvPr/>
            </p:nvSpPr>
            <p:spPr bwMode="auto">
              <a:xfrm>
                <a:off x="3688" y="952"/>
                <a:ext cx="123" cy="2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800">
                    <a:solidFill>
                      <a:srgbClr val="000000"/>
                    </a:solidFill>
                    <a:latin typeface="Symbol" pitchFamily="18" charset="2"/>
                  </a:rPr>
                  <a:t>=</a:t>
                </a:r>
                <a:endParaRPr lang="en-US">
                  <a:latin typeface="Times" pitchFamily="18" charset="0"/>
                </a:endParaRPr>
              </a:p>
            </p:txBody>
          </p:sp>
          <p:sp>
            <p:nvSpPr>
              <p:cNvPr id="40005" name="Rectangle 111"/>
              <p:cNvSpPr>
                <a:spLocks noChangeArrowheads="1"/>
              </p:cNvSpPr>
              <p:nvPr/>
            </p:nvSpPr>
            <p:spPr bwMode="auto">
              <a:xfrm>
                <a:off x="3872" y="824"/>
                <a:ext cx="125" cy="2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800">
                    <a:solidFill>
                      <a:srgbClr val="000000"/>
                    </a:solidFill>
                  </a:rPr>
                  <a:t>2</a:t>
                </a:r>
                <a:endParaRPr lang="en-US">
                  <a:latin typeface="Times" pitchFamily="18" charset="0"/>
                </a:endParaRPr>
              </a:p>
            </p:txBody>
          </p:sp>
          <p:sp>
            <p:nvSpPr>
              <p:cNvPr id="40006" name="Rectangle 112"/>
              <p:cNvSpPr>
                <a:spLocks noChangeArrowheads="1"/>
              </p:cNvSpPr>
              <p:nvPr/>
            </p:nvSpPr>
            <p:spPr bwMode="auto">
              <a:xfrm>
                <a:off x="3992" y="824"/>
                <a:ext cx="311" cy="2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800" i="1">
                    <a:solidFill>
                      <a:srgbClr val="000000"/>
                    </a:solidFill>
                  </a:rPr>
                  <a:t>ML</a:t>
                </a:r>
                <a:endParaRPr lang="en-US" i="1">
                  <a:latin typeface="Times" pitchFamily="18" charset="0"/>
                </a:endParaRPr>
              </a:p>
            </p:txBody>
          </p:sp>
          <p:sp>
            <p:nvSpPr>
              <p:cNvPr id="40007" name="Rectangle 113"/>
              <p:cNvSpPr>
                <a:spLocks noChangeArrowheads="1"/>
              </p:cNvSpPr>
              <p:nvPr/>
            </p:nvSpPr>
            <p:spPr bwMode="auto">
              <a:xfrm>
                <a:off x="4320" y="920"/>
                <a:ext cx="98" cy="2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200" i="1">
                    <a:solidFill>
                      <a:srgbClr val="000000"/>
                    </a:solidFill>
                  </a:rPr>
                  <a:t>o</a:t>
                </a:r>
                <a:endParaRPr lang="en-US" i="1">
                  <a:latin typeface="Times" pitchFamily="18" charset="0"/>
                </a:endParaRPr>
              </a:p>
            </p:txBody>
          </p:sp>
          <p:sp>
            <p:nvSpPr>
              <p:cNvPr id="40008" name="Rectangle 114"/>
              <p:cNvSpPr>
                <a:spLocks noChangeArrowheads="1"/>
              </p:cNvSpPr>
              <p:nvPr/>
            </p:nvSpPr>
            <p:spPr bwMode="auto">
              <a:xfrm>
                <a:off x="3877" y="1170"/>
                <a:ext cx="123" cy="2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800">
                    <a:solidFill>
                      <a:srgbClr val="FF3300"/>
                    </a:solidFill>
                    <a:latin typeface="Symbol" pitchFamily="18" charset="2"/>
                  </a:rPr>
                  <a:t>p</a:t>
                </a:r>
                <a:endParaRPr lang="en-US">
                  <a:solidFill>
                    <a:srgbClr val="FF3300"/>
                  </a:solidFill>
                  <a:latin typeface="Times" pitchFamily="18" charset="0"/>
                </a:endParaRPr>
              </a:p>
            </p:txBody>
          </p:sp>
          <p:sp>
            <p:nvSpPr>
              <p:cNvPr id="40009" name="Rectangle 115"/>
              <p:cNvSpPr>
                <a:spLocks noChangeArrowheads="1"/>
              </p:cNvSpPr>
              <p:nvPr/>
            </p:nvSpPr>
            <p:spPr bwMode="auto">
              <a:xfrm>
                <a:off x="4016" y="1168"/>
                <a:ext cx="75" cy="2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800" i="1">
                    <a:solidFill>
                      <a:srgbClr val="FF3300"/>
                    </a:solidFill>
                  </a:rPr>
                  <a:t>r</a:t>
                </a:r>
                <a:endParaRPr lang="en-US" i="1">
                  <a:solidFill>
                    <a:srgbClr val="FF3300"/>
                  </a:solidFill>
                  <a:latin typeface="Times" pitchFamily="18" charset="0"/>
                </a:endParaRPr>
              </a:p>
            </p:txBody>
          </p:sp>
          <p:sp>
            <p:nvSpPr>
              <p:cNvPr id="40010" name="Rectangle 116"/>
              <p:cNvSpPr>
                <a:spLocks noChangeArrowheads="1"/>
              </p:cNvSpPr>
              <p:nvPr/>
            </p:nvSpPr>
            <p:spPr bwMode="auto">
              <a:xfrm>
                <a:off x="4112" y="1264"/>
                <a:ext cx="98" cy="2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200" i="1">
                    <a:solidFill>
                      <a:srgbClr val="FF3300"/>
                    </a:solidFill>
                  </a:rPr>
                  <a:t>o</a:t>
                </a:r>
                <a:endParaRPr lang="en-US" i="1">
                  <a:solidFill>
                    <a:srgbClr val="FF3300"/>
                  </a:solidFill>
                  <a:latin typeface="Times" pitchFamily="18" charset="0"/>
                </a:endParaRPr>
              </a:p>
            </p:txBody>
          </p:sp>
          <p:sp>
            <p:nvSpPr>
              <p:cNvPr id="40011" name="Rectangle 117"/>
              <p:cNvSpPr>
                <a:spLocks noChangeArrowheads="1"/>
              </p:cNvSpPr>
              <p:nvPr/>
            </p:nvSpPr>
            <p:spPr bwMode="auto">
              <a:xfrm>
                <a:off x="4136" y="1112"/>
                <a:ext cx="98" cy="2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200">
                    <a:solidFill>
                      <a:srgbClr val="FF3300"/>
                    </a:solidFill>
                  </a:rPr>
                  <a:t>4</a:t>
                </a:r>
                <a:endParaRPr lang="en-US">
                  <a:solidFill>
                    <a:srgbClr val="FF3300"/>
                  </a:solidFill>
                  <a:latin typeface="Times" pitchFamily="18" charset="0"/>
                </a:endParaRPr>
              </a:p>
            </p:txBody>
          </p:sp>
          <p:sp>
            <p:nvSpPr>
              <p:cNvPr id="40012" name="Rectangle 118"/>
              <p:cNvSpPr>
                <a:spLocks noChangeArrowheads="1"/>
              </p:cNvSpPr>
              <p:nvPr/>
            </p:nvSpPr>
            <p:spPr bwMode="auto">
              <a:xfrm>
                <a:off x="4256" y="1173"/>
                <a:ext cx="174" cy="2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800" i="1">
                    <a:solidFill>
                      <a:schemeClr val="accent2"/>
                    </a:solidFill>
                  </a:rPr>
                  <a:t>G</a:t>
                </a:r>
                <a:endParaRPr lang="en-US" i="1">
                  <a:solidFill>
                    <a:schemeClr val="accent2"/>
                  </a:solidFill>
                  <a:latin typeface="Times" pitchFamily="18" charset="0"/>
                </a:endParaRPr>
              </a:p>
            </p:txBody>
          </p:sp>
          <p:sp>
            <p:nvSpPr>
              <p:cNvPr id="40013" name="Line 119"/>
              <p:cNvSpPr>
                <a:spLocks noChangeShapeType="1"/>
              </p:cNvSpPr>
              <p:nvPr/>
            </p:nvSpPr>
            <p:spPr bwMode="auto">
              <a:xfrm>
                <a:off x="3872" y="1112"/>
                <a:ext cx="576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6" name="Group 280"/>
            <p:cNvGrpSpPr>
              <a:grpSpLocks/>
            </p:cNvGrpSpPr>
            <p:nvPr/>
          </p:nvGrpSpPr>
          <p:grpSpPr bwMode="auto">
            <a:xfrm>
              <a:off x="3224" y="1552"/>
              <a:ext cx="1981" cy="1776"/>
              <a:chOff x="3224" y="1552"/>
              <a:chExt cx="1981" cy="1776"/>
            </a:xfrm>
          </p:grpSpPr>
          <p:sp>
            <p:nvSpPr>
              <p:cNvPr id="39949" name="Rectangle 174"/>
              <p:cNvSpPr>
                <a:spLocks noChangeArrowheads="1"/>
              </p:cNvSpPr>
              <p:nvPr/>
            </p:nvSpPr>
            <p:spPr bwMode="auto">
              <a:xfrm>
                <a:off x="4096" y="2344"/>
                <a:ext cx="0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endParaRPr lang="en-US" sz="2000" i="1"/>
              </a:p>
            </p:txBody>
          </p:sp>
          <p:sp>
            <p:nvSpPr>
              <p:cNvPr id="39950" name="Oval 126"/>
              <p:cNvSpPr>
                <a:spLocks noChangeArrowheads="1"/>
              </p:cNvSpPr>
              <p:nvPr/>
            </p:nvSpPr>
            <p:spPr bwMode="auto">
              <a:xfrm>
                <a:off x="3517" y="2761"/>
                <a:ext cx="318" cy="136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951" name="Rectangle 127"/>
              <p:cNvSpPr>
                <a:spLocks noChangeArrowheads="1"/>
              </p:cNvSpPr>
              <p:nvPr/>
            </p:nvSpPr>
            <p:spPr bwMode="auto">
              <a:xfrm>
                <a:off x="3516" y="2044"/>
                <a:ext cx="320" cy="784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952" name="Oval 128"/>
              <p:cNvSpPr>
                <a:spLocks noChangeArrowheads="1"/>
              </p:cNvSpPr>
              <p:nvPr/>
            </p:nvSpPr>
            <p:spPr bwMode="auto">
              <a:xfrm>
                <a:off x="3516" y="1980"/>
                <a:ext cx="320" cy="144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953" name="Line 129"/>
              <p:cNvSpPr>
                <a:spLocks noChangeShapeType="1"/>
              </p:cNvSpPr>
              <p:nvPr/>
            </p:nvSpPr>
            <p:spPr bwMode="auto">
              <a:xfrm>
                <a:off x="3522" y="2824"/>
                <a:ext cx="310" cy="1"/>
              </a:xfrm>
              <a:prstGeom prst="line">
                <a:avLst/>
              </a:prstGeom>
              <a:noFill/>
              <a:ln w="38100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954" name="Oval 130"/>
              <p:cNvSpPr>
                <a:spLocks noChangeArrowheads="1"/>
              </p:cNvSpPr>
              <p:nvPr/>
            </p:nvSpPr>
            <p:spPr bwMode="auto">
              <a:xfrm>
                <a:off x="3520" y="1800"/>
                <a:ext cx="320" cy="144"/>
              </a:xfrm>
              <a:prstGeom prst="ellipse">
                <a:avLst/>
              </a:prstGeom>
              <a:solidFill>
                <a:srgbClr val="FFFFFF"/>
              </a:solidFill>
              <a:ln w="25400">
                <a:solidFill>
                  <a:srgbClr val="0088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955" name="Freeform 131"/>
              <p:cNvSpPr>
                <a:spLocks/>
              </p:cNvSpPr>
              <p:nvPr/>
            </p:nvSpPr>
            <p:spPr bwMode="auto">
              <a:xfrm>
                <a:off x="3688" y="1744"/>
                <a:ext cx="184" cy="232"/>
              </a:xfrm>
              <a:custGeom>
                <a:avLst/>
                <a:gdLst>
                  <a:gd name="T0" fmla="*/ 184 w 184"/>
                  <a:gd name="T1" fmla="*/ 0 h 232"/>
                  <a:gd name="T2" fmla="*/ 0 w 184"/>
                  <a:gd name="T3" fmla="*/ 112 h 232"/>
                  <a:gd name="T4" fmla="*/ 184 w 184"/>
                  <a:gd name="T5" fmla="*/ 232 h 232"/>
                  <a:gd name="T6" fmla="*/ 184 w 184"/>
                  <a:gd name="T7" fmla="*/ 0 h 23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84"/>
                  <a:gd name="T13" fmla="*/ 0 h 232"/>
                  <a:gd name="T14" fmla="*/ 184 w 184"/>
                  <a:gd name="T15" fmla="*/ 232 h 23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84" h="232">
                    <a:moveTo>
                      <a:pt x="184" y="0"/>
                    </a:moveTo>
                    <a:lnTo>
                      <a:pt x="0" y="112"/>
                    </a:lnTo>
                    <a:lnTo>
                      <a:pt x="184" y="232"/>
                    </a:lnTo>
                    <a:lnTo>
                      <a:pt x="184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7" name="Group 134"/>
              <p:cNvGrpSpPr>
                <a:grpSpLocks/>
              </p:cNvGrpSpPr>
              <p:nvPr/>
            </p:nvGrpSpPr>
            <p:grpSpPr bwMode="auto">
              <a:xfrm>
                <a:off x="3680" y="1904"/>
                <a:ext cx="112" cy="96"/>
                <a:chOff x="3680" y="1904"/>
                <a:chExt cx="112" cy="96"/>
              </a:xfrm>
            </p:grpSpPr>
            <p:sp>
              <p:nvSpPr>
                <p:cNvPr id="40000" name="Freeform 132"/>
                <p:cNvSpPr>
                  <a:spLocks/>
                </p:cNvSpPr>
                <p:nvPr/>
              </p:nvSpPr>
              <p:spPr bwMode="auto">
                <a:xfrm>
                  <a:off x="3680" y="1904"/>
                  <a:ext cx="112" cy="96"/>
                </a:xfrm>
                <a:custGeom>
                  <a:avLst/>
                  <a:gdLst>
                    <a:gd name="T0" fmla="*/ 112 w 112"/>
                    <a:gd name="T1" fmla="*/ 24 h 96"/>
                    <a:gd name="T2" fmla="*/ 24 w 112"/>
                    <a:gd name="T3" fmla="*/ 96 h 96"/>
                    <a:gd name="T4" fmla="*/ 40 w 112"/>
                    <a:gd name="T5" fmla="*/ 40 h 96"/>
                    <a:gd name="T6" fmla="*/ 0 w 112"/>
                    <a:gd name="T7" fmla="*/ 0 h 96"/>
                    <a:gd name="T8" fmla="*/ 112 w 112"/>
                    <a:gd name="T9" fmla="*/ 24 h 9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12"/>
                    <a:gd name="T16" fmla="*/ 0 h 96"/>
                    <a:gd name="T17" fmla="*/ 112 w 112"/>
                    <a:gd name="T18" fmla="*/ 96 h 9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12" h="96">
                      <a:moveTo>
                        <a:pt x="112" y="24"/>
                      </a:moveTo>
                      <a:lnTo>
                        <a:pt x="24" y="96"/>
                      </a:lnTo>
                      <a:lnTo>
                        <a:pt x="40" y="40"/>
                      </a:lnTo>
                      <a:lnTo>
                        <a:pt x="0" y="0"/>
                      </a:lnTo>
                      <a:lnTo>
                        <a:pt x="112" y="24"/>
                      </a:lnTo>
                      <a:close/>
                    </a:path>
                  </a:pathLst>
                </a:custGeom>
                <a:solidFill>
                  <a:srgbClr val="008800"/>
                </a:solidFill>
                <a:ln w="12700">
                  <a:solidFill>
                    <a:srgbClr val="0088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001" name="Line 133"/>
                <p:cNvSpPr>
                  <a:spLocks noChangeShapeType="1"/>
                </p:cNvSpPr>
                <p:nvPr/>
              </p:nvSpPr>
              <p:spPr bwMode="auto">
                <a:xfrm flipH="1">
                  <a:off x="3720" y="1944"/>
                  <a:ext cx="8" cy="1"/>
                </a:xfrm>
                <a:prstGeom prst="line">
                  <a:avLst/>
                </a:prstGeom>
                <a:noFill/>
                <a:ln w="25400">
                  <a:solidFill>
                    <a:srgbClr val="0088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9957" name="Rectangle 143"/>
              <p:cNvSpPr>
                <a:spLocks noChangeArrowheads="1"/>
              </p:cNvSpPr>
              <p:nvPr/>
            </p:nvSpPr>
            <p:spPr bwMode="auto">
              <a:xfrm>
                <a:off x="3864" y="1552"/>
                <a:ext cx="1034" cy="2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200" i="1">
                    <a:solidFill>
                      <a:srgbClr val="008800"/>
                    </a:solidFill>
                  </a:rPr>
                  <a:t>M </a:t>
                </a:r>
                <a:r>
                  <a:rPr lang="en-US" sz="2200">
                    <a:solidFill>
                      <a:srgbClr val="008800"/>
                    </a:solidFill>
                  </a:rPr>
                  <a:t>= moment </a:t>
                </a:r>
                <a:endParaRPr lang="en-US"/>
              </a:p>
            </p:txBody>
          </p:sp>
          <p:sp>
            <p:nvSpPr>
              <p:cNvPr id="39958" name="Rectangle 144"/>
              <p:cNvSpPr>
                <a:spLocks noChangeArrowheads="1"/>
              </p:cNvSpPr>
              <p:nvPr/>
            </p:nvSpPr>
            <p:spPr bwMode="auto">
              <a:xfrm>
                <a:off x="3864" y="1752"/>
                <a:ext cx="111" cy="2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200">
                    <a:solidFill>
                      <a:srgbClr val="008800"/>
                    </a:solidFill>
                    <a:latin typeface="Symbol" pitchFamily="18" charset="2"/>
                  </a:rPr>
                  <a:t>a</a:t>
                </a:r>
                <a:endParaRPr lang="en-US">
                  <a:latin typeface="Times" pitchFamily="18" charset="0"/>
                </a:endParaRPr>
              </a:p>
            </p:txBody>
          </p:sp>
          <p:sp>
            <p:nvSpPr>
              <p:cNvPr id="39959" name="Rectangle 145"/>
              <p:cNvSpPr>
                <a:spLocks noChangeArrowheads="1"/>
              </p:cNvSpPr>
              <p:nvPr/>
            </p:nvSpPr>
            <p:spPr bwMode="auto">
              <a:xfrm>
                <a:off x="3976" y="1760"/>
                <a:ext cx="1229" cy="2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200">
                    <a:solidFill>
                      <a:srgbClr val="008800"/>
                    </a:solidFill>
                  </a:rPr>
                  <a:t> = angle of twist</a:t>
                </a:r>
                <a:endParaRPr lang="en-US"/>
              </a:p>
            </p:txBody>
          </p:sp>
          <p:sp>
            <p:nvSpPr>
              <p:cNvPr id="39960" name="Line 146"/>
              <p:cNvSpPr>
                <a:spLocks noChangeShapeType="1"/>
              </p:cNvSpPr>
              <p:nvPr/>
            </p:nvSpPr>
            <p:spPr bwMode="auto">
              <a:xfrm>
                <a:off x="3512" y="2848"/>
                <a:ext cx="1" cy="18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961" name="Line 148"/>
              <p:cNvSpPr>
                <a:spLocks noChangeShapeType="1"/>
              </p:cNvSpPr>
              <p:nvPr/>
            </p:nvSpPr>
            <p:spPr bwMode="auto">
              <a:xfrm>
                <a:off x="3832" y="2864"/>
                <a:ext cx="1" cy="18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8" name="Group 152"/>
              <p:cNvGrpSpPr>
                <a:grpSpLocks/>
              </p:cNvGrpSpPr>
              <p:nvPr/>
            </p:nvGrpSpPr>
            <p:grpSpPr bwMode="auto">
              <a:xfrm>
                <a:off x="3224" y="2952"/>
                <a:ext cx="288" cy="80"/>
                <a:chOff x="3224" y="2944"/>
                <a:chExt cx="288" cy="80"/>
              </a:xfrm>
            </p:grpSpPr>
            <p:sp>
              <p:nvSpPr>
                <p:cNvPr id="39998" name="Freeform 150"/>
                <p:cNvSpPr>
                  <a:spLocks/>
                </p:cNvSpPr>
                <p:nvPr/>
              </p:nvSpPr>
              <p:spPr bwMode="auto">
                <a:xfrm>
                  <a:off x="3424" y="2944"/>
                  <a:ext cx="88" cy="80"/>
                </a:xfrm>
                <a:custGeom>
                  <a:avLst/>
                  <a:gdLst>
                    <a:gd name="T0" fmla="*/ 88 w 88"/>
                    <a:gd name="T1" fmla="*/ 40 h 80"/>
                    <a:gd name="T2" fmla="*/ 0 w 88"/>
                    <a:gd name="T3" fmla="*/ 80 h 80"/>
                    <a:gd name="T4" fmla="*/ 32 w 88"/>
                    <a:gd name="T5" fmla="*/ 40 h 80"/>
                    <a:gd name="T6" fmla="*/ 0 w 88"/>
                    <a:gd name="T7" fmla="*/ 0 h 80"/>
                    <a:gd name="T8" fmla="*/ 88 w 88"/>
                    <a:gd name="T9" fmla="*/ 40 h 8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8"/>
                    <a:gd name="T16" fmla="*/ 0 h 80"/>
                    <a:gd name="T17" fmla="*/ 88 w 88"/>
                    <a:gd name="T18" fmla="*/ 80 h 8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8" h="80">
                      <a:moveTo>
                        <a:pt x="88" y="40"/>
                      </a:moveTo>
                      <a:lnTo>
                        <a:pt x="0" y="80"/>
                      </a:lnTo>
                      <a:lnTo>
                        <a:pt x="32" y="40"/>
                      </a:lnTo>
                      <a:lnTo>
                        <a:pt x="0" y="0"/>
                      </a:lnTo>
                      <a:lnTo>
                        <a:pt x="88" y="4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999" name="Line 151"/>
                <p:cNvSpPr>
                  <a:spLocks noChangeShapeType="1"/>
                </p:cNvSpPr>
                <p:nvPr/>
              </p:nvSpPr>
              <p:spPr bwMode="auto">
                <a:xfrm>
                  <a:off x="3224" y="2984"/>
                  <a:ext cx="232" cy="1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9963" name="Rectangle 153"/>
              <p:cNvSpPr>
                <a:spLocks noChangeArrowheads="1"/>
              </p:cNvSpPr>
              <p:nvPr/>
            </p:nvSpPr>
            <p:spPr bwMode="auto">
              <a:xfrm>
                <a:off x="3568" y="2896"/>
                <a:ext cx="242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>
                    <a:solidFill>
                      <a:srgbClr val="000000"/>
                    </a:solidFill>
                  </a:rPr>
                  <a:t>2</a:t>
                </a:r>
                <a:r>
                  <a:rPr lang="en-US" i="1">
                    <a:solidFill>
                      <a:srgbClr val="000000"/>
                    </a:solidFill>
                  </a:rPr>
                  <a:t>r</a:t>
                </a:r>
                <a:r>
                  <a:rPr lang="en-US" i="1" baseline="-25000">
                    <a:solidFill>
                      <a:srgbClr val="000000"/>
                    </a:solidFill>
                  </a:rPr>
                  <a:t>o</a:t>
                </a:r>
                <a:endParaRPr lang="en-US" i="1"/>
              </a:p>
            </p:txBody>
          </p:sp>
          <p:sp>
            <p:nvSpPr>
              <p:cNvPr id="39964" name="Line 155"/>
              <p:cNvSpPr>
                <a:spLocks noChangeShapeType="1"/>
              </p:cNvSpPr>
              <p:nvPr/>
            </p:nvSpPr>
            <p:spPr bwMode="auto">
              <a:xfrm>
                <a:off x="3840" y="2048"/>
                <a:ext cx="184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965" name="Line 156"/>
              <p:cNvSpPr>
                <a:spLocks noChangeShapeType="1"/>
              </p:cNvSpPr>
              <p:nvPr/>
            </p:nvSpPr>
            <p:spPr bwMode="auto">
              <a:xfrm>
                <a:off x="3848" y="2840"/>
                <a:ext cx="184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9" name="Group 172"/>
              <p:cNvGrpSpPr>
                <a:grpSpLocks/>
              </p:cNvGrpSpPr>
              <p:nvPr/>
            </p:nvGrpSpPr>
            <p:grpSpPr bwMode="auto">
              <a:xfrm>
                <a:off x="3936" y="2048"/>
                <a:ext cx="80" cy="792"/>
                <a:chOff x="3936" y="2048"/>
                <a:chExt cx="80" cy="792"/>
              </a:xfrm>
            </p:grpSpPr>
            <p:sp>
              <p:nvSpPr>
                <p:cNvPr id="39983" name="Freeform 157"/>
                <p:cNvSpPr>
                  <a:spLocks/>
                </p:cNvSpPr>
                <p:nvPr/>
              </p:nvSpPr>
              <p:spPr bwMode="auto">
                <a:xfrm>
                  <a:off x="3936" y="2752"/>
                  <a:ext cx="80" cy="88"/>
                </a:xfrm>
                <a:custGeom>
                  <a:avLst/>
                  <a:gdLst>
                    <a:gd name="T0" fmla="*/ 40 w 80"/>
                    <a:gd name="T1" fmla="*/ 88 h 88"/>
                    <a:gd name="T2" fmla="*/ 0 w 80"/>
                    <a:gd name="T3" fmla="*/ 0 h 88"/>
                    <a:gd name="T4" fmla="*/ 40 w 80"/>
                    <a:gd name="T5" fmla="*/ 32 h 88"/>
                    <a:gd name="T6" fmla="*/ 80 w 80"/>
                    <a:gd name="T7" fmla="*/ 0 h 88"/>
                    <a:gd name="T8" fmla="*/ 40 w 80"/>
                    <a:gd name="T9" fmla="*/ 88 h 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0"/>
                    <a:gd name="T16" fmla="*/ 0 h 88"/>
                    <a:gd name="T17" fmla="*/ 80 w 80"/>
                    <a:gd name="T18" fmla="*/ 88 h 8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0" h="88">
                      <a:moveTo>
                        <a:pt x="40" y="88"/>
                      </a:moveTo>
                      <a:lnTo>
                        <a:pt x="0" y="0"/>
                      </a:lnTo>
                      <a:lnTo>
                        <a:pt x="40" y="32"/>
                      </a:lnTo>
                      <a:lnTo>
                        <a:pt x="80" y="0"/>
                      </a:lnTo>
                      <a:lnTo>
                        <a:pt x="40" y="8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984" name="Freeform 158"/>
                <p:cNvSpPr>
                  <a:spLocks/>
                </p:cNvSpPr>
                <p:nvPr/>
              </p:nvSpPr>
              <p:spPr bwMode="auto">
                <a:xfrm>
                  <a:off x="3936" y="2048"/>
                  <a:ext cx="80" cy="88"/>
                </a:xfrm>
                <a:custGeom>
                  <a:avLst/>
                  <a:gdLst>
                    <a:gd name="T0" fmla="*/ 40 w 80"/>
                    <a:gd name="T1" fmla="*/ 0 h 88"/>
                    <a:gd name="T2" fmla="*/ 80 w 80"/>
                    <a:gd name="T3" fmla="*/ 88 h 88"/>
                    <a:gd name="T4" fmla="*/ 40 w 80"/>
                    <a:gd name="T5" fmla="*/ 56 h 88"/>
                    <a:gd name="T6" fmla="*/ 0 w 80"/>
                    <a:gd name="T7" fmla="*/ 88 h 88"/>
                    <a:gd name="T8" fmla="*/ 40 w 80"/>
                    <a:gd name="T9" fmla="*/ 0 h 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0"/>
                    <a:gd name="T16" fmla="*/ 0 h 88"/>
                    <a:gd name="T17" fmla="*/ 80 w 80"/>
                    <a:gd name="T18" fmla="*/ 88 h 8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0" h="88">
                      <a:moveTo>
                        <a:pt x="40" y="0"/>
                      </a:moveTo>
                      <a:lnTo>
                        <a:pt x="80" y="88"/>
                      </a:lnTo>
                      <a:lnTo>
                        <a:pt x="40" y="56"/>
                      </a:lnTo>
                      <a:lnTo>
                        <a:pt x="0" y="88"/>
                      </a:lnTo>
                      <a:lnTo>
                        <a:pt x="4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985" name="Line 159"/>
                <p:cNvSpPr>
                  <a:spLocks noChangeShapeType="1"/>
                </p:cNvSpPr>
                <p:nvPr/>
              </p:nvSpPr>
              <p:spPr bwMode="auto">
                <a:xfrm>
                  <a:off x="3976" y="2104"/>
                  <a:ext cx="1" cy="24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986" name="Line 160"/>
                <p:cNvSpPr>
                  <a:spLocks noChangeShapeType="1"/>
                </p:cNvSpPr>
                <p:nvPr/>
              </p:nvSpPr>
              <p:spPr bwMode="auto">
                <a:xfrm>
                  <a:off x="3976" y="2160"/>
                  <a:ext cx="1" cy="24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987" name="Line 161"/>
                <p:cNvSpPr>
                  <a:spLocks noChangeShapeType="1"/>
                </p:cNvSpPr>
                <p:nvPr/>
              </p:nvSpPr>
              <p:spPr bwMode="auto">
                <a:xfrm>
                  <a:off x="3976" y="2216"/>
                  <a:ext cx="1" cy="24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988" name="Line 162"/>
                <p:cNvSpPr>
                  <a:spLocks noChangeShapeType="1"/>
                </p:cNvSpPr>
                <p:nvPr/>
              </p:nvSpPr>
              <p:spPr bwMode="auto">
                <a:xfrm>
                  <a:off x="3976" y="2272"/>
                  <a:ext cx="1" cy="24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989" name="Line 163"/>
                <p:cNvSpPr>
                  <a:spLocks noChangeShapeType="1"/>
                </p:cNvSpPr>
                <p:nvPr/>
              </p:nvSpPr>
              <p:spPr bwMode="auto">
                <a:xfrm>
                  <a:off x="3976" y="2328"/>
                  <a:ext cx="1" cy="24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990" name="Line 164"/>
                <p:cNvSpPr>
                  <a:spLocks noChangeShapeType="1"/>
                </p:cNvSpPr>
                <p:nvPr/>
              </p:nvSpPr>
              <p:spPr bwMode="auto">
                <a:xfrm>
                  <a:off x="3976" y="2384"/>
                  <a:ext cx="1" cy="24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991" name="Line 165"/>
                <p:cNvSpPr>
                  <a:spLocks noChangeShapeType="1"/>
                </p:cNvSpPr>
                <p:nvPr/>
              </p:nvSpPr>
              <p:spPr bwMode="auto">
                <a:xfrm>
                  <a:off x="3976" y="2440"/>
                  <a:ext cx="1" cy="24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992" name="Line 166"/>
                <p:cNvSpPr>
                  <a:spLocks noChangeShapeType="1"/>
                </p:cNvSpPr>
                <p:nvPr/>
              </p:nvSpPr>
              <p:spPr bwMode="auto">
                <a:xfrm>
                  <a:off x="3976" y="2496"/>
                  <a:ext cx="1" cy="24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993" name="Line 167"/>
                <p:cNvSpPr>
                  <a:spLocks noChangeShapeType="1"/>
                </p:cNvSpPr>
                <p:nvPr/>
              </p:nvSpPr>
              <p:spPr bwMode="auto">
                <a:xfrm>
                  <a:off x="3976" y="2552"/>
                  <a:ext cx="1" cy="24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994" name="Line 168"/>
                <p:cNvSpPr>
                  <a:spLocks noChangeShapeType="1"/>
                </p:cNvSpPr>
                <p:nvPr/>
              </p:nvSpPr>
              <p:spPr bwMode="auto">
                <a:xfrm>
                  <a:off x="3976" y="2608"/>
                  <a:ext cx="1" cy="24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995" name="Line 169"/>
                <p:cNvSpPr>
                  <a:spLocks noChangeShapeType="1"/>
                </p:cNvSpPr>
                <p:nvPr/>
              </p:nvSpPr>
              <p:spPr bwMode="auto">
                <a:xfrm>
                  <a:off x="3976" y="2664"/>
                  <a:ext cx="1" cy="24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996" name="Line 170"/>
                <p:cNvSpPr>
                  <a:spLocks noChangeShapeType="1"/>
                </p:cNvSpPr>
                <p:nvPr/>
              </p:nvSpPr>
              <p:spPr bwMode="auto">
                <a:xfrm>
                  <a:off x="3976" y="2720"/>
                  <a:ext cx="1" cy="24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997" name="Line 171"/>
                <p:cNvSpPr>
                  <a:spLocks noChangeShapeType="1"/>
                </p:cNvSpPr>
                <p:nvPr/>
              </p:nvSpPr>
              <p:spPr bwMode="auto">
                <a:xfrm>
                  <a:off x="3976" y="2776"/>
                  <a:ext cx="1" cy="1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9967" name="Rectangle 173"/>
              <p:cNvSpPr>
                <a:spLocks noChangeArrowheads="1"/>
              </p:cNvSpPr>
              <p:nvPr/>
            </p:nvSpPr>
            <p:spPr bwMode="auto">
              <a:xfrm>
                <a:off x="3984" y="2304"/>
                <a:ext cx="178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i="1">
                    <a:solidFill>
                      <a:srgbClr val="000000"/>
                    </a:solidFill>
                  </a:rPr>
                  <a:t>L</a:t>
                </a:r>
                <a:r>
                  <a:rPr lang="en-US" i="1" baseline="-25000">
                    <a:solidFill>
                      <a:srgbClr val="000000"/>
                    </a:solidFill>
                  </a:rPr>
                  <a:t>o</a:t>
                </a:r>
                <a:endParaRPr lang="en-US" i="1"/>
              </a:p>
            </p:txBody>
          </p:sp>
          <p:sp>
            <p:nvSpPr>
              <p:cNvPr id="39968" name="Line 175"/>
              <p:cNvSpPr>
                <a:spLocks noChangeShapeType="1"/>
              </p:cNvSpPr>
              <p:nvPr/>
            </p:nvSpPr>
            <p:spPr bwMode="auto">
              <a:xfrm>
                <a:off x="3664" y="2040"/>
                <a:ext cx="16" cy="8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969" name="Line 176"/>
              <p:cNvSpPr>
                <a:spLocks noChangeShapeType="1"/>
              </p:cNvSpPr>
              <p:nvPr/>
            </p:nvSpPr>
            <p:spPr bwMode="auto">
              <a:xfrm>
                <a:off x="3664" y="2040"/>
                <a:ext cx="136" cy="48"/>
              </a:xfrm>
              <a:prstGeom prst="line">
                <a:avLst/>
              </a:prstGeom>
              <a:noFill/>
              <a:ln w="12700">
                <a:solidFill>
                  <a:srgbClr val="0000CC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0" name="Group 179"/>
              <p:cNvGrpSpPr>
                <a:grpSpLocks/>
              </p:cNvGrpSpPr>
              <p:nvPr/>
            </p:nvGrpSpPr>
            <p:grpSpPr bwMode="auto">
              <a:xfrm>
                <a:off x="3704" y="1960"/>
                <a:ext cx="168" cy="112"/>
                <a:chOff x="3704" y="1960"/>
                <a:chExt cx="168" cy="112"/>
              </a:xfrm>
            </p:grpSpPr>
            <p:sp>
              <p:nvSpPr>
                <p:cNvPr id="39981" name="Freeform 177"/>
                <p:cNvSpPr>
                  <a:spLocks/>
                </p:cNvSpPr>
                <p:nvPr/>
              </p:nvSpPr>
              <p:spPr bwMode="auto">
                <a:xfrm>
                  <a:off x="3704" y="1992"/>
                  <a:ext cx="96" cy="80"/>
                </a:xfrm>
                <a:custGeom>
                  <a:avLst/>
                  <a:gdLst>
                    <a:gd name="T0" fmla="*/ 0 w 96"/>
                    <a:gd name="T1" fmla="*/ 80 h 80"/>
                    <a:gd name="T2" fmla="*/ 56 w 96"/>
                    <a:gd name="T3" fmla="*/ 0 h 80"/>
                    <a:gd name="T4" fmla="*/ 48 w 96"/>
                    <a:gd name="T5" fmla="*/ 48 h 80"/>
                    <a:gd name="T6" fmla="*/ 96 w 96"/>
                    <a:gd name="T7" fmla="*/ 64 h 80"/>
                    <a:gd name="T8" fmla="*/ 0 w 96"/>
                    <a:gd name="T9" fmla="*/ 80 h 8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6"/>
                    <a:gd name="T16" fmla="*/ 0 h 80"/>
                    <a:gd name="T17" fmla="*/ 96 w 96"/>
                    <a:gd name="T18" fmla="*/ 80 h 8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6" h="80">
                      <a:moveTo>
                        <a:pt x="0" y="80"/>
                      </a:moveTo>
                      <a:lnTo>
                        <a:pt x="56" y="0"/>
                      </a:lnTo>
                      <a:lnTo>
                        <a:pt x="48" y="48"/>
                      </a:lnTo>
                      <a:lnTo>
                        <a:pt x="96" y="64"/>
                      </a:lnTo>
                      <a:lnTo>
                        <a:pt x="0" y="80"/>
                      </a:lnTo>
                      <a:close/>
                    </a:path>
                  </a:pathLst>
                </a:custGeom>
                <a:solidFill>
                  <a:srgbClr val="008800"/>
                </a:solidFill>
                <a:ln w="12700">
                  <a:solidFill>
                    <a:srgbClr val="0088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982" name="Line 178"/>
                <p:cNvSpPr>
                  <a:spLocks noChangeShapeType="1"/>
                </p:cNvSpPr>
                <p:nvPr/>
              </p:nvSpPr>
              <p:spPr bwMode="auto">
                <a:xfrm flipV="1">
                  <a:off x="3752" y="1960"/>
                  <a:ext cx="120" cy="80"/>
                </a:xfrm>
                <a:prstGeom prst="line">
                  <a:avLst/>
                </a:prstGeom>
                <a:noFill/>
                <a:ln w="12700">
                  <a:solidFill>
                    <a:srgbClr val="0088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9971" name="Oval 180"/>
              <p:cNvSpPr>
                <a:spLocks noChangeArrowheads="1"/>
              </p:cNvSpPr>
              <p:nvPr/>
            </p:nvSpPr>
            <p:spPr bwMode="auto">
              <a:xfrm>
                <a:off x="3520" y="3136"/>
                <a:ext cx="320" cy="144"/>
              </a:xfrm>
              <a:prstGeom prst="ellipse">
                <a:avLst/>
              </a:prstGeom>
              <a:solidFill>
                <a:srgbClr val="FFFFFF"/>
              </a:solidFill>
              <a:ln w="25400">
                <a:solidFill>
                  <a:srgbClr val="0088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972" name="Freeform 181"/>
              <p:cNvSpPr>
                <a:spLocks/>
              </p:cNvSpPr>
              <p:nvPr/>
            </p:nvSpPr>
            <p:spPr bwMode="auto">
              <a:xfrm>
                <a:off x="3480" y="3096"/>
                <a:ext cx="192" cy="232"/>
              </a:xfrm>
              <a:custGeom>
                <a:avLst/>
                <a:gdLst>
                  <a:gd name="T0" fmla="*/ 16 w 192"/>
                  <a:gd name="T1" fmla="*/ 0 h 232"/>
                  <a:gd name="T2" fmla="*/ 192 w 192"/>
                  <a:gd name="T3" fmla="*/ 112 h 232"/>
                  <a:gd name="T4" fmla="*/ 8 w 192"/>
                  <a:gd name="T5" fmla="*/ 232 h 232"/>
                  <a:gd name="T6" fmla="*/ 0 w 192"/>
                  <a:gd name="T7" fmla="*/ 0 h 232"/>
                  <a:gd name="T8" fmla="*/ 16 w 192"/>
                  <a:gd name="T9" fmla="*/ 0 h 23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2"/>
                  <a:gd name="T16" fmla="*/ 0 h 232"/>
                  <a:gd name="T17" fmla="*/ 192 w 192"/>
                  <a:gd name="T18" fmla="*/ 232 h 23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2" h="232">
                    <a:moveTo>
                      <a:pt x="16" y="0"/>
                    </a:moveTo>
                    <a:lnTo>
                      <a:pt x="192" y="112"/>
                    </a:lnTo>
                    <a:lnTo>
                      <a:pt x="8" y="232"/>
                    </a:lnTo>
                    <a:lnTo>
                      <a:pt x="0" y="0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1" name="Group 184"/>
              <p:cNvGrpSpPr>
                <a:grpSpLocks/>
              </p:cNvGrpSpPr>
              <p:nvPr/>
            </p:nvGrpSpPr>
            <p:grpSpPr bwMode="auto">
              <a:xfrm>
                <a:off x="3848" y="2952"/>
                <a:ext cx="280" cy="80"/>
                <a:chOff x="3848" y="3032"/>
                <a:chExt cx="280" cy="80"/>
              </a:xfrm>
            </p:grpSpPr>
            <p:sp>
              <p:nvSpPr>
                <p:cNvPr id="39979" name="Freeform 182"/>
                <p:cNvSpPr>
                  <a:spLocks/>
                </p:cNvSpPr>
                <p:nvPr/>
              </p:nvSpPr>
              <p:spPr bwMode="auto">
                <a:xfrm>
                  <a:off x="3848" y="3032"/>
                  <a:ext cx="88" cy="80"/>
                </a:xfrm>
                <a:custGeom>
                  <a:avLst/>
                  <a:gdLst>
                    <a:gd name="T0" fmla="*/ 0 w 88"/>
                    <a:gd name="T1" fmla="*/ 40 h 80"/>
                    <a:gd name="T2" fmla="*/ 88 w 88"/>
                    <a:gd name="T3" fmla="*/ 0 h 80"/>
                    <a:gd name="T4" fmla="*/ 56 w 88"/>
                    <a:gd name="T5" fmla="*/ 40 h 80"/>
                    <a:gd name="T6" fmla="*/ 88 w 88"/>
                    <a:gd name="T7" fmla="*/ 80 h 80"/>
                    <a:gd name="T8" fmla="*/ 0 w 88"/>
                    <a:gd name="T9" fmla="*/ 40 h 8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8"/>
                    <a:gd name="T16" fmla="*/ 0 h 80"/>
                    <a:gd name="T17" fmla="*/ 88 w 88"/>
                    <a:gd name="T18" fmla="*/ 80 h 8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8" h="80">
                      <a:moveTo>
                        <a:pt x="0" y="40"/>
                      </a:moveTo>
                      <a:lnTo>
                        <a:pt x="88" y="0"/>
                      </a:lnTo>
                      <a:lnTo>
                        <a:pt x="56" y="40"/>
                      </a:lnTo>
                      <a:lnTo>
                        <a:pt x="88" y="80"/>
                      </a:lnTo>
                      <a:lnTo>
                        <a:pt x="0" y="4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980" name="Line 183"/>
                <p:cNvSpPr>
                  <a:spLocks noChangeShapeType="1"/>
                </p:cNvSpPr>
                <p:nvPr/>
              </p:nvSpPr>
              <p:spPr bwMode="auto">
                <a:xfrm>
                  <a:off x="3904" y="3072"/>
                  <a:ext cx="224" cy="1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2" name="Group 188"/>
              <p:cNvGrpSpPr>
                <a:grpSpLocks/>
              </p:cNvGrpSpPr>
              <p:nvPr/>
            </p:nvGrpSpPr>
            <p:grpSpPr bwMode="auto">
              <a:xfrm>
                <a:off x="3568" y="3232"/>
                <a:ext cx="112" cy="96"/>
                <a:chOff x="3568" y="3232"/>
                <a:chExt cx="112" cy="96"/>
              </a:xfrm>
            </p:grpSpPr>
            <p:sp>
              <p:nvSpPr>
                <p:cNvPr id="39977" name="Freeform 186"/>
                <p:cNvSpPr>
                  <a:spLocks/>
                </p:cNvSpPr>
                <p:nvPr/>
              </p:nvSpPr>
              <p:spPr bwMode="auto">
                <a:xfrm>
                  <a:off x="3568" y="3232"/>
                  <a:ext cx="112" cy="96"/>
                </a:xfrm>
                <a:custGeom>
                  <a:avLst/>
                  <a:gdLst>
                    <a:gd name="T0" fmla="*/ 0 w 112"/>
                    <a:gd name="T1" fmla="*/ 24 h 96"/>
                    <a:gd name="T2" fmla="*/ 112 w 112"/>
                    <a:gd name="T3" fmla="*/ 0 h 96"/>
                    <a:gd name="T4" fmla="*/ 72 w 112"/>
                    <a:gd name="T5" fmla="*/ 40 h 96"/>
                    <a:gd name="T6" fmla="*/ 88 w 112"/>
                    <a:gd name="T7" fmla="*/ 96 h 96"/>
                    <a:gd name="T8" fmla="*/ 0 w 112"/>
                    <a:gd name="T9" fmla="*/ 24 h 9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12"/>
                    <a:gd name="T16" fmla="*/ 0 h 96"/>
                    <a:gd name="T17" fmla="*/ 112 w 112"/>
                    <a:gd name="T18" fmla="*/ 96 h 9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12" h="96">
                      <a:moveTo>
                        <a:pt x="0" y="24"/>
                      </a:moveTo>
                      <a:lnTo>
                        <a:pt x="112" y="0"/>
                      </a:lnTo>
                      <a:lnTo>
                        <a:pt x="72" y="40"/>
                      </a:lnTo>
                      <a:lnTo>
                        <a:pt x="88" y="96"/>
                      </a:lnTo>
                      <a:lnTo>
                        <a:pt x="0" y="24"/>
                      </a:lnTo>
                      <a:close/>
                    </a:path>
                  </a:pathLst>
                </a:custGeom>
                <a:solidFill>
                  <a:srgbClr val="008800"/>
                </a:solidFill>
                <a:ln w="12700">
                  <a:solidFill>
                    <a:srgbClr val="0088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978" name="Line 187"/>
                <p:cNvSpPr>
                  <a:spLocks noChangeShapeType="1"/>
                </p:cNvSpPr>
                <p:nvPr/>
              </p:nvSpPr>
              <p:spPr bwMode="auto">
                <a:xfrm flipH="1">
                  <a:off x="3632" y="3272"/>
                  <a:ext cx="8" cy="1"/>
                </a:xfrm>
                <a:prstGeom prst="line">
                  <a:avLst/>
                </a:prstGeom>
                <a:noFill/>
                <a:ln w="25400">
                  <a:solidFill>
                    <a:srgbClr val="0088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9975" name="Line 276"/>
              <p:cNvSpPr>
                <a:spLocks noChangeShapeType="1"/>
              </p:cNvSpPr>
              <p:nvPr/>
            </p:nvSpPr>
            <p:spPr bwMode="auto">
              <a:xfrm flipH="1">
                <a:off x="3688" y="2096"/>
                <a:ext cx="112" cy="808"/>
              </a:xfrm>
              <a:prstGeom prst="line">
                <a:avLst/>
              </a:prstGeom>
              <a:noFill/>
              <a:ln w="28575">
                <a:solidFill>
                  <a:srgbClr val="008800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976" name="Line 277"/>
              <p:cNvSpPr>
                <a:spLocks noChangeShapeType="1"/>
              </p:cNvSpPr>
              <p:nvPr/>
            </p:nvSpPr>
            <p:spPr bwMode="auto">
              <a:xfrm>
                <a:off x="3684" y="2124"/>
                <a:ext cx="0" cy="77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273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73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734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0450AFD-BEE9-4C61-8EE8-B0BE3C948F7D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40963" name="Rectangle 6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z="3200" smtClean="0"/>
              <a:t>Plastic (Permanent) Deformation</a:t>
            </a:r>
          </a:p>
        </p:txBody>
      </p:sp>
      <p:sp>
        <p:nvSpPr>
          <p:cNvPr id="40964" name="Rectangle 3"/>
          <p:cNvSpPr>
            <a:spLocks noChangeArrowheads="1"/>
          </p:cNvSpPr>
          <p:nvPr/>
        </p:nvSpPr>
        <p:spPr bwMode="auto">
          <a:xfrm>
            <a:off x="304800" y="1524000"/>
            <a:ext cx="4038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en-US"/>
              <a:t>• Simple tension test:</a:t>
            </a:r>
          </a:p>
        </p:txBody>
      </p:sp>
      <p:sp>
        <p:nvSpPr>
          <p:cNvPr id="40965" name="Rectangle 9"/>
          <p:cNvSpPr>
            <a:spLocks noChangeArrowheads="1"/>
          </p:cNvSpPr>
          <p:nvPr/>
        </p:nvSpPr>
        <p:spPr bwMode="auto">
          <a:xfrm>
            <a:off x="612775" y="2281238"/>
            <a:ext cx="23669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000">
                <a:solidFill>
                  <a:srgbClr val="000000"/>
                </a:solidFill>
              </a:rPr>
              <a:t>engineering stress, </a:t>
            </a:r>
            <a:r>
              <a:rPr lang="en-US" sz="2000">
                <a:solidFill>
                  <a:srgbClr val="000000"/>
                </a:solidFill>
                <a:latin typeface="Symbol" pitchFamily="18" charset="2"/>
              </a:rPr>
              <a:t>s</a:t>
            </a:r>
            <a:endParaRPr lang="en-US" sz="2000"/>
          </a:p>
        </p:txBody>
      </p:sp>
      <p:sp>
        <p:nvSpPr>
          <p:cNvPr id="40966" name="Rectangle 11"/>
          <p:cNvSpPr>
            <a:spLocks noChangeArrowheads="1"/>
          </p:cNvSpPr>
          <p:nvPr/>
        </p:nvSpPr>
        <p:spPr bwMode="auto">
          <a:xfrm>
            <a:off x="4503738" y="5080000"/>
            <a:ext cx="23399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000">
                <a:solidFill>
                  <a:srgbClr val="000000"/>
                </a:solidFill>
              </a:rPr>
              <a:t>engineering strain, </a:t>
            </a:r>
            <a:r>
              <a:rPr lang="en-US" sz="2000">
                <a:solidFill>
                  <a:srgbClr val="000000"/>
                </a:solidFill>
                <a:latin typeface="Symbol" pitchFamily="18" charset="2"/>
              </a:rPr>
              <a:t>e</a:t>
            </a:r>
            <a:r>
              <a:rPr lang="en-US" sz="2000">
                <a:solidFill>
                  <a:srgbClr val="000000"/>
                </a:solidFill>
              </a:rPr>
              <a:t> </a:t>
            </a:r>
            <a:endParaRPr lang="en-US" sz="2000"/>
          </a:p>
        </p:txBody>
      </p:sp>
      <p:sp>
        <p:nvSpPr>
          <p:cNvPr id="40967" name="Freeform 16"/>
          <p:cNvSpPr>
            <a:spLocks/>
          </p:cNvSpPr>
          <p:nvPr/>
        </p:nvSpPr>
        <p:spPr bwMode="auto">
          <a:xfrm>
            <a:off x="6472238" y="4940300"/>
            <a:ext cx="165100" cy="152400"/>
          </a:xfrm>
          <a:custGeom>
            <a:avLst/>
            <a:gdLst>
              <a:gd name="T0" fmla="*/ 2147483647 w 104"/>
              <a:gd name="T1" fmla="*/ 2147483647 h 96"/>
              <a:gd name="T2" fmla="*/ 0 w 104"/>
              <a:gd name="T3" fmla="*/ 2147483647 h 96"/>
              <a:gd name="T4" fmla="*/ 2147483647 w 104"/>
              <a:gd name="T5" fmla="*/ 2147483647 h 96"/>
              <a:gd name="T6" fmla="*/ 0 w 104"/>
              <a:gd name="T7" fmla="*/ 0 h 96"/>
              <a:gd name="T8" fmla="*/ 2147483647 w 104"/>
              <a:gd name="T9" fmla="*/ 2147483647 h 9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4"/>
              <a:gd name="T16" fmla="*/ 0 h 96"/>
              <a:gd name="T17" fmla="*/ 104 w 104"/>
              <a:gd name="T18" fmla="*/ 96 h 9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4" h="96">
                <a:moveTo>
                  <a:pt x="104" y="48"/>
                </a:moveTo>
                <a:lnTo>
                  <a:pt x="0" y="96"/>
                </a:lnTo>
                <a:lnTo>
                  <a:pt x="32" y="48"/>
                </a:lnTo>
                <a:lnTo>
                  <a:pt x="0" y="0"/>
                </a:lnTo>
                <a:lnTo>
                  <a:pt x="104" y="48"/>
                </a:lnTo>
                <a:close/>
              </a:path>
            </a:pathLst>
          </a:cu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968" name="Line 17"/>
          <p:cNvSpPr>
            <a:spLocks noChangeShapeType="1"/>
          </p:cNvSpPr>
          <p:nvPr/>
        </p:nvSpPr>
        <p:spPr bwMode="auto">
          <a:xfrm>
            <a:off x="3132138" y="5016500"/>
            <a:ext cx="3390900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3144838" y="3517900"/>
            <a:ext cx="736600" cy="1473200"/>
            <a:chOff x="1973" y="2224"/>
            <a:chExt cx="464" cy="928"/>
          </a:xfrm>
        </p:grpSpPr>
        <p:sp>
          <p:nvSpPr>
            <p:cNvPr id="41076" name="Freeform 19"/>
            <p:cNvSpPr>
              <a:spLocks/>
            </p:cNvSpPr>
            <p:nvPr/>
          </p:nvSpPr>
          <p:spPr bwMode="auto">
            <a:xfrm>
              <a:off x="2349" y="2224"/>
              <a:ext cx="88" cy="112"/>
            </a:xfrm>
            <a:custGeom>
              <a:avLst/>
              <a:gdLst>
                <a:gd name="T0" fmla="*/ 88 w 88"/>
                <a:gd name="T1" fmla="*/ 0 h 112"/>
                <a:gd name="T2" fmla="*/ 88 w 88"/>
                <a:gd name="T3" fmla="*/ 112 h 112"/>
                <a:gd name="T4" fmla="*/ 56 w 88"/>
                <a:gd name="T5" fmla="*/ 64 h 112"/>
                <a:gd name="T6" fmla="*/ 0 w 88"/>
                <a:gd name="T7" fmla="*/ 72 h 112"/>
                <a:gd name="T8" fmla="*/ 88 w 88"/>
                <a:gd name="T9" fmla="*/ 0 h 1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"/>
                <a:gd name="T16" fmla="*/ 0 h 112"/>
                <a:gd name="T17" fmla="*/ 88 w 88"/>
                <a:gd name="T18" fmla="*/ 112 h 11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" h="112">
                  <a:moveTo>
                    <a:pt x="88" y="0"/>
                  </a:moveTo>
                  <a:lnTo>
                    <a:pt x="88" y="112"/>
                  </a:lnTo>
                  <a:lnTo>
                    <a:pt x="56" y="64"/>
                  </a:lnTo>
                  <a:lnTo>
                    <a:pt x="0" y="72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FF9999"/>
            </a:solidFill>
            <a:ln w="38100">
              <a:solidFill>
                <a:srgbClr val="FF99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77" name="Line 20"/>
            <p:cNvSpPr>
              <a:spLocks noChangeShapeType="1"/>
            </p:cNvSpPr>
            <p:nvPr/>
          </p:nvSpPr>
          <p:spPr bwMode="auto">
            <a:xfrm flipV="1">
              <a:off x="1973" y="2288"/>
              <a:ext cx="432" cy="864"/>
            </a:xfrm>
            <a:prstGeom prst="line">
              <a:avLst/>
            </a:prstGeom>
            <a:noFill/>
            <a:ln w="38100">
              <a:solidFill>
                <a:srgbClr val="FF99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24"/>
          <p:cNvGrpSpPr>
            <a:grpSpLocks/>
          </p:cNvGrpSpPr>
          <p:nvPr/>
        </p:nvGrpSpPr>
        <p:grpSpPr bwMode="auto">
          <a:xfrm>
            <a:off x="3271838" y="3276600"/>
            <a:ext cx="736600" cy="1473200"/>
            <a:chOff x="2053" y="2072"/>
            <a:chExt cx="464" cy="928"/>
          </a:xfrm>
        </p:grpSpPr>
        <p:sp>
          <p:nvSpPr>
            <p:cNvPr id="41074" name="Freeform 22"/>
            <p:cNvSpPr>
              <a:spLocks/>
            </p:cNvSpPr>
            <p:nvPr/>
          </p:nvSpPr>
          <p:spPr bwMode="auto">
            <a:xfrm>
              <a:off x="2053" y="2888"/>
              <a:ext cx="88" cy="112"/>
            </a:xfrm>
            <a:custGeom>
              <a:avLst/>
              <a:gdLst>
                <a:gd name="T0" fmla="*/ 0 w 88"/>
                <a:gd name="T1" fmla="*/ 112 h 112"/>
                <a:gd name="T2" fmla="*/ 0 w 88"/>
                <a:gd name="T3" fmla="*/ 0 h 112"/>
                <a:gd name="T4" fmla="*/ 32 w 88"/>
                <a:gd name="T5" fmla="*/ 48 h 112"/>
                <a:gd name="T6" fmla="*/ 88 w 88"/>
                <a:gd name="T7" fmla="*/ 40 h 112"/>
                <a:gd name="T8" fmla="*/ 0 w 88"/>
                <a:gd name="T9" fmla="*/ 112 h 1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"/>
                <a:gd name="T16" fmla="*/ 0 h 112"/>
                <a:gd name="T17" fmla="*/ 88 w 88"/>
                <a:gd name="T18" fmla="*/ 112 h 11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" h="112">
                  <a:moveTo>
                    <a:pt x="0" y="112"/>
                  </a:moveTo>
                  <a:lnTo>
                    <a:pt x="0" y="0"/>
                  </a:lnTo>
                  <a:lnTo>
                    <a:pt x="32" y="48"/>
                  </a:lnTo>
                  <a:lnTo>
                    <a:pt x="88" y="40"/>
                  </a:lnTo>
                  <a:lnTo>
                    <a:pt x="0" y="112"/>
                  </a:lnTo>
                  <a:close/>
                </a:path>
              </a:pathLst>
            </a:custGeom>
            <a:solidFill>
              <a:srgbClr val="FF9999"/>
            </a:solidFill>
            <a:ln w="38100">
              <a:solidFill>
                <a:srgbClr val="FF99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75" name="Line 23"/>
            <p:cNvSpPr>
              <a:spLocks noChangeShapeType="1"/>
            </p:cNvSpPr>
            <p:nvPr/>
          </p:nvSpPr>
          <p:spPr bwMode="auto">
            <a:xfrm flipV="1">
              <a:off x="2085" y="2072"/>
              <a:ext cx="432" cy="864"/>
            </a:xfrm>
            <a:prstGeom prst="line">
              <a:avLst/>
            </a:prstGeom>
            <a:noFill/>
            <a:ln w="38100">
              <a:solidFill>
                <a:srgbClr val="FF99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0971" name="Freeform 26"/>
          <p:cNvSpPr>
            <a:spLocks/>
          </p:cNvSpPr>
          <p:nvPr/>
        </p:nvSpPr>
        <p:spPr bwMode="auto">
          <a:xfrm>
            <a:off x="3741738" y="4813300"/>
            <a:ext cx="139700" cy="177800"/>
          </a:xfrm>
          <a:custGeom>
            <a:avLst/>
            <a:gdLst>
              <a:gd name="T0" fmla="*/ 0 w 88"/>
              <a:gd name="T1" fmla="*/ 2147483647 h 112"/>
              <a:gd name="T2" fmla="*/ 0 w 88"/>
              <a:gd name="T3" fmla="*/ 0 h 112"/>
              <a:gd name="T4" fmla="*/ 2147483647 w 88"/>
              <a:gd name="T5" fmla="*/ 2147483647 h 112"/>
              <a:gd name="T6" fmla="*/ 2147483647 w 88"/>
              <a:gd name="T7" fmla="*/ 2147483647 h 112"/>
              <a:gd name="T8" fmla="*/ 0 w 88"/>
              <a:gd name="T9" fmla="*/ 2147483647 h 1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"/>
              <a:gd name="T16" fmla="*/ 0 h 112"/>
              <a:gd name="T17" fmla="*/ 88 w 88"/>
              <a:gd name="T18" fmla="*/ 112 h 1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" h="112">
                <a:moveTo>
                  <a:pt x="0" y="112"/>
                </a:moveTo>
                <a:lnTo>
                  <a:pt x="0" y="0"/>
                </a:lnTo>
                <a:lnTo>
                  <a:pt x="32" y="48"/>
                </a:lnTo>
                <a:lnTo>
                  <a:pt x="88" y="40"/>
                </a:lnTo>
                <a:lnTo>
                  <a:pt x="0" y="112"/>
                </a:lnTo>
                <a:close/>
              </a:path>
            </a:pathLst>
          </a:custGeom>
          <a:solidFill>
            <a:srgbClr val="660000"/>
          </a:solidFill>
          <a:ln w="38100">
            <a:solidFill>
              <a:srgbClr val="66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972" name="Line 27"/>
          <p:cNvSpPr>
            <a:spLocks noChangeShapeType="1"/>
          </p:cNvSpPr>
          <p:nvPr/>
        </p:nvSpPr>
        <p:spPr bwMode="auto">
          <a:xfrm flipV="1">
            <a:off x="3792538" y="2755900"/>
            <a:ext cx="1066800" cy="2133600"/>
          </a:xfrm>
          <a:prstGeom prst="line">
            <a:avLst/>
          </a:prstGeom>
          <a:noFill/>
          <a:ln w="38100">
            <a:solidFill>
              <a:srgbClr val="66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973" name="Freeform 29"/>
          <p:cNvSpPr>
            <a:spLocks/>
          </p:cNvSpPr>
          <p:nvPr/>
        </p:nvSpPr>
        <p:spPr bwMode="auto">
          <a:xfrm>
            <a:off x="4006850" y="2755900"/>
            <a:ext cx="850900" cy="520700"/>
          </a:xfrm>
          <a:custGeom>
            <a:avLst/>
            <a:gdLst>
              <a:gd name="T0" fmla="*/ 0 w 536"/>
              <a:gd name="T1" fmla="*/ 2147483647 h 328"/>
              <a:gd name="T2" fmla="*/ 2147483647 w 536"/>
              <a:gd name="T3" fmla="*/ 2147483647 h 328"/>
              <a:gd name="T4" fmla="*/ 2147483647 w 536"/>
              <a:gd name="T5" fmla="*/ 2147483647 h 328"/>
              <a:gd name="T6" fmla="*/ 2147483647 w 536"/>
              <a:gd name="T7" fmla="*/ 2147483647 h 328"/>
              <a:gd name="T8" fmla="*/ 2147483647 w 536"/>
              <a:gd name="T9" fmla="*/ 2147483647 h 328"/>
              <a:gd name="T10" fmla="*/ 2147483647 w 536"/>
              <a:gd name="T11" fmla="*/ 0 h 32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36"/>
              <a:gd name="T19" fmla="*/ 0 h 328"/>
              <a:gd name="T20" fmla="*/ 536 w 536"/>
              <a:gd name="T21" fmla="*/ 328 h 32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36" h="328">
                <a:moveTo>
                  <a:pt x="0" y="328"/>
                </a:moveTo>
                <a:lnTo>
                  <a:pt x="56" y="240"/>
                </a:lnTo>
                <a:lnTo>
                  <a:pt x="136" y="160"/>
                </a:lnTo>
                <a:lnTo>
                  <a:pt x="232" y="96"/>
                </a:lnTo>
                <a:lnTo>
                  <a:pt x="376" y="40"/>
                </a:lnTo>
                <a:lnTo>
                  <a:pt x="536" y="0"/>
                </a:lnTo>
              </a:path>
            </a:pathLst>
          </a:custGeom>
          <a:noFill/>
          <a:ln w="38100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974" name="Rectangle 33"/>
          <p:cNvSpPr>
            <a:spLocks noChangeArrowheads="1"/>
          </p:cNvSpPr>
          <p:nvPr/>
        </p:nvSpPr>
        <p:spPr bwMode="auto">
          <a:xfrm>
            <a:off x="4446588" y="1955800"/>
            <a:ext cx="17145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000">
                <a:solidFill>
                  <a:srgbClr val="FF0000"/>
                </a:solidFill>
              </a:rPr>
              <a:t>Elastic+Plastic </a:t>
            </a:r>
            <a:endParaRPr lang="en-US"/>
          </a:p>
        </p:txBody>
      </p:sp>
      <p:sp>
        <p:nvSpPr>
          <p:cNvPr id="40975" name="Rectangle 34"/>
          <p:cNvSpPr>
            <a:spLocks noChangeArrowheads="1"/>
          </p:cNvSpPr>
          <p:nvPr/>
        </p:nvSpPr>
        <p:spPr bwMode="auto">
          <a:xfrm>
            <a:off x="4446588" y="2247900"/>
            <a:ext cx="1679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000">
                <a:solidFill>
                  <a:srgbClr val="FF0000"/>
                </a:solidFill>
              </a:rPr>
              <a:t>at larger stress</a:t>
            </a:r>
            <a:endParaRPr lang="en-US"/>
          </a:p>
        </p:txBody>
      </p:sp>
      <p:sp>
        <p:nvSpPr>
          <p:cNvPr id="40976" name="Oval 35"/>
          <p:cNvSpPr>
            <a:spLocks noChangeArrowheads="1"/>
          </p:cNvSpPr>
          <p:nvPr/>
        </p:nvSpPr>
        <p:spPr bwMode="auto">
          <a:xfrm>
            <a:off x="6523038" y="2806700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977" name="Oval 36"/>
          <p:cNvSpPr>
            <a:spLocks noChangeArrowheads="1"/>
          </p:cNvSpPr>
          <p:nvPr/>
        </p:nvSpPr>
        <p:spPr bwMode="auto">
          <a:xfrm>
            <a:off x="6624638" y="2552700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978" name="Oval 37"/>
          <p:cNvSpPr>
            <a:spLocks noChangeArrowheads="1"/>
          </p:cNvSpPr>
          <p:nvPr/>
        </p:nvSpPr>
        <p:spPr bwMode="auto">
          <a:xfrm>
            <a:off x="6726238" y="2298700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979" name="Oval 38"/>
          <p:cNvSpPr>
            <a:spLocks noChangeArrowheads="1"/>
          </p:cNvSpPr>
          <p:nvPr/>
        </p:nvSpPr>
        <p:spPr bwMode="auto">
          <a:xfrm>
            <a:off x="6815138" y="2057400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4" name="Group 45"/>
          <p:cNvGrpSpPr>
            <a:grpSpLocks/>
          </p:cNvGrpSpPr>
          <p:nvPr/>
        </p:nvGrpSpPr>
        <p:grpSpPr bwMode="auto">
          <a:xfrm>
            <a:off x="6624638" y="2298700"/>
            <a:ext cx="520700" cy="990600"/>
            <a:chOff x="4173" y="1448"/>
            <a:chExt cx="328" cy="624"/>
          </a:xfrm>
        </p:grpSpPr>
        <p:sp>
          <p:nvSpPr>
            <p:cNvPr id="41068" name="Oval 39"/>
            <p:cNvSpPr>
              <a:spLocks noChangeArrowheads="1"/>
            </p:cNvSpPr>
            <p:nvPr/>
          </p:nvSpPr>
          <p:spPr bwMode="auto">
            <a:xfrm>
              <a:off x="4173" y="1928"/>
              <a:ext cx="144" cy="144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69" name="Oval 40"/>
            <p:cNvSpPr>
              <a:spLocks noChangeArrowheads="1"/>
            </p:cNvSpPr>
            <p:nvPr/>
          </p:nvSpPr>
          <p:spPr bwMode="auto">
            <a:xfrm>
              <a:off x="4293" y="1928"/>
              <a:ext cx="144" cy="144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70" name="Oval 41"/>
            <p:cNvSpPr>
              <a:spLocks noChangeArrowheads="1"/>
            </p:cNvSpPr>
            <p:nvPr/>
          </p:nvSpPr>
          <p:spPr bwMode="auto">
            <a:xfrm>
              <a:off x="4229" y="1768"/>
              <a:ext cx="144" cy="144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71" name="Oval 42"/>
            <p:cNvSpPr>
              <a:spLocks noChangeArrowheads="1"/>
            </p:cNvSpPr>
            <p:nvPr/>
          </p:nvSpPr>
          <p:spPr bwMode="auto">
            <a:xfrm>
              <a:off x="4357" y="1768"/>
              <a:ext cx="144" cy="144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72" name="Oval 43"/>
            <p:cNvSpPr>
              <a:spLocks noChangeArrowheads="1"/>
            </p:cNvSpPr>
            <p:nvPr/>
          </p:nvSpPr>
          <p:spPr bwMode="auto">
            <a:xfrm>
              <a:off x="4293" y="1608"/>
              <a:ext cx="144" cy="144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73" name="Oval 44"/>
            <p:cNvSpPr>
              <a:spLocks noChangeArrowheads="1"/>
            </p:cNvSpPr>
            <p:nvPr/>
          </p:nvSpPr>
          <p:spPr bwMode="auto">
            <a:xfrm>
              <a:off x="4357" y="1448"/>
              <a:ext cx="144" cy="144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55"/>
          <p:cNvGrpSpPr>
            <a:grpSpLocks/>
          </p:cNvGrpSpPr>
          <p:nvPr/>
        </p:nvGrpSpPr>
        <p:grpSpPr bwMode="auto">
          <a:xfrm>
            <a:off x="6421438" y="1549400"/>
            <a:ext cx="622300" cy="1231900"/>
            <a:chOff x="4045" y="976"/>
            <a:chExt cx="392" cy="776"/>
          </a:xfrm>
        </p:grpSpPr>
        <p:sp>
          <p:nvSpPr>
            <p:cNvPr id="41059" name="Oval 46"/>
            <p:cNvSpPr>
              <a:spLocks noChangeArrowheads="1"/>
            </p:cNvSpPr>
            <p:nvPr/>
          </p:nvSpPr>
          <p:spPr bwMode="auto">
            <a:xfrm>
              <a:off x="4045" y="1608"/>
              <a:ext cx="144" cy="144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60" name="Oval 47"/>
            <p:cNvSpPr>
              <a:spLocks noChangeArrowheads="1"/>
            </p:cNvSpPr>
            <p:nvPr/>
          </p:nvSpPr>
          <p:spPr bwMode="auto">
            <a:xfrm>
              <a:off x="4101" y="1448"/>
              <a:ext cx="144" cy="144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61" name="Oval 48"/>
            <p:cNvSpPr>
              <a:spLocks noChangeArrowheads="1"/>
            </p:cNvSpPr>
            <p:nvPr/>
          </p:nvSpPr>
          <p:spPr bwMode="auto">
            <a:xfrm>
              <a:off x="4045" y="1288"/>
              <a:ext cx="144" cy="144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62" name="Oval 49"/>
            <p:cNvSpPr>
              <a:spLocks noChangeArrowheads="1"/>
            </p:cNvSpPr>
            <p:nvPr/>
          </p:nvSpPr>
          <p:spPr bwMode="auto">
            <a:xfrm>
              <a:off x="4165" y="1288"/>
              <a:ext cx="144" cy="144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63" name="Oval 50"/>
            <p:cNvSpPr>
              <a:spLocks noChangeArrowheads="1"/>
            </p:cNvSpPr>
            <p:nvPr/>
          </p:nvSpPr>
          <p:spPr bwMode="auto">
            <a:xfrm>
              <a:off x="4101" y="1136"/>
              <a:ext cx="144" cy="144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64" name="Oval 51"/>
            <p:cNvSpPr>
              <a:spLocks noChangeArrowheads="1"/>
            </p:cNvSpPr>
            <p:nvPr/>
          </p:nvSpPr>
          <p:spPr bwMode="auto">
            <a:xfrm>
              <a:off x="4229" y="1136"/>
              <a:ext cx="144" cy="144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65" name="Oval 52"/>
            <p:cNvSpPr>
              <a:spLocks noChangeArrowheads="1"/>
            </p:cNvSpPr>
            <p:nvPr/>
          </p:nvSpPr>
          <p:spPr bwMode="auto">
            <a:xfrm>
              <a:off x="4045" y="976"/>
              <a:ext cx="144" cy="144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66" name="Oval 53"/>
            <p:cNvSpPr>
              <a:spLocks noChangeArrowheads="1"/>
            </p:cNvSpPr>
            <p:nvPr/>
          </p:nvSpPr>
          <p:spPr bwMode="auto">
            <a:xfrm>
              <a:off x="4165" y="976"/>
              <a:ext cx="144" cy="144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67" name="Oval 54"/>
            <p:cNvSpPr>
              <a:spLocks noChangeArrowheads="1"/>
            </p:cNvSpPr>
            <p:nvPr/>
          </p:nvSpPr>
          <p:spPr bwMode="auto">
            <a:xfrm>
              <a:off x="4293" y="976"/>
              <a:ext cx="144" cy="144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0982" name="Oval 56"/>
          <p:cNvSpPr>
            <a:spLocks noChangeArrowheads="1"/>
          </p:cNvSpPr>
          <p:nvPr/>
        </p:nvSpPr>
        <p:spPr bwMode="auto">
          <a:xfrm>
            <a:off x="6916738" y="1803400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983" name="Freeform 57"/>
          <p:cNvSpPr>
            <a:spLocks/>
          </p:cNvSpPr>
          <p:nvPr/>
        </p:nvSpPr>
        <p:spPr bwMode="auto">
          <a:xfrm>
            <a:off x="6592888" y="2044700"/>
            <a:ext cx="546100" cy="1231900"/>
          </a:xfrm>
          <a:custGeom>
            <a:avLst/>
            <a:gdLst>
              <a:gd name="T0" fmla="*/ 2147483647 w 344"/>
              <a:gd name="T1" fmla="*/ 0 h 776"/>
              <a:gd name="T2" fmla="*/ 2147483647 w 344"/>
              <a:gd name="T3" fmla="*/ 0 h 776"/>
              <a:gd name="T4" fmla="*/ 2147483647 w 344"/>
              <a:gd name="T5" fmla="*/ 2147483647 h 776"/>
              <a:gd name="T6" fmla="*/ 0 w 344"/>
              <a:gd name="T7" fmla="*/ 2147483647 h 776"/>
              <a:gd name="T8" fmla="*/ 2147483647 w 344"/>
              <a:gd name="T9" fmla="*/ 0 h 7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44"/>
              <a:gd name="T16" fmla="*/ 0 h 776"/>
              <a:gd name="T17" fmla="*/ 344 w 344"/>
              <a:gd name="T18" fmla="*/ 776 h 77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44" h="776">
                <a:moveTo>
                  <a:pt x="304" y="0"/>
                </a:moveTo>
                <a:lnTo>
                  <a:pt x="344" y="0"/>
                </a:lnTo>
                <a:lnTo>
                  <a:pt x="344" y="776"/>
                </a:lnTo>
                <a:lnTo>
                  <a:pt x="0" y="776"/>
                </a:lnTo>
                <a:lnTo>
                  <a:pt x="304" y="0"/>
                </a:lnTo>
                <a:close/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984" name="Freeform 59"/>
          <p:cNvSpPr>
            <a:spLocks/>
          </p:cNvSpPr>
          <p:nvPr/>
        </p:nvSpPr>
        <p:spPr bwMode="auto">
          <a:xfrm>
            <a:off x="6408738" y="1536700"/>
            <a:ext cx="660400" cy="1231900"/>
          </a:xfrm>
          <a:custGeom>
            <a:avLst/>
            <a:gdLst>
              <a:gd name="T0" fmla="*/ 2147483647 w 416"/>
              <a:gd name="T1" fmla="*/ 2147483647 h 776"/>
              <a:gd name="T2" fmla="*/ 0 w 416"/>
              <a:gd name="T3" fmla="*/ 2147483647 h 776"/>
              <a:gd name="T4" fmla="*/ 0 w 416"/>
              <a:gd name="T5" fmla="*/ 0 h 776"/>
              <a:gd name="T6" fmla="*/ 2147483647 w 416"/>
              <a:gd name="T7" fmla="*/ 0 h 776"/>
              <a:gd name="T8" fmla="*/ 2147483647 w 416"/>
              <a:gd name="T9" fmla="*/ 2147483647 h 7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16"/>
              <a:gd name="T16" fmla="*/ 0 h 776"/>
              <a:gd name="T17" fmla="*/ 416 w 416"/>
              <a:gd name="T18" fmla="*/ 776 h 77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16" h="776">
                <a:moveTo>
                  <a:pt x="112" y="776"/>
                </a:moveTo>
                <a:lnTo>
                  <a:pt x="0" y="776"/>
                </a:lnTo>
                <a:lnTo>
                  <a:pt x="0" y="0"/>
                </a:lnTo>
                <a:lnTo>
                  <a:pt x="416" y="0"/>
                </a:lnTo>
                <a:lnTo>
                  <a:pt x="112" y="776"/>
                </a:lnTo>
                <a:close/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985" name="Freeform 61"/>
          <p:cNvSpPr>
            <a:spLocks/>
          </p:cNvSpPr>
          <p:nvPr/>
        </p:nvSpPr>
        <p:spPr bwMode="auto">
          <a:xfrm>
            <a:off x="6478588" y="1803400"/>
            <a:ext cx="698500" cy="1231900"/>
          </a:xfrm>
          <a:custGeom>
            <a:avLst/>
            <a:gdLst>
              <a:gd name="T0" fmla="*/ 2147483647 w 440"/>
              <a:gd name="T1" fmla="*/ 0 h 776"/>
              <a:gd name="T2" fmla="*/ 2147483647 w 440"/>
              <a:gd name="T3" fmla="*/ 0 h 776"/>
              <a:gd name="T4" fmla="*/ 2147483647 w 440"/>
              <a:gd name="T5" fmla="*/ 2147483647 h 776"/>
              <a:gd name="T6" fmla="*/ 0 w 440"/>
              <a:gd name="T7" fmla="*/ 2147483647 h 776"/>
              <a:gd name="T8" fmla="*/ 2147483647 w 440"/>
              <a:gd name="T9" fmla="*/ 0 h 7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40"/>
              <a:gd name="T16" fmla="*/ 0 h 776"/>
              <a:gd name="T17" fmla="*/ 440 w 440"/>
              <a:gd name="T18" fmla="*/ 776 h 77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40" h="776">
                <a:moveTo>
                  <a:pt x="304" y="0"/>
                </a:moveTo>
                <a:lnTo>
                  <a:pt x="440" y="0"/>
                </a:lnTo>
                <a:lnTo>
                  <a:pt x="128" y="776"/>
                </a:lnTo>
                <a:lnTo>
                  <a:pt x="0" y="776"/>
                </a:lnTo>
                <a:lnTo>
                  <a:pt x="304" y="0"/>
                </a:lnTo>
                <a:close/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6" name="Group 89"/>
          <p:cNvGrpSpPr>
            <a:grpSpLocks/>
          </p:cNvGrpSpPr>
          <p:nvPr/>
        </p:nvGrpSpPr>
        <p:grpSpPr bwMode="auto">
          <a:xfrm>
            <a:off x="585788" y="3078163"/>
            <a:ext cx="914400" cy="1231900"/>
            <a:chOff x="893" y="1944"/>
            <a:chExt cx="576" cy="776"/>
          </a:xfrm>
        </p:grpSpPr>
        <p:grpSp>
          <p:nvGrpSpPr>
            <p:cNvPr id="7" name="Group 68"/>
            <p:cNvGrpSpPr>
              <a:grpSpLocks/>
            </p:cNvGrpSpPr>
            <p:nvPr/>
          </p:nvGrpSpPr>
          <p:grpSpPr bwMode="auto">
            <a:xfrm>
              <a:off x="893" y="2576"/>
              <a:ext cx="520" cy="144"/>
              <a:chOff x="893" y="2576"/>
              <a:chExt cx="520" cy="144"/>
            </a:xfrm>
          </p:grpSpPr>
          <p:sp>
            <p:nvSpPr>
              <p:cNvPr id="41055" name="Oval 64"/>
              <p:cNvSpPr>
                <a:spLocks noChangeArrowheads="1"/>
              </p:cNvSpPr>
              <p:nvPr/>
            </p:nvSpPr>
            <p:spPr bwMode="auto">
              <a:xfrm>
                <a:off x="893" y="2576"/>
                <a:ext cx="144" cy="144"/>
              </a:xfrm>
              <a:prstGeom prst="ellipse">
                <a:avLst/>
              </a:prstGeom>
              <a:solidFill>
                <a:srgbClr val="FF99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56" name="Oval 65"/>
              <p:cNvSpPr>
                <a:spLocks noChangeArrowheads="1"/>
              </p:cNvSpPr>
              <p:nvPr/>
            </p:nvSpPr>
            <p:spPr bwMode="auto">
              <a:xfrm>
                <a:off x="1021" y="2576"/>
                <a:ext cx="144" cy="144"/>
              </a:xfrm>
              <a:prstGeom prst="ellipse">
                <a:avLst/>
              </a:prstGeom>
              <a:solidFill>
                <a:srgbClr val="FF99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57" name="Oval 66"/>
              <p:cNvSpPr>
                <a:spLocks noChangeArrowheads="1"/>
              </p:cNvSpPr>
              <p:nvPr/>
            </p:nvSpPr>
            <p:spPr bwMode="auto">
              <a:xfrm>
                <a:off x="1141" y="2576"/>
                <a:ext cx="144" cy="144"/>
              </a:xfrm>
              <a:prstGeom prst="ellipse">
                <a:avLst/>
              </a:prstGeom>
              <a:solidFill>
                <a:srgbClr val="FF99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58" name="Oval 67"/>
              <p:cNvSpPr>
                <a:spLocks noChangeArrowheads="1"/>
              </p:cNvSpPr>
              <p:nvPr/>
            </p:nvSpPr>
            <p:spPr bwMode="auto">
              <a:xfrm>
                <a:off x="1269" y="2576"/>
                <a:ext cx="144" cy="144"/>
              </a:xfrm>
              <a:prstGeom prst="ellipse">
                <a:avLst/>
              </a:prstGeom>
              <a:solidFill>
                <a:srgbClr val="FF99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8" name="Group 73"/>
            <p:cNvGrpSpPr>
              <a:grpSpLocks/>
            </p:cNvGrpSpPr>
            <p:nvPr/>
          </p:nvGrpSpPr>
          <p:grpSpPr bwMode="auto">
            <a:xfrm>
              <a:off x="957" y="2416"/>
              <a:ext cx="512" cy="144"/>
              <a:chOff x="957" y="2416"/>
              <a:chExt cx="512" cy="144"/>
            </a:xfrm>
          </p:grpSpPr>
          <p:sp>
            <p:nvSpPr>
              <p:cNvPr id="41051" name="Oval 69"/>
              <p:cNvSpPr>
                <a:spLocks noChangeArrowheads="1"/>
              </p:cNvSpPr>
              <p:nvPr/>
            </p:nvSpPr>
            <p:spPr bwMode="auto">
              <a:xfrm>
                <a:off x="957" y="2416"/>
                <a:ext cx="144" cy="144"/>
              </a:xfrm>
              <a:prstGeom prst="ellipse">
                <a:avLst/>
              </a:prstGeom>
              <a:solidFill>
                <a:srgbClr val="FF99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52" name="Oval 70"/>
              <p:cNvSpPr>
                <a:spLocks noChangeArrowheads="1"/>
              </p:cNvSpPr>
              <p:nvPr/>
            </p:nvSpPr>
            <p:spPr bwMode="auto">
              <a:xfrm>
                <a:off x="1077" y="2416"/>
                <a:ext cx="144" cy="144"/>
              </a:xfrm>
              <a:prstGeom prst="ellipse">
                <a:avLst/>
              </a:prstGeom>
              <a:solidFill>
                <a:srgbClr val="FF99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53" name="Oval 71"/>
              <p:cNvSpPr>
                <a:spLocks noChangeArrowheads="1"/>
              </p:cNvSpPr>
              <p:nvPr/>
            </p:nvSpPr>
            <p:spPr bwMode="auto">
              <a:xfrm>
                <a:off x="1205" y="2416"/>
                <a:ext cx="144" cy="144"/>
              </a:xfrm>
              <a:prstGeom prst="ellipse">
                <a:avLst/>
              </a:prstGeom>
              <a:solidFill>
                <a:srgbClr val="FF99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54" name="Oval 72"/>
              <p:cNvSpPr>
                <a:spLocks noChangeArrowheads="1"/>
              </p:cNvSpPr>
              <p:nvPr/>
            </p:nvSpPr>
            <p:spPr bwMode="auto">
              <a:xfrm>
                <a:off x="1325" y="2416"/>
                <a:ext cx="144" cy="144"/>
              </a:xfrm>
              <a:prstGeom prst="ellipse">
                <a:avLst/>
              </a:prstGeom>
              <a:solidFill>
                <a:srgbClr val="FF99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" name="Group 78"/>
            <p:cNvGrpSpPr>
              <a:grpSpLocks/>
            </p:cNvGrpSpPr>
            <p:nvPr/>
          </p:nvGrpSpPr>
          <p:grpSpPr bwMode="auto">
            <a:xfrm>
              <a:off x="893" y="2256"/>
              <a:ext cx="520" cy="144"/>
              <a:chOff x="893" y="2256"/>
              <a:chExt cx="520" cy="144"/>
            </a:xfrm>
          </p:grpSpPr>
          <p:sp>
            <p:nvSpPr>
              <p:cNvPr id="41047" name="Oval 74"/>
              <p:cNvSpPr>
                <a:spLocks noChangeArrowheads="1"/>
              </p:cNvSpPr>
              <p:nvPr/>
            </p:nvSpPr>
            <p:spPr bwMode="auto">
              <a:xfrm>
                <a:off x="893" y="2256"/>
                <a:ext cx="144" cy="144"/>
              </a:xfrm>
              <a:prstGeom prst="ellipse">
                <a:avLst/>
              </a:prstGeom>
              <a:solidFill>
                <a:srgbClr val="FF99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48" name="Oval 75"/>
              <p:cNvSpPr>
                <a:spLocks noChangeArrowheads="1"/>
              </p:cNvSpPr>
              <p:nvPr/>
            </p:nvSpPr>
            <p:spPr bwMode="auto">
              <a:xfrm>
                <a:off x="1021" y="2256"/>
                <a:ext cx="144" cy="144"/>
              </a:xfrm>
              <a:prstGeom prst="ellipse">
                <a:avLst/>
              </a:prstGeom>
              <a:solidFill>
                <a:srgbClr val="FF99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49" name="Oval 76"/>
              <p:cNvSpPr>
                <a:spLocks noChangeArrowheads="1"/>
              </p:cNvSpPr>
              <p:nvPr/>
            </p:nvSpPr>
            <p:spPr bwMode="auto">
              <a:xfrm>
                <a:off x="1141" y="2256"/>
                <a:ext cx="144" cy="144"/>
              </a:xfrm>
              <a:prstGeom prst="ellipse">
                <a:avLst/>
              </a:prstGeom>
              <a:solidFill>
                <a:srgbClr val="FF99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50" name="Oval 77"/>
              <p:cNvSpPr>
                <a:spLocks noChangeArrowheads="1"/>
              </p:cNvSpPr>
              <p:nvPr/>
            </p:nvSpPr>
            <p:spPr bwMode="auto">
              <a:xfrm>
                <a:off x="1269" y="2256"/>
                <a:ext cx="144" cy="144"/>
              </a:xfrm>
              <a:prstGeom prst="ellipse">
                <a:avLst/>
              </a:prstGeom>
              <a:solidFill>
                <a:srgbClr val="FF99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0" name="Group 83"/>
            <p:cNvGrpSpPr>
              <a:grpSpLocks/>
            </p:cNvGrpSpPr>
            <p:nvPr/>
          </p:nvGrpSpPr>
          <p:grpSpPr bwMode="auto">
            <a:xfrm>
              <a:off x="957" y="2104"/>
              <a:ext cx="512" cy="144"/>
              <a:chOff x="957" y="2104"/>
              <a:chExt cx="512" cy="144"/>
            </a:xfrm>
          </p:grpSpPr>
          <p:sp>
            <p:nvSpPr>
              <p:cNvPr id="41043" name="Oval 79"/>
              <p:cNvSpPr>
                <a:spLocks noChangeArrowheads="1"/>
              </p:cNvSpPr>
              <p:nvPr/>
            </p:nvSpPr>
            <p:spPr bwMode="auto">
              <a:xfrm>
                <a:off x="957" y="2104"/>
                <a:ext cx="144" cy="144"/>
              </a:xfrm>
              <a:prstGeom prst="ellipse">
                <a:avLst/>
              </a:prstGeom>
              <a:solidFill>
                <a:srgbClr val="FF99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44" name="Oval 80"/>
              <p:cNvSpPr>
                <a:spLocks noChangeArrowheads="1"/>
              </p:cNvSpPr>
              <p:nvPr/>
            </p:nvSpPr>
            <p:spPr bwMode="auto">
              <a:xfrm>
                <a:off x="1077" y="2104"/>
                <a:ext cx="144" cy="144"/>
              </a:xfrm>
              <a:prstGeom prst="ellipse">
                <a:avLst/>
              </a:prstGeom>
              <a:solidFill>
                <a:srgbClr val="FF99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45" name="Oval 81"/>
              <p:cNvSpPr>
                <a:spLocks noChangeArrowheads="1"/>
              </p:cNvSpPr>
              <p:nvPr/>
            </p:nvSpPr>
            <p:spPr bwMode="auto">
              <a:xfrm>
                <a:off x="1205" y="2104"/>
                <a:ext cx="144" cy="144"/>
              </a:xfrm>
              <a:prstGeom prst="ellipse">
                <a:avLst/>
              </a:prstGeom>
              <a:solidFill>
                <a:srgbClr val="FF99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46" name="Oval 82"/>
              <p:cNvSpPr>
                <a:spLocks noChangeArrowheads="1"/>
              </p:cNvSpPr>
              <p:nvPr/>
            </p:nvSpPr>
            <p:spPr bwMode="auto">
              <a:xfrm>
                <a:off x="1325" y="2104"/>
                <a:ext cx="144" cy="144"/>
              </a:xfrm>
              <a:prstGeom prst="ellipse">
                <a:avLst/>
              </a:prstGeom>
              <a:solidFill>
                <a:srgbClr val="FF99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1" name="Group 88"/>
            <p:cNvGrpSpPr>
              <a:grpSpLocks/>
            </p:cNvGrpSpPr>
            <p:nvPr/>
          </p:nvGrpSpPr>
          <p:grpSpPr bwMode="auto">
            <a:xfrm>
              <a:off x="893" y="1944"/>
              <a:ext cx="520" cy="144"/>
              <a:chOff x="893" y="1944"/>
              <a:chExt cx="520" cy="144"/>
            </a:xfrm>
          </p:grpSpPr>
          <p:sp>
            <p:nvSpPr>
              <p:cNvPr id="41039" name="Oval 84"/>
              <p:cNvSpPr>
                <a:spLocks noChangeArrowheads="1"/>
              </p:cNvSpPr>
              <p:nvPr/>
            </p:nvSpPr>
            <p:spPr bwMode="auto">
              <a:xfrm>
                <a:off x="893" y="1944"/>
                <a:ext cx="144" cy="144"/>
              </a:xfrm>
              <a:prstGeom prst="ellipse">
                <a:avLst/>
              </a:prstGeom>
              <a:solidFill>
                <a:srgbClr val="FF99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40" name="Oval 85"/>
              <p:cNvSpPr>
                <a:spLocks noChangeArrowheads="1"/>
              </p:cNvSpPr>
              <p:nvPr/>
            </p:nvSpPr>
            <p:spPr bwMode="auto">
              <a:xfrm>
                <a:off x="1021" y="1944"/>
                <a:ext cx="144" cy="144"/>
              </a:xfrm>
              <a:prstGeom prst="ellipse">
                <a:avLst/>
              </a:prstGeom>
              <a:solidFill>
                <a:srgbClr val="FF99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41" name="Oval 86"/>
              <p:cNvSpPr>
                <a:spLocks noChangeArrowheads="1"/>
              </p:cNvSpPr>
              <p:nvPr/>
            </p:nvSpPr>
            <p:spPr bwMode="auto">
              <a:xfrm>
                <a:off x="1141" y="1944"/>
                <a:ext cx="144" cy="144"/>
              </a:xfrm>
              <a:prstGeom prst="ellipse">
                <a:avLst/>
              </a:prstGeom>
              <a:solidFill>
                <a:srgbClr val="FF99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42" name="Oval 87"/>
              <p:cNvSpPr>
                <a:spLocks noChangeArrowheads="1"/>
              </p:cNvSpPr>
              <p:nvPr/>
            </p:nvSpPr>
            <p:spPr bwMode="auto">
              <a:xfrm>
                <a:off x="1269" y="1944"/>
                <a:ext cx="144" cy="144"/>
              </a:xfrm>
              <a:prstGeom prst="ellipse">
                <a:avLst/>
              </a:prstGeom>
              <a:solidFill>
                <a:srgbClr val="FF99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40987" name="Rectangle 90"/>
          <p:cNvSpPr>
            <a:spLocks noChangeArrowheads="1"/>
          </p:cNvSpPr>
          <p:nvPr/>
        </p:nvSpPr>
        <p:spPr bwMode="auto">
          <a:xfrm>
            <a:off x="604838" y="3071813"/>
            <a:ext cx="901700" cy="1231900"/>
          </a:xfrm>
          <a:prstGeom prst="rect">
            <a:avLst/>
          </a:prstGeom>
          <a:noFill/>
          <a:ln w="12700">
            <a:solidFill>
              <a:srgbClr val="FF9999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988" name="Rectangle 119"/>
          <p:cNvSpPr>
            <a:spLocks noChangeArrowheads="1"/>
          </p:cNvSpPr>
          <p:nvPr/>
        </p:nvSpPr>
        <p:spPr bwMode="auto">
          <a:xfrm>
            <a:off x="4503738" y="3975100"/>
            <a:ext cx="22447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000">
                <a:solidFill>
                  <a:srgbClr val="990000"/>
                </a:solidFill>
              </a:rPr>
              <a:t>permanent (plastic) </a:t>
            </a:r>
            <a:endParaRPr lang="en-US"/>
          </a:p>
        </p:txBody>
      </p:sp>
      <p:sp>
        <p:nvSpPr>
          <p:cNvPr id="40989" name="Rectangle 120"/>
          <p:cNvSpPr>
            <a:spLocks noChangeArrowheads="1"/>
          </p:cNvSpPr>
          <p:nvPr/>
        </p:nvSpPr>
        <p:spPr bwMode="auto">
          <a:xfrm>
            <a:off x="4503738" y="4267200"/>
            <a:ext cx="23717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000">
                <a:solidFill>
                  <a:srgbClr val="990000"/>
                </a:solidFill>
              </a:rPr>
              <a:t>after load is removed</a:t>
            </a:r>
            <a:endParaRPr lang="en-US"/>
          </a:p>
        </p:txBody>
      </p:sp>
      <p:sp>
        <p:nvSpPr>
          <p:cNvPr id="40990" name="Freeform 121"/>
          <p:cNvSpPr>
            <a:spLocks/>
          </p:cNvSpPr>
          <p:nvPr/>
        </p:nvSpPr>
        <p:spPr bwMode="auto">
          <a:xfrm>
            <a:off x="3779838" y="4876800"/>
            <a:ext cx="152400" cy="114300"/>
          </a:xfrm>
          <a:custGeom>
            <a:avLst/>
            <a:gdLst>
              <a:gd name="T0" fmla="*/ 0 w 96"/>
              <a:gd name="T1" fmla="*/ 2147483647 h 72"/>
              <a:gd name="T2" fmla="*/ 2147483647 w 96"/>
              <a:gd name="T3" fmla="*/ 0 h 72"/>
              <a:gd name="T4" fmla="*/ 2147483647 w 96"/>
              <a:gd name="T5" fmla="*/ 2147483647 h 72"/>
              <a:gd name="T6" fmla="*/ 2147483647 w 96"/>
              <a:gd name="T7" fmla="*/ 2147483647 h 72"/>
              <a:gd name="T8" fmla="*/ 0 w 96"/>
              <a:gd name="T9" fmla="*/ 2147483647 h 7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6"/>
              <a:gd name="T16" fmla="*/ 0 h 72"/>
              <a:gd name="T17" fmla="*/ 96 w 96"/>
              <a:gd name="T18" fmla="*/ 72 h 7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6" h="72">
                <a:moveTo>
                  <a:pt x="0" y="72"/>
                </a:moveTo>
                <a:lnTo>
                  <a:pt x="64" y="0"/>
                </a:lnTo>
                <a:lnTo>
                  <a:pt x="48" y="48"/>
                </a:lnTo>
                <a:lnTo>
                  <a:pt x="96" y="72"/>
                </a:lnTo>
                <a:lnTo>
                  <a:pt x="0" y="72"/>
                </a:lnTo>
                <a:close/>
              </a:path>
            </a:pathLst>
          </a:cu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991" name="Line 122"/>
          <p:cNvSpPr>
            <a:spLocks noChangeShapeType="1"/>
          </p:cNvSpPr>
          <p:nvPr/>
        </p:nvSpPr>
        <p:spPr bwMode="auto">
          <a:xfrm flipV="1">
            <a:off x="3856038" y="4648200"/>
            <a:ext cx="647700" cy="304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992" name="Oval 124"/>
          <p:cNvSpPr>
            <a:spLocks noChangeArrowheads="1"/>
          </p:cNvSpPr>
          <p:nvPr/>
        </p:nvSpPr>
        <p:spPr bwMode="auto">
          <a:xfrm>
            <a:off x="3678238" y="4965700"/>
            <a:ext cx="101600" cy="114300"/>
          </a:xfrm>
          <a:prstGeom prst="ellipse">
            <a:avLst/>
          </a:prstGeom>
          <a:solidFill>
            <a:srgbClr val="99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993" name="Freeform 125"/>
          <p:cNvSpPr>
            <a:spLocks/>
          </p:cNvSpPr>
          <p:nvPr/>
        </p:nvSpPr>
        <p:spPr bwMode="auto">
          <a:xfrm>
            <a:off x="4287838" y="2743200"/>
            <a:ext cx="127000" cy="152400"/>
          </a:xfrm>
          <a:custGeom>
            <a:avLst/>
            <a:gdLst>
              <a:gd name="T0" fmla="*/ 2147483647 w 80"/>
              <a:gd name="T1" fmla="*/ 2147483647 h 96"/>
              <a:gd name="T2" fmla="*/ 0 w 80"/>
              <a:gd name="T3" fmla="*/ 0 h 96"/>
              <a:gd name="T4" fmla="*/ 2147483647 w 80"/>
              <a:gd name="T5" fmla="*/ 2147483647 h 96"/>
              <a:gd name="T6" fmla="*/ 2147483647 w 80"/>
              <a:gd name="T7" fmla="*/ 2147483647 h 96"/>
              <a:gd name="T8" fmla="*/ 2147483647 w 80"/>
              <a:gd name="T9" fmla="*/ 2147483647 h 9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0"/>
              <a:gd name="T16" fmla="*/ 0 h 96"/>
              <a:gd name="T17" fmla="*/ 80 w 80"/>
              <a:gd name="T18" fmla="*/ 96 h 9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0" h="96">
                <a:moveTo>
                  <a:pt x="24" y="96"/>
                </a:moveTo>
                <a:lnTo>
                  <a:pt x="0" y="0"/>
                </a:lnTo>
                <a:lnTo>
                  <a:pt x="32" y="40"/>
                </a:lnTo>
                <a:lnTo>
                  <a:pt x="80" y="16"/>
                </a:lnTo>
                <a:lnTo>
                  <a:pt x="24" y="96"/>
                </a:lnTo>
                <a:close/>
              </a:path>
            </a:pathLst>
          </a:cu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994" name="Line 126"/>
          <p:cNvSpPr>
            <a:spLocks noChangeShapeType="1"/>
          </p:cNvSpPr>
          <p:nvPr/>
        </p:nvSpPr>
        <p:spPr bwMode="auto">
          <a:xfrm flipV="1">
            <a:off x="4338638" y="2324100"/>
            <a:ext cx="76200" cy="482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995" name="Line 128"/>
          <p:cNvSpPr>
            <a:spLocks noChangeShapeType="1"/>
          </p:cNvSpPr>
          <p:nvPr/>
        </p:nvSpPr>
        <p:spPr bwMode="auto">
          <a:xfrm>
            <a:off x="3132138" y="5080000"/>
            <a:ext cx="1587" cy="2921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996" name="Line 130"/>
          <p:cNvSpPr>
            <a:spLocks noChangeShapeType="1"/>
          </p:cNvSpPr>
          <p:nvPr/>
        </p:nvSpPr>
        <p:spPr bwMode="auto">
          <a:xfrm>
            <a:off x="3716338" y="5080000"/>
            <a:ext cx="1587" cy="2921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997" name="Freeform 132"/>
          <p:cNvSpPr>
            <a:spLocks/>
          </p:cNvSpPr>
          <p:nvPr/>
        </p:nvSpPr>
        <p:spPr bwMode="auto">
          <a:xfrm>
            <a:off x="2992438" y="5219700"/>
            <a:ext cx="139700" cy="127000"/>
          </a:xfrm>
          <a:custGeom>
            <a:avLst/>
            <a:gdLst>
              <a:gd name="T0" fmla="*/ 2147483647 w 88"/>
              <a:gd name="T1" fmla="*/ 2147483647 h 80"/>
              <a:gd name="T2" fmla="*/ 0 w 88"/>
              <a:gd name="T3" fmla="*/ 2147483647 h 80"/>
              <a:gd name="T4" fmla="*/ 2147483647 w 88"/>
              <a:gd name="T5" fmla="*/ 2147483647 h 80"/>
              <a:gd name="T6" fmla="*/ 0 w 88"/>
              <a:gd name="T7" fmla="*/ 0 h 80"/>
              <a:gd name="T8" fmla="*/ 2147483647 w 88"/>
              <a:gd name="T9" fmla="*/ 2147483647 h 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"/>
              <a:gd name="T16" fmla="*/ 0 h 80"/>
              <a:gd name="T17" fmla="*/ 88 w 88"/>
              <a:gd name="T18" fmla="*/ 80 h 8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" h="80">
                <a:moveTo>
                  <a:pt x="88" y="40"/>
                </a:moveTo>
                <a:lnTo>
                  <a:pt x="0" y="80"/>
                </a:lnTo>
                <a:lnTo>
                  <a:pt x="32" y="40"/>
                </a:lnTo>
                <a:lnTo>
                  <a:pt x="0" y="0"/>
                </a:lnTo>
                <a:lnTo>
                  <a:pt x="88" y="40"/>
                </a:lnTo>
                <a:close/>
              </a:path>
            </a:pathLst>
          </a:cu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998" name="Line 133"/>
          <p:cNvSpPr>
            <a:spLocks noChangeShapeType="1"/>
          </p:cNvSpPr>
          <p:nvPr/>
        </p:nvSpPr>
        <p:spPr bwMode="auto">
          <a:xfrm>
            <a:off x="2801938" y="5283200"/>
            <a:ext cx="241300" cy="15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999" name="Freeform 135"/>
          <p:cNvSpPr>
            <a:spLocks/>
          </p:cNvSpPr>
          <p:nvPr/>
        </p:nvSpPr>
        <p:spPr bwMode="auto">
          <a:xfrm>
            <a:off x="3716338" y="5219700"/>
            <a:ext cx="139700" cy="127000"/>
          </a:xfrm>
          <a:custGeom>
            <a:avLst/>
            <a:gdLst>
              <a:gd name="T0" fmla="*/ 0 w 88"/>
              <a:gd name="T1" fmla="*/ 2147483647 h 80"/>
              <a:gd name="T2" fmla="*/ 2147483647 w 88"/>
              <a:gd name="T3" fmla="*/ 0 h 80"/>
              <a:gd name="T4" fmla="*/ 2147483647 w 88"/>
              <a:gd name="T5" fmla="*/ 2147483647 h 80"/>
              <a:gd name="T6" fmla="*/ 2147483647 w 88"/>
              <a:gd name="T7" fmla="*/ 2147483647 h 80"/>
              <a:gd name="T8" fmla="*/ 0 w 88"/>
              <a:gd name="T9" fmla="*/ 2147483647 h 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"/>
              <a:gd name="T16" fmla="*/ 0 h 80"/>
              <a:gd name="T17" fmla="*/ 88 w 88"/>
              <a:gd name="T18" fmla="*/ 80 h 8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" h="80">
                <a:moveTo>
                  <a:pt x="0" y="40"/>
                </a:moveTo>
                <a:lnTo>
                  <a:pt x="88" y="0"/>
                </a:lnTo>
                <a:lnTo>
                  <a:pt x="56" y="40"/>
                </a:lnTo>
                <a:lnTo>
                  <a:pt x="88" y="80"/>
                </a:lnTo>
                <a:lnTo>
                  <a:pt x="0" y="40"/>
                </a:lnTo>
                <a:close/>
              </a:path>
            </a:pathLst>
          </a:cu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000" name="Line 136"/>
          <p:cNvSpPr>
            <a:spLocks noChangeShapeType="1"/>
          </p:cNvSpPr>
          <p:nvPr/>
        </p:nvSpPr>
        <p:spPr bwMode="auto">
          <a:xfrm>
            <a:off x="3805238" y="5283200"/>
            <a:ext cx="241300" cy="15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001" name="Rectangle 138"/>
          <p:cNvSpPr>
            <a:spLocks noChangeArrowheads="1"/>
          </p:cNvSpPr>
          <p:nvPr/>
        </p:nvSpPr>
        <p:spPr bwMode="auto">
          <a:xfrm>
            <a:off x="3271838" y="5014913"/>
            <a:ext cx="290512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800">
                <a:solidFill>
                  <a:srgbClr val="009999"/>
                </a:solidFill>
                <a:latin typeface="Symbol" pitchFamily="18" charset="2"/>
              </a:rPr>
              <a:t>e</a:t>
            </a:r>
            <a:r>
              <a:rPr lang="en-US" sz="2800" i="1" baseline="-25000">
                <a:solidFill>
                  <a:srgbClr val="009999"/>
                </a:solidFill>
              </a:rPr>
              <a:t>p</a:t>
            </a:r>
            <a:endParaRPr lang="en-US">
              <a:latin typeface="Times" pitchFamily="18" charset="0"/>
            </a:endParaRPr>
          </a:p>
        </p:txBody>
      </p:sp>
      <p:sp>
        <p:nvSpPr>
          <p:cNvPr id="41002" name="Rectangle 141"/>
          <p:cNvSpPr>
            <a:spLocks noChangeArrowheads="1"/>
          </p:cNvSpPr>
          <p:nvPr/>
        </p:nvSpPr>
        <p:spPr bwMode="auto">
          <a:xfrm>
            <a:off x="3746500" y="5662613"/>
            <a:ext cx="14112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000">
                <a:solidFill>
                  <a:srgbClr val="009999"/>
                </a:solidFill>
              </a:rPr>
              <a:t>plastic strain</a:t>
            </a:r>
            <a:endParaRPr lang="en-US"/>
          </a:p>
        </p:txBody>
      </p:sp>
      <p:sp>
        <p:nvSpPr>
          <p:cNvPr id="41003" name="Freeform 142"/>
          <p:cNvSpPr>
            <a:spLocks/>
          </p:cNvSpPr>
          <p:nvPr/>
        </p:nvSpPr>
        <p:spPr bwMode="auto">
          <a:xfrm>
            <a:off x="3525838" y="5522913"/>
            <a:ext cx="139700" cy="139700"/>
          </a:xfrm>
          <a:custGeom>
            <a:avLst/>
            <a:gdLst>
              <a:gd name="T0" fmla="*/ 2147483647 w 88"/>
              <a:gd name="T1" fmla="*/ 0 h 88"/>
              <a:gd name="T2" fmla="*/ 2147483647 w 88"/>
              <a:gd name="T3" fmla="*/ 2147483647 h 88"/>
              <a:gd name="T4" fmla="*/ 2147483647 w 88"/>
              <a:gd name="T5" fmla="*/ 2147483647 h 88"/>
              <a:gd name="T6" fmla="*/ 0 w 88"/>
              <a:gd name="T7" fmla="*/ 2147483647 h 88"/>
              <a:gd name="T8" fmla="*/ 2147483647 w 88"/>
              <a:gd name="T9" fmla="*/ 0 h 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"/>
              <a:gd name="T16" fmla="*/ 0 h 88"/>
              <a:gd name="T17" fmla="*/ 88 w 88"/>
              <a:gd name="T18" fmla="*/ 88 h 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" h="88">
                <a:moveTo>
                  <a:pt x="8" y="0"/>
                </a:moveTo>
                <a:lnTo>
                  <a:pt x="88" y="40"/>
                </a:lnTo>
                <a:lnTo>
                  <a:pt x="32" y="40"/>
                </a:lnTo>
                <a:lnTo>
                  <a:pt x="0" y="88"/>
                </a:lnTo>
                <a:lnTo>
                  <a:pt x="8" y="0"/>
                </a:lnTo>
                <a:close/>
              </a:path>
            </a:pathLst>
          </a:custGeom>
          <a:solidFill>
            <a:srgbClr val="009999"/>
          </a:solidFill>
          <a:ln w="12700">
            <a:solidFill>
              <a:srgbClr val="009999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004" name="Line 143"/>
          <p:cNvSpPr>
            <a:spLocks noChangeShapeType="1"/>
          </p:cNvSpPr>
          <p:nvPr/>
        </p:nvSpPr>
        <p:spPr bwMode="auto">
          <a:xfrm>
            <a:off x="3576638" y="5586413"/>
            <a:ext cx="88900" cy="177800"/>
          </a:xfrm>
          <a:prstGeom prst="line">
            <a:avLst/>
          </a:prstGeom>
          <a:noFill/>
          <a:ln w="12700">
            <a:solidFill>
              <a:srgbClr val="009999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005" name="Freeform 13"/>
          <p:cNvSpPr>
            <a:spLocks/>
          </p:cNvSpPr>
          <p:nvPr/>
        </p:nvSpPr>
        <p:spPr bwMode="auto">
          <a:xfrm>
            <a:off x="3068638" y="2222500"/>
            <a:ext cx="152400" cy="165100"/>
          </a:xfrm>
          <a:custGeom>
            <a:avLst/>
            <a:gdLst>
              <a:gd name="T0" fmla="*/ 2147483647 w 96"/>
              <a:gd name="T1" fmla="*/ 0 h 104"/>
              <a:gd name="T2" fmla="*/ 2147483647 w 96"/>
              <a:gd name="T3" fmla="*/ 2147483647 h 104"/>
              <a:gd name="T4" fmla="*/ 2147483647 w 96"/>
              <a:gd name="T5" fmla="*/ 2147483647 h 104"/>
              <a:gd name="T6" fmla="*/ 0 w 96"/>
              <a:gd name="T7" fmla="*/ 2147483647 h 104"/>
              <a:gd name="T8" fmla="*/ 2147483647 w 96"/>
              <a:gd name="T9" fmla="*/ 0 h 1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6"/>
              <a:gd name="T16" fmla="*/ 0 h 104"/>
              <a:gd name="T17" fmla="*/ 96 w 96"/>
              <a:gd name="T18" fmla="*/ 104 h 10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6" h="104">
                <a:moveTo>
                  <a:pt x="48" y="0"/>
                </a:moveTo>
                <a:lnTo>
                  <a:pt x="96" y="104"/>
                </a:lnTo>
                <a:lnTo>
                  <a:pt x="48" y="72"/>
                </a:lnTo>
                <a:lnTo>
                  <a:pt x="0" y="104"/>
                </a:lnTo>
                <a:lnTo>
                  <a:pt x="48" y="0"/>
                </a:lnTo>
                <a:close/>
              </a:path>
            </a:pathLst>
          </a:cu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006" name="Line 14"/>
          <p:cNvSpPr>
            <a:spLocks noChangeShapeType="1"/>
          </p:cNvSpPr>
          <p:nvPr/>
        </p:nvSpPr>
        <p:spPr bwMode="auto">
          <a:xfrm flipV="1">
            <a:off x="3144838" y="2336800"/>
            <a:ext cx="1587" cy="26670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007" name="Rectangle 31"/>
          <p:cNvSpPr>
            <a:spLocks noChangeArrowheads="1"/>
          </p:cNvSpPr>
          <p:nvPr/>
        </p:nvSpPr>
        <p:spPr bwMode="auto">
          <a:xfrm>
            <a:off x="1589088" y="3179763"/>
            <a:ext cx="1146175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800">
                <a:solidFill>
                  <a:srgbClr val="FF9999"/>
                </a:solidFill>
              </a:rPr>
              <a:t>Elastic </a:t>
            </a:r>
            <a:endParaRPr lang="en-US"/>
          </a:p>
        </p:txBody>
      </p:sp>
      <p:sp>
        <p:nvSpPr>
          <p:cNvPr id="41008" name="Rectangle 32"/>
          <p:cNvSpPr>
            <a:spLocks noChangeArrowheads="1"/>
          </p:cNvSpPr>
          <p:nvPr/>
        </p:nvSpPr>
        <p:spPr bwMode="auto">
          <a:xfrm>
            <a:off x="1589088" y="3586163"/>
            <a:ext cx="1066800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800">
                <a:solidFill>
                  <a:srgbClr val="FF9999"/>
                </a:solidFill>
              </a:rPr>
              <a:t>initially</a:t>
            </a:r>
            <a:endParaRPr lang="en-US"/>
          </a:p>
        </p:txBody>
      </p:sp>
      <p:sp>
        <p:nvSpPr>
          <p:cNvPr id="41009" name="Rectangle 147"/>
          <p:cNvSpPr>
            <a:spLocks noChangeArrowheads="1"/>
          </p:cNvSpPr>
          <p:nvPr/>
        </p:nvSpPr>
        <p:spPr bwMode="auto">
          <a:xfrm>
            <a:off x="5624513" y="5653088"/>
            <a:ext cx="20050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solidFill>
                  <a:srgbClr val="000000"/>
                </a:solidFill>
              </a:rPr>
              <a:t>Adapted from Fig. 6.10 (a),</a:t>
            </a:r>
          </a:p>
          <a:p>
            <a:r>
              <a:rPr lang="en-US" sz="1200">
                <a:solidFill>
                  <a:srgbClr val="000000"/>
                </a:solidFill>
              </a:rPr>
              <a:t> </a:t>
            </a:r>
            <a:r>
              <a:rPr lang="en-US" sz="1200" i="1">
                <a:solidFill>
                  <a:srgbClr val="000000"/>
                </a:solidFill>
              </a:rPr>
              <a:t>Callister 7e.</a:t>
            </a:r>
            <a:r>
              <a:rPr lang="en-US" sz="120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41010" name="Oval 92"/>
          <p:cNvSpPr>
            <a:spLocks noChangeArrowheads="1"/>
          </p:cNvSpPr>
          <p:nvPr/>
        </p:nvSpPr>
        <p:spPr bwMode="auto">
          <a:xfrm>
            <a:off x="7475538" y="4673600"/>
            <a:ext cx="228600" cy="228600"/>
          </a:xfrm>
          <a:prstGeom prst="ellipse">
            <a:avLst/>
          </a:prstGeom>
          <a:solidFill>
            <a:srgbClr val="99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011" name="Oval 93"/>
          <p:cNvSpPr>
            <a:spLocks noChangeArrowheads="1"/>
          </p:cNvSpPr>
          <p:nvPr/>
        </p:nvSpPr>
        <p:spPr bwMode="auto">
          <a:xfrm>
            <a:off x="7564438" y="4470400"/>
            <a:ext cx="228600" cy="228600"/>
          </a:xfrm>
          <a:prstGeom prst="ellipse">
            <a:avLst/>
          </a:prstGeom>
          <a:solidFill>
            <a:srgbClr val="99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012" name="Oval 94"/>
          <p:cNvSpPr>
            <a:spLocks noChangeArrowheads="1"/>
          </p:cNvSpPr>
          <p:nvPr/>
        </p:nvSpPr>
        <p:spPr bwMode="auto">
          <a:xfrm>
            <a:off x="7666038" y="4279900"/>
            <a:ext cx="228600" cy="228600"/>
          </a:xfrm>
          <a:prstGeom prst="ellipse">
            <a:avLst/>
          </a:prstGeom>
          <a:solidFill>
            <a:srgbClr val="99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013" name="Oval 95"/>
          <p:cNvSpPr>
            <a:spLocks noChangeArrowheads="1"/>
          </p:cNvSpPr>
          <p:nvPr/>
        </p:nvSpPr>
        <p:spPr bwMode="auto">
          <a:xfrm>
            <a:off x="7767638" y="4076700"/>
            <a:ext cx="228600" cy="228600"/>
          </a:xfrm>
          <a:prstGeom prst="ellipse">
            <a:avLst/>
          </a:prstGeom>
          <a:solidFill>
            <a:srgbClr val="99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014" name="Oval 96"/>
          <p:cNvSpPr>
            <a:spLocks noChangeArrowheads="1"/>
          </p:cNvSpPr>
          <p:nvPr/>
        </p:nvSpPr>
        <p:spPr bwMode="auto">
          <a:xfrm>
            <a:off x="7564438" y="4876800"/>
            <a:ext cx="228600" cy="228600"/>
          </a:xfrm>
          <a:prstGeom prst="ellipse">
            <a:avLst/>
          </a:prstGeom>
          <a:solidFill>
            <a:srgbClr val="99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015" name="Oval 97"/>
          <p:cNvSpPr>
            <a:spLocks noChangeArrowheads="1"/>
          </p:cNvSpPr>
          <p:nvPr/>
        </p:nvSpPr>
        <p:spPr bwMode="auto">
          <a:xfrm>
            <a:off x="7767638" y="4876800"/>
            <a:ext cx="228600" cy="228600"/>
          </a:xfrm>
          <a:prstGeom prst="ellipse">
            <a:avLst/>
          </a:prstGeom>
          <a:solidFill>
            <a:srgbClr val="99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016" name="Oval 98"/>
          <p:cNvSpPr>
            <a:spLocks noChangeArrowheads="1"/>
          </p:cNvSpPr>
          <p:nvPr/>
        </p:nvSpPr>
        <p:spPr bwMode="auto">
          <a:xfrm>
            <a:off x="7666038" y="4673600"/>
            <a:ext cx="228600" cy="228600"/>
          </a:xfrm>
          <a:prstGeom prst="ellipse">
            <a:avLst/>
          </a:prstGeom>
          <a:solidFill>
            <a:srgbClr val="99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017" name="Oval 99"/>
          <p:cNvSpPr>
            <a:spLocks noChangeArrowheads="1"/>
          </p:cNvSpPr>
          <p:nvPr/>
        </p:nvSpPr>
        <p:spPr bwMode="auto">
          <a:xfrm>
            <a:off x="7869238" y="4673600"/>
            <a:ext cx="228600" cy="228600"/>
          </a:xfrm>
          <a:prstGeom prst="ellipse">
            <a:avLst/>
          </a:prstGeom>
          <a:solidFill>
            <a:srgbClr val="99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018" name="Oval 100"/>
          <p:cNvSpPr>
            <a:spLocks noChangeArrowheads="1"/>
          </p:cNvSpPr>
          <p:nvPr/>
        </p:nvSpPr>
        <p:spPr bwMode="auto">
          <a:xfrm>
            <a:off x="7767638" y="4470400"/>
            <a:ext cx="228600" cy="228600"/>
          </a:xfrm>
          <a:prstGeom prst="ellipse">
            <a:avLst/>
          </a:prstGeom>
          <a:solidFill>
            <a:srgbClr val="99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019" name="Oval 101"/>
          <p:cNvSpPr>
            <a:spLocks noChangeArrowheads="1"/>
          </p:cNvSpPr>
          <p:nvPr/>
        </p:nvSpPr>
        <p:spPr bwMode="auto">
          <a:xfrm>
            <a:off x="7856538" y="4267200"/>
            <a:ext cx="228600" cy="228600"/>
          </a:xfrm>
          <a:prstGeom prst="ellipse">
            <a:avLst/>
          </a:prstGeom>
          <a:solidFill>
            <a:srgbClr val="99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020" name="Oval 102"/>
          <p:cNvSpPr>
            <a:spLocks noChangeArrowheads="1"/>
          </p:cNvSpPr>
          <p:nvPr/>
        </p:nvSpPr>
        <p:spPr bwMode="auto">
          <a:xfrm>
            <a:off x="7361238" y="4470400"/>
            <a:ext cx="228600" cy="228600"/>
          </a:xfrm>
          <a:prstGeom prst="ellipse">
            <a:avLst/>
          </a:prstGeom>
          <a:solidFill>
            <a:srgbClr val="99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021" name="Oval 103"/>
          <p:cNvSpPr>
            <a:spLocks noChangeArrowheads="1"/>
          </p:cNvSpPr>
          <p:nvPr/>
        </p:nvSpPr>
        <p:spPr bwMode="auto">
          <a:xfrm>
            <a:off x="7462838" y="4279900"/>
            <a:ext cx="228600" cy="228600"/>
          </a:xfrm>
          <a:prstGeom prst="ellipse">
            <a:avLst/>
          </a:prstGeom>
          <a:solidFill>
            <a:srgbClr val="99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022" name="Oval 104"/>
          <p:cNvSpPr>
            <a:spLocks noChangeArrowheads="1"/>
          </p:cNvSpPr>
          <p:nvPr/>
        </p:nvSpPr>
        <p:spPr bwMode="auto">
          <a:xfrm>
            <a:off x="7373938" y="4076700"/>
            <a:ext cx="228600" cy="228600"/>
          </a:xfrm>
          <a:prstGeom prst="ellipse">
            <a:avLst/>
          </a:prstGeom>
          <a:solidFill>
            <a:srgbClr val="99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023" name="Oval 105"/>
          <p:cNvSpPr>
            <a:spLocks noChangeArrowheads="1"/>
          </p:cNvSpPr>
          <p:nvPr/>
        </p:nvSpPr>
        <p:spPr bwMode="auto">
          <a:xfrm>
            <a:off x="7564438" y="4076700"/>
            <a:ext cx="228600" cy="228600"/>
          </a:xfrm>
          <a:prstGeom prst="ellipse">
            <a:avLst/>
          </a:prstGeom>
          <a:solidFill>
            <a:srgbClr val="99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024" name="Oval 106"/>
          <p:cNvSpPr>
            <a:spLocks noChangeArrowheads="1"/>
          </p:cNvSpPr>
          <p:nvPr/>
        </p:nvSpPr>
        <p:spPr bwMode="auto">
          <a:xfrm>
            <a:off x="7462838" y="3873500"/>
            <a:ext cx="228600" cy="228600"/>
          </a:xfrm>
          <a:prstGeom prst="ellipse">
            <a:avLst/>
          </a:prstGeom>
          <a:solidFill>
            <a:srgbClr val="99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025" name="Oval 107"/>
          <p:cNvSpPr>
            <a:spLocks noChangeArrowheads="1"/>
          </p:cNvSpPr>
          <p:nvPr/>
        </p:nvSpPr>
        <p:spPr bwMode="auto">
          <a:xfrm>
            <a:off x="7653338" y="3873500"/>
            <a:ext cx="228600" cy="228600"/>
          </a:xfrm>
          <a:prstGeom prst="ellipse">
            <a:avLst/>
          </a:prstGeom>
          <a:solidFill>
            <a:srgbClr val="99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026" name="Oval 108"/>
          <p:cNvSpPr>
            <a:spLocks noChangeArrowheads="1"/>
          </p:cNvSpPr>
          <p:nvPr/>
        </p:nvSpPr>
        <p:spPr bwMode="auto">
          <a:xfrm>
            <a:off x="7869238" y="3873500"/>
            <a:ext cx="228600" cy="228600"/>
          </a:xfrm>
          <a:prstGeom prst="ellipse">
            <a:avLst/>
          </a:prstGeom>
          <a:solidFill>
            <a:srgbClr val="99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027" name="Oval 111"/>
          <p:cNvSpPr>
            <a:spLocks noChangeArrowheads="1"/>
          </p:cNvSpPr>
          <p:nvPr/>
        </p:nvSpPr>
        <p:spPr bwMode="auto">
          <a:xfrm>
            <a:off x="7373938" y="3657600"/>
            <a:ext cx="228600" cy="228600"/>
          </a:xfrm>
          <a:prstGeom prst="ellipse">
            <a:avLst/>
          </a:prstGeom>
          <a:solidFill>
            <a:srgbClr val="99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028" name="Oval 112"/>
          <p:cNvSpPr>
            <a:spLocks noChangeArrowheads="1"/>
          </p:cNvSpPr>
          <p:nvPr/>
        </p:nvSpPr>
        <p:spPr bwMode="auto">
          <a:xfrm>
            <a:off x="7564438" y="3657600"/>
            <a:ext cx="228600" cy="228600"/>
          </a:xfrm>
          <a:prstGeom prst="ellipse">
            <a:avLst/>
          </a:prstGeom>
          <a:solidFill>
            <a:srgbClr val="99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029" name="Oval 113"/>
          <p:cNvSpPr>
            <a:spLocks noChangeArrowheads="1"/>
          </p:cNvSpPr>
          <p:nvPr/>
        </p:nvSpPr>
        <p:spPr bwMode="auto">
          <a:xfrm>
            <a:off x="7754938" y="3657600"/>
            <a:ext cx="228600" cy="228600"/>
          </a:xfrm>
          <a:prstGeom prst="ellipse">
            <a:avLst/>
          </a:prstGeom>
          <a:solidFill>
            <a:srgbClr val="99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030" name="Freeform 159"/>
          <p:cNvSpPr>
            <a:spLocks/>
          </p:cNvSpPr>
          <p:nvPr/>
        </p:nvSpPr>
        <p:spPr bwMode="auto">
          <a:xfrm>
            <a:off x="7346950" y="3644900"/>
            <a:ext cx="685800" cy="1092200"/>
          </a:xfrm>
          <a:custGeom>
            <a:avLst/>
            <a:gdLst>
              <a:gd name="T0" fmla="*/ 0 w 432"/>
              <a:gd name="T1" fmla="*/ 0 h 688"/>
              <a:gd name="T2" fmla="*/ 0 w 432"/>
              <a:gd name="T3" fmla="*/ 2147483647 h 688"/>
              <a:gd name="T4" fmla="*/ 2147483647 w 432"/>
              <a:gd name="T5" fmla="*/ 2147483647 h 688"/>
              <a:gd name="T6" fmla="*/ 2147483647 w 432"/>
              <a:gd name="T7" fmla="*/ 0 h 688"/>
              <a:gd name="T8" fmla="*/ 0 w 432"/>
              <a:gd name="T9" fmla="*/ 0 h 6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32"/>
              <a:gd name="T16" fmla="*/ 0 h 688"/>
              <a:gd name="T17" fmla="*/ 432 w 432"/>
              <a:gd name="T18" fmla="*/ 688 h 6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32" h="688">
                <a:moveTo>
                  <a:pt x="0" y="0"/>
                </a:moveTo>
                <a:lnTo>
                  <a:pt x="0" y="688"/>
                </a:lnTo>
                <a:lnTo>
                  <a:pt x="84" y="688"/>
                </a:lnTo>
                <a:lnTo>
                  <a:pt x="432" y="0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rgbClr val="66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31" name="Freeform 163"/>
          <p:cNvSpPr>
            <a:spLocks/>
          </p:cNvSpPr>
          <p:nvPr/>
        </p:nvSpPr>
        <p:spPr bwMode="auto">
          <a:xfrm>
            <a:off x="7512050" y="4019550"/>
            <a:ext cx="603250" cy="1092200"/>
          </a:xfrm>
          <a:custGeom>
            <a:avLst/>
            <a:gdLst>
              <a:gd name="T0" fmla="*/ 0 w 380"/>
              <a:gd name="T1" fmla="*/ 2147483647 h 688"/>
              <a:gd name="T2" fmla="*/ 2147483647 w 380"/>
              <a:gd name="T3" fmla="*/ 2147483647 h 688"/>
              <a:gd name="T4" fmla="*/ 2147483647 w 380"/>
              <a:gd name="T5" fmla="*/ 0 h 688"/>
              <a:gd name="T6" fmla="*/ 2147483647 w 380"/>
              <a:gd name="T7" fmla="*/ 0 h 688"/>
              <a:gd name="T8" fmla="*/ 0 w 380"/>
              <a:gd name="T9" fmla="*/ 2147483647 h 6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80"/>
              <a:gd name="T16" fmla="*/ 0 h 688"/>
              <a:gd name="T17" fmla="*/ 380 w 380"/>
              <a:gd name="T18" fmla="*/ 688 h 6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80" h="688">
                <a:moveTo>
                  <a:pt x="0" y="688"/>
                </a:moveTo>
                <a:lnTo>
                  <a:pt x="380" y="688"/>
                </a:lnTo>
                <a:lnTo>
                  <a:pt x="380" y="0"/>
                </a:lnTo>
                <a:lnTo>
                  <a:pt x="348" y="0"/>
                </a:lnTo>
                <a:lnTo>
                  <a:pt x="0" y="688"/>
                </a:lnTo>
                <a:close/>
              </a:path>
            </a:pathLst>
          </a:custGeom>
          <a:noFill/>
          <a:ln w="19050">
            <a:solidFill>
              <a:srgbClr val="66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32" name="Freeform 164"/>
          <p:cNvSpPr>
            <a:spLocks/>
          </p:cNvSpPr>
          <p:nvPr/>
        </p:nvSpPr>
        <p:spPr bwMode="auto">
          <a:xfrm>
            <a:off x="7404100" y="3854450"/>
            <a:ext cx="750888" cy="1041400"/>
          </a:xfrm>
          <a:custGeom>
            <a:avLst/>
            <a:gdLst>
              <a:gd name="T0" fmla="*/ 2147483647 w 496"/>
              <a:gd name="T1" fmla="*/ 0 h 688"/>
              <a:gd name="T2" fmla="*/ 2147483647 w 496"/>
              <a:gd name="T3" fmla="*/ 0 h 688"/>
              <a:gd name="T4" fmla="*/ 2147483647 w 496"/>
              <a:gd name="T5" fmla="*/ 2147483647 h 688"/>
              <a:gd name="T6" fmla="*/ 0 w 496"/>
              <a:gd name="T7" fmla="*/ 2147483647 h 688"/>
              <a:gd name="T8" fmla="*/ 2147483647 w 496"/>
              <a:gd name="T9" fmla="*/ 0 h 6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96"/>
              <a:gd name="T16" fmla="*/ 0 h 688"/>
              <a:gd name="T17" fmla="*/ 496 w 496"/>
              <a:gd name="T18" fmla="*/ 688 h 6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96" h="688">
                <a:moveTo>
                  <a:pt x="348" y="0"/>
                </a:moveTo>
                <a:lnTo>
                  <a:pt x="496" y="0"/>
                </a:lnTo>
                <a:lnTo>
                  <a:pt x="148" y="688"/>
                </a:lnTo>
                <a:lnTo>
                  <a:pt x="0" y="688"/>
                </a:lnTo>
                <a:lnTo>
                  <a:pt x="348" y="0"/>
                </a:lnTo>
                <a:close/>
              </a:path>
            </a:pathLst>
          </a:custGeom>
          <a:noFill/>
          <a:ln w="19050">
            <a:solidFill>
              <a:srgbClr val="66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33" name="Rectangle 117"/>
          <p:cNvSpPr>
            <a:spLocks noChangeArrowheads="1"/>
          </p:cNvSpPr>
          <p:nvPr/>
        </p:nvSpPr>
        <p:spPr bwMode="auto">
          <a:xfrm>
            <a:off x="3775075" y="5895975"/>
            <a:ext cx="155416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Symbol" pitchFamily="18" charset="2"/>
              </a:rPr>
              <a:t>e</a:t>
            </a:r>
            <a:r>
              <a:rPr lang="en-US" sz="2800" i="1" baseline="-25000"/>
              <a:t>p</a:t>
            </a:r>
            <a:r>
              <a:rPr lang="en-US"/>
              <a:t>  </a:t>
            </a:r>
            <a:r>
              <a:rPr lang="en-US" sz="2000">
                <a:solidFill>
                  <a:srgbClr val="009999"/>
                </a:solidFill>
              </a:rPr>
              <a:t>~ 0.002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10A6078-C57D-49B8-AF7B-6D583BE3E921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41987" name="Rectangle 3"/>
          <p:cNvSpPr>
            <a:spLocks noChangeArrowheads="1"/>
          </p:cNvSpPr>
          <p:nvPr/>
        </p:nvSpPr>
        <p:spPr bwMode="auto">
          <a:xfrm>
            <a:off x="457200" y="1219200"/>
            <a:ext cx="8382000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en-US" b="1"/>
              <a:t>• Stress at which </a:t>
            </a:r>
            <a:r>
              <a:rPr lang="en-US" b="1" i="1">
                <a:solidFill>
                  <a:schemeClr val="accent2"/>
                </a:solidFill>
              </a:rPr>
              <a:t>noticeable</a:t>
            </a:r>
            <a:r>
              <a:rPr lang="en-US" b="1">
                <a:solidFill>
                  <a:schemeClr val="accent2"/>
                </a:solidFill>
              </a:rPr>
              <a:t> </a:t>
            </a:r>
            <a:r>
              <a:rPr lang="en-US" b="1"/>
              <a:t>plastic deformation has</a:t>
            </a:r>
          </a:p>
          <a:p>
            <a:r>
              <a:rPr lang="en-US" b="1"/>
              <a:t>    occurred.</a:t>
            </a:r>
          </a:p>
        </p:txBody>
      </p:sp>
      <p:sp>
        <p:nvSpPr>
          <p:cNvPr id="41988" name="Line 4"/>
          <p:cNvSpPr>
            <a:spLocks noChangeShapeType="1"/>
          </p:cNvSpPr>
          <p:nvPr/>
        </p:nvSpPr>
        <p:spPr bwMode="auto">
          <a:xfrm rot="-1083381" flipH="1" flipV="1">
            <a:off x="4046538" y="1570038"/>
            <a:ext cx="4572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989" name="Rectangle 5"/>
          <p:cNvSpPr>
            <a:spLocks noChangeArrowheads="1"/>
          </p:cNvSpPr>
          <p:nvPr/>
        </p:nvSpPr>
        <p:spPr bwMode="auto">
          <a:xfrm>
            <a:off x="4527550" y="1760538"/>
            <a:ext cx="25447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when </a:t>
            </a:r>
            <a:r>
              <a:rPr lang="en-US">
                <a:latin typeface="Symbol" pitchFamily="18" charset="2"/>
              </a:rPr>
              <a:t>e</a:t>
            </a:r>
            <a:r>
              <a:rPr lang="en-US" sz="2800" i="1" baseline="-25000"/>
              <a:t>p</a:t>
            </a:r>
            <a:r>
              <a:rPr lang="en-US"/>
              <a:t>  = 0.002 </a:t>
            </a:r>
          </a:p>
        </p:txBody>
      </p:sp>
      <p:sp>
        <p:nvSpPr>
          <p:cNvPr id="41990" name="Rectangle 7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/>
              <a:t>Yield Strength, </a:t>
            </a:r>
            <a:r>
              <a:rPr lang="en-US" smtClean="0">
                <a:latin typeface="Symbol" pitchFamily="18" charset="2"/>
              </a:rPr>
              <a:t>s</a:t>
            </a:r>
            <a:r>
              <a:rPr lang="en-US" baseline="-15000" smtClean="0"/>
              <a:t>y</a:t>
            </a:r>
          </a:p>
        </p:txBody>
      </p:sp>
      <p:sp>
        <p:nvSpPr>
          <p:cNvPr id="41991" name="Text Box 8"/>
          <p:cNvSpPr txBox="1">
            <a:spLocks noChangeArrowheads="1"/>
          </p:cNvSpPr>
          <p:nvPr/>
        </p:nvSpPr>
        <p:spPr bwMode="auto">
          <a:xfrm>
            <a:off x="5240338" y="2462213"/>
            <a:ext cx="3494087" cy="2709862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800">
                <a:sym typeface="Symbol" pitchFamily="18" charset="2"/>
              </a:rPr>
              <a:t></a:t>
            </a:r>
            <a:r>
              <a:rPr lang="en-US" sz="2800" i="1" baseline="-25000">
                <a:sym typeface="Symbol" pitchFamily="18" charset="2"/>
              </a:rPr>
              <a:t>y</a:t>
            </a:r>
            <a:r>
              <a:rPr lang="en-US" sz="2800">
                <a:sym typeface="Symbol" pitchFamily="18" charset="2"/>
              </a:rPr>
              <a:t> = yield strength</a:t>
            </a:r>
          </a:p>
          <a:p>
            <a:pPr eaLnBrk="1" hangingPunct="1">
              <a:spcBef>
                <a:spcPct val="50000"/>
              </a:spcBef>
            </a:pPr>
            <a:endParaRPr lang="en-US">
              <a:sym typeface="Symbol" pitchFamily="18" charset="2"/>
            </a:endParaRPr>
          </a:p>
          <a:p>
            <a:pPr eaLnBrk="1" hangingPunct="1">
              <a:spcBef>
                <a:spcPct val="50000"/>
              </a:spcBef>
            </a:pPr>
            <a:r>
              <a:rPr lang="en-US">
                <a:sym typeface="Symbol" pitchFamily="18" charset="2"/>
              </a:rPr>
              <a:t>Note: for 2 inch sample</a:t>
            </a:r>
          </a:p>
          <a:p>
            <a:pPr eaLnBrk="1" hangingPunct="1">
              <a:spcBef>
                <a:spcPct val="50000"/>
              </a:spcBef>
            </a:pPr>
            <a:r>
              <a:rPr lang="en-US">
                <a:sym typeface="Symbol" pitchFamily="18" charset="2"/>
              </a:rPr>
              <a:t>	 = 0.002 = </a:t>
            </a:r>
            <a:r>
              <a:rPr lang="en-US" i="1">
                <a:sym typeface="Symbol" pitchFamily="18" charset="2"/>
              </a:rPr>
              <a:t>z</a:t>
            </a:r>
            <a:r>
              <a:rPr lang="en-US">
                <a:sym typeface="Symbol" pitchFamily="18" charset="2"/>
              </a:rPr>
              <a:t>/</a:t>
            </a:r>
            <a:r>
              <a:rPr lang="en-US" i="1">
                <a:sym typeface="Symbol" pitchFamily="18" charset="2"/>
              </a:rPr>
              <a:t>z</a:t>
            </a:r>
          </a:p>
          <a:p>
            <a:pPr eaLnBrk="1" hangingPunct="1">
              <a:spcBef>
                <a:spcPct val="50000"/>
              </a:spcBef>
            </a:pPr>
            <a:r>
              <a:rPr lang="en-US">
                <a:sym typeface="Symbol" pitchFamily="18" charset="2"/>
              </a:rPr>
              <a:t>	 </a:t>
            </a:r>
            <a:r>
              <a:rPr lang="en-US" i="1">
                <a:sym typeface="Symbol" pitchFamily="18" charset="2"/>
              </a:rPr>
              <a:t>z</a:t>
            </a:r>
            <a:r>
              <a:rPr lang="en-US">
                <a:sym typeface="Symbol" pitchFamily="18" charset="2"/>
              </a:rPr>
              <a:t> = 0.004 in</a:t>
            </a:r>
          </a:p>
        </p:txBody>
      </p:sp>
      <p:pic>
        <p:nvPicPr>
          <p:cNvPr id="41992" name="Picture 4" descr="f10_06_pg143"/>
          <p:cNvPicPr>
            <a:picLocks noChangeAspect="1" noChangeArrowheads="1"/>
          </p:cNvPicPr>
          <p:nvPr/>
        </p:nvPicPr>
        <p:blipFill>
          <a:blip r:embed="rId3" cstate="print"/>
          <a:srcRect r="53006" b="4501"/>
          <a:stretch>
            <a:fillRect/>
          </a:stretch>
        </p:blipFill>
        <p:spPr bwMode="auto">
          <a:xfrm>
            <a:off x="885825" y="2166938"/>
            <a:ext cx="2741613" cy="4554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AB6F64B-9A72-4D7B-8F61-7DB9B1B44735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43011" name="Rectangle 5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/>
              <a:t>Compare these three materials</a:t>
            </a:r>
          </a:p>
        </p:txBody>
      </p:sp>
      <p:sp>
        <p:nvSpPr>
          <p:cNvPr id="43012" name="Rectangle 98"/>
          <p:cNvSpPr>
            <a:spLocks noChangeArrowheads="1"/>
          </p:cNvSpPr>
          <p:nvPr/>
        </p:nvSpPr>
        <p:spPr bwMode="auto">
          <a:xfrm>
            <a:off x="927100" y="5513388"/>
            <a:ext cx="6532563" cy="701675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Brittle fracture:    elastic energy</a:t>
            </a:r>
            <a:br>
              <a:rPr lang="en-US" sz="2000"/>
            </a:br>
            <a:r>
              <a:rPr lang="en-US" sz="2000"/>
              <a:t>Ductile fracture:  elastic + plastic energy</a:t>
            </a:r>
          </a:p>
        </p:txBody>
      </p:sp>
      <p:sp>
        <p:nvSpPr>
          <p:cNvPr id="43013" name="Freeform 50"/>
          <p:cNvSpPr>
            <a:spLocks/>
          </p:cNvSpPr>
          <p:nvPr/>
        </p:nvSpPr>
        <p:spPr bwMode="auto">
          <a:xfrm>
            <a:off x="2363788" y="2682875"/>
            <a:ext cx="584200" cy="2095500"/>
          </a:xfrm>
          <a:custGeom>
            <a:avLst/>
            <a:gdLst>
              <a:gd name="T0" fmla="*/ 0 w 368"/>
              <a:gd name="T1" fmla="*/ 2007665 h 1336"/>
              <a:gd name="T2" fmla="*/ 292100 w 368"/>
              <a:gd name="T3" fmla="*/ 514464 h 1336"/>
              <a:gd name="T4" fmla="*/ 330200 w 368"/>
              <a:gd name="T5" fmla="*/ 379574 h 1336"/>
              <a:gd name="T6" fmla="*/ 381000 w 368"/>
              <a:gd name="T7" fmla="*/ 244684 h 1336"/>
              <a:gd name="T8" fmla="*/ 406400 w 368"/>
              <a:gd name="T9" fmla="*/ 207040 h 1336"/>
              <a:gd name="T10" fmla="*/ 469900 w 368"/>
              <a:gd name="T11" fmla="*/ 122342 h 1336"/>
              <a:gd name="T12" fmla="*/ 520700 w 368"/>
              <a:gd name="T13" fmla="*/ 50192 h 1336"/>
              <a:gd name="T14" fmla="*/ 584200 w 368"/>
              <a:gd name="T15" fmla="*/ 0 h 1336"/>
              <a:gd name="T16" fmla="*/ 177800 w 368"/>
              <a:gd name="T17" fmla="*/ 2045308 h 1336"/>
              <a:gd name="T18" fmla="*/ 0 w 368"/>
              <a:gd name="T19" fmla="*/ 2045308 h 1336"/>
              <a:gd name="T20" fmla="*/ 0 w 368"/>
              <a:gd name="T21" fmla="*/ 2007665 h 13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368"/>
              <a:gd name="T34" fmla="*/ 0 h 1336"/>
              <a:gd name="T35" fmla="*/ 368 w 368"/>
              <a:gd name="T36" fmla="*/ 1336 h 13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368" h="1336">
                <a:moveTo>
                  <a:pt x="0" y="1312"/>
                </a:moveTo>
                <a:lnTo>
                  <a:pt x="184" y="336"/>
                </a:lnTo>
                <a:lnTo>
                  <a:pt x="208" y="248"/>
                </a:lnTo>
                <a:lnTo>
                  <a:pt x="240" y="160"/>
                </a:lnTo>
                <a:lnTo>
                  <a:pt x="256" y="136"/>
                </a:lnTo>
                <a:lnTo>
                  <a:pt x="296" y="80"/>
                </a:lnTo>
                <a:lnTo>
                  <a:pt x="328" y="32"/>
                </a:lnTo>
                <a:lnTo>
                  <a:pt x="368" y="0"/>
                </a:lnTo>
                <a:lnTo>
                  <a:pt x="112" y="1336"/>
                </a:lnTo>
                <a:lnTo>
                  <a:pt x="0" y="1336"/>
                </a:lnTo>
                <a:lnTo>
                  <a:pt x="0" y="1312"/>
                </a:lnTo>
                <a:close/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014" name="Freeform 51"/>
          <p:cNvSpPr>
            <a:spLocks/>
          </p:cNvSpPr>
          <p:nvPr/>
        </p:nvSpPr>
        <p:spPr bwMode="auto">
          <a:xfrm>
            <a:off x="2520950" y="2708275"/>
            <a:ext cx="438150" cy="2070100"/>
          </a:xfrm>
          <a:custGeom>
            <a:avLst/>
            <a:gdLst>
              <a:gd name="T0" fmla="*/ 317500 w 276"/>
              <a:gd name="T1" fmla="*/ 127000 h 1304"/>
              <a:gd name="T2" fmla="*/ 438150 w 276"/>
              <a:gd name="T3" fmla="*/ 0 h 1304"/>
              <a:gd name="T4" fmla="*/ 438150 w 276"/>
              <a:gd name="T5" fmla="*/ 2070100 h 1304"/>
              <a:gd name="T6" fmla="*/ 0 w 276"/>
              <a:gd name="T7" fmla="*/ 2070100 h 1304"/>
              <a:gd name="T8" fmla="*/ 317500 w 276"/>
              <a:gd name="T9" fmla="*/ 127000 h 13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76"/>
              <a:gd name="T16" fmla="*/ 0 h 1304"/>
              <a:gd name="T17" fmla="*/ 276 w 276"/>
              <a:gd name="T18" fmla="*/ 1304 h 130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76" h="1304">
                <a:moveTo>
                  <a:pt x="200" y="80"/>
                </a:moveTo>
                <a:lnTo>
                  <a:pt x="276" y="0"/>
                </a:lnTo>
                <a:lnTo>
                  <a:pt x="276" y="1304"/>
                </a:lnTo>
                <a:lnTo>
                  <a:pt x="0" y="1304"/>
                </a:lnTo>
                <a:lnTo>
                  <a:pt x="200" y="80"/>
                </a:lnTo>
                <a:close/>
              </a:path>
            </a:pathLst>
          </a:custGeom>
          <a:noFill/>
          <a:ln w="9525">
            <a:noFill/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015" name="Rectangle 56"/>
          <p:cNvSpPr>
            <a:spLocks noChangeArrowheads="1"/>
          </p:cNvSpPr>
          <p:nvPr/>
        </p:nvSpPr>
        <p:spPr bwMode="auto">
          <a:xfrm>
            <a:off x="6018213" y="4195763"/>
            <a:ext cx="24765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rgbClr val="CC0099"/>
                </a:solidFill>
              </a:rPr>
              <a:t>(unreinforced polymers) </a:t>
            </a:r>
            <a:endParaRPr lang="en-US">
              <a:solidFill>
                <a:srgbClr val="CC0099"/>
              </a:solidFill>
              <a:latin typeface="Times" pitchFamily="18" charset="0"/>
            </a:endParaRPr>
          </a:p>
        </p:txBody>
      </p:sp>
      <p:sp>
        <p:nvSpPr>
          <p:cNvPr id="43016" name="Rectangle 57"/>
          <p:cNvSpPr>
            <a:spLocks noChangeArrowheads="1"/>
          </p:cNvSpPr>
          <p:nvPr/>
        </p:nvSpPr>
        <p:spPr bwMode="auto">
          <a:xfrm>
            <a:off x="6389688" y="4105275"/>
            <a:ext cx="1587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endParaRPr lang="en-US">
              <a:latin typeface="Times" pitchFamily="18" charset="0"/>
            </a:endParaRPr>
          </a:p>
        </p:txBody>
      </p:sp>
      <p:sp>
        <p:nvSpPr>
          <p:cNvPr id="43017" name="Freeform 58"/>
          <p:cNvSpPr>
            <a:spLocks/>
          </p:cNvSpPr>
          <p:nvPr/>
        </p:nvSpPr>
        <p:spPr bwMode="auto">
          <a:xfrm>
            <a:off x="2376488" y="3254375"/>
            <a:ext cx="3238500" cy="1536700"/>
          </a:xfrm>
          <a:custGeom>
            <a:avLst/>
            <a:gdLst>
              <a:gd name="T0" fmla="*/ 0 w 2040"/>
              <a:gd name="T1" fmla="*/ 1536700 h 968"/>
              <a:gd name="T2" fmla="*/ 533400 w 2040"/>
              <a:gd name="T3" fmla="*/ 431800 h 968"/>
              <a:gd name="T4" fmla="*/ 635000 w 2040"/>
              <a:gd name="T5" fmla="*/ 330200 h 968"/>
              <a:gd name="T6" fmla="*/ 774700 w 2040"/>
              <a:gd name="T7" fmla="*/ 254000 h 968"/>
              <a:gd name="T8" fmla="*/ 1028700 w 2040"/>
              <a:gd name="T9" fmla="*/ 165100 h 968"/>
              <a:gd name="T10" fmla="*/ 1270000 w 2040"/>
              <a:gd name="T11" fmla="*/ 88900 h 968"/>
              <a:gd name="T12" fmla="*/ 1485900 w 2040"/>
              <a:gd name="T13" fmla="*/ 38100 h 968"/>
              <a:gd name="T14" fmla="*/ 1765300 w 2040"/>
              <a:gd name="T15" fmla="*/ 12700 h 968"/>
              <a:gd name="T16" fmla="*/ 2032000 w 2040"/>
              <a:gd name="T17" fmla="*/ 0 h 968"/>
              <a:gd name="T18" fmla="*/ 2286000 w 2040"/>
              <a:gd name="T19" fmla="*/ 0 h 968"/>
              <a:gd name="T20" fmla="*/ 2451100 w 2040"/>
              <a:gd name="T21" fmla="*/ 38100 h 968"/>
              <a:gd name="T22" fmla="*/ 2667000 w 2040"/>
              <a:gd name="T23" fmla="*/ 88900 h 968"/>
              <a:gd name="T24" fmla="*/ 2870200 w 2040"/>
              <a:gd name="T25" fmla="*/ 165100 h 968"/>
              <a:gd name="T26" fmla="*/ 3035300 w 2040"/>
              <a:gd name="T27" fmla="*/ 241300 h 968"/>
              <a:gd name="T28" fmla="*/ 3162300 w 2040"/>
              <a:gd name="T29" fmla="*/ 342900 h 968"/>
              <a:gd name="T30" fmla="*/ 3238500 w 2040"/>
              <a:gd name="T31" fmla="*/ 393700 h 968"/>
              <a:gd name="T32" fmla="*/ 2679700 w 2040"/>
              <a:gd name="T33" fmla="*/ 1536700 h 968"/>
              <a:gd name="T34" fmla="*/ 0 w 2040"/>
              <a:gd name="T35" fmla="*/ 1536700 h 968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2040"/>
              <a:gd name="T55" fmla="*/ 0 h 968"/>
              <a:gd name="T56" fmla="*/ 2040 w 2040"/>
              <a:gd name="T57" fmla="*/ 968 h 968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2040" h="968">
                <a:moveTo>
                  <a:pt x="0" y="968"/>
                </a:moveTo>
                <a:lnTo>
                  <a:pt x="336" y="272"/>
                </a:lnTo>
                <a:lnTo>
                  <a:pt x="400" y="208"/>
                </a:lnTo>
                <a:lnTo>
                  <a:pt x="488" y="160"/>
                </a:lnTo>
                <a:lnTo>
                  <a:pt x="648" y="104"/>
                </a:lnTo>
                <a:lnTo>
                  <a:pt x="800" y="56"/>
                </a:lnTo>
                <a:lnTo>
                  <a:pt x="936" y="24"/>
                </a:lnTo>
                <a:lnTo>
                  <a:pt x="1112" y="8"/>
                </a:lnTo>
                <a:lnTo>
                  <a:pt x="1280" y="0"/>
                </a:lnTo>
                <a:lnTo>
                  <a:pt x="1440" y="0"/>
                </a:lnTo>
                <a:lnTo>
                  <a:pt x="1544" y="24"/>
                </a:lnTo>
                <a:lnTo>
                  <a:pt x="1680" y="56"/>
                </a:lnTo>
                <a:lnTo>
                  <a:pt x="1808" y="104"/>
                </a:lnTo>
                <a:lnTo>
                  <a:pt x="1912" y="152"/>
                </a:lnTo>
                <a:lnTo>
                  <a:pt x="1992" y="216"/>
                </a:lnTo>
                <a:lnTo>
                  <a:pt x="2040" y="248"/>
                </a:lnTo>
                <a:lnTo>
                  <a:pt x="1688" y="968"/>
                </a:lnTo>
                <a:lnTo>
                  <a:pt x="0" y="968"/>
                </a:lnTo>
                <a:close/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018" name="Rectangle 62"/>
          <p:cNvSpPr>
            <a:spLocks noChangeArrowheads="1"/>
          </p:cNvSpPr>
          <p:nvPr/>
        </p:nvSpPr>
        <p:spPr bwMode="auto">
          <a:xfrm>
            <a:off x="2871788" y="4854575"/>
            <a:ext cx="3292475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200">
                <a:solidFill>
                  <a:srgbClr val="000000"/>
                </a:solidFill>
              </a:rPr>
              <a:t>Engineering tensile strain, </a:t>
            </a:r>
            <a:endParaRPr lang="en-US">
              <a:latin typeface="Times" pitchFamily="18" charset="0"/>
            </a:endParaRPr>
          </a:p>
        </p:txBody>
      </p:sp>
      <p:sp>
        <p:nvSpPr>
          <p:cNvPr id="43019" name="Rectangle 63"/>
          <p:cNvSpPr>
            <a:spLocks noChangeArrowheads="1"/>
          </p:cNvSpPr>
          <p:nvPr/>
        </p:nvSpPr>
        <p:spPr bwMode="auto">
          <a:xfrm>
            <a:off x="6503988" y="4841875"/>
            <a:ext cx="122237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200">
                <a:solidFill>
                  <a:srgbClr val="000000"/>
                </a:solidFill>
                <a:latin typeface="Symbol" pitchFamily="18" charset="2"/>
              </a:rPr>
              <a:t>e</a:t>
            </a:r>
            <a:endParaRPr lang="en-US">
              <a:latin typeface="Times" pitchFamily="18" charset="0"/>
            </a:endParaRPr>
          </a:p>
        </p:txBody>
      </p:sp>
      <p:sp>
        <p:nvSpPr>
          <p:cNvPr id="43020" name="Rectangle 64"/>
          <p:cNvSpPr>
            <a:spLocks noChangeArrowheads="1"/>
          </p:cNvSpPr>
          <p:nvPr/>
        </p:nvSpPr>
        <p:spPr bwMode="auto">
          <a:xfrm>
            <a:off x="585788" y="2378075"/>
            <a:ext cx="185737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200">
                <a:solidFill>
                  <a:srgbClr val="000000"/>
                </a:solidFill>
              </a:rPr>
              <a:t>E</a:t>
            </a:r>
            <a:endParaRPr lang="en-US">
              <a:latin typeface="Times" pitchFamily="18" charset="0"/>
            </a:endParaRPr>
          </a:p>
        </p:txBody>
      </p:sp>
      <p:sp>
        <p:nvSpPr>
          <p:cNvPr id="43021" name="Rectangle 65"/>
          <p:cNvSpPr>
            <a:spLocks noChangeArrowheads="1"/>
          </p:cNvSpPr>
          <p:nvPr/>
        </p:nvSpPr>
        <p:spPr bwMode="auto">
          <a:xfrm>
            <a:off x="776288" y="2378075"/>
            <a:ext cx="1382712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200">
                <a:solidFill>
                  <a:srgbClr val="000000"/>
                </a:solidFill>
              </a:rPr>
              <a:t>ngineering </a:t>
            </a:r>
            <a:endParaRPr lang="en-US">
              <a:latin typeface="Times" pitchFamily="18" charset="0"/>
            </a:endParaRPr>
          </a:p>
        </p:txBody>
      </p:sp>
      <p:sp>
        <p:nvSpPr>
          <p:cNvPr id="43022" name="Rectangle 66"/>
          <p:cNvSpPr>
            <a:spLocks noChangeArrowheads="1"/>
          </p:cNvSpPr>
          <p:nvPr/>
        </p:nvSpPr>
        <p:spPr bwMode="auto">
          <a:xfrm>
            <a:off x="585788" y="2708275"/>
            <a:ext cx="885825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200">
                <a:solidFill>
                  <a:srgbClr val="000000"/>
                </a:solidFill>
              </a:rPr>
              <a:t>tensile </a:t>
            </a:r>
            <a:endParaRPr lang="en-US">
              <a:latin typeface="Times" pitchFamily="18" charset="0"/>
            </a:endParaRPr>
          </a:p>
        </p:txBody>
      </p:sp>
      <p:sp>
        <p:nvSpPr>
          <p:cNvPr id="43023" name="Rectangle 67"/>
          <p:cNvSpPr>
            <a:spLocks noChangeArrowheads="1"/>
          </p:cNvSpPr>
          <p:nvPr/>
        </p:nvSpPr>
        <p:spPr bwMode="auto">
          <a:xfrm>
            <a:off x="585788" y="3038475"/>
            <a:ext cx="900112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200">
                <a:solidFill>
                  <a:srgbClr val="000000"/>
                </a:solidFill>
              </a:rPr>
              <a:t>stress, </a:t>
            </a:r>
            <a:endParaRPr lang="en-US">
              <a:latin typeface="Times" pitchFamily="18" charset="0"/>
            </a:endParaRPr>
          </a:p>
        </p:txBody>
      </p:sp>
      <p:sp>
        <p:nvSpPr>
          <p:cNvPr id="43024" name="Rectangle 68"/>
          <p:cNvSpPr>
            <a:spLocks noChangeArrowheads="1"/>
          </p:cNvSpPr>
          <p:nvPr/>
        </p:nvSpPr>
        <p:spPr bwMode="auto">
          <a:xfrm>
            <a:off x="1589088" y="3025775"/>
            <a:ext cx="168275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200">
                <a:solidFill>
                  <a:srgbClr val="000000"/>
                </a:solidFill>
                <a:latin typeface="Symbol" pitchFamily="18" charset="2"/>
              </a:rPr>
              <a:t>s</a:t>
            </a:r>
            <a:endParaRPr lang="en-US">
              <a:latin typeface="Times" pitchFamily="18" charset="0"/>
            </a:endParaRPr>
          </a:p>
        </p:txBody>
      </p:sp>
      <p:sp>
        <p:nvSpPr>
          <p:cNvPr id="43025" name="Freeform 69"/>
          <p:cNvSpPr>
            <a:spLocks/>
          </p:cNvSpPr>
          <p:nvPr/>
        </p:nvSpPr>
        <p:spPr bwMode="auto">
          <a:xfrm>
            <a:off x="2363788" y="2682875"/>
            <a:ext cx="584200" cy="2089150"/>
          </a:xfrm>
          <a:custGeom>
            <a:avLst/>
            <a:gdLst>
              <a:gd name="T0" fmla="*/ 0 w 368"/>
              <a:gd name="T1" fmla="*/ 2026601 h 1336"/>
              <a:gd name="T2" fmla="*/ 304800 w 368"/>
              <a:gd name="T3" fmla="*/ 484758 h 1336"/>
              <a:gd name="T4" fmla="*/ 342900 w 368"/>
              <a:gd name="T5" fmla="*/ 353404 h 1336"/>
              <a:gd name="T6" fmla="*/ 406400 w 368"/>
              <a:gd name="T7" fmla="*/ 206413 h 1336"/>
              <a:gd name="T8" fmla="*/ 495300 w 368"/>
              <a:gd name="T9" fmla="*/ 96952 h 1336"/>
              <a:gd name="T10" fmla="*/ 584200 w 368"/>
              <a:gd name="T11" fmla="*/ 0 h 133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68"/>
              <a:gd name="T19" fmla="*/ 0 h 1336"/>
              <a:gd name="T20" fmla="*/ 368 w 368"/>
              <a:gd name="T21" fmla="*/ 1336 h 13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68" h="1336">
                <a:moveTo>
                  <a:pt x="0" y="1336"/>
                </a:moveTo>
                <a:lnTo>
                  <a:pt x="192" y="320"/>
                </a:lnTo>
                <a:lnTo>
                  <a:pt x="216" y="232"/>
                </a:lnTo>
                <a:lnTo>
                  <a:pt x="256" y="136"/>
                </a:lnTo>
                <a:lnTo>
                  <a:pt x="312" y="64"/>
                </a:lnTo>
                <a:lnTo>
                  <a:pt x="368" y="0"/>
                </a:lnTo>
              </a:path>
            </a:pathLst>
          </a:custGeom>
          <a:noFill/>
          <a:ln w="38100">
            <a:solidFill>
              <a:srgbClr val="000066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026" name="Rectangle 71"/>
          <p:cNvSpPr>
            <a:spLocks noChangeArrowheads="1"/>
          </p:cNvSpPr>
          <p:nvPr/>
        </p:nvSpPr>
        <p:spPr bwMode="auto">
          <a:xfrm>
            <a:off x="2973388" y="2352675"/>
            <a:ext cx="1077912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rgbClr val="000099"/>
                </a:solidFill>
              </a:rPr>
              <a:t>(ceramics)</a:t>
            </a:r>
            <a:endParaRPr lang="en-US">
              <a:latin typeface="Times" pitchFamily="18" charset="0"/>
            </a:endParaRPr>
          </a:p>
        </p:txBody>
      </p:sp>
      <p:sp>
        <p:nvSpPr>
          <p:cNvPr id="43027" name="Freeform 72"/>
          <p:cNvSpPr>
            <a:spLocks/>
          </p:cNvSpPr>
          <p:nvPr/>
        </p:nvSpPr>
        <p:spPr bwMode="auto">
          <a:xfrm>
            <a:off x="2357438" y="3254375"/>
            <a:ext cx="3270250" cy="1517650"/>
          </a:xfrm>
          <a:custGeom>
            <a:avLst/>
            <a:gdLst>
              <a:gd name="T0" fmla="*/ 0 w 2056"/>
              <a:gd name="T1" fmla="*/ 1455451 h 976"/>
              <a:gd name="T2" fmla="*/ 550344 w 2056"/>
              <a:gd name="T3" fmla="*/ 429172 h 976"/>
              <a:gd name="T4" fmla="*/ 639416 w 2056"/>
              <a:gd name="T5" fmla="*/ 334318 h 976"/>
              <a:gd name="T6" fmla="*/ 741214 w 2056"/>
              <a:gd name="T7" fmla="*/ 261235 h 976"/>
              <a:gd name="T8" fmla="*/ 932085 w 2056"/>
              <a:gd name="T9" fmla="*/ 189706 h 976"/>
              <a:gd name="T10" fmla="*/ 1148405 w 2056"/>
              <a:gd name="T11" fmla="*/ 118178 h 976"/>
              <a:gd name="T12" fmla="*/ 1418805 w 2056"/>
              <a:gd name="T13" fmla="*/ 59089 h 976"/>
              <a:gd name="T14" fmla="*/ 1686024 w 2056"/>
              <a:gd name="T15" fmla="*/ 24880 h 976"/>
              <a:gd name="T16" fmla="*/ 1965967 w 2056"/>
              <a:gd name="T17" fmla="*/ 0 h 976"/>
              <a:gd name="T18" fmla="*/ 2312715 w 2056"/>
              <a:gd name="T19" fmla="*/ 0 h 976"/>
              <a:gd name="T20" fmla="*/ 2605384 w 2056"/>
              <a:gd name="T21" fmla="*/ 59089 h 976"/>
              <a:gd name="T22" fmla="*/ 2847153 w 2056"/>
              <a:gd name="T23" fmla="*/ 130617 h 976"/>
              <a:gd name="T24" fmla="*/ 3066654 w 2056"/>
              <a:gd name="T25" fmla="*/ 227026 h 976"/>
              <a:gd name="T26" fmla="*/ 3282975 w 2056"/>
              <a:gd name="T27" fmla="*/ 370083 h 97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2056"/>
              <a:gd name="T43" fmla="*/ 0 h 976"/>
              <a:gd name="T44" fmla="*/ 2056 w 2056"/>
              <a:gd name="T45" fmla="*/ 976 h 97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2056" h="976">
                <a:moveTo>
                  <a:pt x="0" y="976"/>
                </a:moveTo>
                <a:lnTo>
                  <a:pt x="344" y="288"/>
                </a:lnTo>
                <a:lnTo>
                  <a:pt x="400" y="224"/>
                </a:lnTo>
                <a:lnTo>
                  <a:pt x="464" y="176"/>
                </a:lnTo>
                <a:lnTo>
                  <a:pt x="584" y="128"/>
                </a:lnTo>
                <a:lnTo>
                  <a:pt x="720" y="80"/>
                </a:lnTo>
                <a:lnTo>
                  <a:pt x="888" y="40"/>
                </a:lnTo>
                <a:lnTo>
                  <a:pt x="1056" y="16"/>
                </a:lnTo>
                <a:lnTo>
                  <a:pt x="1232" y="0"/>
                </a:lnTo>
                <a:lnTo>
                  <a:pt x="1448" y="0"/>
                </a:lnTo>
                <a:lnTo>
                  <a:pt x="1632" y="40"/>
                </a:lnTo>
                <a:lnTo>
                  <a:pt x="1784" y="88"/>
                </a:lnTo>
                <a:lnTo>
                  <a:pt x="1920" y="152"/>
                </a:lnTo>
                <a:lnTo>
                  <a:pt x="2056" y="248"/>
                </a:lnTo>
              </a:path>
            </a:pathLst>
          </a:custGeom>
          <a:noFill/>
          <a:ln w="38100">
            <a:solidFill>
              <a:srgbClr val="00993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028" name="Rectangle 75"/>
          <p:cNvSpPr>
            <a:spLocks noChangeArrowheads="1"/>
          </p:cNvSpPr>
          <p:nvPr/>
        </p:nvSpPr>
        <p:spPr bwMode="auto">
          <a:xfrm>
            <a:off x="5580063" y="3255963"/>
            <a:ext cx="898525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rgbClr val="009900"/>
                </a:solidFill>
              </a:rPr>
              <a:t>(metals) </a:t>
            </a:r>
            <a:endParaRPr lang="en-US">
              <a:latin typeface="Times" pitchFamily="18" charset="0"/>
            </a:endParaRPr>
          </a:p>
        </p:txBody>
      </p:sp>
      <p:sp>
        <p:nvSpPr>
          <p:cNvPr id="43029" name="Freeform 77"/>
          <p:cNvSpPr>
            <a:spLocks/>
          </p:cNvSpPr>
          <p:nvPr/>
        </p:nvSpPr>
        <p:spPr bwMode="auto">
          <a:xfrm>
            <a:off x="2363788" y="4524375"/>
            <a:ext cx="4533900" cy="266700"/>
          </a:xfrm>
          <a:custGeom>
            <a:avLst/>
            <a:gdLst>
              <a:gd name="T0" fmla="*/ 0 w 2856"/>
              <a:gd name="T1" fmla="*/ 266700 h 168"/>
              <a:gd name="T2" fmla="*/ 457200 w 2856"/>
              <a:gd name="T3" fmla="*/ 38100 h 168"/>
              <a:gd name="T4" fmla="*/ 596900 w 2856"/>
              <a:gd name="T5" fmla="*/ 12700 h 168"/>
              <a:gd name="T6" fmla="*/ 838200 w 2856"/>
              <a:gd name="T7" fmla="*/ 0 h 168"/>
              <a:gd name="T8" fmla="*/ 1092200 w 2856"/>
              <a:gd name="T9" fmla="*/ 0 h 168"/>
              <a:gd name="T10" fmla="*/ 1536700 w 2856"/>
              <a:gd name="T11" fmla="*/ 0 h 168"/>
              <a:gd name="T12" fmla="*/ 1866900 w 2856"/>
              <a:gd name="T13" fmla="*/ 0 h 168"/>
              <a:gd name="T14" fmla="*/ 2273300 w 2856"/>
              <a:gd name="T15" fmla="*/ 0 h 168"/>
              <a:gd name="T16" fmla="*/ 3048000 w 2856"/>
              <a:gd name="T17" fmla="*/ 0 h 168"/>
              <a:gd name="T18" fmla="*/ 3949700 w 2856"/>
              <a:gd name="T19" fmla="*/ 0 h 168"/>
              <a:gd name="T20" fmla="*/ 4533900 w 2856"/>
              <a:gd name="T21" fmla="*/ 0 h 168"/>
              <a:gd name="T22" fmla="*/ 4140200 w 2856"/>
              <a:gd name="T23" fmla="*/ 266700 h 168"/>
              <a:gd name="T24" fmla="*/ 0 w 2856"/>
              <a:gd name="T25" fmla="*/ 266700 h 16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856"/>
              <a:gd name="T40" fmla="*/ 0 h 168"/>
              <a:gd name="T41" fmla="*/ 2856 w 2856"/>
              <a:gd name="T42" fmla="*/ 168 h 168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856" h="168">
                <a:moveTo>
                  <a:pt x="0" y="168"/>
                </a:moveTo>
                <a:lnTo>
                  <a:pt x="288" y="24"/>
                </a:lnTo>
                <a:lnTo>
                  <a:pt x="376" y="8"/>
                </a:lnTo>
                <a:lnTo>
                  <a:pt x="528" y="0"/>
                </a:lnTo>
                <a:lnTo>
                  <a:pt x="688" y="0"/>
                </a:lnTo>
                <a:lnTo>
                  <a:pt x="968" y="0"/>
                </a:lnTo>
                <a:lnTo>
                  <a:pt x="1176" y="0"/>
                </a:lnTo>
                <a:lnTo>
                  <a:pt x="1432" y="0"/>
                </a:lnTo>
                <a:lnTo>
                  <a:pt x="1920" y="0"/>
                </a:lnTo>
                <a:lnTo>
                  <a:pt x="2488" y="0"/>
                </a:lnTo>
                <a:lnTo>
                  <a:pt x="2856" y="0"/>
                </a:lnTo>
                <a:lnTo>
                  <a:pt x="2608" y="168"/>
                </a:lnTo>
                <a:lnTo>
                  <a:pt x="0" y="168"/>
                </a:lnTo>
                <a:close/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030" name="Freeform 87"/>
          <p:cNvSpPr>
            <a:spLocks/>
          </p:cNvSpPr>
          <p:nvPr/>
        </p:nvSpPr>
        <p:spPr bwMode="auto">
          <a:xfrm>
            <a:off x="2351088" y="4511675"/>
            <a:ext cx="4546600" cy="273050"/>
          </a:xfrm>
          <a:custGeom>
            <a:avLst/>
            <a:gdLst>
              <a:gd name="T0" fmla="*/ 0 w 2848"/>
              <a:gd name="T1" fmla="*/ 260639 h 176"/>
              <a:gd name="T2" fmla="*/ 453383 w 2848"/>
              <a:gd name="T3" fmla="*/ 46543 h 176"/>
              <a:gd name="T4" fmla="*/ 568325 w 2848"/>
              <a:gd name="T5" fmla="*/ 24823 h 176"/>
              <a:gd name="T6" fmla="*/ 903573 w 2848"/>
              <a:gd name="T7" fmla="*/ 12411 h 176"/>
              <a:gd name="T8" fmla="*/ 1548526 w 2848"/>
              <a:gd name="T9" fmla="*/ 0 h 176"/>
              <a:gd name="T10" fmla="*/ 4597685 w 2848"/>
              <a:gd name="T11" fmla="*/ 0 h 17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848"/>
              <a:gd name="T19" fmla="*/ 0 h 176"/>
              <a:gd name="T20" fmla="*/ 2848 w 2848"/>
              <a:gd name="T21" fmla="*/ 176 h 17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848" h="176">
                <a:moveTo>
                  <a:pt x="0" y="176"/>
                </a:moveTo>
                <a:lnTo>
                  <a:pt x="280" y="32"/>
                </a:lnTo>
                <a:lnTo>
                  <a:pt x="352" y="16"/>
                </a:lnTo>
                <a:lnTo>
                  <a:pt x="560" y="8"/>
                </a:lnTo>
                <a:lnTo>
                  <a:pt x="960" y="0"/>
                </a:lnTo>
                <a:lnTo>
                  <a:pt x="2848" y="0"/>
                </a:lnTo>
              </a:path>
            </a:pathLst>
          </a:custGeom>
          <a:noFill/>
          <a:ln w="38100">
            <a:solidFill>
              <a:srgbClr val="990066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94"/>
          <p:cNvGrpSpPr>
            <a:grpSpLocks/>
          </p:cNvGrpSpPr>
          <p:nvPr/>
        </p:nvGrpSpPr>
        <p:grpSpPr bwMode="auto">
          <a:xfrm>
            <a:off x="2351088" y="4714875"/>
            <a:ext cx="5753100" cy="127000"/>
            <a:chOff x="1481" y="3080"/>
            <a:chExt cx="3624" cy="80"/>
          </a:xfrm>
        </p:grpSpPr>
        <p:sp>
          <p:nvSpPr>
            <p:cNvPr id="43038" name="Freeform 95"/>
            <p:cNvSpPr>
              <a:spLocks/>
            </p:cNvSpPr>
            <p:nvPr/>
          </p:nvSpPr>
          <p:spPr bwMode="auto">
            <a:xfrm>
              <a:off x="5017" y="3080"/>
              <a:ext cx="88" cy="80"/>
            </a:xfrm>
            <a:custGeom>
              <a:avLst/>
              <a:gdLst>
                <a:gd name="T0" fmla="*/ 88 w 88"/>
                <a:gd name="T1" fmla="*/ 40 h 80"/>
                <a:gd name="T2" fmla="*/ 0 w 88"/>
                <a:gd name="T3" fmla="*/ 80 h 80"/>
                <a:gd name="T4" fmla="*/ 32 w 88"/>
                <a:gd name="T5" fmla="*/ 40 h 80"/>
                <a:gd name="T6" fmla="*/ 0 w 88"/>
                <a:gd name="T7" fmla="*/ 0 h 80"/>
                <a:gd name="T8" fmla="*/ 88 w 88"/>
                <a:gd name="T9" fmla="*/ 40 h 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"/>
                <a:gd name="T16" fmla="*/ 0 h 80"/>
                <a:gd name="T17" fmla="*/ 88 w 88"/>
                <a:gd name="T18" fmla="*/ 80 h 8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" h="80">
                  <a:moveTo>
                    <a:pt x="88" y="40"/>
                  </a:moveTo>
                  <a:lnTo>
                    <a:pt x="0" y="80"/>
                  </a:lnTo>
                  <a:lnTo>
                    <a:pt x="32" y="40"/>
                  </a:lnTo>
                  <a:lnTo>
                    <a:pt x="0" y="0"/>
                  </a:lnTo>
                  <a:lnTo>
                    <a:pt x="88" y="40"/>
                  </a:lnTo>
                  <a:close/>
                </a:path>
              </a:pathLst>
            </a:cu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39" name="Line 96"/>
            <p:cNvSpPr>
              <a:spLocks noChangeShapeType="1"/>
            </p:cNvSpPr>
            <p:nvPr/>
          </p:nvSpPr>
          <p:spPr bwMode="auto">
            <a:xfrm>
              <a:off x="1481" y="3120"/>
              <a:ext cx="3568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59"/>
          <p:cNvGrpSpPr>
            <a:grpSpLocks/>
          </p:cNvGrpSpPr>
          <p:nvPr/>
        </p:nvGrpSpPr>
        <p:grpSpPr bwMode="auto">
          <a:xfrm>
            <a:off x="2287588" y="2505075"/>
            <a:ext cx="127000" cy="2286000"/>
            <a:chOff x="1441" y="1672"/>
            <a:chExt cx="80" cy="1440"/>
          </a:xfrm>
        </p:grpSpPr>
        <p:sp>
          <p:nvSpPr>
            <p:cNvPr id="43036" name="Freeform 60"/>
            <p:cNvSpPr>
              <a:spLocks/>
            </p:cNvSpPr>
            <p:nvPr/>
          </p:nvSpPr>
          <p:spPr bwMode="auto">
            <a:xfrm>
              <a:off x="1441" y="1672"/>
              <a:ext cx="80" cy="88"/>
            </a:xfrm>
            <a:custGeom>
              <a:avLst/>
              <a:gdLst>
                <a:gd name="T0" fmla="*/ 40 w 80"/>
                <a:gd name="T1" fmla="*/ 0 h 88"/>
                <a:gd name="T2" fmla="*/ 80 w 80"/>
                <a:gd name="T3" fmla="*/ 88 h 88"/>
                <a:gd name="T4" fmla="*/ 40 w 80"/>
                <a:gd name="T5" fmla="*/ 56 h 88"/>
                <a:gd name="T6" fmla="*/ 0 w 80"/>
                <a:gd name="T7" fmla="*/ 88 h 88"/>
                <a:gd name="T8" fmla="*/ 40 w 80"/>
                <a:gd name="T9" fmla="*/ 0 h 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0"/>
                <a:gd name="T16" fmla="*/ 0 h 88"/>
                <a:gd name="T17" fmla="*/ 80 w 80"/>
                <a:gd name="T18" fmla="*/ 88 h 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0" h="88">
                  <a:moveTo>
                    <a:pt x="40" y="0"/>
                  </a:moveTo>
                  <a:lnTo>
                    <a:pt x="80" y="88"/>
                  </a:lnTo>
                  <a:lnTo>
                    <a:pt x="40" y="56"/>
                  </a:lnTo>
                  <a:lnTo>
                    <a:pt x="0" y="88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000000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37" name="Line 61"/>
            <p:cNvSpPr>
              <a:spLocks noChangeShapeType="1"/>
            </p:cNvSpPr>
            <p:nvPr/>
          </p:nvSpPr>
          <p:spPr bwMode="auto">
            <a:xfrm flipV="1">
              <a:off x="1481" y="1728"/>
              <a:ext cx="1" cy="138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3033" name="Line 105"/>
          <p:cNvSpPr>
            <a:spLocks noChangeShapeType="1"/>
          </p:cNvSpPr>
          <p:nvPr/>
        </p:nvSpPr>
        <p:spPr bwMode="auto">
          <a:xfrm>
            <a:off x="2944813" y="2692400"/>
            <a:ext cx="0" cy="2070100"/>
          </a:xfrm>
          <a:prstGeom prst="line">
            <a:avLst/>
          </a:prstGeom>
          <a:noFill/>
          <a:ln w="19050">
            <a:solidFill>
              <a:srgbClr val="000099"/>
            </a:solidFill>
            <a:prstDash val="lg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34" name="Line 107"/>
          <p:cNvSpPr>
            <a:spLocks noChangeShapeType="1"/>
          </p:cNvSpPr>
          <p:nvPr/>
        </p:nvSpPr>
        <p:spPr bwMode="auto">
          <a:xfrm>
            <a:off x="5624513" y="3632200"/>
            <a:ext cx="0" cy="1147763"/>
          </a:xfrm>
          <a:prstGeom prst="line">
            <a:avLst/>
          </a:prstGeom>
          <a:noFill/>
          <a:ln w="19050">
            <a:solidFill>
              <a:srgbClr val="009933"/>
            </a:solidFill>
            <a:prstDash val="lg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35" name="Line 109"/>
          <p:cNvSpPr>
            <a:spLocks noChangeShapeType="1"/>
          </p:cNvSpPr>
          <p:nvPr/>
        </p:nvSpPr>
        <p:spPr bwMode="auto">
          <a:xfrm>
            <a:off x="6888163" y="4503738"/>
            <a:ext cx="0" cy="279400"/>
          </a:xfrm>
          <a:prstGeom prst="line">
            <a:avLst/>
          </a:prstGeom>
          <a:noFill/>
          <a:ln w="19050">
            <a:solidFill>
              <a:srgbClr val="990066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2DB2FA6-A18E-4DA8-B7C6-B9CCD882BC83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44035" name="Rectangle 5"/>
          <p:cNvSpPr>
            <a:spLocks noChangeArrowheads="1"/>
          </p:cNvSpPr>
          <p:nvPr/>
        </p:nvSpPr>
        <p:spPr bwMode="auto">
          <a:xfrm>
            <a:off x="6096000" y="3276600"/>
            <a:ext cx="2235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Room </a:t>
            </a:r>
            <a:r>
              <a:rPr lang="en-US" i="1"/>
              <a:t>T</a:t>
            </a:r>
            <a:r>
              <a:rPr lang="en-US"/>
              <a:t> values</a:t>
            </a:r>
          </a:p>
        </p:txBody>
      </p:sp>
      <p:sp>
        <p:nvSpPr>
          <p:cNvPr id="44036" name="Rectangle 7"/>
          <p:cNvSpPr>
            <a:spLocks noChangeArrowheads="1"/>
          </p:cNvSpPr>
          <p:nvPr/>
        </p:nvSpPr>
        <p:spPr bwMode="auto">
          <a:xfrm>
            <a:off x="5997575" y="3937000"/>
            <a:ext cx="2374900" cy="179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Based on data in Table B4,</a:t>
            </a:r>
          </a:p>
          <a:p>
            <a:r>
              <a:rPr lang="en-US" sz="1400" i="1"/>
              <a:t>Callister 7e</a:t>
            </a:r>
            <a:r>
              <a:rPr lang="en-US" sz="1400"/>
              <a:t>.</a:t>
            </a:r>
          </a:p>
          <a:p>
            <a:r>
              <a:rPr lang="en-US" sz="1400">
                <a:solidFill>
                  <a:schemeClr val="tx2"/>
                </a:solidFill>
              </a:rPr>
              <a:t>a     = annealed</a:t>
            </a:r>
          </a:p>
          <a:p>
            <a:r>
              <a:rPr lang="en-US" sz="1400">
                <a:solidFill>
                  <a:schemeClr val="tx2"/>
                </a:solidFill>
              </a:rPr>
              <a:t>hr   = hot rolled</a:t>
            </a:r>
          </a:p>
          <a:p>
            <a:r>
              <a:rPr lang="en-US" sz="1400">
                <a:solidFill>
                  <a:schemeClr val="tx2"/>
                </a:solidFill>
              </a:rPr>
              <a:t>ag  = aged</a:t>
            </a:r>
          </a:p>
          <a:p>
            <a:r>
              <a:rPr lang="en-US" sz="1400">
                <a:solidFill>
                  <a:schemeClr val="tx2"/>
                </a:solidFill>
              </a:rPr>
              <a:t>cd  = cold drawn</a:t>
            </a:r>
          </a:p>
          <a:p>
            <a:r>
              <a:rPr lang="en-US" sz="1400">
                <a:solidFill>
                  <a:schemeClr val="tx2"/>
                </a:solidFill>
              </a:rPr>
              <a:t>cw = cold worked</a:t>
            </a:r>
          </a:p>
          <a:p>
            <a:r>
              <a:rPr lang="en-US" sz="1400">
                <a:solidFill>
                  <a:schemeClr val="tx2"/>
                </a:solidFill>
              </a:rPr>
              <a:t>qt   = quenched &amp; tempered</a:t>
            </a:r>
            <a:endParaRPr lang="en-US" sz="1400"/>
          </a:p>
        </p:txBody>
      </p:sp>
      <p:sp>
        <p:nvSpPr>
          <p:cNvPr id="44037" name="Rectangle 8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/>
              <a:t>Yield Strength : Comparison</a:t>
            </a:r>
          </a:p>
        </p:txBody>
      </p:sp>
      <p:grpSp>
        <p:nvGrpSpPr>
          <p:cNvPr id="2" name="Group 351"/>
          <p:cNvGrpSpPr>
            <a:grpSpLocks/>
          </p:cNvGrpSpPr>
          <p:nvPr/>
        </p:nvGrpSpPr>
        <p:grpSpPr bwMode="auto">
          <a:xfrm>
            <a:off x="415925" y="901700"/>
            <a:ext cx="5514975" cy="5851525"/>
            <a:chOff x="262" y="568"/>
            <a:chExt cx="3474" cy="3686"/>
          </a:xfrm>
        </p:grpSpPr>
        <p:sp>
          <p:nvSpPr>
            <p:cNvPr id="44039" name="Rectangle 190"/>
            <p:cNvSpPr>
              <a:spLocks noChangeArrowheads="1"/>
            </p:cNvSpPr>
            <p:nvPr/>
          </p:nvSpPr>
          <p:spPr bwMode="auto">
            <a:xfrm>
              <a:off x="2328" y="2856"/>
              <a:ext cx="608" cy="1328"/>
            </a:xfrm>
            <a:prstGeom prst="rect">
              <a:avLst/>
            </a:prstGeom>
            <a:solidFill>
              <a:srgbClr val="99FF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040" name="Rectangle 191"/>
            <p:cNvSpPr>
              <a:spLocks noChangeArrowheads="1"/>
            </p:cNvSpPr>
            <p:nvPr/>
          </p:nvSpPr>
          <p:spPr bwMode="auto">
            <a:xfrm>
              <a:off x="1064" y="1072"/>
              <a:ext cx="696" cy="3112"/>
            </a:xfrm>
            <a:prstGeom prst="rect">
              <a:avLst/>
            </a:prstGeom>
            <a:solidFill>
              <a:srgbClr val="FFCCC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041" name="Rectangle 192"/>
            <p:cNvSpPr>
              <a:spLocks noChangeArrowheads="1"/>
            </p:cNvSpPr>
            <p:nvPr/>
          </p:nvSpPr>
          <p:spPr bwMode="auto">
            <a:xfrm>
              <a:off x="1032" y="984"/>
              <a:ext cx="2704" cy="3192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" name="Group 350"/>
            <p:cNvGrpSpPr>
              <a:grpSpLocks/>
            </p:cNvGrpSpPr>
            <p:nvPr/>
          </p:nvGrpSpPr>
          <p:grpSpPr bwMode="auto">
            <a:xfrm>
              <a:off x="1786" y="568"/>
              <a:ext cx="534" cy="390"/>
              <a:chOff x="1688" y="568"/>
              <a:chExt cx="534" cy="390"/>
            </a:xfrm>
          </p:grpSpPr>
          <p:sp>
            <p:nvSpPr>
              <p:cNvPr id="44195" name="Rectangle 193"/>
              <p:cNvSpPr>
                <a:spLocks noChangeArrowheads="1"/>
              </p:cNvSpPr>
              <p:nvPr/>
            </p:nvSpPr>
            <p:spPr bwMode="auto">
              <a:xfrm>
                <a:off x="1712" y="568"/>
                <a:ext cx="490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>
                    <a:solidFill>
                      <a:srgbClr val="0000DD"/>
                    </a:solidFill>
                  </a:rPr>
                  <a:t>Graphite/ </a:t>
                </a:r>
                <a:endParaRPr lang="en-US"/>
              </a:p>
            </p:txBody>
          </p:sp>
          <p:sp>
            <p:nvSpPr>
              <p:cNvPr id="44196" name="Rectangle 194"/>
              <p:cNvSpPr>
                <a:spLocks noChangeArrowheads="1"/>
              </p:cNvSpPr>
              <p:nvPr/>
            </p:nvSpPr>
            <p:spPr bwMode="auto">
              <a:xfrm>
                <a:off x="1688" y="696"/>
                <a:ext cx="534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>
                    <a:solidFill>
                      <a:srgbClr val="0000DD"/>
                    </a:solidFill>
                  </a:rPr>
                  <a:t>Ceramics/ </a:t>
                </a:r>
                <a:endParaRPr lang="en-US"/>
              </a:p>
            </p:txBody>
          </p:sp>
          <p:sp>
            <p:nvSpPr>
              <p:cNvPr id="44197" name="Rectangle 195"/>
              <p:cNvSpPr>
                <a:spLocks noChangeArrowheads="1"/>
              </p:cNvSpPr>
              <p:nvPr/>
            </p:nvSpPr>
            <p:spPr bwMode="auto">
              <a:xfrm>
                <a:off x="1696" y="824"/>
                <a:ext cx="497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>
                    <a:solidFill>
                      <a:srgbClr val="0000DD"/>
                    </a:solidFill>
                  </a:rPr>
                  <a:t>Semicond</a:t>
                </a:r>
                <a:endParaRPr lang="en-US"/>
              </a:p>
            </p:txBody>
          </p:sp>
        </p:grpSp>
        <p:grpSp>
          <p:nvGrpSpPr>
            <p:cNvPr id="4" name="Group 349"/>
            <p:cNvGrpSpPr>
              <a:grpSpLocks/>
            </p:cNvGrpSpPr>
            <p:nvPr/>
          </p:nvGrpSpPr>
          <p:grpSpPr bwMode="auto">
            <a:xfrm>
              <a:off x="1191" y="632"/>
              <a:ext cx="391" cy="262"/>
              <a:chOff x="1191" y="632"/>
              <a:chExt cx="391" cy="262"/>
            </a:xfrm>
          </p:grpSpPr>
          <p:sp>
            <p:nvSpPr>
              <p:cNvPr id="44193" name="Rectangle 196"/>
              <p:cNvSpPr>
                <a:spLocks noChangeArrowheads="1"/>
              </p:cNvSpPr>
              <p:nvPr/>
            </p:nvSpPr>
            <p:spPr bwMode="auto">
              <a:xfrm>
                <a:off x="1191" y="632"/>
                <a:ext cx="391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>
                    <a:solidFill>
                      <a:srgbClr val="FF0000"/>
                    </a:solidFill>
                  </a:rPr>
                  <a:t>Metals/ </a:t>
                </a:r>
                <a:endParaRPr lang="en-US"/>
              </a:p>
            </p:txBody>
          </p:sp>
          <p:sp>
            <p:nvSpPr>
              <p:cNvPr id="44194" name="Rectangle 197"/>
              <p:cNvSpPr>
                <a:spLocks noChangeArrowheads="1"/>
              </p:cNvSpPr>
              <p:nvPr/>
            </p:nvSpPr>
            <p:spPr bwMode="auto">
              <a:xfrm>
                <a:off x="1215" y="760"/>
                <a:ext cx="299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>
                    <a:solidFill>
                      <a:srgbClr val="FF0000"/>
                    </a:solidFill>
                  </a:rPr>
                  <a:t>Alloys</a:t>
                </a:r>
                <a:endParaRPr lang="en-US"/>
              </a:p>
            </p:txBody>
          </p:sp>
        </p:grpSp>
        <p:sp>
          <p:nvSpPr>
            <p:cNvPr id="44044" name="Rectangle 198"/>
            <p:cNvSpPr>
              <a:spLocks noChangeArrowheads="1"/>
            </p:cNvSpPr>
            <p:nvPr/>
          </p:nvSpPr>
          <p:spPr bwMode="auto">
            <a:xfrm>
              <a:off x="2976" y="632"/>
              <a:ext cx="65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FF33CC"/>
                  </a:solidFill>
                </a:rPr>
                <a:t>Composites/ </a:t>
              </a:r>
              <a:endParaRPr lang="en-US"/>
            </a:p>
          </p:txBody>
        </p:sp>
        <p:sp>
          <p:nvSpPr>
            <p:cNvPr id="44045" name="Rectangle 199"/>
            <p:cNvSpPr>
              <a:spLocks noChangeArrowheads="1"/>
            </p:cNvSpPr>
            <p:nvPr/>
          </p:nvSpPr>
          <p:spPr bwMode="auto">
            <a:xfrm>
              <a:off x="3152" y="760"/>
              <a:ext cx="273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FF33CC"/>
                  </a:solidFill>
                </a:rPr>
                <a:t>fibers</a:t>
              </a:r>
              <a:endParaRPr lang="en-US"/>
            </a:p>
          </p:txBody>
        </p:sp>
        <p:sp>
          <p:nvSpPr>
            <p:cNvPr id="44046" name="Rectangle 200"/>
            <p:cNvSpPr>
              <a:spLocks noChangeArrowheads="1"/>
            </p:cNvSpPr>
            <p:nvPr/>
          </p:nvSpPr>
          <p:spPr bwMode="auto">
            <a:xfrm>
              <a:off x="2413" y="696"/>
              <a:ext cx="466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8800"/>
                  </a:solidFill>
                </a:rPr>
                <a:t>Polymers</a:t>
              </a:r>
              <a:endParaRPr lang="en-US"/>
            </a:p>
          </p:txBody>
        </p:sp>
        <p:sp>
          <p:nvSpPr>
            <p:cNvPr id="44047" name="Rectangle 201"/>
            <p:cNvSpPr>
              <a:spLocks noChangeArrowheads="1"/>
            </p:cNvSpPr>
            <p:nvPr/>
          </p:nvSpPr>
          <p:spPr bwMode="auto">
            <a:xfrm rot="-5400000">
              <a:off x="-331" y="2891"/>
              <a:ext cx="1490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>
                  <a:solidFill>
                    <a:srgbClr val="000000"/>
                  </a:solidFill>
                </a:rPr>
                <a:t>Yield strength,</a:t>
              </a:r>
              <a:r>
                <a:rPr lang="en-US" sz="2800">
                  <a:solidFill>
                    <a:srgbClr val="000000"/>
                  </a:solidFill>
                  <a:latin typeface="Arial Rounded MT Bold" pitchFamily="34" charset="0"/>
                </a:rPr>
                <a:t> </a:t>
              </a:r>
              <a:endParaRPr lang="en-US">
                <a:latin typeface="Times" pitchFamily="18" charset="0"/>
              </a:endParaRPr>
            </a:p>
          </p:txBody>
        </p:sp>
        <p:sp>
          <p:nvSpPr>
            <p:cNvPr id="44048" name="Rectangle 202"/>
            <p:cNvSpPr>
              <a:spLocks noChangeArrowheads="1"/>
            </p:cNvSpPr>
            <p:nvPr/>
          </p:nvSpPr>
          <p:spPr bwMode="auto">
            <a:xfrm rot="-5400000">
              <a:off x="329" y="2054"/>
              <a:ext cx="135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>
                  <a:solidFill>
                    <a:srgbClr val="000000"/>
                  </a:solidFill>
                  <a:latin typeface="Symbol" pitchFamily="18" charset="2"/>
                </a:rPr>
                <a:t>s</a:t>
              </a:r>
              <a:endParaRPr lang="en-US">
                <a:latin typeface="Times" pitchFamily="18" charset="0"/>
              </a:endParaRPr>
            </a:p>
          </p:txBody>
        </p:sp>
        <p:sp>
          <p:nvSpPr>
            <p:cNvPr id="44049" name="Rectangle 203"/>
            <p:cNvSpPr>
              <a:spLocks noChangeArrowheads="1"/>
            </p:cNvSpPr>
            <p:nvPr/>
          </p:nvSpPr>
          <p:spPr bwMode="auto">
            <a:xfrm rot="-5400000">
              <a:off x="400" y="1962"/>
              <a:ext cx="12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 i="1">
                  <a:solidFill>
                    <a:srgbClr val="000000"/>
                  </a:solidFill>
                </a:rPr>
                <a:t>y</a:t>
              </a:r>
              <a:r>
                <a:rPr lang="en-US" sz="20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44050" name="Rectangle 204"/>
            <p:cNvSpPr>
              <a:spLocks noChangeArrowheads="1"/>
            </p:cNvSpPr>
            <p:nvPr/>
          </p:nvSpPr>
          <p:spPr bwMode="auto">
            <a:xfrm rot="-5400000">
              <a:off x="108" y="1552"/>
              <a:ext cx="611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>
                  <a:solidFill>
                    <a:srgbClr val="000000"/>
                  </a:solidFill>
                </a:rPr>
                <a:t>(MPa)</a:t>
              </a:r>
              <a:endParaRPr lang="en-US"/>
            </a:p>
          </p:txBody>
        </p:sp>
        <p:sp>
          <p:nvSpPr>
            <p:cNvPr id="44051" name="Rectangle 205"/>
            <p:cNvSpPr>
              <a:spLocks noChangeArrowheads="1"/>
            </p:cNvSpPr>
            <p:nvPr/>
          </p:nvSpPr>
          <p:spPr bwMode="auto">
            <a:xfrm>
              <a:off x="2416" y="3256"/>
              <a:ext cx="197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8800"/>
                  </a:solidFill>
                </a:rPr>
                <a:t>PVC</a:t>
              </a:r>
              <a:endParaRPr lang="en-US"/>
            </a:p>
          </p:txBody>
        </p:sp>
        <p:sp>
          <p:nvSpPr>
            <p:cNvPr id="44052" name="Oval 206"/>
            <p:cNvSpPr>
              <a:spLocks noChangeArrowheads="1"/>
            </p:cNvSpPr>
            <p:nvPr/>
          </p:nvSpPr>
          <p:spPr bwMode="auto">
            <a:xfrm>
              <a:off x="1096" y="1104"/>
              <a:ext cx="40" cy="4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053" name="Rectangle 207"/>
            <p:cNvSpPr>
              <a:spLocks noChangeArrowheads="1"/>
            </p:cNvSpPr>
            <p:nvPr/>
          </p:nvSpPr>
          <p:spPr bwMode="auto">
            <a:xfrm rot="-5400000">
              <a:off x="1547" y="2596"/>
              <a:ext cx="831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DD"/>
                  </a:solidFill>
                </a:rPr>
                <a:t>Hard to measure</a:t>
              </a:r>
              <a:endParaRPr lang="en-US"/>
            </a:p>
          </p:txBody>
        </p:sp>
        <p:sp>
          <p:nvSpPr>
            <p:cNvPr id="44054" name="Rectangle 208"/>
            <p:cNvSpPr>
              <a:spLocks noChangeArrowheads="1"/>
            </p:cNvSpPr>
            <p:nvPr/>
          </p:nvSpPr>
          <p:spPr bwMode="auto">
            <a:xfrm rot="-5400000">
              <a:off x="1929" y="2077"/>
              <a:ext cx="81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DD"/>
                  </a:solidFill>
                </a:rPr>
                <a:t>,  </a:t>
              </a:r>
              <a:endParaRPr lang="en-US"/>
            </a:p>
          </p:txBody>
        </p:sp>
        <p:sp>
          <p:nvSpPr>
            <p:cNvPr id="44055" name="Rectangle 209"/>
            <p:cNvSpPr>
              <a:spLocks noChangeArrowheads="1"/>
            </p:cNvSpPr>
            <p:nvPr/>
          </p:nvSpPr>
          <p:spPr bwMode="auto">
            <a:xfrm rot="-5400000">
              <a:off x="972" y="2664"/>
              <a:ext cx="2219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DD"/>
                  </a:solidFill>
                </a:rPr>
                <a:t>since in tension, fracture usually occurs before yield.</a:t>
              </a:r>
              <a:endParaRPr lang="en-US"/>
            </a:p>
          </p:txBody>
        </p:sp>
        <p:sp>
          <p:nvSpPr>
            <p:cNvPr id="44056" name="Oval 210"/>
            <p:cNvSpPr>
              <a:spLocks noChangeArrowheads="1"/>
            </p:cNvSpPr>
            <p:nvPr/>
          </p:nvSpPr>
          <p:spPr bwMode="auto">
            <a:xfrm>
              <a:off x="2368" y="3064"/>
              <a:ext cx="40" cy="48"/>
            </a:xfrm>
            <a:prstGeom prst="ellipse">
              <a:avLst/>
            </a:prstGeom>
            <a:solidFill>
              <a:srgbClr val="0088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057" name="Rectangle 211"/>
            <p:cNvSpPr>
              <a:spLocks noChangeArrowheads="1"/>
            </p:cNvSpPr>
            <p:nvPr/>
          </p:nvSpPr>
          <p:spPr bwMode="auto">
            <a:xfrm>
              <a:off x="2472" y="3064"/>
              <a:ext cx="404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8800"/>
                  </a:solidFill>
                </a:rPr>
                <a:t>Nylon 6,6</a:t>
              </a:r>
              <a:endParaRPr lang="en-US"/>
            </a:p>
          </p:txBody>
        </p:sp>
        <p:grpSp>
          <p:nvGrpSpPr>
            <p:cNvPr id="5" name="Group 212"/>
            <p:cNvGrpSpPr>
              <a:grpSpLocks/>
            </p:cNvGrpSpPr>
            <p:nvPr/>
          </p:nvGrpSpPr>
          <p:grpSpPr bwMode="auto">
            <a:xfrm>
              <a:off x="2888" y="2896"/>
              <a:ext cx="32" cy="400"/>
              <a:chOff x="2888" y="2896"/>
              <a:chExt cx="32" cy="400"/>
            </a:xfrm>
          </p:grpSpPr>
          <p:sp>
            <p:nvSpPr>
              <p:cNvPr id="44190" name="Freeform 213"/>
              <p:cNvSpPr>
                <a:spLocks/>
              </p:cNvSpPr>
              <p:nvPr/>
            </p:nvSpPr>
            <p:spPr bwMode="auto">
              <a:xfrm>
                <a:off x="2888" y="3248"/>
                <a:ext cx="32" cy="48"/>
              </a:xfrm>
              <a:custGeom>
                <a:avLst/>
                <a:gdLst>
                  <a:gd name="T0" fmla="*/ 16 w 32"/>
                  <a:gd name="T1" fmla="*/ 48 h 48"/>
                  <a:gd name="T2" fmla="*/ 0 w 32"/>
                  <a:gd name="T3" fmla="*/ 0 h 48"/>
                  <a:gd name="T4" fmla="*/ 16 w 32"/>
                  <a:gd name="T5" fmla="*/ 16 h 48"/>
                  <a:gd name="T6" fmla="*/ 32 w 32"/>
                  <a:gd name="T7" fmla="*/ 0 h 48"/>
                  <a:gd name="T8" fmla="*/ 16 w 32"/>
                  <a:gd name="T9" fmla="*/ 48 h 4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"/>
                  <a:gd name="T16" fmla="*/ 0 h 48"/>
                  <a:gd name="T17" fmla="*/ 32 w 32"/>
                  <a:gd name="T18" fmla="*/ 48 h 4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" h="48">
                    <a:moveTo>
                      <a:pt x="16" y="48"/>
                    </a:moveTo>
                    <a:lnTo>
                      <a:pt x="0" y="0"/>
                    </a:lnTo>
                    <a:lnTo>
                      <a:pt x="16" y="16"/>
                    </a:lnTo>
                    <a:lnTo>
                      <a:pt x="32" y="0"/>
                    </a:lnTo>
                    <a:lnTo>
                      <a:pt x="16" y="48"/>
                    </a:lnTo>
                    <a:close/>
                  </a:path>
                </a:pathLst>
              </a:custGeom>
              <a:solidFill>
                <a:srgbClr val="008800"/>
              </a:solidFill>
              <a:ln w="12700">
                <a:solidFill>
                  <a:srgbClr val="0088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191" name="Freeform 214"/>
              <p:cNvSpPr>
                <a:spLocks/>
              </p:cNvSpPr>
              <p:nvPr/>
            </p:nvSpPr>
            <p:spPr bwMode="auto">
              <a:xfrm>
                <a:off x="2888" y="2896"/>
                <a:ext cx="32" cy="48"/>
              </a:xfrm>
              <a:custGeom>
                <a:avLst/>
                <a:gdLst>
                  <a:gd name="T0" fmla="*/ 16 w 32"/>
                  <a:gd name="T1" fmla="*/ 0 h 48"/>
                  <a:gd name="T2" fmla="*/ 32 w 32"/>
                  <a:gd name="T3" fmla="*/ 48 h 48"/>
                  <a:gd name="T4" fmla="*/ 16 w 32"/>
                  <a:gd name="T5" fmla="*/ 32 h 48"/>
                  <a:gd name="T6" fmla="*/ 0 w 32"/>
                  <a:gd name="T7" fmla="*/ 48 h 48"/>
                  <a:gd name="T8" fmla="*/ 16 w 32"/>
                  <a:gd name="T9" fmla="*/ 0 h 4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"/>
                  <a:gd name="T16" fmla="*/ 0 h 48"/>
                  <a:gd name="T17" fmla="*/ 32 w 32"/>
                  <a:gd name="T18" fmla="*/ 48 h 4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" h="48">
                    <a:moveTo>
                      <a:pt x="16" y="0"/>
                    </a:moveTo>
                    <a:lnTo>
                      <a:pt x="32" y="48"/>
                    </a:lnTo>
                    <a:lnTo>
                      <a:pt x="16" y="32"/>
                    </a:lnTo>
                    <a:lnTo>
                      <a:pt x="0" y="48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008800"/>
              </a:solidFill>
              <a:ln w="12700">
                <a:solidFill>
                  <a:srgbClr val="0088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192" name="Line 215"/>
              <p:cNvSpPr>
                <a:spLocks noChangeShapeType="1"/>
              </p:cNvSpPr>
              <p:nvPr/>
            </p:nvSpPr>
            <p:spPr bwMode="auto">
              <a:xfrm flipV="1">
                <a:off x="2904" y="2928"/>
                <a:ext cx="1" cy="336"/>
              </a:xfrm>
              <a:prstGeom prst="line">
                <a:avLst/>
              </a:prstGeom>
              <a:noFill/>
              <a:ln w="12700">
                <a:solidFill>
                  <a:srgbClr val="0088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4059" name="Rectangle 216"/>
            <p:cNvSpPr>
              <a:spLocks noChangeArrowheads="1"/>
            </p:cNvSpPr>
            <p:nvPr/>
          </p:nvSpPr>
          <p:spPr bwMode="auto">
            <a:xfrm>
              <a:off x="2424" y="4008"/>
              <a:ext cx="250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8800"/>
                  </a:solidFill>
                </a:rPr>
                <a:t>LDPE</a:t>
              </a:r>
              <a:endParaRPr lang="en-US"/>
            </a:p>
          </p:txBody>
        </p:sp>
        <p:grpSp>
          <p:nvGrpSpPr>
            <p:cNvPr id="6" name="Group 217"/>
            <p:cNvGrpSpPr>
              <a:grpSpLocks/>
            </p:cNvGrpSpPr>
            <p:nvPr/>
          </p:nvGrpSpPr>
          <p:grpSpPr bwMode="auto">
            <a:xfrm>
              <a:off x="2360" y="3936"/>
              <a:ext cx="32" cy="232"/>
              <a:chOff x="2360" y="3936"/>
              <a:chExt cx="32" cy="232"/>
            </a:xfrm>
          </p:grpSpPr>
          <p:sp>
            <p:nvSpPr>
              <p:cNvPr id="44187" name="Freeform 218"/>
              <p:cNvSpPr>
                <a:spLocks/>
              </p:cNvSpPr>
              <p:nvPr/>
            </p:nvSpPr>
            <p:spPr bwMode="auto">
              <a:xfrm>
                <a:off x="2360" y="4120"/>
                <a:ext cx="32" cy="48"/>
              </a:xfrm>
              <a:custGeom>
                <a:avLst/>
                <a:gdLst>
                  <a:gd name="T0" fmla="*/ 16 w 32"/>
                  <a:gd name="T1" fmla="*/ 48 h 48"/>
                  <a:gd name="T2" fmla="*/ 0 w 32"/>
                  <a:gd name="T3" fmla="*/ 0 h 48"/>
                  <a:gd name="T4" fmla="*/ 16 w 32"/>
                  <a:gd name="T5" fmla="*/ 16 h 48"/>
                  <a:gd name="T6" fmla="*/ 32 w 32"/>
                  <a:gd name="T7" fmla="*/ 0 h 48"/>
                  <a:gd name="T8" fmla="*/ 16 w 32"/>
                  <a:gd name="T9" fmla="*/ 48 h 4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"/>
                  <a:gd name="T16" fmla="*/ 0 h 48"/>
                  <a:gd name="T17" fmla="*/ 32 w 32"/>
                  <a:gd name="T18" fmla="*/ 48 h 4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" h="48">
                    <a:moveTo>
                      <a:pt x="16" y="48"/>
                    </a:moveTo>
                    <a:lnTo>
                      <a:pt x="0" y="0"/>
                    </a:lnTo>
                    <a:lnTo>
                      <a:pt x="16" y="16"/>
                    </a:lnTo>
                    <a:lnTo>
                      <a:pt x="32" y="0"/>
                    </a:lnTo>
                    <a:lnTo>
                      <a:pt x="16" y="48"/>
                    </a:lnTo>
                    <a:close/>
                  </a:path>
                </a:pathLst>
              </a:custGeom>
              <a:solidFill>
                <a:srgbClr val="008800"/>
              </a:solidFill>
              <a:ln w="12700">
                <a:solidFill>
                  <a:srgbClr val="0088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188" name="Freeform 219"/>
              <p:cNvSpPr>
                <a:spLocks/>
              </p:cNvSpPr>
              <p:nvPr/>
            </p:nvSpPr>
            <p:spPr bwMode="auto">
              <a:xfrm>
                <a:off x="2360" y="3936"/>
                <a:ext cx="32" cy="48"/>
              </a:xfrm>
              <a:custGeom>
                <a:avLst/>
                <a:gdLst>
                  <a:gd name="T0" fmla="*/ 16 w 32"/>
                  <a:gd name="T1" fmla="*/ 0 h 48"/>
                  <a:gd name="T2" fmla="*/ 32 w 32"/>
                  <a:gd name="T3" fmla="*/ 48 h 48"/>
                  <a:gd name="T4" fmla="*/ 16 w 32"/>
                  <a:gd name="T5" fmla="*/ 32 h 48"/>
                  <a:gd name="T6" fmla="*/ 0 w 32"/>
                  <a:gd name="T7" fmla="*/ 48 h 48"/>
                  <a:gd name="T8" fmla="*/ 16 w 32"/>
                  <a:gd name="T9" fmla="*/ 0 h 4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"/>
                  <a:gd name="T16" fmla="*/ 0 h 48"/>
                  <a:gd name="T17" fmla="*/ 32 w 32"/>
                  <a:gd name="T18" fmla="*/ 48 h 4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" h="48">
                    <a:moveTo>
                      <a:pt x="16" y="0"/>
                    </a:moveTo>
                    <a:lnTo>
                      <a:pt x="32" y="48"/>
                    </a:lnTo>
                    <a:lnTo>
                      <a:pt x="16" y="32"/>
                    </a:lnTo>
                    <a:lnTo>
                      <a:pt x="0" y="48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008800"/>
              </a:solidFill>
              <a:ln w="12700">
                <a:solidFill>
                  <a:srgbClr val="0088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189" name="Line 220"/>
              <p:cNvSpPr>
                <a:spLocks noChangeShapeType="1"/>
              </p:cNvSpPr>
              <p:nvPr/>
            </p:nvSpPr>
            <p:spPr bwMode="auto">
              <a:xfrm flipV="1">
                <a:off x="2376" y="3968"/>
                <a:ext cx="1" cy="168"/>
              </a:xfrm>
              <a:prstGeom prst="line">
                <a:avLst/>
              </a:prstGeom>
              <a:noFill/>
              <a:ln w="12700">
                <a:solidFill>
                  <a:srgbClr val="0088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4061" name="Rectangle 221"/>
            <p:cNvSpPr>
              <a:spLocks noChangeArrowheads="1"/>
            </p:cNvSpPr>
            <p:nvPr/>
          </p:nvSpPr>
          <p:spPr bwMode="auto">
            <a:xfrm>
              <a:off x="712" y="2944"/>
              <a:ext cx="124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70</a:t>
              </a:r>
              <a:endParaRPr lang="en-US"/>
            </a:p>
          </p:txBody>
        </p:sp>
        <p:sp>
          <p:nvSpPr>
            <p:cNvPr id="44062" name="Line 222"/>
            <p:cNvSpPr>
              <a:spLocks noChangeShapeType="1"/>
            </p:cNvSpPr>
            <p:nvPr/>
          </p:nvSpPr>
          <p:spPr bwMode="auto">
            <a:xfrm>
              <a:off x="888" y="3216"/>
              <a:ext cx="144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063" name="Rectangle 223"/>
            <p:cNvSpPr>
              <a:spLocks noChangeArrowheads="1"/>
            </p:cNvSpPr>
            <p:nvPr/>
          </p:nvSpPr>
          <p:spPr bwMode="auto">
            <a:xfrm>
              <a:off x="720" y="3688"/>
              <a:ext cx="124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20</a:t>
              </a:r>
              <a:endParaRPr lang="en-US"/>
            </a:p>
          </p:txBody>
        </p:sp>
        <p:sp>
          <p:nvSpPr>
            <p:cNvPr id="44064" name="Line 224"/>
            <p:cNvSpPr>
              <a:spLocks noChangeShapeType="1"/>
            </p:cNvSpPr>
            <p:nvPr/>
          </p:nvSpPr>
          <p:spPr bwMode="auto">
            <a:xfrm>
              <a:off x="888" y="4184"/>
              <a:ext cx="144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065" name="Rectangle 225"/>
            <p:cNvSpPr>
              <a:spLocks noChangeArrowheads="1"/>
            </p:cNvSpPr>
            <p:nvPr/>
          </p:nvSpPr>
          <p:spPr bwMode="auto">
            <a:xfrm>
              <a:off x="720" y="3280"/>
              <a:ext cx="124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40</a:t>
              </a:r>
              <a:endParaRPr lang="en-US"/>
            </a:p>
          </p:txBody>
        </p:sp>
        <p:sp>
          <p:nvSpPr>
            <p:cNvPr id="44066" name="Rectangle 226"/>
            <p:cNvSpPr>
              <a:spLocks noChangeArrowheads="1"/>
            </p:cNvSpPr>
            <p:nvPr/>
          </p:nvSpPr>
          <p:spPr bwMode="auto">
            <a:xfrm>
              <a:off x="711" y="3040"/>
              <a:ext cx="124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60</a:t>
              </a:r>
              <a:endParaRPr lang="en-US"/>
            </a:p>
          </p:txBody>
        </p:sp>
        <p:sp>
          <p:nvSpPr>
            <p:cNvPr id="44067" name="Rectangle 227"/>
            <p:cNvSpPr>
              <a:spLocks noChangeArrowheads="1"/>
            </p:cNvSpPr>
            <p:nvPr/>
          </p:nvSpPr>
          <p:spPr bwMode="auto">
            <a:xfrm>
              <a:off x="712" y="3152"/>
              <a:ext cx="124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50</a:t>
              </a:r>
              <a:endParaRPr lang="en-US"/>
            </a:p>
          </p:txBody>
        </p:sp>
        <p:sp>
          <p:nvSpPr>
            <p:cNvPr id="44068" name="Rectangle 228"/>
            <p:cNvSpPr>
              <a:spLocks noChangeArrowheads="1"/>
            </p:cNvSpPr>
            <p:nvPr/>
          </p:nvSpPr>
          <p:spPr bwMode="auto">
            <a:xfrm>
              <a:off x="640" y="2736"/>
              <a:ext cx="186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100</a:t>
              </a:r>
              <a:endParaRPr lang="en-US"/>
            </a:p>
          </p:txBody>
        </p:sp>
        <p:sp>
          <p:nvSpPr>
            <p:cNvPr id="44069" name="Line 229"/>
            <p:cNvSpPr>
              <a:spLocks noChangeShapeType="1"/>
            </p:cNvSpPr>
            <p:nvPr/>
          </p:nvSpPr>
          <p:spPr bwMode="auto">
            <a:xfrm>
              <a:off x="888" y="3760"/>
              <a:ext cx="144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070" name="Line 230"/>
            <p:cNvSpPr>
              <a:spLocks noChangeShapeType="1"/>
            </p:cNvSpPr>
            <p:nvPr/>
          </p:nvSpPr>
          <p:spPr bwMode="auto">
            <a:xfrm>
              <a:off x="888" y="3016"/>
              <a:ext cx="144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071" name="Line 231"/>
            <p:cNvSpPr>
              <a:spLocks noChangeShapeType="1"/>
            </p:cNvSpPr>
            <p:nvPr/>
          </p:nvSpPr>
          <p:spPr bwMode="auto">
            <a:xfrm>
              <a:off x="888" y="2936"/>
              <a:ext cx="144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072" name="Line 232"/>
            <p:cNvSpPr>
              <a:spLocks noChangeShapeType="1"/>
            </p:cNvSpPr>
            <p:nvPr/>
          </p:nvSpPr>
          <p:spPr bwMode="auto">
            <a:xfrm>
              <a:off x="888" y="3528"/>
              <a:ext cx="144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073" name="Line 233"/>
            <p:cNvSpPr>
              <a:spLocks noChangeShapeType="1"/>
            </p:cNvSpPr>
            <p:nvPr/>
          </p:nvSpPr>
          <p:spPr bwMode="auto">
            <a:xfrm>
              <a:off x="888" y="3352"/>
              <a:ext cx="144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074" name="Line 234"/>
            <p:cNvSpPr>
              <a:spLocks noChangeShapeType="1"/>
            </p:cNvSpPr>
            <p:nvPr/>
          </p:nvSpPr>
          <p:spPr bwMode="auto">
            <a:xfrm>
              <a:off x="888" y="3104"/>
              <a:ext cx="144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075" name="Rectangle 235"/>
            <p:cNvSpPr>
              <a:spLocks noChangeArrowheads="1"/>
            </p:cNvSpPr>
            <p:nvPr/>
          </p:nvSpPr>
          <p:spPr bwMode="auto">
            <a:xfrm>
              <a:off x="720" y="4120"/>
              <a:ext cx="124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10</a:t>
              </a:r>
              <a:endParaRPr lang="en-US"/>
            </a:p>
          </p:txBody>
        </p:sp>
        <p:sp>
          <p:nvSpPr>
            <p:cNvPr id="44076" name="Line 236"/>
            <p:cNvSpPr>
              <a:spLocks noChangeShapeType="1"/>
            </p:cNvSpPr>
            <p:nvPr/>
          </p:nvSpPr>
          <p:spPr bwMode="auto">
            <a:xfrm>
              <a:off x="888" y="2864"/>
              <a:ext cx="144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077" name="Line 237"/>
            <p:cNvSpPr>
              <a:spLocks noChangeShapeType="1"/>
            </p:cNvSpPr>
            <p:nvPr/>
          </p:nvSpPr>
          <p:spPr bwMode="auto">
            <a:xfrm>
              <a:off x="888" y="2800"/>
              <a:ext cx="144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078" name="Rectangle 238"/>
            <p:cNvSpPr>
              <a:spLocks noChangeArrowheads="1"/>
            </p:cNvSpPr>
            <p:nvPr/>
          </p:nvSpPr>
          <p:spPr bwMode="auto">
            <a:xfrm>
              <a:off x="720" y="3472"/>
              <a:ext cx="124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30</a:t>
              </a:r>
              <a:endParaRPr lang="en-US"/>
            </a:p>
          </p:txBody>
        </p:sp>
        <p:sp>
          <p:nvSpPr>
            <p:cNvPr id="44079" name="Line 239"/>
            <p:cNvSpPr>
              <a:spLocks noChangeShapeType="1"/>
            </p:cNvSpPr>
            <p:nvPr/>
          </p:nvSpPr>
          <p:spPr bwMode="auto">
            <a:xfrm>
              <a:off x="888" y="1832"/>
              <a:ext cx="144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080" name="Line 240"/>
            <p:cNvSpPr>
              <a:spLocks noChangeShapeType="1"/>
            </p:cNvSpPr>
            <p:nvPr/>
          </p:nvSpPr>
          <p:spPr bwMode="auto">
            <a:xfrm>
              <a:off x="888" y="2800"/>
              <a:ext cx="144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081" name="Line 241"/>
            <p:cNvSpPr>
              <a:spLocks noChangeShapeType="1"/>
            </p:cNvSpPr>
            <p:nvPr/>
          </p:nvSpPr>
          <p:spPr bwMode="auto">
            <a:xfrm>
              <a:off x="888" y="2376"/>
              <a:ext cx="144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082" name="Line 242"/>
            <p:cNvSpPr>
              <a:spLocks noChangeShapeType="1"/>
            </p:cNvSpPr>
            <p:nvPr/>
          </p:nvSpPr>
          <p:spPr bwMode="auto">
            <a:xfrm>
              <a:off x="888" y="1632"/>
              <a:ext cx="144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083" name="Line 243"/>
            <p:cNvSpPr>
              <a:spLocks noChangeShapeType="1"/>
            </p:cNvSpPr>
            <p:nvPr/>
          </p:nvSpPr>
          <p:spPr bwMode="auto">
            <a:xfrm>
              <a:off x="888" y="1552"/>
              <a:ext cx="144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084" name="Line 244"/>
            <p:cNvSpPr>
              <a:spLocks noChangeShapeType="1"/>
            </p:cNvSpPr>
            <p:nvPr/>
          </p:nvSpPr>
          <p:spPr bwMode="auto">
            <a:xfrm>
              <a:off x="888" y="2144"/>
              <a:ext cx="144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085" name="Line 245"/>
            <p:cNvSpPr>
              <a:spLocks noChangeShapeType="1"/>
            </p:cNvSpPr>
            <p:nvPr/>
          </p:nvSpPr>
          <p:spPr bwMode="auto">
            <a:xfrm>
              <a:off x="888" y="1968"/>
              <a:ext cx="144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086" name="Line 246"/>
            <p:cNvSpPr>
              <a:spLocks noChangeShapeType="1"/>
            </p:cNvSpPr>
            <p:nvPr/>
          </p:nvSpPr>
          <p:spPr bwMode="auto">
            <a:xfrm>
              <a:off x="888" y="1720"/>
              <a:ext cx="144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087" name="Line 247"/>
            <p:cNvSpPr>
              <a:spLocks noChangeShapeType="1"/>
            </p:cNvSpPr>
            <p:nvPr/>
          </p:nvSpPr>
          <p:spPr bwMode="auto">
            <a:xfrm>
              <a:off x="888" y="1480"/>
              <a:ext cx="144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088" name="Line 248"/>
            <p:cNvSpPr>
              <a:spLocks noChangeShapeType="1"/>
            </p:cNvSpPr>
            <p:nvPr/>
          </p:nvSpPr>
          <p:spPr bwMode="auto">
            <a:xfrm>
              <a:off x="888" y="1416"/>
              <a:ext cx="144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089" name="Rectangle 249"/>
            <p:cNvSpPr>
              <a:spLocks noChangeArrowheads="1"/>
            </p:cNvSpPr>
            <p:nvPr/>
          </p:nvSpPr>
          <p:spPr bwMode="auto">
            <a:xfrm>
              <a:off x="640" y="2312"/>
              <a:ext cx="6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2</a:t>
              </a:r>
              <a:endParaRPr lang="en-US"/>
            </a:p>
          </p:txBody>
        </p:sp>
        <p:sp>
          <p:nvSpPr>
            <p:cNvPr id="44090" name="Rectangle 250"/>
            <p:cNvSpPr>
              <a:spLocks noChangeArrowheads="1"/>
            </p:cNvSpPr>
            <p:nvPr/>
          </p:nvSpPr>
          <p:spPr bwMode="auto">
            <a:xfrm>
              <a:off x="704" y="2312"/>
              <a:ext cx="124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00</a:t>
              </a:r>
              <a:endParaRPr lang="en-US"/>
            </a:p>
          </p:txBody>
        </p:sp>
        <p:sp>
          <p:nvSpPr>
            <p:cNvPr id="44091" name="Rectangle 251"/>
            <p:cNvSpPr>
              <a:spLocks noChangeArrowheads="1"/>
            </p:cNvSpPr>
            <p:nvPr/>
          </p:nvSpPr>
          <p:spPr bwMode="auto">
            <a:xfrm>
              <a:off x="640" y="2088"/>
              <a:ext cx="6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3</a:t>
              </a:r>
              <a:endParaRPr lang="en-US"/>
            </a:p>
          </p:txBody>
        </p:sp>
        <p:sp>
          <p:nvSpPr>
            <p:cNvPr id="44092" name="Rectangle 252"/>
            <p:cNvSpPr>
              <a:spLocks noChangeArrowheads="1"/>
            </p:cNvSpPr>
            <p:nvPr/>
          </p:nvSpPr>
          <p:spPr bwMode="auto">
            <a:xfrm>
              <a:off x="704" y="2088"/>
              <a:ext cx="124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00</a:t>
              </a:r>
              <a:endParaRPr lang="en-US"/>
            </a:p>
          </p:txBody>
        </p:sp>
        <p:sp>
          <p:nvSpPr>
            <p:cNvPr id="44093" name="Rectangle 253"/>
            <p:cNvSpPr>
              <a:spLocks noChangeArrowheads="1"/>
            </p:cNvSpPr>
            <p:nvPr/>
          </p:nvSpPr>
          <p:spPr bwMode="auto">
            <a:xfrm>
              <a:off x="640" y="1904"/>
              <a:ext cx="6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4</a:t>
              </a:r>
              <a:endParaRPr lang="en-US"/>
            </a:p>
          </p:txBody>
        </p:sp>
        <p:sp>
          <p:nvSpPr>
            <p:cNvPr id="44094" name="Rectangle 254"/>
            <p:cNvSpPr>
              <a:spLocks noChangeArrowheads="1"/>
            </p:cNvSpPr>
            <p:nvPr/>
          </p:nvSpPr>
          <p:spPr bwMode="auto">
            <a:xfrm>
              <a:off x="704" y="1904"/>
              <a:ext cx="124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00</a:t>
              </a:r>
              <a:endParaRPr lang="en-US"/>
            </a:p>
          </p:txBody>
        </p:sp>
        <p:sp>
          <p:nvSpPr>
            <p:cNvPr id="44095" name="Rectangle 255"/>
            <p:cNvSpPr>
              <a:spLocks noChangeArrowheads="1"/>
            </p:cNvSpPr>
            <p:nvPr/>
          </p:nvSpPr>
          <p:spPr bwMode="auto">
            <a:xfrm>
              <a:off x="640" y="1760"/>
              <a:ext cx="6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5</a:t>
              </a:r>
              <a:endParaRPr lang="en-US"/>
            </a:p>
          </p:txBody>
        </p:sp>
        <p:sp>
          <p:nvSpPr>
            <p:cNvPr id="44096" name="Rectangle 256"/>
            <p:cNvSpPr>
              <a:spLocks noChangeArrowheads="1"/>
            </p:cNvSpPr>
            <p:nvPr/>
          </p:nvSpPr>
          <p:spPr bwMode="auto">
            <a:xfrm>
              <a:off x="704" y="1760"/>
              <a:ext cx="124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00</a:t>
              </a:r>
              <a:endParaRPr lang="en-US"/>
            </a:p>
          </p:txBody>
        </p:sp>
        <p:sp>
          <p:nvSpPr>
            <p:cNvPr id="44097" name="Rectangle 257"/>
            <p:cNvSpPr>
              <a:spLocks noChangeArrowheads="1"/>
            </p:cNvSpPr>
            <p:nvPr/>
          </p:nvSpPr>
          <p:spPr bwMode="auto">
            <a:xfrm>
              <a:off x="640" y="1664"/>
              <a:ext cx="6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6</a:t>
              </a:r>
              <a:endParaRPr lang="en-US"/>
            </a:p>
          </p:txBody>
        </p:sp>
        <p:sp>
          <p:nvSpPr>
            <p:cNvPr id="44098" name="Rectangle 258"/>
            <p:cNvSpPr>
              <a:spLocks noChangeArrowheads="1"/>
            </p:cNvSpPr>
            <p:nvPr/>
          </p:nvSpPr>
          <p:spPr bwMode="auto">
            <a:xfrm>
              <a:off x="704" y="1664"/>
              <a:ext cx="124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00</a:t>
              </a:r>
              <a:endParaRPr lang="en-US"/>
            </a:p>
          </p:txBody>
        </p:sp>
        <p:sp>
          <p:nvSpPr>
            <p:cNvPr id="44099" name="Rectangle 259"/>
            <p:cNvSpPr>
              <a:spLocks noChangeArrowheads="1"/>
            </p:cNvSpPr>
            <p:nvPr/>
          </p:nvSpPr>
          <p:spPr bwMode="auto">
            <a:xfrm>
              <a:off x="640" y="1568"/>
              <a:ext cx="6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7</a:t>
              </a:r>
              <a:endParaRPr lang="en-US"/>
            </a:p>
          </p:txBody>
        </p:sp>
        <p:sp>
          <p:nvSpPr>
            <p:cNvPr id="44100" name="Rectangle 260"/>
            <p:cNvSpPr>
              <a:spLocks noChangeArrowheads="1"/>
            </p:cNvSpPr>
            <p:nvPr/>
          </p:nvSpPr>
          <p:spPr bwMode="auto">
            <a:xfrm>
              <a:off x="704" y="1568"/>
              <a:ext cx="124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00</a:t>
              </a:r>
              <a:endParaRPr lang="en-US"/>
            </a:p>
          </p:txBody>
        </p:sp>
        <p:sp>
          <p:nvSpPr>
            <p:cNvPr id="44101" name="Rectangle 261"/>
            <p:cNvSpPr>
              <a:spLocks noChangeArrowheads="1"/>
            </p:cNvSpPr>
            <p:nvPr/>
          </p:nvSpPr>
          <p:spPr bwMode="auto">
            <a:xfrm>
              <a:off x="568" y="1344"/>
              <a:ext cx="124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10</a:t>
              </a:r>
              <a:endParaRPr lang="en-US"/>
            </a:p>
          </p:txBody>
        </p:sp>
        <p:sp>
          <p:nvSpPr>
            <p:cNvPr id="44102" name="Rectangle 262"/>
            <p:cNvSpPr>
              <a:spLocks noChangeArrowheads="1"/>
            </p:cNvSpPr>
            <p:nvPr/>
          </p:nvSpPr>
          <p:spPr bwMode="auto">
            <a:xfrm>
              <a:off x="704" y="1344"/>
              <a:ext cx="124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00</a:t>
              </a:r>
              <a:endParaRPr lang="en-US"/>
            </a:p>
          </p:txBody>
        </p:sp>
        <p:sp>
          <p:nvSpPr>
            <p:cNvPr id="44103" name="Line 263"/>
            <p:cNvSpPr>
              <a:spLocks noChangeShapeType="1"/>
            </p:cNvSpPr>
            <p:nvPr/>
          </p:nvSpPr>
          <p:spPr bwMode="auto">
            <a:xfrm>
              <a:off x="888" y="992"/>
              <a:ext cx="144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104" name="Rectangle 264"/>
            <p:cNvSpPr>
              <a:spLocks noChangeArrowheads="1"/>
            </p:cNvSpPr>
            <p:nvPr/>
          </p:nvSpPr>
          <p:spPr bwMode="auto">
            <a:xfrm>
              <a:off x="568" y="936"/>
              <a:ext cx="6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2</a:t>
              </a:r>
              <a:endParaRPr lang="en-US"/>
            </a:p>
          </p:txBody>
        </p:sp>
        <p:sp>
          <p:nvSpPr>
            <p:cNvPr id="44105" name="Rectangle 265"/>
            <p:cNvSpPr>
              <a:spLocks noChangeArrowheads="1"/>
            </p:cNvSpPr>
            <p:nvPr/>
          </p:nvSpPr>
          <p:spPr bwMode="auto">
            <a:xfrm>
              <a:off x="632" y="936"/>
              <a:ext cx="6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0</a:t>
              </a:r>
              <a:endParaRPr lang="en-US"/>
            </a:p>
          </p:txBody>
        </p:sp>
        <p:sp>
          <p:nvSpPr>
            <p:cNvPr id="44106" name="Rectangle 266"/>
            <p:cNvSpPr>
              <a:spLocks noChangeArrowheads="1"/>
            </p:cNvSpPr>
            <p:nvPr/>
          </p:nvSpPr>
          <p:spPr bwMode="auto">
            <a:xfrm>
              <a:off x="704" y="936"/>
              <a:ext cx="124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00</a:t>
              </a:r>
              <a:endParaRPr lang="en-US"/>
            </a:p>
          </p:txBody>
        </p:sp>
        <p:sp>
          <p:nvSpPr>
            <p:cNvPr id="44107" name="Oval 267"/>
            <p:cNvSpPr>
              <a:spLocks noChangeArrowheads="1"/>
            </p:cNvSpPr>
            <p:nvPr/>
          </p:nvSpPr>
          <p:spPr bwMode="auto">
            <a:xfrm>
              <a:off x="1096" y="4104"/>
              <a:ext cx="40" cy="4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108" name="Rectangle 268"/>
            <p:cNvSpPr>
              <a:spLocks noChangeArrowheads="1"/>
            </p:cNvSpPr>
            <p:nvPr/>
          </p:nvSpPr>
          <p:spPr bwMode="auto">
            <a:xfrm>
              <a:off x="1152" y="4064"/>
              <a:ext cx="415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FF0000"/>
                  </a:solidFill>
                </a:rPr>
                <a:t>Tin (pure)</a:t>
              </a:r>
              <a:endParaRPr lang="en-US"/>
            </a:p>
          </p:txBody>
        </p:sp>
        <p:sp>
          <p:nvSpPr>
            <p:cNvPr id="44109" name="Oval 269"/>
            <p:cNvSpPr>
              <a:spLocks noChangeArrowheads="1"/>
            </p:cNvSpPr>
            <p:nvPr/>
          </p:nvSpPr>
          <p:spPr bwMode="auto">
            <a:xfrm>
              <a:off x="1096" y="3136"/>
              <a:ext cx="40" cy="4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110" name="Rectangle 270"/>
            <p:cNvSpPr>
              <a:spLocks noChangeArrowheads="1"/>
            </p:cNvSpPr>
            <p:nvPr/>
          </p:nvSpPr>
          <p:spPr bwMode="auto">
            <a:xfrm>
              <a:off x="1152" y="3104"/>
              <a:ext cx="85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FF0000"/>
                  </a:solidFill>
                </a:rPr>
                <a:t>Al</a:t>
              </a:r>
              <a:endParaRPr lang="en-US"/>
            </a:p>
          </p:txBody>
        </p:sp>
        <p:sp>
          <p:nvSpPr>
            <p:cNvPr id="44111" name="Rectangle 271"/>
            <p:cNvSpPr>
              <a:spLocks noChangeArrowheads="1"/>
            </p:cNvSpPr>
            <p:nvPr/>
          </p:nvSpPr>
          <p:spPr bwMode="auto">
            <a:xfrm>
              <a:off x="1248" y="3104"/>
              <a:ext cx="27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FF0000"/>
                  </a:solidFill>
                </a:rPr>
                <a:t> </a:t>
              </a:r>
              <a:endParaRPr lang="en-US"/>
            </a:p>
          </p:txBody>
        </p:sp>
        <p:sp>
          <p:nvSpPr>
            <p:cNvPr id="44112" name="Rectangle 272"/>
            <p:cNvSpPr>
              <a:spLocks noChangeArrowheads="1"/>
            </p:cNvSpPr>
            <p:nvPr/>
          </p:nvSpPr>
          <p:spPr bwMode="auto">
            <a:xfrm>
              <a:off x="1272" y="3120"/>
              <a:ext cx="230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FF0000"/>
                  </a:solidFill>
                </a:rPr>
                <a:t>(6061)</a:t>
              </a:r>
              <a:endParaRPr lang="en-US"/>
            </a:p>
          </p:txBody>
        </p:sp>
        <p:sp>
          <p:nvSpPr>
            <p:cNvPr id="44113" name="Rectangle 273"/>
            <p:cNvSpPr>
              <a:spLocks noChangeArrowheads="1"/>
            </p:cNvSpPr>
            <p:nvPr/>
          </p:nvSpPr>
          <p:spPr bwMode="auto">
            <a:xfrm>
              <a:off x="1520" y="3080"/>
              <a:ext cx="53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FF0000"/>
                  </a:solidFill>
                </a:rPr>
                <a:t>a</a:t>
              </a:r>
              <a:endParaRPr lang="en-US"/>
            </a:p>
          </p:txBody>
        </p:sp>
        <p:sp>
          <p:nvSpPr>
            <p:cNvPr id="44114" name="Rectangle 274"/>
            <p:cNvSpPr>
              <a:spLocks noChangeArrowheads="1"/>
            </p:cNvSpPr>
            <p:nvPr/>
          </p:nvSpPr>
          <p:spPr bwMode="auto">
            <a:xfrm>
              <a:off x="1152" y="2168"/>
              <a:ext cx="85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FF0000"/>
                  </a:solidFill>
                </a:rPr>
                <a:t>Al</a:t>
              </a:r>
              <a:endParaRPr lang="en-US"/>
            </a:p>
          </p:txBody>
        </p:sp>
        <p:sp>
          <p:nvSpPr>
            <p:cNvPr id="44115" name="Rectangle 275"/>
            <p:cNvSpPr>
              <a:spLocks noChangeArrowheads="1"/>
            </p:cNvSpPr>
            <p:nvPr/>
          </p:nvSpPr>
          <p:spPr bwMode="auto">
            <a:xfrm>
              <a:off x="1248" y="2168"/>
              <a:ext cx="27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FF0000"/>
                  </a:solidFill>
                </a:rPr>
                <a:t> </a:t>
              </a:r>
              <a:endParaRPr lang="en-US"/>
            </a:p>
          </p:txBody>
        </p:sp>
        <p:sp>
          <p:nvSpPr>
            <p:cNvPr id="44116" name="Rectangle 276"/>
            <p:cNvSpPr>
              <a:spLocks noChangeArrowheads="1"/>
            </p:cNvSpPr>
            <p:nvPr/>
          </p:nvSpPr>
          <p:spPr bwMode="auto">
            <a:xfrm>
              <a:off x="1272" y="2184"/>
              <a:ext cx="230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FF0000"/>
                  </a:solidFill>
                </a:rPr>
                <a:t>(6061)</a:t>
              </a:r>
              <a:endParaRPr lang="en-US"/>
            </a:p>
          </p:txBody>
        </p:sp>
        <p:sp>
          <p:nvSpPr>
            <p:cNvPr id="44117" name="Rectangle 277"/>
            <p:cNvSpPr>
              <a:spLocks noChangeArrowheads="1"/>
            </p:cNvSpPr>
            <p:nvPr/>
          </p:nvSpPr>
          <p:spPr bwMode="auto">
            <a:xfrm>
              <a:off x="1520" y="2144"/>
              <a:ext cx="106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FF0000"/>
                  </a:solidFill>
                </a:rPr>
                <a:t>ag</a:t>
              </a:r>
              <a:endParaRPr lang="en-US"/>
            </a:p>
          </p:txBody>
        </p:sp>
        <p:sp>
          <p:nvSpPr>
            <p:cNvPr id="44118" name="Oval 278"/>
            <p:cNvSpPr>
              <a:spLocks noChangeArrowheads="1"/>
            </p:cNvSpPr>
            <p:nvPr/>
          </p:nvSpPr>
          <p:spPr bwMode="auto">
            <a:xfrm>
              <a:off x="1096" y="2200"/>
              <a:ext cx="40" cy="4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119" name="Oval 279"/>
            <p:cNvSpPr>
              <a:spLocks noChangeArrowheads="1"/>
            </p:cNvSpPr>
            <p:nvPr/>
          </p:nvSpPr>
          <p:spPr bwMode="auto">
            <a:xfrm>
              <a:off x="1096" y="2560"/>
              <a:ext cx="40" cy="4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120" name="Rectangle 280"/>
            <p:cNvSpPr>
              <a:spLocks noChangeArrowheads="1"/>
            </p:cNvSpPr>
            <p:nvPr/>
          </p:nvSpPr>
          <p:spPr bwMode="auto">
            <a:xfrm>
              <a:off x="1152" y="2544"/>
              <a:ext cx="122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FF0000"/>
                  </a:solidFill>
                </a:rPr>
                <a:t>Cu</a:t>
              </a:r>
              <a:endParaRPr lang="en-US"/>
            </a:p>
          </p:txBody>
        </p:sp>
        <p:sp>
          <p:nvSpPr>
            <p:cNvPr id="44121" name="Rectangle 281"/>
            <p:cNvSpPr>
              <a:spLocks noChangeArrowheads="1"/>
            </p:cNvSpPr>
            <p:nvPr/>
          </p:nvSpPr>
          <p:spPr bwMode="auto">
            <a:xfrm>
              <a:off x="1280" y="2544"/>
              <a:ext cx="27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FF0000"/>
                  </a:solidFill>
                </a:rPr>
                <a:t> </a:t>
              </a:r>
              <a:endParaRPr lang="en-US"/>
            </a:p>
          </p:txBody>
        </p:sp>
        <p:sp>
          <p:nvSpPr>
            <p:cNvPr id="44122" name="Rectangle 282"/>
            <p:cNvSpPr>
              <a:spLocks noChangeArrowheads="1"/>
            </p:cNvSpPr>
            <p:nvPr/>
          </p:nvSpPr>
          <p:spPr bwMode="auto">
            <a:xfrm>
              <a:off x="1304" y="2560"/>
              <a:ext cx="27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FF0000"/>
                  </a:solidFill>
                </a:rPr>
                <a:t>(71500)</a:t>
              </a:r>
              <a:endParaRPr lang="en-US"/>
            </a:p>
          </p:txBody>
        </p:sp>
        <p:sp>
          <p:nvSpPr>
            <p:cNvPr id="44123" name="Rectangle 283"/>
            <p:cNvSpPr>
              <a:spLocks noChangeArrowheads="1"/>
            </p:cNvSpPr>
            <p:nvPr/>
          </p:nvSpPr>
          <p:spPr bwMode="auto">
            <a:xfrm>
              <a:off x="1600" y="2520"/>
              <a:ext cx="85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FF0000"/>
                  </a:solidFill>
                </a:rPr>
                <a:t>hr</a:t>
              </a:r>
              <a:endParaRPr lang="en-US"/>
            </a:p>
          </p:txBody>
        </p:sp>
        <p:sp>
          <p:nvSpPr>
            <p:cNvPr id="44124" name="Oval 284"/>
            <p:cNvSpPr>
              <a:spLocks noChangeArrowheads="1"/>
            </p:cNvSpPr>
            <p:nvPr/>
          </p:nvSpPr>
          <p:spPr bwMode="auto">
            <a:xfrm>
              <a:off x="1096" y="2472"/>
              <a:ext cx="40" cy="4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125" name="Rectangle 285"/>
            <p:cNvSpPr>
              <a:spLocks noChangeArrowheads="1"/>
            </p:cNvSpPr>
            <p:nvPr/>
          </p:nvSpPr>
          <p:spPr bwMode="auto">
            <a:xfrm>
              <a:off x="1152" y="2464"/>
              <a:ext cx="112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FF0000"/>
                  </a:solidFill>
                </a:rPr>
                <a:t>Ta</a:t>
              </a:r>
              <a:endParaRPr lang="en-US"/>
            </a:p>
          </p:txBody>
        </p:sp>
        <p:sp>
          <p:nvSpPr>
            <p:cNvPr id="44126" name="Rectangle 286"/>
            <p:cNvSpPr>
              <a:spLocks noChangeArrowheads="1"/>
            </p:cNvSpPr>
            <p:nvPr/>
          </p:nvSpPr>
          <p:spPr bwMode="auto">
            <a:xfrm>
              <a:off x="1272" y="2464"/>
              <a:ext cx="282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FF0000"/>
                  </a:solidFill>
                </a:rPr>
                <a:t> (pure)</a:t>
              </a:r>
              <a:endParaRPr lang="en-US"/>
            </a:p>
          </p:txBody>
        </p:sp>
        <p:sp>
          <p:nvSpPr>
            <p:cNvPr id="44127" name="Rectangle 287"/>
            <p:cNvSpPr>
              <a:spLocks noChangeArrowheads="1"/>
            </p:cNvSpPr>
            <p:nvPr/>
          </p:nvSpPr>
          <p:spPr bwMode="auto">
            <a:xfrm>
              <a:off x="1152" y="2392"/>
              <a:ext cx="107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FF0000"/>
                  </a:solidFill>
                </a:rPr>
                <a:t>Ti </a:t>
              </a:r>
              <a:endParaRPr lang="en-US"/>
            </a:p>
          </p:txBody>
        </p:sp>
        <p:sp>
          <p:nvSpPr>
            <p:cNvPr id="44128" name="Rectangle 288"/>
            <p:cNvSpPr>
              <a:spLocks noChangeArrowheads="1"/>
            </p:cNvSpPr>
            <p:nvPr/>
          </p:nvSpPr>
          <p:spPr bwMode="auto">
            <a:xfrm>
              <a:off x="1264" y="2392"/>
              <a:ext cx="255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FF0000"/>
                  </a:solidFill>
                </a:rPr>
                <a:t>(pure)</a:t>
              </a:r>
              <a:endParaRPr lang="en-US"/>
            </a:p>
          </p:txBody>
        </p:sp>
        <p:sp>
          <p:nvSpPr>
            <p:cNvPr id="44129" name="Rectangle 289"/>
            <p:cNvSpPr>
              <a:spLocks noChangeArrowheads="1"/>
            </p:cNvSpPr>
            <p:nvPr/>
          </p:nvSpPr>
          <p:spPr bwMode="auto">
            <a:xfrm>
              <a:off x="1544" y="2368"/>
              <a:ext cx="53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FF0000"/>
                  </a:solidFill>
                </a:rPr>
                <a:t>a</a:t>
              </a:r>
              <a:endParaRPr lang="en-US"/>
            </a:p>
          </p:txBody>
        </p:sp>
        <p:sp>
          <p:nvSpPr>
            <p:cNvPr id="44130" name="Oval 290"/>
            <p:cNvSpPr>
              <a:spLocks noChangeArrowheads="1"/>
            </p:cNvSpPr>
            <p:nvPr/>
          </p:nvSpPr>
          <p:spPr bwMode="auto">
            <a:xfrm>
              <a:off x="1096" y="2440"/>
              <a:ext cx="40" cy="4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131" name="Oval 291"/>
            <p:cNvSpPr>
              <a:spLocks noChangeArrowheads="1"/>
            </p:cNvSpPr>
            <p:nvPr/>
          </p:nvSpPr>
          <p:spPr bwMode="auto">
            <a:xfrm>
              <a:off x="1096" y="2320"/>
              <a:ext cx="40" cy="4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132" name="Rectangle 292"/>
            <p:cNvSpPr>
              <a:spLocks noChangeArrowheads="1"/>
            </p:cNvSpPr>
            <p:nvPr/>
          </p:nvSpPr>
          <p:spPr bwMode="auto">
            <a:xfrm>
              <a:off x="1152" y="2288"/>
              <a:ext cx="218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FF0000"/>
                  </a:solidFill>
                </a:rPr>
                <a:t>Steel</a:t>
              </a:r>
              <a:endParaRPr lang="en-US"/>
            </a:p>
          </p:txBody>
        </p:sp>
        <p:sp>
          <p:nvSpPr>
            <p:cNvPr id="44133" name="Rectangle 293"/>
            <p:cNvSpPr>
              <a:spLocks noChangeArrowheads="1"/>
            </p:cNvSpPr>
            <p:nvPr/>
          </p:nvSpPr>
          <p:spPr bwMode="auto">
            <a:xfrm>
              <a:off x="1392" y="2288"/>
              <a:ext cx="27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FF0000"/>
                  </a:solidFill>
                </a:rPr>
                <a:t> </a:t>
              </a:r>
              <a:endParaRPr lang="en-US"/>
            </a:p>
          </p:txBody>
        </p:sp>
        <p:sp>
          <p:nvSpPr>
            <p:cNvPr id="44134" name="Rectangle 294"/>
            <p:cNvSpPr>
              <a:spLocks noChangeArrowheads="1"/>
            </p:cNvSpPr>
            <p:nvPr/>
          </p:nvSpPr>
          <p:spPr bwMode="auto">
            <a:xfrm>
              <a:off x="1416" y="2304"/>
              <a:ext cx="230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FF0000"/>
                  </a:solidFill>
                </a:rPr>
                <a:t>(1020)</a:t>
              </a:r>
              <a:endParaRPr lang="en-US"/>
            </a:p>
          </p:txBody>
        </p:sp>
        <p:sp>
          <p:nvSpPr>
            <p:cNvPr id="44135" name="Rectangle 295"/>
            <p:cNvSpPr>
              <a:spLocks noChangeArrowheads="1"/>
            </p:cNvSpPr>
            <p:nvPr/>
          </p:nvSpPr>
          <p:spPr bwMode="auto">
            <a:xfrm>
              <a:off x="1664" y="2264"/>
              <a:ext cx="85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FF0000"/>
                  </a:solidFill>
                </a:rPr>
                <a:t>hr</a:t>
              </a:r>
              <a:endParaRPr lang="en-US"/>
            </a:p>
          </p:txBody>
        </p:sp>
        <p:sp>
          <p:nvSpPr>
            <p:cNvPr id="44136" name="Oval 296"/>
            <p:cNvSpPr>
              <a:spLocks noChangeArrowheads="1"/>
            </p:cNvSpPr>
            <p:nvPr/>
          </p:nvSpPr>
          <p:spPr bwMode="auto">
            <a:xfrm>
              <a:off x="1096" y="2016"/>
              <a:ext cx="40" cy="4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137" name="Rectangle 297"/>
            <p:cNvSpPr>
              <a:spLocks noChangeArrowheads="1"/>
            </p:cNvSpPr>
            <p:nvPr/>
          </p:nvSpPr>
          <p:spPr bwMode="auto">
            <a:xfrm>
              <a:off x="1152" y="1984"/>
              <a:ext cx="218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FF0000"/>
                  </a:solidFill>
                </a:rPr>
                <a:t>Steel</a:t>
              </a:r>
              <a:endParaRPr lang="en-US"/>
            </a:p>
          </p:txBody>
        </p:sp>
        <p:sp>
          <p:nvSpPr>
            <p:cNvPr id="44138" name="Rectangle 298"/>
            <p:cNvSpPr>
              <a:spLocks noChangeArrowheads="1"/>
            </p:cNvSpPr>
            <p:nvPr/>
          </p:nvSpPr>
          <p:spPr bwMode="auto">
            <a:xfrm>
              <a:off x="1392" y="1984"/>
              <a:ext cx="27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FF0000"/>
                  </a:solidFill>
                </a:rPr>
                <a:t> </a:t>
              </a:r>
              <a:endParaRPr lang="en-US"/>
            </a:p>
          </p:txBody>
        </p:sp>
        <p:sp>
          <p:nvSpPr>
            <p:cNvPr id="44139" name="Rectangle 299"/>
            <p:cNvSpPr>
              <a:spLocks noChangeArrowheads="1"/>
            </p:cNvSpPr>
            <p:nvPr/>
          </p:nvSpPr>
          <p:spPr bwMode="auto">
            <a:xfrm>
              <a:off x="1416" y="2000"/>
              <a:ext cx="230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FF0000"/>
                  </a:solidFill>
                </a:rPr>
                <a:t>(1020)</a:t>
              </a:r>
              <a:endParaRPr lang="en-US"/>
            </a:p>
          </p:txBody>
        </p:sp>
        <p:sp>
          <p:nvSpPr>
            <p:cNvPr id="44140" name="Rectangle 300"/>
            <p:cNvSpPr>
              <a:spLocks noChangeArrowheads="1"/>
            </p:cNvSpPr>
            <p:nvPr/>
          </p:nvSpPr>
          <p:spPr bwMode="auto">
            <a:xfrm>
              <a:off x="1664" y="1960"/>
              <a:ext cx="101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FF0000"/>
                  </a:solidFill>
                </a:rPr>
                <a:t>cd</a:t>
              </a:r>
              <a:endParaRPr lang="en-US"/>
            </a:p>
          </p:txBody>
        </p:sp>
        <p:sp>
          <p:nvSpPr>
            <p:cNvPr id="44141" name="Oval 301"/>
            <p:cNvSpPr>
              <a:spLocks noChangeArrowheads="1"/>
            </p:cNvSpPr>
            <p:nvPr/>
          </p:nvSpPr>
          <p:spPr bwMode="auto">
            <a:xfrm>
              <a:off x="1096" y="1904"/>
              <a:ext cx="40" cy="4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142" name="Rectangle 302"/>
            <p:cNvSpPr>
              <a:spLocks noChangeArrowheads="1"/>
            </p:cNvSpPr>
            <p:nvPr/>
          </p:nvSpPr>
          <p:spPr bwMode="auto">
            <a:xfrm>
              <a:off x="1152" y="1872"/>
              <a:ext cx="218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FF0000"/>
                  </a:solidFill>
                </a:rPr>
                <a:t>Steel</a:t>
              </a:r>
              <a:endParaRPr lang="en-US"/>
            </a:p>
          </p:txBody>
        </p:sp>
        <p:sp>
          <p:nvSpPr>
            <p:cNvPr id="44143" name="Rectangle 303"/>
            <p:cNvSpPr>
              <a:spLocks noChangeArrowheads="1"/>
            </p:cNvSpPr>
            <p:nvPr/>
          </p:nvSpPr>
          <p:spPr bwMode="auto">
            <a:xfrm>
              <a:off x="1392" y="1872"/>
              <a:ext cx="27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FF0000"/>
                  </a:solidFill>
                </a:rPr>
                <a:t> </a:t>
              </a:r>
              <a:endParaRPr lang="en-US"/>
            </a:p>
          </p:txBody>
        </p:sp>
        <p:sp>
          <p:nvSpPr>
            <p:cNvPr id="44144" name="Rectangle 304"/>
            <p:cNvSpPr>
              <a:spLocks noChangeArrowheads="1"/>
            </p:cNvSpPr>
            <p:nvPr/>
          </p:nvSpPr>
          <p:spPr bwMode="auto">
            <a:xfrm>
              <a:off x="1416" y="1888"/>
              <a:ext cx="230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FF0000"/>
                  </a:solidFill>
                </a:rPr>
                <a:t>(4140)</a:t>
              </a:r>
              <a:endParaRPr lang="en-US"/>
            </a:p>
          </p:txBody>
        </p:sp>
        <p:sp>
          <p:nvSpPr>
            <p:cNvPr id="44145" name="Rectangle 305"/>
            <p:cNvSpPr>
              <a:spLocks noChangeArrowheads="1"/>
            </p:cNvSpPr>
            <p:nvPr/>
          </p:nvSpPr>
          <p:spPr bwMode="auto">
            <a:xfrm>
              <a:off x="1664" y="1848"/>
              <a:ext cx="53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FF0000"/>
                  </a:solidFill>
                </a:rPr>
                <a:t>a</a:t>
              </a:r>
              <a:endParaRPr lang="en-US"/>
            </a:p>
          </p:txBody>
        </p:sp>
        <p:sp>
          <p:nvSpPr>
            <p:cNvPr id="44146" name="Rectangle 306"/>
            <p:cNvSpPr>
              <a:spLocks noChangeArrowheads="1"/>
            </p:cNvSpPr>
            <p:nvPr/>
          </p:nvSpPr>
          <p:spPr bwMode="auto">
            <a:xfrm>
              <a:off x="1152" y="1072"/>
              <a:ext cx="218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FF0000"/>
                  </a:solidFill>
                </a:rPr>
                <a:t>Steel</a:t>
              </a:r>
              <a:endParaRPr lang="en-US"/>
            </a:p>
          </p:txBody>
        </p:sp>
        <p:sp>
          <p:nvSpPr>
            <p:cNvPr id="44147" name="Rectangle 307"/>
            <p:cNvSpPr>
              <a:spLocks noChangeArrowheads="1"/>
            </p:cNvSpPr>
            <p:nvPr/>
          </p:nvSpPr>
          <p:spPr bwMode="auto">
            <a:xfrm>
              <a:off x="1392" y="1072"/>
              <a:ext cx="27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FF0000"/>
                  </a:solidFill>
                </a:rPr>
                <a:t> </a:t>
              </a:r>
              <a:endParaRPr lang="en-US"/>
            </a:p>
          </p:txBody>
        </p:sp>
        <p:sp>
          <p:nvSpPr>
            <p:cNvPr id="44148" name="Rectangle 308"/>
            <p:cNvSpPr>
              <a:spLocks noChangeArrowheads="1"/>
            </p:cNvSpPr>
            <p:nvPr/>
          </p:nvSpPr>
          <p:spPr bwMode="auto">
            <a:xfrm>
              <a:off x="1416" y="1088"/>
              <a:ext cx="230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FF0000"/>
                  </a:solidFill>
                </a:rPr>
                <a:t>(4140)</a:t>
              </a:r>
              <a:endParaRPr lang="en-US"/>
            </a:p>
          </p:txBody>
        </p:sp>
        <p:sp>
          <p:nvSpPr>
            <p:cNvPr id="44149" name="Rectangle 309"/>
            <p:cNvSpPr>
              <a:spLocks noChangeArrowheads="1"/>
            </p:cNvSpPr>
            <p:nvPr/>
          </p:nvSpPr>
          <p:spPr bwMode="auto">
            <a:xfrm>
              <a:off x="1664" y="1048"/>
              <a:ext cx="80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FF0000"/>
                  </a:solidFill>
                </a:rPr>
                <a:t>qt</a:t>
              </a:r>
              <a:endParaRPr lang="en-US"/>
            </a:p>
          </p:txBody>
        </p:sp>
        <p:sp>
          <p:nvSpPr>
            <p:cNvPr id="44150" name="Oval 310"/>
            <p:cNvSpPr>
              <a:spLocks noChangeArrowheads="1"/>
            </p:cNvSpPr>
            <p:nvPr/>
          </p:nvSpPr>
          <p:spPr bwMode="auto">
            <a:xfrm>
              <a:off x="1096" y="1536"/>
              <a:ext cx="40" cy="4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151" name="Rectangle 311"/>
            <p:cNvSpPr>
              <a:spLocks noChangeArrowheads="1"/>
            </p:cNvSpPr>
            <p:nvPr/>
          </p:nvSpPr>
          <p:spPr bwMode="auto">
            <a:xfrm>
              <a:off x="1152" y="1464"/>
              <a:ext cx="107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FF0000"/>
                  </a:solidFill>
                </a:rPr>
                <a:t>Ti </a:t>
              </a:r>
              <a:endParaRPr lang="en-US"/>
            </a:p>
          </p:txBody>
        </p:sp>
        <p:sp>
          <p:nvSpPr>
            <p:cNvPr id="44152" name="Rectangle 312"/>
            <p:cNvSpPr>
              <a:spLocks noChangeArrowheads="1"/>
            </p:cNvSpPr>
            <p:nvPr/>
          </p:nvSpPr>
          <p:spPr bwMode="auto">
            <a:xfrm>
              <a:off x="1264" y="1480"/>
              <a:ext cx="403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FF0000"/>
                  </a:solidFill>
                </a:rPr>
                <a:t>(5Al-2.5Sn)</a:t>
              </a:r>
              <a:endParaRPr lang="en-US"/>
            </a:p>
          </p:txBody>
        </p:sp>
        <p:sp>
          <p:nvSpPr>
            <p:cNvPr id="44153" name="Rectangle 313"/>
            <p:cNvSpPr>
              <a:spLocks noChangeArrowheads="1"/>
            </p:cNvSpPr>
            <p:nvPr/>
          </p:nvSpPr>
          <p:spPr bwMode="auto">
            <a:xfrm>
              <a:off x="1696" y="1440"/>
              <a:ext cx="53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FF0000"/>
                  </a:solidFill>
                </a:rPr>
                <a:t>a</a:t>
              </a:r>
              <a:endParaRPr lang="en-US"/>
            </a:p>
          </p:txBody>
        </p:sp>
        <p:sp>
          <p:nvSpPr>
            <p:cNvPr id="44154" name="Rectangle 314"/>
            <p:cNvSpPr>
              <a:spLocks noChangeArrowheads="1"/>
            </p:cNvSpPr>
            <p:nvPr/>
          </p:nvSpPr>
          <p:spPr bwMode="auto">
            <a:xfrm>
              <a:off x="1152" y="1536"/>
              <a:ext cx="90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FF0000"/>
                  </a:solidFill>
                </a:rPr>
                <a:t>W</a:t>
              </a:r>
              <a:endParaRPr lang="en-US"/>
            </a:p>
          </p:txBody>
        </p:sp>
        <p:sp>
          <p:nvSpPr>
            <p:cNvPr id="44155" name="Rectangle 315"/>
            <p:cNvSpPr>
              <a:spLocks noChangeArrowheads="1"/>
            </p:cNvSpPr>
            <p:nvPr/>
          </p:nvSpPr>
          <p:spPr bwMode="auto">
            <a:xfrm>
              <a:off x="1240" y="1536"/>
              <a:ext cx="282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FF0000"/>
                  </a:solidFill>
                </a:rPr>
                <a:t> (pure)</a:t>
              </a:r>
              <a:endParaRPr lang="en-US"/>
            </a:p>
          </p:txBody>
        </p:sp>
        <p:sp>
          <p:nvSpPr>
            <p:cNvPr id="44156" name="Rectangle 316"/>
            <p:cNvSpPr>
              <a:spLocks noChangeArrowheads="1"/>
            </p:cNvSpPr>
            <p:nvPr/>
          </p:nvSpPr>
          <p:spPr bwMode="auto">
            <a:xfrm>
              <a:off x="1152" y="1768"/>
              <a:ext cx="415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FF0000"/>
                  </a:solidFill>
                </a:rPr>
                <a:t>Mo (pure)</a:t>
              </a:r>
              <a:endParaRPr lang="en-US"/>
            </a:p>
          </p:txBody>
        </p:sp>
        <p:sp>
          <p:nvSpPr>
            <p:cNvPr id="44157" name="Oval 317"/>
            <p:cNvSpPr>
              <a:spLocks noChangeArrowheads="1"/>
            </p:cNvSpPr>
            <p:nvPr/>
          </p:nvSpPr>
          <p:spPr bwMode="auto">
            <a:xfrm>
              <a:off x="1096" y="1792"/>
              <a:ext cx="40" cy="4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158" name="Rectangle 318"/>
            <p:cNvSpPr>
              <a:spLocks noChangeArrowheads="1"/>
            </p:cNvSpPr>
            <p:nvPr/>
          </p:nvSpPr>
          <p:spPr bwMode="auto">
            <a:xfrm>
              <a:off x="1152" y="1696"/>
              <a:ext cx="122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FF0000"/>
                  </a:solidFill>
                </a:rPr>
                <a:t>Cu</a:t>
              </a:r>
              <a:endParaRPr lang="en-US"/>
            </a:p>
          </p:txBody>
        </p:sp>
        <p:sp>
          <p:nvSpPr>
            <p:cNvPr id="44159" name="Rectangle 319"/>
            <p:cNvSpPr>
              <a:spLocks noChangeArrowheads="1"/>
            </p:cNvSpPr>
            <p:nvPr/>
          </p:nvSpPr>
          <p:spPr bwMode="auto">
            <a:xfrm>
              <a:off x="1280" y="1696"/>
              <a:ext cx="27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FF0000"/>
                  </a:solidFill>
                </a:rPr>
                <a:t> </a:t>
              </a:r>
              <a:endParaRPr lang="en-US"/>
            </a:p>
          </p:txBody>
        </p:sp>
        <p:sp>
          <p:nvSpPr>
            <p:cNvPr id="44160" name="Rectangle 320"/>
            <p:cNvSpPr>
              <a:spLocks noChangeArrowheads="1"/>
            </p:cNvSpPr>
            <p:nvPr/>
          </p:nvSpPr>
          <p:spPr bwMode="auto">
            <a:xfrm>
              <a:off x="1304" y="1712"/>
              <a:ext cx="27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FF0000"/>
                  </a:solidFill>
                </a:rPr>
                <a:t>(71500)</a:t>
              </a:r>
              <a:endParaRPr lang="en-US"/>
            </a:p>
          </p:txBody>
        </p:sp>
        <p:sp>
          <p:nvSpPr>
            <p:cNvPr id="44161" name="Rectangle 321"/>
            <p:cNvSpPr>
              <a:spLocks noChangeArrowheads="1"/>
            </p:cNvSpPr>
            <p:nvPr/>
          </p:nvSpPr>
          <p:spPr bwMode="auto">
            <a:xfrm>
              <a:off x="1600" y="1672"/>
              <a:ext cx="117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FF0000"/>
                  </a:solidFill>
                </a:rPr>
                <a:t>cw</a:t>
              </a:r>
              <a:endParaRPr lang="en-US"/>
            </a:p>
          </p:txBody>
        </p:sp>
        <p:sp>
          <p:nvSpPr>
            <p:cNvPr id="44162" name="Oval 322"/>
            <p:cNvSpPr>
              <a:spLocks noChangeArrowheads="1"/>
            </p:cNvSpPr>
            <p:nvPr/>
          </p:nvSpPr>
          <p:spPr bwMode="auto">
            <a:xfrm>
              <a:off x="1096" y="1744"/>
              <a:ext cx="40" cy="4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163" name="Rectangle 323"/>
            <p:cNvSpPr>
              <a:spLocks noChangeArrowheads="1"/>
            </p:cNvSpPr>
            <p:nvPr/>
          </p:nvSpPr>
          <p:spPr bwMode="auto">
            <a:xfrm rot="-5400000">
              <a:off x="2747" y="2517"/>
              <a:ext cx="893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FF33CC"/>
                  </a:solidFill>
                </a:rPr>
                <a:t>Hard to measure, </a:t>
              </a:r>
              <a:endParaRPr lang="en-US"/>
            </a:p>
          </p:txBody>
        </p:sp>
        <p:sp>
          <p:nvSpPr>
            <p:cNvPr id="44164" name="Rectangle 324"/>
            <p:cNvSpPr>
              <a:spLocks noChangeArrowheads="1"/>
            </p:cNvSpPr>
            <p:nvPr/>
          </p:nvSpPr>
          <p:spPr bwMode="auto">
            <a:xfrm rot="-5400000">
              <a:off x="2179" y="2607"/>
              <a:ext cx="2268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FF33CC"/>
                  </a:solidFill>
                </a:rPr>
                <a:t>in ceramic matrix and epoxy matrix composites, since</a:t>
              </a:r>
              <a:endParaRPr lang="en-US"/>
            </a:p>
          </p:txBody>
        </p:sp>
        <p:sp>
          <p:nvSpPr>
            <p:cNvPr id="44165" name="Rectangle 325"/>
            <p:cNvSpPr>
              <a:spLocks noChangeArrowheads="1"/>
            </p:cNvSpPr>
            <p:nvPr/>
          </p:nvSpPr>
          <p:spPr bwMode="auto">
            <a:xfrm rot="-5400000">
              <a:off x="2440" y="2604"/>
              <a:ext cx="1969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FF33CC"/>
                  </a:solidFill>
                </a:rPr>
                <a:t>in tension, fracture usually occurs before yield.</a:t>
              </a:r>
              <a:endParaRPr lang="en-US"/>
            </a:p>
          </p:txBody>
        </p:sp>
        <p:grpSp>
          <p:nvGrpSpPr>
            <p:cNvPr id="7" name="Group 326"/>
            <p:cNvGrpSpPr>
              <a:grpSpLocks/>
            </p:cNvGrpSpPr>
            <p:nvPr/>
          </p:nvGrpSpPr>
          <p:grpSpPr bwMode="auto">
            <a:xfrm>
              <a:off x="2360" y="3488"/>
              <a:ext cx="32" cy="120"/>
              <a:chOff x="2360" y="3488"/>
              <a:chExt cx="32" cy="120"/>
            </a:xfrm>
          </p:grpSpPr>
          <p:sp>
            <p:nvSpPr>
              <p:cNvPr id="44184" name="Freeform 327"/>
              <p:cNvSpPr>
                <a:spLocks/>
              </p:cNvSpPr>
              <p:nvPr/>
            </p:nvSpPr>
            <p:spPr bwMode="auto">
              <a:xfrm>
                <a:off x="2360" y="3560"/>
                <a:ext cx="32" cy="48"/>
              </a:xfrm>
              <a:custGeom>
                <a:avLst/>
                <a:gdLst>
                  <a:gd name="T0" fmla="*/ 16 w 32"/>
                  <a:gd name="T1" fmla="*/ 48 h 48"/>
                  <a:gd name="T2" fmla="*/ 0 w 32"/>
                  <a:gd name="T3" fmla="*/ 0 h 48"/>
                  <a:gd name="T4" fmla="*/ 16 w 32"/>
                  <a:gd name="T5" fmla="*/ 16 h 48"/>
                  <a:gd name="T6" fmla="*/ 32 w 32"/>
                  <a:gd name="T7" fmla="*/ 0 h 48"/>
                  <a:gd name="T8" fmla="*/ 16 w 32"/>
                  <a:gd name="T9" fmla="*/ 48 h 4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"/>
                  <a:gd name="T16" fmla="*/ 0 h 48"/>
                  <a:gd name="T17" fmla="*/ 32 w 32"/>
                  <a:gd name="T18" fmla="*/ 48 h 4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" h="48">
                    <a:moveTo>
                      <a:pt x="16" y="48"/>
                    </a:moveTo>
                    <a:lnTo>
                      <a:pt x="0" y="0"/>
                    </a:lnTo>
                    <a:lnTo>
                      <a:pt x="16" y="16"/>
                    </a:lnTo>
                    <a:lnTo>
                      <a:pt x="32" y="0"/>
                    </a:lnTo>
                    <a:lnTo>
                      <a:pt x="16" y="48"/>
                    </a:lnTo>
                    <a:close/>
                  </a:path>
                </a:pathLst>
              </a:custGeom>
              <a:solidFill>
                <a:srgbClr val="008800"/>
              </a:solidFill>
              <a:ln w="12700">
                <a:solidFill>
                  <a:srgbClr val="0088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185" name="Freeform 328"/>
              <p:cNvSpPr>
                <a:spLocks/>
              </p:cNvSpPr>
              <p:nvPr/>
            </p:nvSpPr>
            <p:spPr bwMode="auto">
              <a:xfrm>
                <a:off x="2360" y="3488"/>
                <a:ext cx="32" cy="48"/>
              </a:xfrm>
              <a:custGeom>
                <a:avLst/>
                <a:gdLst>
                  <a:gd name="T0" fmla="*/ 16 w 32"/>
                  <a:gd name="T1" fmla="*/ 0 h 48"/>
                  <a:gd name="T2" fmla="*/ 32 w 32"/>
                  <a:gd name="T3" fmla="*/ 48 h 48"/>
                  <a:gd name="T4" fmla="*/ 16 w 32"/>
                  <a:gd name="T5" fmla="*/ 32 h 48"/>
                  <a:gd name="T6" fmla="*/ 0 w 32"/>
                  <a:gd name="T7" fmla="*/ 48 h 48"/>
                  <a:gd name="T8" fmla="*/ 16 w 32"/>
                  <a:gd name="T9" fmla="*/ 0 h 4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"/>
                  <a:gd name="T16" fmla="*/ 0 h 48"/>
                  <a:gd name="T17" fmla="*/ 32 w 32"/>
                  <a:gd name="T18" fmla="*/ 48 h 4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" h="48">
                    <a:moveTo>
                      <a:pt x="16" y="0"/>
                    </a:moveTo>
                    <a:lnTo>
                      <a:pt x="32" y="48"/>
                    </a:lnTo>
                    <a:lnTo>
                      <a:pt x="16" y="32"/>
                    </a:lnTo>
                    <a:lnTo>
                      <a:pt x="0" y="48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008800"/>
              </a:solidFill>
              <a:ln w="12700">
                <a:solidFill>
                  <a:srgbClr val="0088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186" name="Line 329"/>
              <p:cNvSpPr>
                <a:spLocks noChangeShapeType="1"/>
              </p:cNvSpPr>
              <p:nvPr/>
            </p:nvSpPr>
            <p:spPr bwMode="auto">
              <a:xfrm flipV="1">
                <a:off x="2376" y="3520"/>
                <a:ext cx="1" cy="56"/>
              </a:xfrm>
              <a:prstGeom prst="line">
                <a:avLst/>
              </a:prstGeom>
              <a:noFill/>
              <a:ln w="12700">
                <a:solidFill>
                  <a:srgbClr val="0088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4167" name="Rectangle 330"/>
            <p:cNvSpPr>
              <a:spLocks noChangeArrowheads="1"/>
            </p:cNvSpPr>
            <p:nvPr/>
          </p:nvSpPr>
          <p:spPr bwMode="auto">
            <a:xfrm>
              <a:off x="2424" y="3504"/>
              <a:ext cx="69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8800"/>
                  </a:solidFill>
                </a:rPr>
                <a:t>H</a:t>
              </a:r>
              <a:endParaRPr lang="en-US"/>
            </a:p>
          </p:txBody>
        </p:sp>
        <p:sp>
          <p:nvSpPr>
            <p:cNvPr id="44168" name="Rectangle 331"/>
            <p:cNvSpPr>
              <a:spLocks noChangeArrowheads="1"/>
            </p:cNvSpPr>
            <p:nvPr/>
          </p:nvSpPr>
          <p:spPr bwMode="auto">
            <a:xfrm>
              <a:off x="2496" y="3504"/>
              <a:ext cx="197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8800"/>
                  </a:solidFill>
                </a:rPr>
                <a:t>DPE</a:t>
              </a:r>
              <a:endParaRPr lang="en-US"/>
            </a:p>
          </p:txBody>
        </p:sp>
        <p:grpSp>
          <p:nvGrpSpPr>
            <p:cNvPr id="8" name="Group 332"/>
            <p:cNvGrpSpPr>
              <a:grpSpLocks/>
            </p:cNvGrpSpPr>
            <p:nvPr/>
          </p:nvGrpSpPr>
          <p:grpSpPr bwMode="auto">
            <a:xfrm>
              <a:off x="2360" y="3368"/>
              <a:ext cx="32" cy="144"/>
              <a:chOff x="2360" y="3368"/>
              <a:chExt cx="32" cy="144"/>
            </a:xfrm>
          </p:grpSpPr>
          <p:sp>
            <p:nvSpPr>
              <p:cNvPr id="44181" name="Freeform 333"/>
              <p:cNvSpPr>
                <a:spLocks/>
              </p:cNvSpPr>
              <p:nvPr/>
            </p:nvSpPr>
            <p:spPr bwMode="auto">
              <a:xfrm>
                <a:off x="2360" y="3464"/>
                <a:ext cx="32" cy="48"/>
              </a:xfrm>
              <a:custGeom>
                <a:avLst/>
                <a:gdLst>
                  <a:gd name="T0" fmla="*/ 16 w 32"/>
                  <a:gd name="T1" fmla="*/ 48 h 48"/>
                  <a:gd name="T2" fmla="*/ 0 w 32"/>
                  <a:gd name="T3" fmla="*/ 0 h 48"/>
                  <a:gd name="T4" fmla="*/ 16 w 32"/>
                  <a:gd name="T5" fmla="*/ 16 h 48"/>
                  <a:gd name="T6" fmla="*/ 32 w 32"/>
                  <a:gd name="T7" fmla="*/ 0 h 48"/>
                  <a:gd name="T8" fmla="*/ 16 w 32"/>
                  <a:gd name="T9" fmla="*/ 48 h 4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"/>
                  <a:gd name="T16" fmla="*/ 0 h 48"/>
                  <a:gd name="T17" fmla="*/ 32 w 32"/>
                  <a:gd name="T18" fmla="*/ 48 h 4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" h="48">
                    <a:moveTo>
                      <a:pt x="16" y="48"/>
                    </a:moveTo>
                    <a:lnTo>
                      <a:pt x="0" y="0"/>
                    </a:lnTo>
                    <a:lnTo>
                      <a:pt x="16" y="16"/>
                    </a:lnTo>
                    <a:lnTo>
                      <a:pt x="32" y="0"/>
                    </a:lnTo>
                    <a:lnTo>
                      <a:pt x="16" y="48"/>
                    </a:lnTo>
                    <a:close/>
                  </a:path>
                </a:pathLst>
              </a:custGeom>
              <a:solidFill>
                <a:srgbClr val="008800"/>
              </a:solidFill>
              <a:ln w="12700">
                <a:solidFill>
                  <a:srgbClr val="0088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182" name="Freeform 334"/>
              <p:cNvSpPr>
                <a:spLocks/>
              </p:cNvSpPr>
              <p:nvPr/>
            </p:nvSpPr>
            <p:spPr bwMode="auto">
              <a:xfrm>
                <a:off x="2360" y="3368"/>
                <a:ext cx="32" cy="48"/>
              </a:xfrm>
              <a:custGeom>
                <a:avLst/>
                <a:gdLst>
                  <a:gd name="T0" fmla="*/ 16 w 32"/>
                  <a:gd name="T1" fmla="*/ 0 h 48"/>
                  <a:gd name="T2" fmla="*/ 32 w 32"/>
                  <a:gd name="T3" fmla="*/ 48 h 48"/>
                  <a:gd name="T4" fmla="*/ 16 w 32"/>
                  <a:gd name="T5" fmla="*/ 32 h 48"/>
                  <a:gd name="T6" fmla="*/ 0 w 32"/>
                  <a:gd name="T7" fmla="*/ 48 h 48"/>
                  <a:gd name="T8" fmla="*/ 16 w 32"/>
                  <a:gd name="T9" fmla="*/ 0 h 4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"/>
                  <a:gd name="T16" fmla="*/ 0 h 48"/>
                  <a:gd name="T17" fmla="*/ 32 w 32"/>
                  <a:gd name="T18" fmla="*/ 48 h 4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" h="48">
                    <a:moveTo>
                      <a:pt x="16" y="0"/>
                    </a:moveTo>
                    <a:lnTo>
                      <a:pt x="32" y="48"/>
                    </a:lnTo>
                    <a:lnTo>
                      <a:pt x="16" y="32"/>
                    </a:lnTo>
                    <a:lnTo>
                      <a:pt x="0" y="48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008800"/>
              </a:solidFill>
              <a:ln w="12700">
                <a:solidFill>
                  <a:srgbClr val="0088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183" name="Line 335"/>
              <p:cNvSpPr>
                <a:spLocks noChangeShapeType="1"/>
              </p:cNvSpPr>
              <p:nvPr/>
            </p:nvSpPr>
            <p:spPr bwMode="auto">
              <a:xfrm flipV="1">
                <a:off x="2376" y="3400"/>
                <a:ext cx="1" cy="80"/>
              </a:xfrm>
              <a:prstGeom prst="line">
                <a:avLst/>
              </a:prstGeom>
              <a:noFill/>
              <a:ln w="12700">
                <a:solidFill>
                  <a:srgbClr val="0088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4170" name="Rectangle 336"/>
            <p:cNvSpPr>
              <a:spLocks noChangeArrowheads="1"/>
            </p:cNvSpPr>
            <p:nvPr/>
          </p:nvSpPr>
          <p:spPr bwMode="auto">
            <a:xfrm>
              <a:off x="2424" y="3400"/>
              <a:ext cx="128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8800"/>
                  </a:solidFill>
                </a:rPr>
                <a:t>PP</a:t>
              </a:r>
              <a:endParaRPr lang="en-US"/>
            </a:p>
          </p:txBody>
        </p:sp>
        <p:grpSp>
          <p:nvGrpSpPr>
            <p:cNvPr id="9" name="Group 337"/>
            <p:cNvGrpSpPr>
              <a:grpSpLocks/>
            </p:cNvGrpSpPr>
            <p:nvPr/>
          </p:nvGrpSpPr>
          <p:grpSpPr bwMode="auto">
            <a:xfrm>
              <a:off x="2360" y="3256"/>
              <a:ext cx="32" cy="88"/>
              <a:chOff x="2360" y="3256"/>
              <a:chExt cx="32" cy="88"/>
            </a:xfrm>
          </p:grpSpPr>
          <p:sp>
            <p:nvSpPr>
              <p:cNvPr id="44178" name="Freeform 338"/>
              <p:cNvSpPr>
                <a:spLocks/>
              </p:cNvSpPr>
              <p:nvPr/>
            </p:nvSpPr>
            <p:spPr bwMode="auto">
              <a:xfrm>
                <a:off x="2360" y="3296"/>
                <a:ext cx="32" cy="48"/>
              </a:xfrm>
              <a:custGeom>
                <a:avLst/>
                <a:gdLst>
                  <a:gd name="T0" fmla="*/ 16 w 32"/>
                  <a:gd name="T1" fmla="*/ 48 h 48"/>
                  <a:gd name="T2" fmla="*/ 0 w 32"/>
                  <a:gd name="T3" fmla="*/ 0 h 48"/>
                  <a:gd name="T4" fmla="*/ 16 w 32"/>
                  <a:gd name="T5" fmla="*/ 16 h 48"/>
                  <a:gd name="T6" fmla="*/ 32 w 32"/>
                  <a:gd name="T7" fmla="*/ 0 h 48"/>
                  <a:gd name="T8" fmla="*/ 16 w 32"/>
                  <a:gd name="T9" fmla="*/ 48 h 4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"/>
                  <a:gd name="T16" fmla="*/ 0 h 48"/>
                  <a:gd name="T17" fmla="*/ 32 w 32"/>
                  <a:gd name="T18" fmla="*/ 48 h 4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" h="48">
                    <a:moveTo>
                      <a:pt x="16" y="48"/>
                    </a:moveTo>
                    <a:lnTo>
                      <a:pt x="0" y="0"/>
                    </a:lnTo>
                    <a:lnTo>
                      <a:pt x="16" y="16"/>
                    </a:lnTo>
                    <a:lnTo>
                      <a:pt x="32" y="0"/>
                    </a:lnTo>
                    <a:lnTo>
                      <a:pt x="16" y="48"/>
                    </a:lnTo>
                    <a:close/>
                  </a:path>
                </a:pathLst>
              </a:custGeom>
              <a:solidFill>
                <a:srgbClr val="008800"/>
              </a:solidFill>
              <a:ln w="12700">
                <a:solidFill>
                  <a:srgbClr val="0088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179" name="Freeform 339"/>
              <p:cNvSpPr>
                <a:spLocks/>
              </p:cNvSpPr>
              <p:nvPr/>
            </p:nvSpPr>
            <p:spPr bwMode="auto">
              <a:xfrm>
                <a:off x="2360" y="3256"/>
                <a:ext cx="32" cy="48"/>
              </a:xfrm>
              <a:custGeom>
                <a:avLst/>
                <a:gdLst>
                  <a:gd name="T0" fmla="*/ 16 w 32"/>
                  <a:gd name="T1" fmla="*/ 0 h 48"/>
                  <a:gd name="T2" fmla="*/ 32 w 32"/>
                  <a:gd name="T3" fmla="*/ 48 h 48"/>
                  <a:gd name="T4" fmla="*/ 16 w 32"/>
                  <a:gd name="T5" fmla="*/ 32 h 48"/>
                  <a:gd name="T6" fmla="*/ 0 w 32"/>
                  <a:gd name="T7" fmla="*/ 48 h 48"/>
                  <a:gd name="T8" fmla="*/ 16 w 32"/>
                  <a:gd name="T9" fmla="*/ 0 h 4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"/>
                  <a:gd name="T16" fmla="*/ 0 h 48"/>
                  <a:gd name="T17" fmla="*/ 32 w 32"/>
                  <a:gd name="T18" fmla="*/ 48 h 4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" h="48">
                    <a:moveTo>
                      <a:pt x="16" y="0"/>
                    </a:moveTo>
                    <a:lnTo>
                      <a:pt x="32" y="48"/>
                    </a:lnTo>
                    <a:lnTo>
                      <a:pt x="16" y="32"/>
                    </a:lnTo>
                    <a:lnTo>
                      <a:pt x="0" y="48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008800"/>
              </a:solidFill>
              <a:ln w="12700">
                <a:solidFill>
                  <a:srgbClr val="0088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180" name="Line 340"/>
              <p:cNvSpPr>
                <a:spLocks noChangeShapeType="1"/>
              </p:cNvSpPr>
              <p:nvPr/>
            </p:nvSpPr>
            <p:spPr bwMode="auto">
              <a:xfrm flipV="1">
                <a:off x="2376" y="3288"/>
                <a:ext cx="1" cy="24"/>
              </a:xfrm>
              <a:prstGeom prst="line">
                <a:avLst/>
              </a:prstGeom>
              <a:noFill/>
              <a:ln w="12700">
                <a:solidFill>
                  <a:srgbClr val="0088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4172" name="Rectangle 341"/>
            <p:cNvSpPr>
              <a:spLocks noChangeArrowheads="1"/>
            </p:cNvSpPr>
            <p:nvPr/>
          </p:nvSpPr>
          <p:spPr bwMode="auto">
            <a:xfrm>
              <a:off x="2664" y="3224"/>
              <a:ext cx="217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008800"/>
                  </a:solidFill>
                </a:rPr>
                <a:t>humid</a:t>
              </a:r>
              <a:endParaRPr lang="en-US"/>
            </a:p>
          </p:txBody>
        </p:sp>
        <p:sp>
          <p:nvSpPr>
            <p:cNvPr id="44173" name="Rectangle 342"/>
            <p:cNvSpPr>
              <a:spLocks noChangeArrowheads="1"/>
            </p:cNvSpPr>
            <p:nvPr/>
          </p:nvSpPr>
          <p:spPr bwMode="auto">
            <a:xfrm>
              <a:off x="2768" y="2880"/>
              <a:ext cx="111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008800"/>
                  </a:solidFill>
                </a:rPr>
                <a:t>dry</a:t>
              </a:r>
              <a:endParaRPr lang="en-US"/>
            </a:p>
          </p:txBody>
        </p:sp>
        <p:sp>
          <p:nvSpPr>
            <p:cNvPr id="44174" name="Rectangle 343"/>
            <p:cNvSpPr>
              <a:spLocks noChangeArrowheads="1"/>
            </p:cNvSpPr>
            <p:nvPr/>
          </p:nvSpPr>
          <p:spPr bwMode="auto">
            <a:xfrm>
              <a:off x="2416" y="2976"/>
              <a:ext cx="133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8800"/>
                  </a:solidFill>
                </a:rPr>
                <a:t>PC</a:t>
              </a:r>
              <a:endParaRPr lang="en-US"/>
            </a:p>
          </p:txBody>
        </p:sp>
        <p:sp>
          <p:nvSpPr>
            <p:cNvPr id="44175" name="Oval 344"/>
            <p:cNvSpPr>
              <a:spLocks noChangeArrowheads="1"/>
            </p:cNvSpPr>
            <p:nvPr/>
          </p:nvSpPr>
          <p:spPr bwMode="auto">
            <a:xfrm>
              <a:off x="2368" y="3112"/>
              <a:ext cx="40" cy="48"/>
            </a:xfrm>
            <a:prstGeom prst="ellipse">
              <a:avLst/>
            </a:prstGeom>
            <a:solidFill>
              <a:srgbClr val="0088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176" name="Rectangle 345"/>
            <p:cNvSpPr>
              <a:spLocks noChangeArrowheads="1"/>
            </p:cNvSpPr>
            <p:nvPr/>
          </p:nvSpPr>
          <p:spPr bwMode="auto">
            <a:xfrm>
              <a:off x="2416" y="3144"/>
              <a:ext cx="188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8800"/>
                  </a:solidFill>
                </a:rPr>
                <a:t>PET</a:t>
              </a:r>
              <a:endParaRPr lang="en-US"/>
            </a:p>
          </p:txBody>
        </p:sp>
        <p:sp>
          <p:nvSpPr>
            <p:cNvPr id="44177" name="Rectangle 346"/>
            <p:cNvSpPr>
              <a:spLocks noChangeArrowheads="1"/>
            </p:cNvSpPr>
            <p:nvPr/>
          </p:nvSpPr>
          <p:spPr bwMode="auto">
            <a:xfrm>
              <a:off x="2008" y="2336"/>
              <a:ext cx="32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¨</a:t>
              </a:r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8F10E31-C2FD-46C9-9AC4-1393B4AC2CEC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Tensile Strength, TS</a:t>
            </a:r>
          </a:p>
        </p:txBody>
      </p:sp>
      <p:sp>
        <p:nvSpPr>
          <p:cNvPr id="45060" name="Rectangle 46"/>
          <p:cNvSpPr>
            <a:spLocks noChangeArrowheads="1"/>
          </p:cNvSpPr>
          <p:nvPr/>
        </p:nvSpPr>
        <p:spPr bwMode="auto">
          <a:xfrm>
            <a:off x="457200" y="5418138"/>
            <a:ext cx="8027988" cy="106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en-US"/>
              <a:t>•  </a:t>
            </a:r>
            <a:r>
              <a:rPr lang="en-US">
                <a:solidFill>
                  <a:srgbClr val="CC0000"/>
                </a:solidFill>
              </a:rPr>
              <a:t>Metals</a:t>
            </a:r>
            <a:r>
              <a:rPr lang="en-US"/>
              <a:t>:</a:t>
            </a:r>
            <a:r>
              <a:rPr lang="en-US" sz="2200"/>
              <a:t>  occurs when noticeable </a:t>
            </a:r>
            <a:r>
              <a:rPr lang="en-US" sz="2200">
                <a:solidFill>
                  <a:schemeClr val="accent2"/>
                </a:solidFill>
              </a:rPr>
              <a:t>necking</a:t>
            </a:r>
            <a:r>
              <a:rPr lang="en-US" sz="2200"/>
              <a:t> starts.</a:t>
            </a:r>
          </a:p>
          <a:p>
            <a:r>
              <a:rPr lang="en-US"/>
              <a:t>•  </a:t>
            </a:r>
            <a:r>
              <a:rPr lang="en-US">
                <a:solidFill>
                  <a:srgbClr val="009933"/>
                </a:solidFill>
              </a:rPr>
              <a:t>Polymers</a:t>
            </a:r>
            <a:r>
              <a:rPr lang="en-US"/>
              <a:t>:</a:t>
            </a:r>
            <a:r>
              <a:rPr lang="en-US" sz="2200"/>
              <a:t>  occurs when </a:t>
            </a:r>
            <a:r>
              <a:rPr lang="en-US" sz="2200">
                <a:solidFill>
                  <a:schemeClr val="accent2"/>
                </a:solidFill>
              </a:rPr>
              <a:t>polymer backbone</a:t>
            </a:r>
            <a:r>
              <a:rPr lang="en-US" sz="2200"/>
              <a:t> </a:t>
            </a:r>
            <a:r>
              <a:rPr lang="en-US" sz="2200">
                <a:solidFill>
                  <a:srgbClr val="3333CC"/>
                </a:solidFill>
              </a:rPr>
              <a:t>chains</a:t>
            </a:r>
            <a:r>
              <a:rPr lang="en-US" sz="2200"/>
              <a:t> are</a:t>
            </a:r>
          </a:p>
          <a:p>
            <a:r>
              <a:rPr lang="en-US" sz="2200"/>
              <a:t>    aligned and about to break.</a:t>
            </a:r>
          </a:p>
        </p:txBody>
      </p:sp>
      <p:sp>
        <p:nvSpPr>
          <p:cNvPr id="45061" name="Rectangle 50"/>
          <p:cNvSpPr>
            <a:spLocks noChangeArrowheads="1"/>
          </p:cNvSpPr>
          <p:nvPr/>
        </p:nvSpPr>
        <p:spPr bwMode="auto">
          <a:xfrm>
            <a:off x="6858000" y="1503363"/>
            <a:ext cx="2057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>
                <a:solidFill>
                  <a:srgbClr val="000000"/>
                </a:solidFill>
              </a:rPr>
              <a:t>Adapted from Fig. 6.11, </a:t>
            </a:r>
            <a:r>
              <a:rPr lang="en-US" sz="1200" i="1">
                <a:solidFill>
                  <a:srgbClr val="000000"/>
                </a:solidFill>
              </a:rPr>
              <a:t>Callister 7e.</a:t>
            </a:r>
            <a:endParaRPr lang="en-US" sz="1200">
              <a:solidFill>
                <a:srgbClr val="000000"/>
              </a:solidFill>
            </a:endParaRPr>
          </a:p>
        </p:txBody>
      </p:sp>
      <p:grpSp>
        <p:nvGrpSpPr>
          <p:cNvPr id="2" name="Group 57"/>
          <p:cNvGrpSpPr>
            <a:grpSpLocks/>
          </p:cNvGrpSpPr>
          <p:nvPr/>
        </p:nvGrpSpPr>
        <p:grpSpPr bwMode="auto">
          <a:xfrm>
            <a:off x="1257300" y="1362075"/>
            <a:ext cx="7672388" cy="3873500"/>
            <a:chOff x="792" y="858"/>
            <a:chExt cx="4833" cy="2440"/>
          </a:xfrm>
        </p:grpSpPr>
        <p:sp>
          <p:nvSpPr>
            <p:cNvPr id="45067" name="Line 5"/>
            <p:cNvSpPr>
              <a:spLocks noChangeShapeType="1"/>
            </p:cNvSpPr>
            <p:nvPr/>
          </p:nvSpPr>
          <p:spPr bwMode="auto">
            <a:xfrm>
              <a:off x="1287" y="1593"/>
              <a:ext cx="9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68" name="Text Box 6"/>
            <p:cNvSpPr txBox="1">
              <a:spLocks noChangeArrowheads="1"/>
            </p:cNvSpPr>
            <p:nvPr/>
          </p:nvSpPr>
          <p:spPr bwMode="auto">
            <a:xfrm>
              <a:off x="1015" y="1449"/>
              <a:ext cx="350" cy="250"/>
            </a:xfrm>
            <a:prstGeom prst="rect">
              <a:avLst/>
            </a:prstGeom>
            <a:noFill/>
            <a:ln w="9525">
              <a:noFill/>
              <a:prstDash val="dash"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sz="2000" b="1">
                  <a:latin typeface="Times New Roman" pitchFamily="18" charset="0"/>
                  <a:sym typeface="Symbol" pitchFamily="18" charset="2"/>
                </a:rPr>
                <a:t></a:t>
              </a:r>
              <a:r>
                <a:rPr lang="en-US" sz="2000" b="1" baseline="-25000">
                  <a:sym typeface="Symbol" pitchFamily="18" charset="2"/>
                </a:rPr>
                <a:t>y</a:t>
              </a:r>
              <a:endParaRPr lang="en-US" sz="2000" b="1"/>
            </a:p>
          </p:txBody>
        </p:sp>
        <p:sp>
          <p:nvSpPr>
            <p:cNvPr id="45069" name="Rectangle 10"/>
            <p:cNvSpPr>
              <a:spLocks noChangeArrowheads="1"/>
            </p:cNvSpPr>
            <p:nvPr/>
          </p:nvSpPr>
          <p:spPr bwMode="auto">
            <a:xfrm>
              <a:off x="2611" y="2921"/>
              <a:ext cx="570" cy="22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070" name="Rectangle 11"/>
            <p:cNvSpPr>
              <a:spLocks noChangeArrowheads="1"/>
            </p:cNvSpPr>
            <p:nvPr/>
          </p:nvSpPr>
          <p:spPr bwMode="auto">
            <a:xfrm>
              <a:off x="2611" y="2922"/>
              <a:ext cx="489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500">
                  <a:solidFill>
                    <a:srgbClr val="555555"/>
                  </a:solidFill>
                </a:rPr>
                <a:t>strain</a:t>
              </a:r>
              <a:endParaRPr lang="en-US"/>
            </a:p>
          </p:txBody>
        </p:sp>
        <p:sp>
          <p:nvSpPr>
            <p:cNvPr id="45071" name="Rectangle 12"/>
            <p:cNvSpPr>
              <a:spLocks noChangeArrowheads="1"/>
            </p:cNvSpPr>
            <p:nvPr/>
          </p:nvSpPr>
          <p:spPr bwMode="auto">
            <a:xfrm>
              <a:off x="799" y="1388"/>
              <a:ext cx="464" cy="151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072" name="Rectangle 15"/>
            <p:cNvSpPr>
              <a:spLocks noChangeArrowheads="1"/>
            </p:cNvSpPr>
            <p:nvPr/>
          </p:nvSpPr>
          <p:spPr bwMode="auto">
            <a:xfrm>
              <a:off x="1028" y="1068"/>
              <a:ext cx="271" cy="22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073" name="Rectangle 17"/>
            <p:cNvSpPr>
              <a:spLocks noChangeArrowheads="1"/>
            </p:cNvSpPr>
            <p:nvPr/>
          </p:nvSpPr>
          <p:spPr bwMode="auto">
            <a:xfrm>
              <a:off x="2083" y="2408"/>
              <a:ext cx="1732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Arial Rounded MT Bold" pitchFamily="34" charset="0"/>
                </a:rPr>
                <a:t>Typical response of  a metal</a:t>
              </a:r>
              <a:endParaRPr lang="en-US">
                <a:latin typeface="Times" pitchFamily="18" charset="0"/>
              </a:endParaRPr>
            </a:p>
          </p:txBody>
        </p:sp>
        <p:sp>
          <p:nvSpPr>
            <p:cNvPr id="45074" name="Text Box 47"/>
            <p:cNvSpPr txBox="1">
              <a:spLocks noChangeArrowheads="1"/>
            </p:cNvSpPr>
            <p:nvPr/>
          </p:nvSpPr>
          <p:spPr bwMode="auto">
            <a:xfrm>
              <a:off x="4333" y="1357"/>
              <a:ext cx="1292" cy="1554"/>
            </a:xfrm>
            <a:prstGeom prst="rect">
              <a:avLst/>
            </a:prstGeom>
            <a:noFill/>
            <a:ln w="9525">
              <a:noFill/>
              <a:prstDash val="dash"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en-US" sz="2000" i="1"/>
                <a:t>F</a:t>
              </a:r>
              <a:r>
                <a:rPr lang="en-US" sz="2000"/>
                <a:t> = fracture or </a:t>
              </a:r>
            </a:p>
            <a:p>
              <a:pPr eaLnBrk="1" hangingPunct="1">
                <a:spcBef>
                  <a:spcPct val="20000"/>
                </a:spcBef>
              </a:pPr>
              <a:r>
                <a:rPr lang="en-US" sz="2000"/>
                <a:t>       ultimate </a:t>
              </a:r>
            </a:p>
            <a:p>
              <a:pPr eaLnBrk="1" hangingPunct="1">
                <a:spcBef>
                  <a:spcPct val="20000"/>
                </a:spcBef>
              </a:pPr>
              <a:r>
                <a:rPr lang="en-US" sz="2000"/>
                <a:t>       strength</a:t>
              </a:r>
            </a:p>
            <a:p>
              <a:pPr eaLnBrk="1" hangingPunct="1">
                <a:spcBef>
                  <a:spcPct val="20000"/>
                </a:spcBef>
              </a:pPr>
              <a:endParaRPr lang="en-US" sz="2000"/>
            </a:p>
            <a:p>
              <a:pPr eaLnBrk="1" hangingPunct="1">
                <a:spcBef>
                  <a:spcPct val="20000"/>
                </a:spcBef>
              </a:pPr>
              <a:r>
                <a:rPr lang="en-US" sz="2000"/>
                <a:t>Neck – acts </a:t>
              </a:r>
              <a:br>
                <a:rPr lang="en-US" sz="2000"/>
              </a:br>
              <a:r>
                <a:rPr lang="en-US" sz="2000"/>
                <a:t>as stress concentrator</a:t>
              </a:r>
            </a:p>
          </p:txBody>
        </p:sp>
        <p:pic>
          <p:nvPicPr>
            <p:cNvPr id="45075" name="Picture 5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10" y="858"/>
              <a:ext cx="2847" cy="2332"/>
            </a:xfrm>
            <a:prstGeom prst="rect">
              <a:avLst/>
            </a:prstGeom>
            <a:noFill/>
            <a:ln w="9525">
              <a:noFill/>
              <a:prstDash val="dash"/>
              <a:miter lim="800000"/>
              <a:headEnd/>
              <a:tailEnd/>
            </a:ln>
          </p:spPr>
        </p:pic>
        <p:sp>
          <p:nvSpPr>
            <p:cNvPr id="45076" name="Line 48"/>
            <p:cNvSpPr>
              <a:spLocks noChangeShapeType="1"/>
            </p:cNvSpPr>
            <p:nvPr/>
          </p:nvSpPr>
          <p:spPr bwMode="auto">
            <a:xfrm flipH="1" flipV="1">
              <a:off x="3521" y="2046"/>
              <a:ext cx="794" cy="2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077" name="Line 49"/>
            <p:cNvSpPr>
              <a:spLocks noChangeShapeType="1"/>
            </p:cNvSpPr>
            <p:nvPr/>
          </p:nvSpPr>
          <p:spPr bwMode="auto">
            <a:xfrm flipH="1">
              <a:off x="3597" y="1491"/>
              <a:ext cx="764" cy="1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078" name="Rectangle 13"/>
            <p:cNvSpPr>
              <a:spLocks noChangeArrowheads="1"/>
            </p:cNvSpPr>
            <p:nvPr/>
          </p:nvSpPr>
          <p:spPr bwMode="auto">
            <a:xfrm rot="-5400000">
              <a:off x="334" y="2066"/>
              <a:ext cx="1155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500">
                  <a:solidFill>
                    <a:srgbClr val="555555"/>
                  </a:solidFill>
                </a:rPr>
                <a:t> engineering </a:t>
              </a:r>
              <a:endParaRPr lang="en-US"/>
            </a:p>
          </p:txBody>
        </p:sp>
        <p:sp>
          <p:nvSpPr>
            <p:cNvPr id="45079" name="Rectangle 16"/>
            <p:cNvSpPr>
              <a:spLocks noChangeArrowheads="1"/>
            </p:cNvSpPr>
            <p:nvPr/>
          </p:nvSpPr>
          <p:spPr bwMode="auto">
            <a:xfrm>
              <a:off x="1028" y="1068"/>
              <a:ext cx="255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500" i="1">
                  <a:solidFill>
                    <a:srgbClr val="0033FF"/>
                  </a:solidFill>
                </a:rPr>
                <a:t>TS</a:t>
              </a:r>
              <a:endParaRPr lang="en-US" i="1"/>
            </a:p>
          </p:txBody>
        </p:sp>
        <p:sp>
          <p:nvSpPr>
            <p:cNvPr id="45080" name="Rectangle 53"/>
            <p:cNvSpPr>
              <a:spLocks noChangeArrowheads="1"/>
            </p:cNvSpPr>
            <p:nvPr/>
          </p:nvSpPr>
          <p:spPr bwMode="auto">
            <a:xfrm>
              <a:off x="1170" y="1792"/>
              <a:ext cx="165" cy="329"/>
            </a:xfrm>
            <a:prstGeom prst="rect">
              <a:avLst/>
            </a:prstGeom>
            <a:solidFill>
              <a:schemeClr val="bg1"/>
            </a:solidFill>
            <a:ln w="9525">
              <a:noFill/>
              <a:prstDash val="dash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81" name="Rectangle 14"/>
            <p:cNvSpPr>
              <a:spLocks noChangeArrowheads="1"/>
            </p:cNvSpPr>
            <p:nvPr/>
          </p:nvSpPr>
          <p:spPr bwMode="auto">
            <a:xfrm rot="-5400000">
              <a:off x="844" y="2063"/>
              <a:ext cx="590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500">
                  <a:solidFill>
                    <a:srgbClr val="555555"/>
                  </a:solidFill>
                </a:rPr>
                <a:t> stress</a:t>
              </a:r>
              <a:endParaRPr lang="en-US"/>
            </a:p>
          </p:txBody>
        </p:sp>
        <p:sp>
          <p:nvSpPr>
            <p:cNvPr id="45082" name="Rectangle 55"/>
            <p:cNvSpPr>
              <a:spLocks noChangeArrowheads="1"/>
            </p:cNvSpPr>
            <p:nvPr/>
          </p:nvSpPr>
          <p:spPr bwMode="auto">
            <a:xfrm>
              <a:off x="2533" y="3054"/>
              <a:ext cx="338" cy="137"/>
            </a:xfrm>
            <a:prstGeom prst="rect">
              <a:avLst/>
            </a:prstGeom>
            <a:solidFill>
              <a:schemeClr val="bg1"/>
            </a:solidFill>
            <a:ln w="9525">
              <a:noFill/>
              <a:prstDash val="dash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83" name="Rectangle 54"/>
            <p:cNvSpPr>
              <a:spLocks noChangeArrowheads="1"/>
            </p:cNvSpPr>
            <p:nvPr/>
          </p:nvSpPr>
          <p:spPr bwMode="auto">
            <a:xfrm>
              <a:off x="1738" y="3058"/>
              <a:ext cx="1700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500">
                  <a:solidFill>
                    <a:srgbClr val="555555"/>
                  </a:solidFill>
                </a:rPr>
                <a:t> engineering strain </a:t>
              </a:r>
              <a:endParaRPr lang="en-US"/>
            </a:p>
          </p:txBody>
        </p:sp>
        <p:sp>
          <p:nvSpPr>
            <p:cNvPr id="45084" name="Rectangle 56"/>
            <p:cNvSpPr>
              <a:spLocks noChangeArrowheads="1"/>
            </p:cNvSpPr>
            <p:nvPr/>
          </p:nvSpPr>
          <p:spPr bwMode="auto">
            <a:xfrm>
              <a:off x="1298" y="1134"/>
              <a:ext cx="101" cy="173"/>
            </a:xfrm>
            <a:prstGeom prst="rect">
              <a:avLst/>
            </a:prstGeom>
            <a:solidFill>
              <a:schemeClr val="bg1"/>
            </a:solidFill>
            <a:ln w="9525">
              <a:noFill/>
              <a:prstDash val="dash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5063" name="Rectangle 51"/>
          <p:cNvSpPr>
            <a:spLocks noChangeArrowheads="1"/>
          </p:cNvSpPr>
          <p:nvPr/>
        </p:nvSpPr>
        <p:spPr bwMode="auto">
          <a:xfrm>
            <a:off x="457200" y="1066800"/>
            <a:ext cx="83820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en-US"/>
              <a:t>• Maximum stress on engineering stress-strain curve.</a:t>
            </a:r>
          </a:p>
        </p:txBody>
      </p:sp>
      <p:grpSp>
        <p:nvGrpSpPr>
          <p:cNvPr id="3" name="Group 27"/>
          <p:cNvGrpSpPr>
            <a:grpSpLocks/>
          </p:cNvGrpSpPr>
          <p:nvPr/>
        </p:nvGrpSpPr>
        <p:grpSpPr bwMode="auto">
          <a:xfrm>
            <a:off x="831850" y="944563"/>
            <a:ext cx="7961313" cy="5260975"/>
            <a:chOff x="831950" y="944380"/>
            <a:chExt cx="7960577" cy="5261548"/>
          </a:xfrm>
        </p:grpSpPr>
        <p:sp>
          <p:nvSpPr>
            <p:cNvPr id="26" name="&quot;No&quot; Symbol 25"/>
            <p:cNvSpPr/>
            <p:nvPr/>
          </p:nvSpPr>
          <p:spPr bwMode="auto">
            <a:xfrm>
              <a:off x="1814522" y="944380"/>
              <a:ext cx="5995433" cy="5261548"/>
            </a:xfrm>
            <a:prstGeom prst="noSmoking">
              <a:avLst/>
            </a:prstGeom>
            <a:solidFill>
              <a:schemeClr val="tx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5066" name="TextBox 26"/>
            <p:cNvSpPr txBox="1">
              <a:spLocks noChangeArrowheads="1"/>
            </p:cNvSpPr>
            <p:nvPr/>
          </p:nvSpPr>
          <p:spPr bwMode="auto">
            <a:xfrm>
              <a:off x="831950" y="3080479"/>
              <a:ext cx="7960577" cy="8309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4800" b="1"/>
                <a:t>Use Yield Strength Instead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29D5466-63F7-4416-9ABC-F1E3F726211C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Tensile Strength : Comparison</a:t>
            </a:r>
          </a:p>
        </p:txBody>
      </p:sp>
      <p:grpSp>
        <p:nvGrpSpPr>
          <p:cNvPr id="2" name="Group 253"/>
          <p:cNvGrpSpPr>
            <a:grpSpLocks/>
          </p:cNvGrpSpPr>
          <p:nvPr/>
        </p:nvGrpSpPr>
        <p:grpSpPr bwMode="auto">
          <a:xfrm>
            <a:off x="417513" y="850900"/>
            <a:ext cx="5564187" cy="5851525"/>
            <a:chOff x="263" y="536"/>
            <a:chExt cx="3505" cy="3686"/>
          </a:xfrm>
        </p:grpSpPr>
        <p:sp>
          <p:nvSpPr>
            <p:cNvPr id="46087" name="Rectangle 6"/>
            <p:cNvSpPr>
              <a:spLocks noChangeArrowheads="1"/>
            </p:cNvSpPr>
            <p:nvPr/>
          </p:nvSpPr>
          <p:spPr bwMode="auto">
            <a:xfrm>
              <a:off x="3016" y="1384"/>
              <a:ext cx="744" cy="2480"/>
            </a:xfrm>
            <a:prstGeom prst="rect">
              <a:avLst/>
            </a:prstGeom>
            <a:solidFill>
              <a:srgbClr val="FFCCC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088" name="Rectangle 7"/>
            <p:cNvSpPr>
              <a:spLocks noChangeArrowheads="1"/>
            </p:cNvSpPr>
            <p:nvPr/>
          </p:nvSpPr>
          <p:spPr bwMode="auto">
            <a:xfrm>
              <a:off x="1784" y="1472"/>
              <a:ext cx="608" cy="1784"/>
            </a:xfrm>
            <a:prstGeom prst="rect">
              <a:avLst/>
            </a:prstGeom>
            <a:solidFill>
              <a:srgbClr val="CC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089" name="Rectangle 8"/>
            <p:cNvSpPr>
              <a:spLocks noChangeArrowheads="1"/>
            </p:cNvSpPr>
            <p:nvPr/>
          </p:nvSpPr>
          <p:spPr bwMode="auto">
            <a:xfrm>
              <a:off x="1832" y="2336"/>
              <a:ext cx="389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DD"/>
                  </a:solidFill>
                </a:rPr>
                <a:t>Si crystal</a:t>
              </a:r>
              <a:endParaRPr lang="en-US"/>
            </a:p>
          </p:txBody>
        </p:sp>
        <p:sp>
          <p:nvSpPr>
            <p:cNvPr id="46090" name="Rectangle 9"/>
            <p:cNvSpPr>
              <a:spLocks noChangeArrowheads="1"/>
            </p:cNvSpPr>
            <p:nvPr/>
          </p:nvSpPr>
          <p:spPr bwMode="auto">
            <a:xfrm>
              <a:off x="1904" y="2424"/>
              <a:ext cx="226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0000DD"/>
                  </a:solidFill>
                </a:rPr>
                <a:t>&lt;100&gt;</a:t>
              </a:r>
              <a:endParaRPr lang="en-US"/>
            </a:p>
          </p:txBody>
        </p:sp>
        <p:sp>
          <p:nvSpPr>
            <p:cNvPr id="46091" name="Rectangle 10"/>
            <p:cNvSpPr>
              <a:spLocks noChangeArrowheads="1"/>
            </p:cNvSpPr>
            <p:nvPr/>
          </p:nvSpPr>
          <p:spPr bwMode="auto">
            <a:xfrm>
              <a:off x="2416" y="2416"/>
              <a:ext cx="576" cy="984"/>
            </a:xfrm>
            <a:prstGeom prst="rect">
              <a:avLst/>
            </a:prstGeom>
            <a:solidFill>
              <a:srgbClr val="99FF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092" name="Rectangle 11"/>
            <p:cNvSpPr>
              <a:spLocks noChangeArrowheads="1"/>
            </p:cNvSpPr>
            <p:nvPr/>
          </p:nvSpPr>
          <p:spPr bwMode="auto">
            <a:xfrm>
              <a:off x="1096" y="1280"/>
              <a:ext cx="664" cy="1152"/>
            </a:xfrm>
            <a:prstGeom prst="rect">
              <a:avLst/>
            </a:prstGeom>
            <a:solidFill>
              <a:srgbClr val="FFCCC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093" name="Rectangle 12"/>
            <p:cNvSpPr>
              <a:spLocks noChangeArrowheads="1"/>
            </p:cNvSpPr>
            <p:nvPr/>
          </p:nvSpPr>
          <p:spPr bwMode="auto">
            <a:xfrm>
              <a:off x="1064" y="952"/>
              <a:ext cx="2704" cy="3192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094" name="Rectangle 13"/>
            <p:cNvSpPr>
              <a:spLocks noChangeArrowheads="1"/>
            </p:cNvSpPr>
            <p:nvPr/>
          </p:nvSpPr>
          <p:spPr bwMode="auto">
            <a:xfrm>
              <a:off x="1842" y="536"/>
              <a:ext cx="490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DD"/>
                  </a:solidFill>
                </a:rPr>
                <a:t>Graphite/ </a:t>
              </a:r>
              <a:endParaRPr lang="en-US"/>
            </a:p>
          </p:txBody>
        </p:sp>
        <p:sp>
          <p:nvSpPr>
            <p:cNvPr id="46095" name="Rectangle 14"/>
            <p:cNvSpPr>
              <a:spLocks noChangeArrowheads="1"/>
            </p:cNvSpPr>
            <p:nvPr/>
          </p:nvSpPr>
          <p:spPr bwMode="auto">
            <a:xfrm>
              <a:off x="1818" y="664"/>
              <a:ext cx="534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DD"/>
                  </a:solidFill>
                </a:rPr>
                <a:t>Ceramics/ </a:t>
              </a:r>
              <a:endParaRPr lang="en-US"/>
            </a:p>
          </p:txBody>
        </p:sp>
        <p:sp>
          <p:nvSpPr>
            <p:cNvPr id="46096" name="Rectangle 15"/>
            <p:cNvSpPr>
              <a:spLocks noChangeArrowheads="1"/>
            </p:cNvSpPr>
            <p:nvPr/>
          </p:nvSpPr>
          <p:spPr bwMode="auto">
            <a:xfrm>
              <a:off x="1826" y="792"/>
              <a:ext cx="497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DD"/>
                  </a:solidFill>
                </a:rPr>
                <a:t>Semicond</a:t>
              </a:r>
              <a:endParaRPr lang="en-US"/>
            </a:p>
          </p:txBody>
        </p:sp>
        <p:sp>
          <p:nvSpPr>
            <p:cNvPr id="46097" name="Rectangle 16"/>
            <p:cNvSpPr>
              <a:spLocks noChangeArrowheads="1"/>
            </p:cNvSpPr>
            <p:nvPr/>
          </p:nvSpPr>
          <p:spPr bwMode="auto">
            <a:xfrm>
              <a:off x="1209" y="600"/>
              <a:ext cx="391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FF0000"/>
                  </a:solidFill>
                </a:rPr>
                <a:t>Metals/ </a:t>
              </a:r>
              <a:endParaRPr lang="en-US"/>
            </a:p>
          </p:txBody>
        </p:sp>
        <p:sp>
          <p:nvSpPr>
            <p:cNvPr id="46098" name="Rectangle 17"/>
            <p:cNvSpPr>
              <a:spLocks noChangeArrowheads="1"/>
            </p:cNvSpPr>
            <p:nvPr/>
          </p:nvSpPr>
          <p:spPr bwMode="auto">
            <a:xfrm>
              <a:off x="1233" y="728"/>
              <a:ext cx="299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FF0000"/>
                  </a:solidFill>
                </a:rPr>
                <a:t>Alloys</a:t>
              </a:r>
              <a:endParaRPr lang="en-US"/>
            </a:p>
          </p:txBody>
        </p:sp>
        <p:sp>
          <p:nvSpPr>
            <p:cNvPr id="46099" name="Rectangle 18"/>
            <p:cNvSpPr>
              <a:spLocks noChangeArrowheads="1"/>
            </p:cNvSpPr>
            <p:nvPr/>
          </p:nvSpPr>
          <p:spPr bwMode="auto">
            <a:xfrm>
              <a:off x="3008" y="600"/>
              <a:ext cx="65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FF33CC"/>
                  </a:solidFill>
                </a:rPr>
                <a:t>Composites/ </a:t>
              </a:r>
              <a:endParaRPr lang="en-US"/>
            </a:p>
          </p:txBody>
        </p:sp>
        <p:sp>
          <p:nvSpPr>
            <p:cNvPr id="46100" name="Rectangle 19"/>
            <p:cNvSpPr>
              <a:spLocks noChangeArrowheads="1"/>
            </p:cNvSpPr>
            <p:nvPr/>
          </p:nvSpPr>
          <p:spPr bwMode="auto">
            <a:xfrm>
              <a:off x="3184" y="728"/>
              <a:ext cx="273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FF33CC"/>
                  </a:solidFill>
                </a:rPr>
                <a:t>fibers</a:t>
              </a:r>
              <a:endParaRPr lang="en-US"/>
            </a:p>
          </p:txBody>
        </p:sp>
        <p:sp>
          <p:nvSpPr>
            <p:cNvPr id="46101" name="Rectangle 20"/>
            <p:cNvSpPr>
              <a:spLocks noChangeArrowheads="1"/>
            </p:cNvSpPr>
            <p:nvPr/>
          </p:nvSpPr>
          <p:spPr bwMode="auto">
            <a:xfrm>
              <a:off x="2466" y="664"/>
              <a:ext cx="466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8800"/>
                  </a:solidFill>
                </a:rPr>
                <a:t>Polymers</a:t>
              </a:r>
              <a:endParaRPr lang="en-US"/>
            </a:p>
          </p:txBody>
        </p:sp>
        <p:sp>
          <p:nvSpPr>
            <p:cNvPr id="46102" name="Rectangle 21"/>
            <p:cNvSpPr>
              <a:spLocks noChangeArrowheads="1"/>
            </p:cNvSpPr>
            <p:nvPr/>
          </p:nvSpPr>
          <p:spPr bwMode="auto">
            <a:xfrm rot="-5400000">
              <a:off x="36" y="3519"/>
              <a:ext cx="724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>
                  <a:solidFill>
                    <a:srgbClr val="000000"/>
                  </a:solidFill>
                </a:rPr>
                <a:t>Tensile</a:t>
              </a:r>
              <a:endParaRPr lang="en-US"/>
            </a:p>
          </p:txBody>
        </p:sp>
        <p:sp>
          <p:nvSpPr>
            <p:cNvPr id="46103" name="Rectangle 22"/>
            <p:cNvSpPr>
              <a:spLocks noChangeArrowheads="1"/>
            </p:cNvSpPr>
            <p:nvPr/>
          </p:nvSpPr>
          <p:spPr bwMode="auto">
            <a:xfrm rot="-5400000">
              <a:off x="-269" y="2431"/>
              <a:ext cx="1333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>
                  <a:solidFill>
                    <a:srgbClr val="000000"/>
                  </a:solidFill>
                  <a:latin typeface="Arial Rounded MT Bold" pitchFamily="34" charset="0"/>
                </a:rPr>
                <a:t> </a:t>
              </a:r>
              <a:r>
                <a:rPr lang="en-US" sz="2800">
                  <a:solidFill>
                    <a:srgbClr val="000000"/>
                  </a:solidFill>
                </a:rPr>
                <a:t>strength, </a:t>
              </a:r>
              <a:r>
                <a:rPr lang="en-US" sz="2800" i="1">
                  <a:solidFill>
                    <a:srgbClr val="000000"/>
                  </a:solidFill>
                </a:rPr>
                <a:t>TS</a:t>
              </a:r>
              <a:r>
                <a:rPr lang="en-US" sz="2800">
                  <a:solidFill>
                    <a:srgbClr val="000000"/>
                  </a:solidFill>
                  <a:latin typeface="Arial Rounded MT Bold" pitchFamily="34" charset="0"/>
                </a:rPr>
                <a:t> </a:t>
              </a:r>
              <a:endParaRPr lang="en-US">
                <a:latin typeface="Times" pitchFamily="18" charset="0"/>
              </a:endParaRPr>
            </a:p>
          </p:txBody>
        </p:sp>
        <p:sp>
          <p:nvSpPr>
            <p:cNvPr id="46104" name="Rectangle 23"/>
            <p:cNvSpPr>
              <a:spLocks noChangeArrowheads="1"/>
            </p:cNvSpPr>
            <p:nvPr/>
          </p:nvSpPr>
          <p:spPr bwMode="auto">
            <a:xfrm rot="-5400000">
              <a:off x="92" y="1352"/>
              <a:ext cx="611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>
                  <a:solidFill>
                    <a:srgbClr val="000000"/>
                  </a:solidFill>
                </a:rPr>
                <a:t>(MPa)</a:t>
              </a:r>
              <a:endParaRPr lang="en-US"/>
            </a:p>
          </p:txBody>
        </p:sp>
        <p:sp>
          <p:nvSpPr>
            <p:cNvPr id="46105" name="Rectangle 24"/>
            <p:cNvSpPr>
              <a:spLocks noChangeArrowheads="1"/>
            </p:cNvSpPr>
            <p:nvPr/>
          </p:nvSpPr>
          <p:spPr bwMode="auto">
            <a:xfrm>
              <a:off x="2472" y="2600"/>
              <a:ext cx="197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8800"/>
                  </a:solidFill>
                </a:rPr>
                <a:t>PVC</a:t>
              </a:r>
              <a:endParaRPr lang="en-US"/>
            </a:p>
          </p:txBody>
        </p:sp>
        <p:sp>
          <p:nvSpPr>
            <p:cNvPr id="46106" name="Oval 25"/>
            <p:cNvSpPr>
              <a:spLocks noChangeArrowheads="1"/>
            </p:cNvSpPr>
            <p:nvPr/>
          </p:nvSpPr>
          <p:spPr bwMode="auto">
            <a:xfrm>
              <a:off x="1104" y="1336"/>
              <a:ext cx="40" cy="4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107" name="Oval 26"/>
            <p:cNvSpPr>
              <a:spLocks noChangeArrowheads="1"/>
            </p:cNvSpPr>
            <p:nvPr/>
          </p:nvSpPr>
          <p:spPr bwMode="auto">
            <a:xfrm>
              <a:off x="2424" y="2552"/>
              <a:ext cx="48" cy="48"/>
            </a:xfrm>
            <a:prstGeom prst="ellipse">
              <a:avLst/>
            </a:prstGeom>
            <a:solidFill>
              <a:srgbClr val="0088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108" name="Rectangle 27"/>
            <p:cNvSpPr>
              <a:spLocks noChangeArrowheads="1"/>
            </p:cNvSpPr>
            <p:nvPr/>
          </p:nvSpPr>
          <p:spPr bwMode="auto">
            <a:xfrm>
              <a:off x="2480" y="2432"/>
              <a:ext cx="404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8800"/>
                  </a:solidFill>
                </a:rPr>
                <a:t>Nylon 6,6</a:t>
              </a:r>
              <a:endParaRPr lang="en-US"/>
            </a:p>
          </p:txBody>
        </p:sp>
        <p:grpSp>
          <p:nvGrpSpPr>
            <p:cNvPr id="3" name="Group 28"/>
            <p:cNvGrpSpPr>
              <a:grpSpLocks/>
            </p:cNvGrpSpPr>
            <p:nvPr/>
          </p:nvGrpSpPr>
          <p:grpSpPr bwMode="auto">
            <a:xfrm>
              <a:off x="2416" y="2448"/>
              <a:ext cx="32" cy="80"/>
              <a:chOff x="2416" y="2448"/>
              <a:chExt cx="32" cy="80"/>
            </a:xfrm>
          </p:grpSpPr>
          <p:sp>
            <p:nvSpPr>
              <p:cNvPr id="46306" name="Freeform 29"/>
              <p:cNvSpPr>
                <a:spLocks/>
              </p:cNvSpPr>
              <p:nvPr/>
            </p:nvSpPr>
            <p:spPr bwMode="auto">
              <a:xfrm>
                <a:off x="2416" y="2480"/>
                <a:ext cx="32" cy="48"/>
              </a:xfrm>
              <a:custGeom>
                <a:avLst/>
                <a:gdLst>
                  <a:gd name="T0" fmla="*/ 16 w 32"/>
                  <a:gd name="T1" fmla="*/ 48 h 48"/>
                  <a:gd name="T2" fmla="*/ 0 w 32"/>
                  <a:gd name="T3" fmla="*/ 0 h 48"/>
                  <a:gd name="T4" fmla="*/ 16 w 32"/>
                  <a:gd name="T5" fmla="*/ 16 h 48"/>
                  <a:gd name="T6" fmla="*/ 32 w 32"/>
                  <a:gd name="T7" fmla="*/ 0 h 48"/>
                  <a:gd name="T8" fmla="*/ 16 w 32"/>
                  <a:gd name="T9" fmla="*/ 48 h 4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"/>
                  <a:gd name="T16" fmla="*/ 0 h 48"/>
                  <a:gd name="T17" fmla="*/ 32 w 32"/>
                  <a:gd name="T18" fmla="*/ 48 h 4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" h="48">
                    <a:moveTo>
                      <a:pt x="16" y="48"/>
                    </a:moveTo>
                    <a:lnTo>
                      <a:pt x="0" y="0"/>
                    </a:lnTo>
                    <a:lnTo>
                      <a:pt x="16" y="16"/>
                    </a:lnTo>
                    <a:lnTo>
                      <a:pt x="32" y="0"/>
                    </a:lnTo>
                    <a:lnTo>
                      <a:pt x="16" y="48"/>
                    </a:lnTo>
                    <a:close/>
                  </a:path>
                </a:pathLst>
              </a:custGeom>
              <a:solidFill>
                <a:srgbClr val="008800"/>
              </a:solidFill>
              <a:ln w="12700">
                <a:solidFill>
                  <a:srgbClr val="0088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307" name="Freeform 30"/>
              <p:cNvSpPr>
                <a:spLocks/>
              </p:cNvSpPr>
              <p:nvPr/>
            </p:nvSpPr>
            <p:spPr bwMode="auto">
              <a:xfrm>
                <a:off x="2416" y="2448"/>
                <a:ext cx="32" cy="48"/>
              </a:xfrm>
              <a:custGeom>
                <a:avLst/>
                <a:gdLst>
                  <a:gd name="T0" fmla="*/ 16 w 32"/>
                  <a:gd name="T1" fmla="*/ 0 h 48"/>
                  <a:gd name="T2" fmla="*/ 32 w 32"/>
                  <a:gd name="T3" fmla="*/ 48 h 48"/>
                  <a:gd name="T4" fmla="*/ 16 w 32"/>
                  <a:gd name="T5" fmla="*/ 32 h 48"/>
                  <a:gd name="T6" fmla="*/ 0 w 32"/>
                  <a:gd name="T7" fmla="*/ 48 h 48"/>
                  <a:gd name="T8" fmla="*/ 16 w 32"/>
                  <a:gd name="T9" fmla="*/ 0 h 4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"/>
                  <a:gd name="T16" fmla="*/ 0 h 48"/>
                  <a:gd name="T17" fmla="*/ 32 w 32"/>
                  <a:gd name="T18" fmla="*/ 48 h 4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" h="48">
                    <a:moveTo>
                      <a:pt x="16" y="0"/>
                    </a:moveTo>
                    <a:lnTo>
                      <a:pt x="32" y="48"/>
                    </a:lnTo>
                    <a:lnTo>
                      <a:pt x="16" y="32"/>
                    </a:lnTo>
                    <a:lnTo>
                      <a:pt x="0" y="48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008800"/>
              </a:solidFill>
              <a:ln w="12700">
                <a:solidFill>
                  <a:srgbClr val="0088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308" name="Line 31"/>
              <p:cNvSpPr>
                <a:spLocks noChangeShapeType="1"/>
              </p:cNvSpPr>
              <p:nvPr/>
            </p:nvSpPr>
            <p:spPr bwMode="auto">
              <a:xfrm flipV="1">
                <a:off x="2432" y="2480"/>
                <a:ext cx="1" cy="16"/>
              </a:xfrm>
              <a:prstGeom prst="line">
                <a:avLst/>
              </a:prstGeom>
              <a:noFill/>
              <a:ln w="12700">
                <a:solidFill>
                  <a:srgbClr val="0088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" name="Group 32"/>
            <p:cNvGrpSpPr>
              <a:grpSpLocks/>
            </p:cNvGrpSpPr>
            <p:nvPr/>
          </p:nvGrpSpPr>
          <p:grpSpPr bwMode="auto">
            <a:xfrm>
              <a:off x="2416" y="2760"/>
              <a:ext cx="32" cy="608"/>
              <a:chOff x="2416" y="2760"/>
              <a:chExt cx="32" cy="608"/>
            </a:xfrm>
          </p:grpSpPr>
          <p:sp>
            <p:nvSpPr>
              <p:cNvPr id="46303" name="Freeform 33"/>
              <p:cNvSpPr>
                <a:spLocks/>
              </p:cNvSpPr>
              <p:nvPr/>
            </p:nvSpPr>
            <p:spPr bwMode="auto">
              <a:xfrm>
                <a:off x="2416" y="3320"/>
                <a:ext cx="32" cy="48"/>
              </a:xfrm>
              <a:custGeom>
                <a:avLst/>
                <a:gdLst>
                  <a:gd name="T0" fmla="*/ 16 w 32"/>
                  <a:gd name="T1" fmla="*/ 48 h 48"/>
                  <a:gd name="T2" fmla="*/ 0 w 32"/>
                  <a:gd name="T3" fmla="*/ 0 h 48"/>
                  <a:gd name="T4" fmla="*/ 16 w 32"/>
                  <a:gd name="T5" fmla="*/ 16 h 48"/>
                  <a:gd name="T6" fmla="*/ 32 w 32"/>
                  <a:gd name="T7" fmla="*/ 0 h 48"/>
                  <a:gd name="T8" fmla="*/ 16 w 32"/>
                  <a:gd name="T9" fmla="*/ 48 h 4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"/>
                  <a:gd name="T16" fmla="*/ 0 h 48"/>
                  <a:gd name="T17" fmla="*/ 32 w 32"/>
                  <a:gd name="T18" fmla="*/ 48 h 4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" h="48">
                    <a:moveTo>
                      <a:pt x="16" y="48"/>
                    </a:moveTo>
                    <a:lnTo>
                      <a:pt x="0" y="0"/>
                    </a:lnTo>
                    <a:lnTo>
                      <a:pt x="16" y="16"/>
                    </a:lnTo>
                    <a:lnTo>
                      <a:pt x="32" y="0"/>
                    </a:lnTo>
                    <a:lnTo>
                      <a:pt x="16" y="48"/>
                    </a:lnTo>
                    <a:close/>
                  </a:path>
                </a:pathLst>
              </a:custGeom>
              <a:solidFill>
                <a:srgbClr val="008800"/>
              </a:solidFill>
              <a:ln w="12700">
                <a:solidFill>
                  <a:srgbClr val="0088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304" name="Freeform 34"/>
              <p:cNvSpPr>
                <a:spLocks/>
              </p:cNvSpPr>
              <p:nvPr/>
            </p:nvSpPr>
            <p:spPr bwMode="auto">
              <a:xfrm>
                <a:off x="2416" y="2760"/>
                <a:ext cx="32" cy="48"/>
              </a:xfrm>
              <a:custGeom>
                <a:avLst/>
                <a:gdLst>
                  <a:gd name="T0" fmla="*/ 16 w 32"/>
                  <a:gd name="T1" fmla="*/ 0 h 48"/>
                  <a:gd name="T2" fmla="*/ 32 w 32"/>
                  <a:gd name="T3" fmla="*/ 48 h 48"/>
                  <a:gd name="T4" fmla="*/ 16 w 32"/>
                  <a:gd name="T5" fmla="*/ 32 h 48"/>
                  <a:gd name="T6" fmla="*/ 0 w 32"/>
                  <a:gd name="T7" fmla="*/ 48 h 48"/>
                  <a:gd name="T8" fmla="*/ 16 w 32"/>
                  <a:gd name="T9" fmla="*/ 0 h 4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"/>
                  <a:gd name="T16" fmla="*/ 0 h 48"/>
                  <a:gd name="T17" fmla="*/ 32 w 32"/>
                  <a:gd name="T18" fmla="*/ 48 h 4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" h="48">
                    <a:moveTo>
                      <a:pt x="16" y="0"/>
                    </a:moveTo>
                    <a:lnTo>
                      <a:pt x="32" y="48"/>
                    </a:lnTo>
                    <a:lnTo>
                      <a:pt x="16" y="32"/>
                    </a:lnTo>
                    <a:lnTo>
                      <a:pt x="0" y="48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008800"/>
              </a:solidFill>
              <a:ln w="12700">
                <a:solidFill>
                  <a:srgbClr val="0088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305" name="Line 35"/>
              <p:cNvSpPr>
                <a:spLocks noChangeShapeType="1"/>
              </p:cNvSpPr>
              <p:nvPr/>
            </p:nvSpPr>
            <p:spPr bwMode="auto">
              <a:xfrm flipV="1">
                <a:off x="2432" y="2792"/>
                <a:ext cx="1" cy="544"/>
              </a:xfrm>
              <a:prstGeom prst="line">
                <a:avLst/>
              </a:prstGeom>
              <a:noFill/>
              <a:ln w="12700">
                <a:solidFill>
                  <a:srgbClr val="0088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6111" name="Rectangle 36"/>
            <p:cNvSpPr>
              <a:spLocks noChangeArrowheads="1"/>
            </p:cNvSpPr>
            <p:nvPr/>
          </p:nvSpPr>
          <p:spPr bwMode="auto">
            <a:xfrm>
              <a:off x="762" y="3248"/>
              <a:ext cx="124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10</a:t>
              </a:r>
              <a:endParaRPr lang="en-US"/>
            </a:p>
          </p:txBody>
        </p:sp>
        <p:sp>
          <p:nvSpPr>
            <p:cNvPr id="46112" name="Rectangle 37"/>
            <p:cNvSpPr>
              <a:spLocks noChangeArrowheads="1"/>
            </p:cNvSpPr>
            <p:nvPr/>
          </p:nvSpPr>
          <p:spPr bwMode="auto">
            <a:xfrm>
              <a:off x="700" y="2360"/>
              <a:ext cx="186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100</a:t>
              </a:r>
              <a:endParaRPr lang="en-US"/>
            </a:p>
          </p:txBody>
        </p:sp>
        <p:sp>
          <p:nvSpPr>
            <p:cNvPr id="46113" name="Rectangle 38"/>
            <p:cNvSpPr>
              <a:spLocks noChangeArrowheads="1"/>
            </p:cNvSpPr>
            <p:nvPr/>
          </p:nvSpPr>
          <p:spPr bwMode="auto">
            <a:xfrm>
              <a:off x="700" y="2104"/>
              <a:ext cx="186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200</a:t>
              </a:r>
              <a:endParaRPr lang="en-US"/>
            </a:p>
          </p:txBody>
        </p:sp>
        <p:sp>
          <p:nvSpPr>
            <p:cNvPr id="46114" name="Rectangle 39"/>
            <p:cNvSpPr>
              <a:spLocks noChangeArrowheads="1"/>
            </p:cNvSpPr>
            <p:nvPr/>
          </p:nvSpPr>
          <p:spPr bwMode="auto">
            <a:xfrm>
              <a:off x="700" y="1952"/>
              <a:ext cx="186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300</a:t>
              </a:r>
              <a:endParaRPr lang="en-US"/>
            </a:p>
          </p:txBody>
        </p:sp>
        <p:sp>
          <p:nvSpPr>
            <p:cNvPr id="46115" name="Rectangle 40"/>
            <p:cNvSpPr>
              <a:spLocks noChangeArrowheads="1"/>
            </p:cNvSpPr>
            <p:nvPr/>
          </p:nvSpPr>
          <p:spPr bwMode="auto">
            <a:xfrm>
              <a:off x="638" y="1496"/>
              <a:ext cx="248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1000</a:t>
              </a:r>
              <a:endParaRPr lang="en-US"/>
            </a:p>
          </p:txBody>
        </p:sp>
        <p:sp>
          <p:nvSpPr>
            <p:cNvPr id="46116" name="Oval 41"/>
            <p:cNvSpPr>
              <a:spLocks noChangeArrowheads="1"/>
            </p:cNvSpPr>
            <p:nvPr/>
          </p:nvSpPr>
          <p:spPr bwMode="auto">
            <a:xfrm>
              <a:off x="1096" y="2320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117" name="Rectangle 42"/>
            <p:cNvSpPr>
              <a:spLocks noChangeArrowheads="1"/>
            </p:cNvSpPr>
            <p:nvPr/>
          </p:nvSpPr>
          <p:spPr bwMode="auto">
            <a:xfrm>
              <a:off x="1152" y="2288"/>
              <a:ext cx="85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FF0000"/>
                  </a:solidFill>
                </a:rPr>
                <a:t>Al</a:t>
              </a:r>
              <a:endParaRPr lang="en-US"/>
            </a:p>
          </p:txBody>
        </p:sp>
        <p:sp>
          <p:nvSpPr>
            <p:cNvPr id="46118" name="Rectangle 43"/>
            <p:cNvSpPr>
              <a:spLocks noChangeArrowheads="1"/>
            </p:cNvSpPr>
            <p:nvPr/>
          </p:nvSpPr>
          <p:spPr bwMode="auto">
            <a:xfrm>
              <a:off x="1248" y="2288"/>
              <a:ext cx="27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FF0000"/>
                  </a:solidFill>
                </a:rPr>
                <a:t> </a:t>
              </a:r>
              <a:endParaRPr lang="en-US"/>
            </a:p>
          </p:txBody>
        </p:sp>
        <p:sp>
          <p:nvSpPr>
            <p:cNvPr id="46119" name="Rectangle 44"/>
            <p:cNvSpPr>
              <a:spLocks noChangeArrowheads="1"/>
            </p:cNvSpPr>
            <p:nvPr/>
          </p:nvSpPr>
          <p:spPr bwMode="auto">
            <a:xfrm>
              <a:off x="1272" y="2304"/>
              <a:ext cx="230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FF0000"/>
                  </a:solidFill>
                </a:rPr>
                <a:t>(6061)</a:t>
              </a:r>
              <a:endParaRPr lang="en-US"/>
            </a:p>
          </p:txBody>
        </p:sp>
        <p:sp>
          <p:nvSpPr>
            <p:cNvPr id="46120" name="Rectangle 45"/>
            <p:cNvSpPr>
              <a:spLocks noChangeArrowheads="1"/>
            </p:cNvSpPr>
            <p:nvPr/>
          </p:nvSpPr>
          <p:spPr bwMode="auto">
            <a:xfrm>
              <a:off x="1520" y="2264"/>
              <a:ext cx="53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FF0000"/>
                  </a:solidFill>
                </a:rPr>
                <a:t>a</a:t>
              </a:r>
              <a:endParaRPr lang="en-US"/>
            </a:p>
          </p:txBody>
        </p:sp>
        <p:sp>
          <p:nvSpPr>
            <p:cNvPr id="46121" name="Rectangle 46"/>
            <p:cNvSpPr>
              <a:spLocks noChangeArrowheads="1"/>
            </p:cNvSpPr>
            <p:nvPr/>
          </p:nvSpPr>
          <p:spPr bwMode="auto">
            <a:xfrm>
              <a:off x="1152" y="1976"/>
              <a:ext cx="85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FF0000"/>
                  </a:solidFill>
                </a:rPr>
                <a:t>Al</a:t>
              </a:r>
              <a:endParaRPr lang="en-US"/>
            </a:p>
          </p:txBody>
        </p:sp>
        <p:sp>
          <p:nvSpPr>
            <p:cNvPr id="46122" name="Rectangle 47"/>
            <p:cNvSpPr>
              <a:spLocks noChangeArrowheads="1"/>
            </p:cNvSpPr>
            <p:nvPr/>
          </p:nvSpPr>
          <p:spPr bwMode="auto">
            <a:xfrm>
              <a:off x="1248" y="1976"/>
              <a:ext cx="27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FF0000"/>
                  </a:solidFill>
                </a:rPr>
                <a:t> </a:t>
              </a:r>
              <a:endParaRPr lang="en-US"/>
            </a:p>
          </p:txBody>
        </p:sp>
        <p:sp>
          <p:nvSpPr>
            <p:cNvPr id="46123" name="Rectangle 48"/>
            <p:cNvSpPr>
              <a:spLocks noChangeArrowheads="1"/>
            </p:cNvSpPr>
            <p:nvPr/>
          </p:nvSpPr>
          <p:spPr bwMode="auto">
            <a:xfrm>
              <a:off x="1272" y="1992"/>
              <a:ext cx="230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FF0000"/>
                  </a:solidFill>
                </a:rPr>
                <a:t>(6061)</a:t>
              </a:r>
              <a:endParaRPr lang="en-US"/>
            </a:p>
          </p:txBody>
        </p:sp>
        <p:sp>
          <p:nvSpPr>
            <p:cNvPr id="46124" name="Rectangle 49"/>
            <p:cNvSpPr>
              <a:spLocks noChangeArrowheads="1"/>
            </p:cNvSpPr>
            <p:nvPr/>
          </p:nvSpPr>
          <p:spPr bwMode="auto">
            <a:xfrm>
              <a:off x="1520" y="1952"/>
              <a:ext cx="106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FF0000"/>
                  </a:solidFill>
                </a:rPr>
                <a:t>ag</a:t>
              </a:r>
              <a:endParaRPr lang="en-US"/>
            </a:p>
          </p:txBody>
        </p:sp>
        <p:sp>
          <p:nvSpPr>
            <p:cNvPr id="46125" name="Oval 50"/>
            <p:cNvSpPr>
              <a:spLocks noChangeArrowheads="1"/>
            </p:cNvSpPr>
            <p:nvPr/>
          </p:nvSpPr>
          <p:spPr bwMode="auto">
            <a:xfrm>
              <a:off x="1096" y="1984"/>
              <a:ext cx="48" cy="4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126" name="Rectangle 51"/>
            <p:cNvSpPr>
              <a:spLocks noChangeArrowheads="1"/>
            </p:cNvSpPr>
            <p:nvPr/>
          </p:nvSpPr>
          <p:spPr bwMode="auto">
            <a:xfrm>
              <a:off x="1152" y="1824"/>
              <a:ext cx="122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FF0000"/>
                  </a:solidFill>
                </a:rPr>
                <a:t>Cu</a:t>
              </a:r>
              <a:endParaRPr lang="en-US"/>
            </a:p>
          </p:txBody>
        </p:sp>
        <p:sp>
          <p:nvSpPr>
            <p:cNvPr id="46127" name="Rectangle 52"/>
            <p:cNvSpPr>
              <a:spLocks noChangeArrowheads="1"/>
            </p:cNvSpPr>
            <p:nvPr/>
          </p:nvSpPr>
          <p:spPr bwMode="auto">
            <a:xfrm>
              <a:off x="1280" y="1824"/>
              <a:ext cx="27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FF0000"/>
                  </a:solidFill>
                </a:rPr>
                <a:t> </a:t>
              </a:r>
              <a:endParaRPr lang="en-US"/>
            </a:p>
          </p:txBody>
        </p:sp>
        <p:sp>
          <p:nvSpPr>
            <p:cNvPr id="46128" name="Rectangle 53"/>
            <p:cNvSpPr>
              <a:spLocks noChangeArrowheads="1"/>
            </p:cNvSpPr>
            <p:nvPr/>
          </p:nvSpPr>
          <p:spPr bwMode="auto">
            <a:xfrm>
              <a:off x="1304" y="1840"/>
              <a:ext cx="27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FF0000"/>
                  </a:solidFill>
                </a:rPr>
                <a:t>(71500)</a:t>
              </a:r>
              <a:endParaRPr lang="en-US"/>
            </a:p>
          </p:txBody>
        </p:sp>
        <p:sp>
          <p:nvSpPr>
            <p:cNvPr id="46129" name="Rectangle 54"/>
            <p:cNvSpPr>
              <a:spLocks noChangeArrowheads="1"/>
            </p:cNvSpPr>
            <p:nvPr/>
          </p:nvSpPr>
          <p:spPr bwMode="auto">
            <a:xfrm>
              <a:off x="1600" y="1800"/>
              <a:ext cx="85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FF0000"/>
                  </a:solidFill>
                </a:rPr>
                <a:t>hr</a:t>
              </a:r>
              <a:endParaRPr lang="en-US"/>
            </a:p>
          </p:txBody>
        </p:sp>
        <p:sp>
          <p:nvSpPr>
            <p:cNvPr id="46130" name="Oval 55"/>
            <p:cNvSpPr>
              <a:spLocks noChangeArrowheads="1"/>
            </p:cNvSpPr>
            <p:nvPr/>
          </p:nvSpPr>
          <p:spPr bwMode="auto">
            <a:xfrm>
              <a:off x="1096" y="2136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131" name="Rectangle 56"/>
            <p:cNvSpPr>
              <a:spLocks noChangeArrowheads="1"/>
            </p:cNvSpPr>
            <p:nvPr/>
          </p:nvSpPr>
          <p:spPr bwMode="auto">
            <a:xfrm>
              <a:off x="1152" y="2128"/>
              <a:ext cx="112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FF0000"/>
                  </a:solidFill>
                </a:rPr>
                <a:t>Ta</a:t>
              </a:r>
              <a:endParaRPr lang="en-US"/>
            </a:p>
          </p:txBody>
        </p:sp>
        <p:sp>
          <p:nvSpPr>
            <p:cNvPr id="46132" name="Rectangle 57"/>
            <p:cNvSpPr>
              <a:spLocks noChangeArrowheads="1"/>
            </p:cNvSpPr>
            <p:nvPr/>
          </p:nvSpPr>
          <p:spPr bwMode="auto">
            <a:xfrm>
              <a:off x="1272" y="2128"/>
              <a:ext cx="282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FF0000"/>
                  </a:solidFill>
                </a:rPr>
                <a:t> (pure)</a:t>
              </a:r>
              <a:endParaRPr lang="en-US"/>
            </a:p>
          </p:txBody>
        </p:sp>
        <p:sp>
          <p:nvSpPr>
            <p:cNvPr id="46133" name="Rectangle 58"/>
            <p:cNvSpPr>
              <a:spLocks noChangeArrowheads="1"/>
            </p:cNvSpPr>
            <p:nvPr/>
          </p:nvSpPr>
          <p:spPr bwMode="auto">
            <a:xfrm>
              <a:off x="1152" y="2048"/>
              <a:ext cx="107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FF0000"/>
                  </a:solidFill>
                </a:rPr>
                <a:t>Ti </a:t>
              </a:r>
              <a:endParaRPr lang="en-US"/>
            </a:p>
          </p:txBody>
        </p:sp>
        <p:sp>
          <p:nvSpPr>
            <p:cNvPr id="46134" name="Rectangle 59"/>
            <p:cNvSpPr>
              <a:spLocks noChangeArrowheads="1"/>
            </p:cNvSpPr>
            <p:nvPr/>
          </p:nvSpPr>
          <p:spPr bwMode="auto">
            <a:xfrm>
              <a:off x="1264" y="2048"/>
              <a:ext cx="255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FF0000"/>
                  </a:solidFill>
                </a:rPr>
                <a:t>(pure)</a:t>
              </a:r>
              <a:endParaRPr lang="en-US"/>
            </a:p>
          </p:txBody>
        </p:sp>
        <p:sp>
          <p:nvSpPr>
            <p:cNvPr id="46135" name="Rectangle 60"/>
            <p:cNvSpPr>
              <a:spLocks noChangeArrowheads="1"/>
            </p:cNvSpPr>
            <p:nvPr/>
          </p:nvSpPr>
          <p:spPr bwMode="auto">
            <a:xfrm>
              <a:off x="1544" y="2024"/>
              <a:ext cx="53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FF0000"/>
                  </a:solidFill>
                </a:rPr>
                <a:t>a</a:t>
              </a:r>
              <a:endParaRPr lang="en-US"/>
            </a:p>
          </p:txBody>
        </p:sp>
        <p:sp>
          <p:nvSpPr>
            <p:cNvPr id="46136" name="Oval 61"/>
            <p:cNvSpPr>
              <a:spLocks noChangeArrowheads="1"/>
            </p:cNvSpPr>
            <p:nvPr/>
          </p:nvSpPr>
          <p:spPr bwMode="auto">
            <a:xfrm>
              <a:off x="1096" y="2080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137" name="Oval 62"/>
            <p:cNvSpPr>
              <a:spLocks noChangeArrowheads="1"/>
            </p:cNvSpPr>
            <p:nvPr/>
          </p:nvSpPr>
          <p:spPr bwMode="auto">
            <a:xfrm>
              <a:off x="1096" y="1560"/>
              <a:ext cx="48" cy="4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138" name="Oval 63"/>
            <p:cNvSpPr>
              <a:spLocks noChangeArrowheads="1"/>
            </p:cNvSpPr>
            <p:nvPr/>
          </p:nvSpPr>
          <p:spPr bwMode="auto">
            <a:xfrm>
              <a:off x="1096" y="1896"/>
              <a:ext cx="48" cy="4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139" name="Rectangle 64"/>
            <p:cNvSpPr>
              <a:spLocks noChangeArrowheads="1"/>
            </p:cNvSpPr>
            <p:nvPr/>
          </p:nvSpPr>
          <p:spPr bwMode="auto">
            <a:xfrm>
              <a:off x="1152" y="1896"/>
              <a:ext cx="218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FF0000"/>
                  </a:solidFill>
                </a:rPr>
                <a:t>Steel</a:t>
              </a:r>
              <a:endParaRPr lang="en-US"/>
            </a:p>
          </p:txBody>
        </p:sp>
        <p:sp>
          <p:nvSpPr>
            <p:cNvPr id="46140" name="Rectangle 65"/>
            <p:cNvSpPr>
              <a:spLocks noChangeArrowheads="1"/>
            </p:cNvSpPr>
            <p:nvPr/>
          </p:nvSpPr>
          <p:spPr bwMode="auto">
            <a:xfrm>
              <a:off x="1392" y="1896"/>
              <a:ext cx="27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FF0000"/>
                  </a:solidFill>
                </a:rPr>
                <a:t> </a:t>
              </a:r>
              <a:endParaRPr lang="en-US"/>
            </a:p>
          </p:txBody>
        </p:sp>
        <p:sp>
          <p:nvSpPr>
            <p:cNvPr id="46141" name="Rectangle 66"/>
            <p:cNvSpPr>
              <a:spLocks noChangeArrowheads="1"/>
            </p:cNvSpPr>
            <p:nvPr/>
          </p:nvSpPr>
          <p:spPr bwMode="auto">
            <a:xfrm>
              <a:off x="1416" y="1912"/>
              <a:ext cx="230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FF0000"/>
                  </a:solidFill>
                </a:rPr>
                <a:t>(1020)</a:t>
              </a:r>
              <a:endParaRPr lang="en-US"/>
            </a:p>
          </p:txBody>
        </p:sp>
        <p:sp>
          <p:nvSpPr>
            <p:cNvPr id="46142" name="Oval 67"/>
            <p:cNvSpPr>
              <a:spLocks noChangeArrowheads="1"/>
            </p:cNvSpPr>
            <p:nvPr/>
          </p:nvSpPr>
          <p:spPr bwMode="auto">
            <a:xfrm>
              <a:off x="1096" y="1696"/>
              <a:ext cx="48" cy="4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143" name="Rectangle 68"/>
            <p:cNvSpPr>
              <a:spLocks noChangeArrowheads="1"/>
            </p:cNvSpPr>
            <p:nvPr/>
          </p:nvSpPr>
          <p:spPr bwMode="auto">
            <a:xfrm>
              <a:off x="1152" y="1664"/>
              <a:ext cx="218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FF0000"/>
                  </a:solidFill>
                </a:rPr>
                <a:t>Steel</a:t>
              </a:r>
              <a:endParaRPr lang="en-US"/>
            </a:p>
          </p:txBody>
        </p:sp>
        <p:sp>
          <p:nvSpPr>
            <p:cNvPr id="46144" name="Rectangle 69"/>
            <p:cNvSpPr>
              <a:spLocks noChangeArrowheads="1"/>
            </p:cNvSpPr>
            <p:nvPr/>
          </p:nvSpPr>
          <p:spPr bwMode="auto">
            <a:xfrm>
              <a:off x="1392" y="1664"/>
              <a:ext cx="27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FF0000"/>
                  </a:solidFill>
                </a:rPr>
                <a:t> </a:t>
              </a:r>
              <a:endParaRPr lang="en-US"/>
            </a:p>
          </p:txBody>
        </p:sp>
        <p:sp>
          <p:nvSpPr>
            <p:cNvPr id="46145" name="Rectangle 70"/>
            <p:cNvSpPr>
              <a:spLocks noChangeArrowheads="1"/>
            </p:cNvSpPr>
            <p:nvPr/>
          </p:nvSpPr>
          <p:spPr bwMode="auto">
            <a:xfrm>
              <a:off x="1416" y="1680"/>
              <a:ext cx="230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FF0000"/>
                  </a:solidFill>
                </a:rPr>
                <a:t>(4140)</a:t>
              </a:r>
              <a:endParaRPr lang="en-US"/>
            </a:p>
          </p:txBody>
        </p:sp>
        <p:sp>
          <p:nvSpPr>
            <p:cNvPr id="46146" name="Rectangle 71"/>
            <p:cNvSpPr>
              <a:spLocks noChangeArrowheads="1"/>
            </p:cNvSpPr>
            <p:nvPr/>
          </p:nvSpPr>
          <p:spPr bwMode="auto">
            <a:xfrm>
              <a:off x="1664" y="1640"/>
              <a:ext cx="53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FF0000"/>
                  </a:solidFill>
                </a:rPr>
                <a:t>a</a:t>
              </a:r>
              <a:endParaRPr lang="en-US"/>
            </a:p>
          </p:txBody>
        </p:sp>
        <p:sp>
          <p:nvSpPr>
            <p:cNvPr id="46147" name="Rectangle 72"/>
            <p:cNvSpPr>
              <a:spLocks noChangeArrowheads="1"/>
            </p:cNvSpPr>
            <p:nvPr/>
          </p:nvSpPr>
          <p:spPr bwMode="auto">
            <a:xfrm>
              <a:off x="1152" y="1304"/>
              <a:ext cx="218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FF0000"/>
                  </a:solidFill>
                </a:rPr>
                <a:t>Steel</a:t>
              </a:r>
              <a:endParaRPr lang="en-US"/>
            </a:p>
          </p:txBody>
        </p:sp>
        <p:sp>
          <p:nvSpPr>
            <p:cNvPr id="46148" name="Rectangle 73"/>
            <p:cNvSpPr>
              <a:spLocks noChangeArrowheads="1"/>
            </p:cNvSpPr>
            <p:nvPr/>
          </p:nvSpPr>
          <p:spPr bwMode="auto">
            <a:xfrm>
              <a:off x="1392" y="1304"/>
              <a:ext cx="27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FF0000"/>
                  </a:solidFill>
                </a:rPr>
                <a:t> </a:t>
              </a:r>
              <a:endParaRPr lang="en-US"/>
            </a:p>
          </p:txBody>
        </p:sp>
        <p:sp>
          <p:nvSpPr>
            <p:cNvPr id="46149" name="Rectangle 74"/>
            <p:cNvSpPr>
              <a:spLocks noChangeArrowheads="1"/>
            </p:cNvSpPr>
            <p:nvPr/>
          </p:nvSpPr>
          <p:spPr bwMode="auto">
            <a:xfrm>
              <a:off x="1416" y="1320"/>
              <a:ext cx="230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FF0000"/>
                  </a:solidFill>
                </a:rPr>
                <a:t>(4140)</a:t>
              </a:r>
              <a:endParaRPr lang="en-US"/>
            </a:p>
          </p:txBody>
        </p:sp>
        <p:sp>
          <p:nvSpPr>
            <p:cNvPr id="46150" name="Rectangle 75"/>
            <p:cNvSpPr>
              <a:spLocks noChangeArrowheads="1"/>
            </p:cNvSpPr>
            <p:nvPr/>
          </p:nvSpPr>
          <p:spPr bwMode="auto">
            <a:xfrm>
              <a:off x="1664" y="1280"/>
              <a:ext cx="80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FF0000"/>
                  </a:solidFill>
                </a:rPr>
                <a:t>qt</a:t>
              </a:r>
              <a:endParaRPr lang="en-US"/>
            </a:p>
          </p:txBody>
        </p:sp>
        <p:sp>
          <p:nvSpPr>
            <p:cNvPr id="46151" name="Oval 76"/>
            <p:cNvSpPr>
              <a:spLocks noChangeArrowheads="1"/>
            </p:cNvSpPr>
            <p:nvPr/>
          </p:nvSpPr>
          <p:spPr bwMode="auto">
            <a:xfrm>
              <a:off x="1096" y="1632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152" name="Rectangle 77"/>
            <p:cNvSpPr>
              <a:spLocks noChangeArrowheads="1"/>
            </p:cNvSpPr>
            <p:nvPr/>
          </p:nvSpPr>
          <p:spPr bwMode="auto">
            <a:xfrm>
              <a:off x="1152" y="1592"/>
              <a:ext cx="107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FF0000"/>
                  </a:solidFill>
                </a:rPr>
                <a:t>Ti </a:t>
              </a:r>
              <a:endParaRPr lang="en-US"/>
            </a:p>
          </p:txBody>
        </p:sp>
        <p:sp>
          <p:nvSpPr>
            <p:cNvPr id="46153" name="Rectangle 78"/>
            <p:cNvSpPr>
              <a:spLocks noChangeArrowheads="1"/>
            </p:cNvSpPr>
            <p:nvPr/>
          </p:nvSpPr>
          <p:spPr bwMode="auto">
            <a:xfrm>
              <a:off x="1264" y="1608"/>
              <a:ext cx="403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FF0000"/>
                  </a:solidFill>
                </a:rPr>
                <a:t>(5Al-2.5Sn)</a:t>
              </a:r>
              <a:endParaRPr lang="en-US"/>
            </a:p>
          </p:txBody>
        </p:sp>
        <p:sp>
          <p:nvSpPr>
            <p:cNvPr id="46154" name="Rectangle 79"/>
            <p:cNvSpPr>
              <a:spLocks noChangeArrowheads="1"/>
            </p:cNvSpPr>
            <p:nvPr/>
          </p:nvSpPr>
          <p:spPr bwMode="auto">
            <a:xfrm>
              <a:off x="1696" y="1568"/>
              <a:ext cx="53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FF0000"/>
                  </a:solidFill>
                </a:rPr>
                <a:t>a</a:t>
              </a:r>
              <a:endParaRPr lang="en-US"/>
            </a:p>
          </p:txBody>
        </p:sp>
        <p:sp>
          <p:nvSpPr>
            <p:cNvPr id="46155" name="Rectangle 80"/>
            <p:cNvSpPr>
              <a:spLocks noChangeArrowheads="1"/>
            </p:cNvSpPr>
            <p:nvPr/>
          </p:nvSpPr>
          <p:spPr bwMode="auto">
            <a:xfrm>
              <a:off x="1152" y="1504"/>
              <a:ext cx="90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FF0000"/>
                  </a:solidFill>
                </a:rPr>
                <a:t>W</a:t>
              </a:r>
              <a:endParaRPr lang="en-US"/>
            </a:p>
          </p:txBody>
        </p:sp>
        <p:sp>
          <p:nvSpPr>
            <p:cNvPr id="46156" name="Rectangle 81"/>
            <p:cNvSpPr>
              <a:spLocks noChangeArrowheads="1"/>
            </p:cNvSpPr>
            <p:nvPr/>
          </p:nvSpPr>
          <p:spPr bwMode="auto">
            <a:xfrm>
              <a:off x="1240" y="1504"/>
              <a:ext cx="282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FF0000"/>
                  </a:solidFill>
                </a:rPr>
                <a:t> (pure)</a:t>
              </a:r>
              <a:endParaRPr lang="en-US"/>
            </a:p>
          </p:txBody>
        </p:sp>
        <p:sp>
          <p:nvSpPr>
            <p:cNvPr id="46157" name="Oval 82"/>
            <p:cNvSpPr>
              <a:spLocks noChangeArrowheads="1"/>
            </p:cNvSpPr>
            <p:nvPr/>
          </p:nvSpPr>
          <p:spPr bwMode="auto">
            <a:xfrm>
              <a:off x="1488" y="1760"/>
              <a:ext cx="40" cy="4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158" name="Rectangle 83"/>
            <p:cNvSpPr>
              <a:spLocks noChangeArrowheads="1"/>
            </p:cNvSpPr>
            <p:nvPr/>
          </p:nvSpPr>
          <p:spPr bwMode="auto">
            <a:xfrm>
              <a:off x="1152" y="1736"/>
              <a:ext cx="122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FF0000"/>
                  </a:solidFill>
                </a:rPr>
                <a:t>Cu</a:t>
              </a:r>
              <a:endParaRPr lang="en-US"/>
            </a:p>
          </p:txBody>
        </p:sp>
        <p:sp>
          <p:nvSpPr>
            <p:cNvPr id="46159" name="Rectangle 84"/>
            <p:cNvSpPr>
              <a:spLocks noChangeArrowheads="1"/>
            </p:cNvSpPr>
            <p:nvPr/>
          </p:nvSpPr>
          <p:spPr bwMode="auto">
            <a:xfrm>
              <a:off x="1280" y="1736"/>
              <a:ext cx="27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FF0000"/>
                  </a:solidFill>
                </a:rPr>
                <a:t> </a:t>
              </a:r>
              <a:endParaRPr lang="en-US"/>
            </a:p>
          </p:txBody>
        </p:sp>
        <p:sp>
          <p:nvSpPr>
            <p:cNvPr id="46160" name="Rectangle 85"/>
            <p:cNvSpPr>
              <a:spLocks noChangeArrowheads="1"/>
            </p:cNvSpPr>
            <p:nvPr/>
          </p:nvSpPr>
          <p:spPr bwMode="auto">
            <a:xfrm>
              <a:off x="1304" y="1752"/>
              <a:ext cx="27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FF0000"/>
                  </a:solidFill>
                </a:rPr>
                <a:t>(71500)</a:t>
              </a:r>
              <a:endParaRPr lang="en-US"/>
            </a:p>
          </p:txBody>
        </p:sp>
        <p:sp>
          <p:nvSpPr>
            <p:cNvPr id="46161" name="Rectangle 86"/>
            <p:cNvSpPr>
              <a:spLocks noChangeArrowheads="1"/>
            </p:cNvSpPr>
            <p:nvPr/>
          </p:nvSpPr>
          <p:spPr bwMode="auto">
            <a:xfrm>
              <a:off x="1600" y="1712"/>
              <a:ext cx="117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FF0000"/>
                  </a:solidFill>
                </a:rPr>
                <a:t>cw</a:t>
              </a:r>
              <a:endParaRPr lang="en-US"/>
            </a:p>
          </p:txBody>
        </p:sp>
        <p:sp>
          <p:nvSpPr>
            <p:cNvPr id="46162" name="Oval 87"/>
            <p:cNvSpPr>
              <a:spLocks noChangeArrowheads="1"/>
            </p:cNvSpPr>
            <p:nvPr/>
          </p:nvSpPr>
          <p:spPr bwMode="auto">
            <a:xfrm>
              <a:off x="1104" y="1760"/>
              <a:ext cx="40" cy="4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163" name="Rectangle 88"/>
            <p:cNvSpPr>
              <a:spLocks noChangeArrowheads="1"/>
            </p:cNvSpPr>
            <p:nvPr/>
          </p:nvSpPr>
          <p:spPr bwMode="auto">
            <a:xfrm>
              <a:off x="2456" y="3040"/>
              <a:ext cx="53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8800"/>
                  </a:solidFill>
                </a:rPr>
                <a:t>L</a:t>
              </a:r>
              <a:endParaRPr lang="en-US"/>
            </a:p>
          </p:txBody>
        </p:sp>
        <p:sp>
          <p:nvSpPr>
            <p:cNvPr id="46164" name="Rectangle 89"/>
            <p:cNvSpPr>
              <a:spLocks noChangeArrowheads="1"/>
            </p:cNvSpPr>
            <p:nvPr/>
          </p:nvSpPr>
          <p:spPr bwMode="auto">
            <a:xfrm>
              <a:off x="2512" y="3040"/>
              <a:ext cx="197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8800"/>
                  </a:solidFill>
                </a:rPr>
                <a:t>DPE</a:t>
              </a:r>
              <a:endParaRPr lang="en-US"/>
            </a:p>
          </p:txBody>
        </p:sp>
        <p:grpSp>
          <p:nvGrpSpPr>
            <p:cNvPr id="5" name="Group 90"/>
            <p:cNvGrpSpPr>
              <a:grpSpLocks/>
            </p:cNvGrpSpPr>
            <p:nvPr/>
          </p:nvGrpSpPr>
          <p:grpSpPr bwMode="auto">
            <a:xfrm>
              <a:off x="2416" y="2680"/>
              <a:ext cx="32" cy="88"/>
              <a:chOff x="2416" y="2680"/>
              <a:chExt cx="32" cy="88"/>
            </a:xfrm>
          </p:grpSpPr>
          <p:sp>
            <p:nvSpPr>
              <p:cNvPr id="46300" name="Freeform 91"/>
              <p:cNvSpPr>
                <a:spLocks/>
              </p:cNvSpPr>
              <p:nvPr/>
            </p:nvSpPr>
            <p:spPr bwMode="auto">
              <a:xfrm>
                <a:off x="2416" y="2720"/>
                <a:ext cx="32" cy="48"/>
              </a:xfrm>
              <a:custGeom>
                <a:avLst/>
                <a:gdLst>
                  <a:gd name="T0" fmla="*/ 16 w 32"/>
                  <a:gd name="T1" fmla="*/ 48 h 48"/>
                  <a:gd name="T2" fmla="*/ 0 w 32"/>
                  <a:gd name="T3" fmla="*/ 0 h 48"/>
                  <a:gd name="T4" fmla="*/ 16 w 32"/>
                  <a:gd name="T5" fmla="*/ 16 h 48"/>
                  <a:gd name="T6" fmla="*/ 32 w 32"/>
                  <a:gd name="T7" fmla="*/ 0 h 48"/>
                  <a:gd name="T8" fmla="*/ 16 w 32"/>
                  <a:gd name="T9" fmla="*/ 48 h 4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"/>
                  <a:gd name="T16" fmla="*/ 0 h 48"/>
                  <a:gd name="T17" fmla="*/ 32 w 32"/>
                  <a:gd name="T18" fmla="*/ 48 h 4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" h="48">
                    <a:moveTo>
                      <a:pt x="16" y="48"/>
                    </a:moveTo>
                    <a:lnTo>
                      <a:pt x="0" y="0"/>
                    </a:lnTo>
                    <a:lnTo>
                      <a:pt x="16" y="16"/>
                    </a:lnTo>
                    <a:lnTo>
                      <a:pt x="32" y="0"/>
                    </a:lnTo>
                    <a:lnTo>
                      <a:pt x="16" y="48"/>
                    </a:lnTo>
                    <a:close/>
                  </a:path>
                </a:pathLst>
              </a:custGeom>
              <a:solidFill>
                <a:srgbClr val="008800"/>
              </a:solidFill>
              <a:ln w="12700">
                <a:solidFill>
                  <a:srgbClr val="0088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301" name="Freeform 92"/>
              <p:cNvSpPr>
                <a:spLocks/>
              </p:cNvSpPr>
              <p:nvPr/>
            </p:nvSpPr>
            <p:spPr bwMode="auto">
              <a:xfrm>
                <a:off x="2416" y="2680"/>
                <a:ext cx="32" cy="48"/>
              </a:xfrm>
              <a:custGeom>
                <a:avLst/>
                <a:gdLst>
                  <a:gd name="T0" fmla="*/ 16 w 32"/>
                  <a:gd name="T1" fmla="*/ 0 h 48"/>
                  <a:gd name="T2" fmla="*/ 32 w 32"/>
                  <a:gd name="T3" fmla="*/ 48 h 48"/>
                  <a:gd name="T4" fmla="*/ 16 w 32"/>
                  <a:gd name="T5" fmla="*/ 32 h 48"/>
                  <a:gd name="T6" fmla="*/ 0 w 32"/>
                  <a:gd name="T7" fmla="*/ 48 h 48"/>
                  <a:gd name="T8" fmla="*/ 16 w 32"/>
                  <a:gd name="T9" fmla="*/ 0 h 4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"/>
                  <a:gd name="T16" fmla="*/ 0 h 48"/>
                  <a:gd name="T17" fmla="*/ 32 w 32"/>
                  <a:gd name="T18" fmla="*/ 48 h 4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" h="48">
                    <a:moveTo>
                      <a:pt x="16" y="0"/>
                    </a:moveTo>
                    <a:lnTo>
                      <a:pt x="32" y="48"/>
                    </a:lnTo>
                    <a:lnTo>
                      <a:pt x="16" y="32"/>
                    </a:lnTo>
                    <a:lnTo>
                      <a:pt x="0" y="48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008800"/>
              </a:solidFill>
              <a:ln w="12700">
                <a:solidFill>
                  <a:srgbClr val="0088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302" name="Line 93"/>
              <p:cNvSpPr>
                <a:spLocks noChangeShapeType="1"/>
              </p:cNvSpPr>
              <p:nvPr/>
            </p:nvSpPr>
            <p:spPr bwMode="auto">
              <a:xfrm flipV="1">
                <a:off x="2432" y="2712"/>
                <a:ext cx="1" cy="24"/>
              </a:xfrm>
              <a:prstGeom prst="line">
                <a:avLst/>
              </a:prstGeom>
              <a:noFill/>
              <a:ln w="12700">
                <a:solidFill>
                  <a:srgbClr val="0088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6166" name="Rectangle 94"/>
            <p:cNvSpPr>
              <a:spLocks noChangeArrowheads="1"/>
            </p:cNvSpPr>
            <p:nvPr/>
          </p:nvSpPr>
          <p:spPr bwMode="auto">
            <a:xfrm>
              <a:off x="2480" y="2680"/>
              <a:ext cx="128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8800"/>
                  </a:solidFill>
                </a:rPr>
                <a:t>PP</a:t>
              </a:r>
              <a:endParaRPr lang="en-US"/>
            </a:p>
          </p:txBody>
        </p:sp>
        <p:grpSp>
          <p:nvGrpSpPr>
            <p:cNvPr id="6" name="Group 95"/>
            <p:cNvGrpSpPr>
              <a:grpSpLocks/>
            </p:cNvGrpSpPr>
            <p:nvPr/>
          </p:nvGrpSpPr>
          <p:grpSpPr bwMode="auto">
            <a:xfrm>
              <a:off x="2416" y="2600"/>
              <a:ext cx="32" cy="80"/>
              <a:chOff x="2416" y="2600"/>
              <a:chExt cx="32" cy="80"/>
            </a:xfrm>
          </p:grpSpPr>
          <p:sp>
            <p:nvSpPr>
              <p:cNvPr id="46297" name="Freeform 96"/>
              <p:cNvSpPr>
                <a:spLocks/>
              </p:cNvSpPr>
              <p:nvPr/>
            </p:nvSpPr>
            <p:spPr bwMode="auto">
              <a:xfrm>
                <a:off x="2416" y="2632"/>
                <a:ext cx="32" cy="48"/>
              </a:xfrm>
              <a:custGeom>
                <a:avLst/>
                <a:gdLst>
                  <a:gd name="T0" fmla="*/ 16 w 32"/>
                  <a:gd name="T1" fmla="*/ 48 h 48"/>
                  <a:gd name="T2" fmla="*/ 0 w 32"/>
                  <a:gd name="T3" fmla="*/ 0 h 48"/>
                  <a:gd name="T4" fmla="*/ 16 w 32"/>
                  <a:gd name="T5" fmla="*/ 16 h 48"/>
                  <a:gd name="T6" fmla="*/ 32 w 32"/>
                  <a:gd name="T7" fmla="*/ 0 h 48"/>
                  <a:gd name="T8" fmla="*/ 16 w 32"/>
                  <a:gd name="T9" fmla="*/ 48 h 4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"/>
                  <a:gd name="T16" fmla="*/ 0 h 48"/>
                  <a:gd name="T17" fmla="*/ 32 w 32"/>
                  <a:gd name="T18" fmla="*/ 48 h 4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" h="48">
                    <a:moveTo>
                      <a:pt x="16" y="48"/>
                    </a:moveTo>
                    <a:lnTo>
                      <a:pt x="0" y="0"/>
                    </a:lnTo>
                    <a:lnTo>
                      <a:pt x="16" y="16"/>
                    </a:lnTo>
                    <a:lnTo>
                      <a:pt x="32" y="0"/>
                    </a:lnTo>
                    <a:lnTo>
                      <a:pt x="16" y="48"/>
                    </a:lnTo>
                    <a:close/>
                  </a:path>
                </a:pathLst>
              </a:custGeom>
              <a:solidFill>
                <a:srgbClr val="008800"/>
              </a:solidFill>
              <a:ln w="12700">
                <a:solidFill>
                  <a:srgbClr val="0088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298" name="Freeform 97"/>
              <p:cNvSpPr>
                <a:spLocks/>
              </p:cNvSpPr>
              <p:nvPr/>
            </p:nvSpPr>
            <p:spPr bwMode="auto">
              <a:xfrm>
                <a:off x="2416" y="2600"/>
                <a:ext cx="32" cy="48"/>
              </a:xfrm>
              <a:custGeom>
                <a:avLst/>
                <a:gdLst>
                  <a:gd name="T0" fmla="*/ 16 w 32"/>
                  <a:gd name="T1" fmla="*/ 0 h 48"/>
                  <a:gd name="T2" fmla="*/ 32 w 32"/>
                  <a:gd name="T3" fmla="*/ 48 h 48"/>
                  <a:gd name="T4" fmla="*/ 16 w 32"/>
                  <a:gd name="T5" fmla="*/ 32 h 48"/>
                  <a:gd name="T6" fmla="*/ 0 w 32"/>
                  <a:gd name="T7" fmla="*/ 48 h 48"/>
                  <a:gd name="T8" fmla="*/ 16 w 32"/>
                  <a:gd name="T9" fmla="*/ 0 h 4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"/>
                  <a:gd name="T16" fmla="*/ 0 h 48"/>
                  <a:gd name="T17" fmla="*/ 32 w 32"/>
                  <a:gd name="T18" fmla="*/ 48 h 4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" h="48">
                    <a:moveTo>
                      <a:pt x="16" y="0"/>
                    </a:moveTo>
                    <a:lnTo>
                      <a:pt x="32" y="48"/>
                    </a:lnTo>
                    <a:lnTo>
                      <a:pt x="16" y="32"/>
                    </a:lnTo>
                    <a:lnTo>
                      <a:pt x="0" y="48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008800"/>
              </a:solidFill>
              <a:ln w="12700">
                <a:solidFill>
                  <a:srgbClr val="0088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299" name="Line 98"/>
              <p:cNvSpPr>
                <a:spLocks noChangeShapeType="1"/>
              </p:cNvSpPr>
              <p:nvPr/>
            </p:nvSpPr>
            <p:spPr bwMode="auto">
              <a:xfrm flipV="1">
                <a:off x="2432" y="2632"/>
                <a:ext cx="1" cy="16"/>
              </a:xfrm>
              <a:prstGeom prst="line">
                <a:avLst/>
              </a:prstGeom>
              <a:noFill/>
              <a:ln w="12700">
                <a:solidFill>
                  <a:srgbClr val="0088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6168" name="Rectangle 99"/>
            <p:cNvSpPr>
              <a:spLocks noChangeArrowheads="1"/>
            </p:cNvSpPr>
            <p:nvPr/>
          </p:nvSpPr>
          <p:spPr bwMode="auto">
            <a:xfrm>
              <a:off x="2480" y="2528"/>
              <a:ext cx="133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8800"/>
                  </a:solidFill>
                </a:rPr>
                <a:t>PC</a:t>
              </a:r>
              <a:endParaRPr lang="en-US"/>
            </a:p>
          </p:txBody>
        </p:sp>
        <p:sp>
          <p:nvSpPr>
            <p:cNvPr id="46169" name="Rectangle 100"/>
            <p:cNvSpPr>
              <a:spLocks noChangeArrowheads="1"/>
            </p:cNvSpPr>
            <p:nvPr/>
          </p:nvSpPr>
          <p:spPr bwMode="auto">
            <a:xfrm>
              <a:off x="2736" y="2520"/>
              <a:ext cx="188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8800"/>
                  </a:solidFill>
                </a:rPr>
                <a:t>PET</a:t>
              </a:r>
              <a:endParaRPr lang="en-US"/>
            </a:p>
          </p:txBody>
        </p:sp>
        <p:grpSp>
          <p:nvGrpSpPr>
            <p:cNvPr id="7" name="Group 101"/>
            <p:cNvGrpSpPr>
              <a:grpSpLocks/>
            </p:cNvGrpSpPr>
            <p:nvPr/>
          </p:nvGrpSpPr>
          <p:grpSpPr bwMode="auto">
            <a:xfrm>
              <a:off x="920" y="2432"/>
              <a:ext cx="136" cy="865"/>
              <a:chOff x="920" y="2432"/>
              <a:chExt cx="136" cy="865"/>
            </a:xfrm>
          </p:grpSpPr>
          <p:sp>
            <p:nvSpPr>
              <p:cNvPr id="46287" name="Line 102"/>
              <p:cNvSpPr>
                <a:spLocks noChangeShapeType="1"/>
              </p:cNvSpPr>
              <p:nvPr/>
            </p:nvSpPr>
            <p:spPr bwMode="auto">
              <a:xfrm>
                <a:off x="920" y="2688"/>
                <a:ext cx="136" cy="1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288" name="Line 103"/>
              <p:cNvSpPr>
                <a:spLocks noChangeShapeType="1"/>
              </p:cNvSpPr>
              <p:nvPr/>
            </p:nvSpPr>
            <p:spPr bwMode="auto">
              <a:xfrm>
                <a:off x="920" y="3296"/>
                <a:ext cx="136" cy="1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289" name="Line 104"/>
              <p:cNvSpPr>
                <a:spLocks noChangeShapeType="1"/>
              </p:cNvSpPr>
              <p:nvPr/>
            </p:nvSpPr>
            <p:spPr bwMode="auto">
              <a:xfrm>
                <a:off x="920" y="3032"/>
                <a:ext cx="136" cy="1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290" name="Line 105"/>
              <p:cNvSpPr>
                <a:spLocks noChangeShapeType="1"/>
              </p:cNvSpPr>
              <p:nvPr/>
            </p:nvSpPr>
            <p:spPr bwMode="auto">
              <a:xfrm>
                <a:off x="920" y="2568"/>
                <a:ext cx="136" cy="1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291" name="Line 106"/>
              <p:cNvSpPr>
                <a:spLocks noChangeShapeType="1"/>
              </p:cNvSpPr>
              <p:nvPr/>
            </p:nvSpPr>
            <p:spPr bwMode="auto">
              <a:xfrm>
                <a:off x="920" y="2880"/>
                <a:ext cx="136" cy="1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292" name="Line 107"/>
              <p:cNvSpPr>
                <a:spLocks noChangeShapeType="1"/>
              </p:cNvSpPr>
              <p:nvPr/>
            </p:nvSpPr>
            <p:spPr bwMode="auto">
              <a:xfrm>
                <a:off x="920" y="2776"/>
                <a:ext cx="136" cy="1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293" name="Line 108"/>
              <p:cNvSpPr>
                <a:spLocks noChangeShapeType="1"/>
              </p:cNvSpPr>
              <p:nvPr/>
            </p:nvSpPr>
            <p:spPr bwMode="auto">
              <a:xfrm>
                <a:off x="920" y="2624"/>
                <a:ext cx="136" cy="1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294" name="Line 109"/>
              <p:cNvSpPr>
                <a:spLocks noChangeShapeType="1"/>
              </p:cNvSpPr>
              <p:nvPr/>
            </p:nvSpPr>
            <p:spPr bwMode="auto">
              <a:xfrm>
                <a:off x="920" y="2512"/>
                <a:ext cx="136" cy="1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295" name="Line 110"/>
              <p:cNvSpPr>
                <a:spLocks noChangeShapeType="1"/>
              </p:cNvSpPr>
              <p:nvPr/>
            </p:nvSpPr>
            <p:spPr bwMode="auto">
              <a:xfrm>
                <a:off x="920" y="2472"/>
                <a:ext cx="136" cy="1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296" name="Line 111"/>
              <p:cNvSpPr>
                <a:spLocks noChangeShapeType="1"/>
              </p:cNvSpPr>
              <p:nvPr/>
            </p:nvSpPr>
            <p:spPr bwMode="auto">
              <a:xfrm>
                <a:off x="920" y="2432"/>
                <a:ext cx="136" cy="1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6171" name="Rectangle 112"/>
            <p:cNvSpPr>
              <a:spLocks noChangeArrowheads="1"/>
            </p:cNvSpPr>
            <p:nvPr/>
          </p:nvSpPr>
          <p:spPr bwMode="auto">
            <a:xfrm>
              <a:off x="762" y="2976"/>
              <a:ext cx="124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20</a:t>
              </a:r>
              <a:endParaRPr lang="en-US"/>
            </a:p>
          </p:txBody>
        </p:sp>
        <p:sp>
          <p:nvSpPr>
            <p:cNvPr id="46172" name="Rectangle 113"/>
            <p:cNvSpPr>
              <a:spLocks noChangeArrowheads="1"/>
            </p:cNvSpPr>
            <p:nvPr/>
          </p:nvSpPr>
          <p:spPr bwMode="auto">
            <a:xfrm>
              <a:off x="762" y="2721"/>
              <a:ext cx="124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30</a:t>
              </a:r>
              <a:endParaRPr lang="en-US"/>
            </a:p>
          </p:txBody>
        </p:sp>
        <p:sp>
          <p:nvSpPr>
            <p:cNvPr id="46173" name="Rectangle 114"/>
            <p:cNvSpPr>
              <a:spLocks noChangeArrowheads="1"/>
            </p:cNvSpPr>
            <p:nvPr/>
          </p:nvSpPr>
          <p:spPr bwMode="auto">
            <a:xfrm>
              <a:off x="762" y="2614"/>
              <a:ext cx="124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40</a:t>
              </a:r>
              <a:endParaRPr lang="en-US"/>
            </a:p>
          </p:txBody>
        </p:sp>
        <p:sp>
          <p:nvSpPr>
            <p:cNvPr id="46174" name="Line 115"/>
            <p:cNvSpPr>
              <a:spLocks noChangeShapeType="1"/>
            </p:cNvSpPr>
            <p:nvPr/>
          </p:nvSpPr>
          <p:spPr bwMode="auto">
            <a:xfrm>
              <a:off x="920" y="3560"/>
              <a:ext cx="136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175" name="Line 116"/>
            <p:cNvSpPr>
              <a:spLocks noChangeShapeType="1"/>
            </p:cNvSpPr>
            <p:nvPr/>
          </p:nvSpPr>
          <p:spPr bwMode="auto">
            <a:xfrm>
              <a:off x="920" y="4144"/>
              <a:ext cx="136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176" name="Line 117"/>
            <p:cNvSpPr>
              <a:spLocks noChangeShapeType="1"/>
            </p:cNvSpPr>
            <p:nvPr/>
          </p:nvSpPr>
          <p:spPr bwMode="auto">
            <a:xfrm>
              <a:off x="920" y="3904"/>
              <a:ext cx="136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177" name="Line 118"/>
            <p:cNvSpPr>
              <a:spLocks noChangeShapeType="1"/>
            </p:cNvSpPr>
            <p:nvPr/>
          </p:nvSpPr>
          <p:spPr bwMode="auto">
            <a:xfrm>
              <a:off x="920" y="3440"/>
              <a:ext cx="136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178" name="Line 119"/>
            <p:cNvSpPr>
              <a:spLocks noChangeShapeType="1"/>
            </p:cNvSpPr>
            <p:nvPr/>
          </p:nvSpPr>
          <p:spPr bwMode="auto">
            <a:xfrm>
              <a:off x="920" y="3752"/>
              <a:ext cx="136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179" name="Line 120"/>
            <p:cNvSpPr>
              <a:spLocks noChangeShapeType="1"/>
            </p:cNvSpPr>
            <p:nvPr/>
          </p:nvSpPr>
          <p:spPr bwMode="auto">
            <a:xfrm>
              <a:off x="920" y="3648"/>
              <a:ext cx="136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180" name="Line 121"/>
            <p:cNvSpPr>
              <a:spLocks noChangeShapeType="1"/>
            </p:cNvSpPr>
            <p:nvPr/>
          </p:nvSpPr>
          <p:spPr bwMode="auto">
            <a:xfrm>
              <a:off x="920" y="3496"/>
              <a:ext cx="136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181" name="Line 122"/>
            <p:cNvSpPr>
              <a:spLocks noChangeShapeType="1"/>
            </p:cNvSpPr>
            <p:nvPr/>
          </p:nvSpPr>
          <p:spPr bwMode="auto">
            <a:xfrm>
              <a:off x="920" y="3384"/>
              <a:ext cx="136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182" name="Line 123"/>
            <p:cNvSpPr>
              <a:spLocks noChangeShapeType="1"/>
            </p:cNvSpPr>
            <p:nvPr/>
          </p:nvSpPr>
          <p:spPr bwMode="auto">
            <a:xfrm>
              <a:off x="920" y="3344"/>
              <a:ext cx="136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183" name="Line 124"/>
            <p:cNvSpPr>
              <a:spLocks noChangeShapeType="1"/>
            </p:cNvSpPr>
            <p:nvPr/>
          </p:nvSpPr>
          <p:spPr bwMode="auto">
            <a:xfrm>
              <a:off x="920" y="3304"/>
              <a:ext cx="136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8" name="Group 125"/>
            <p:cNvGrpSpPr>
              <a:grpSpLocks/>
            </p:cNvGrpSpPr>
            <p:nvPr/>
          </p:nvGrpSpPr>
          <p:grpSpPr bwMode="auto">
            <a:xfrm>
              <a:off x="920" y="1560"/>
              <a:ext cx="136" cy="873"/>
              <a:chOff x="920" y="1560"/>
              <a:chExt cx="136" cy="873"/>
            </a:xfrm>
          </p:grpSpPr>
          <p:sp>
            <p:nvSpPr>
              <p:cNvPr id="46277" name="Line 126"/>
              <p:cNvSpPr>
                <a:spLocks noChangeShapeType="1"/>
              </p:cNvSpPr>
              <p:nvPr/>
            </p:nvSpPr>
            <p:spPr bwMode="auto">
              <a:xfrm>
                <a:off x="920" y="1824"/>
                <a:ext cx="136" cy="1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278" name="Line 127"/>
              <p:cNvSpPr>
                <a:spLocks noChangeShapeType="1"/>
              </p:cNvSpPr>
              <p:nvPr/>
            </p:nvSpPr>
            <p:spPr bwMode="auto">
              <a:xfrm>
                <a:off x="920" y="2432"/>
                <a:ext cx="136" cy="1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279" name="Line 128"/>
              <p:cNvSpPr>
                <a:spLocks noChangeShapeType="1"/>
              </p:cNvSpPr>
              <p:nvPr/>
            </p:nvSpPr>
            <p:spPr bwMode="auto">
              <a:xfrm>
                <a:off x="920" y="2168"/>
                <a:ext cx="136" cy="1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280" name="Line 129"/>
              <p:cNvSpPr>
                <a:spLocks noChangeShapeType="1"/>
              </p:cNvSpPr>
              <p:nvPr/>
            </p:nvSpPr>
            <p:spPr bwMode="auto">
              <a:xfrm>
                <a:off x="920" y="1696"/>
                <a:ext cx="136" cy="1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281" name="Line 130"/>
              <p:cNvSpPr>
                <a:spLocks noChangeShapeType="1"/>
              </p:cNvSpPr>
              <p:nvPr/>
            </p:nvSpPr>
            <p:spPr bwMode="auto">
              <a:xfrm>
                <a:off x="920" y="2008"/>
                <a:ext cx="136" cy="1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282" name="Line 131"/>
              <p:cNvSpPr>
                <a:spLocks noChangeShapeType="1"/>
              </p:cNvSpPr>
              <p:nvPr/>
            </p:nvSpPr>
            <p:spPr bwMode="auto">
              <a:xfrm>
                <a:off x="920" y="1904"/>
                <a:ext cx="136" cy="1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283" name="Line 132"/>
              <p:cNvSpPr>
                <a:spLocks noChangeShapeType="1"/>
              </p:cNvSpPr>
              <p:nvPr/>
            </p:nvSpPr>
            <p:spPr bwMode="auto">
              <a:xfrm>
                <a:off x="920" y="1752"/>
                <a:ext cx="136" cy="1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284" name="Line 133"/>
              <p:cNvSpPr>
                <a:spLocks noChangeShapeType="1"/>
              </p:cNvSpPr>
              <p:nvPr/>
            </p:nvSpPr>
            <p:spPr bwMode="auto">
              <a:xfrm>
                <a:off x="920" y="1640"/>
                <a:ext cx="136" cy="1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285" name="Line 134"/>
              <p:cNvSpPr>
                <a:spLocks noChangeShapeType="1"/>
              </p:cNvSpPr>
              <p:nvPr/>
            </p:nvSpPr>
            <p:spPr bwMode="auto">
              <a:xfrm>
                <a:off x="920" y="1600"/>
                <a:ext cx="136" cy="1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286" name="Line 135"/>
              <p:cNvSpPr>
                <a:spLocks noChangeShapeType="1"/>
              </p:cNvSpPr>
              <p:nvPr/>
            </p:nvSpPr>
            <p:spPr bwMode="auto">
              <a:xfrm>
                <a:off x="920" y="1560"/>
                <a:ext cx="136" cy="1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6185" name="Line 136"/>
            <p:cNvSpPr>
              <a:spLocks noChangeShapeType="1"/>
            </p:cNvSpPr>
            <p:nvPr/>
          </p:nvSpPr>
          <p:spPr bwMode="auto">
            <a:xfrm>
              <a:off x="920" y="952"/>
              <a:ext cx="136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186" name="Line 137"/>
            <p:cNvSpPr>
              <a:spLocks noChangeShapeType="1"/>
            </p:cNvSpPr>
            <p:nvPr/>
          </p:nvSpPr>
          <p:spPr bwMode="auto">
            <a:xfrm>
              <a:off x="920" y="1560"/>
              <a:ext cx="136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187" name="Line 138"/>
            <p:cNvSpPr>
              <a:spLocks noChangeShapeType="1"/>
            </p:cNvSpPr>
            <p:nvPr/>
          </p:nvSpPr>
          <p:spPr bwMode="auto">
            <a:xfrm>
              <a:off x="920" y="1296"/>
              <a:ext cx="136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188" name="Line 139"/>
            <p:cNvSpPr>
              <a:spLocks noChangeShapeType="1"/>
            </p:cNvSpPr>
            <p:nvPr/>
          </p:nvSpPr>
          <p:spPr bwMode="auto">
            <a:xfrm>
              <a:off x="920" y="1144"/>
              <a:ext cx="136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189" name="Line 140"/>
            <p:cNvSpPr>
              <a:spLocks noChangeShapeType="1"/>
            </p:cNvSpPr>
            <p:nvPr/>
          </p:nvSpPr>
          <p:spPr bwMode="auto">
            <a:xfrm>
              <a:off x="920" y="1040"/>
              <a:ext cx="136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190" name="Rectangle 141"/>
            <p:cNvSpPr>
              <a:spLocks noChangeArrowheads="1"/>
            </p:cNvSpPr>
            <p:nvPr/>
          </p:nvSpPr>
          <p:spPr bwMode="auto">
            <a:xfrm>
              <a:off x="638" y="1240"/>
              <a:ext cx="248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2000</a:t>
              </a:r>
              <a:endParaRPr lang="en-US"/>
            </a:p>
          </p:txBody>
        </p:sp>
        <p:sp>
          <p:nvSpPr>
            <p:cNvPr id="46191" name="Rectangle 142"/>
            <p:cNvSpPr>
              <a:spLocks noChangeArrowheads="1"/>
            </p:cNvSpPr>
            <p:nvPr/>
          </p:nvSpPr>
          <p:spPr bwMode="auto">
            <a:xfrm>
              <a:off x="638" y="1088"/>
              <a:ext cx="248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3000</a:t>
              </a:r>
              <a:endParaRPr lang="en-US"/>
            </a:p>
          </p:txBody>
        </p:sp>
        <p:sp>
          <p:nvSpPr>
            <p:cNvPr id="46192" name="Rectangle 143"/>
            <p:cNvSpPr>
              <a:spLocks noChangeArrowheads="1"/>
            </p:cNvSpPr>
            <p:nvPr/>
          </p:nvSpPr>
          <p:spPr bwMode="auto">
            <a:xfrm>
              <a:off x="638" y="888"/>
              <a:ext cx="248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5000</a:t>
              </a:r>
              <a:endParaRPr lang="en-US"/>
            </a:p>
          </p:txBody>
        </p:sp>
        <p:grpSp>
          <p:nvGrpSpPr>
            <p:cNvPr id="9" name="Group 144"/>
            <p:cNvGrpSpPr>
              <a:grpSpLocks/>
            </p:cNvGrpSpPr>
            <p:nvPr/>
          </p:nvGrpSpPr>
          <p:grpSpPr bwMode="auto">
            <a:xfrm>
              <a:off x="1800" y="2824"/>
              <a:ext cx="32" cy="344"/>
              <a:chOff x="1800" y="2824"/>
              <a:chExt cx="32" cy="344"/>
            </a:xfrm>
          </p:grpSpPr>
          <p:sp>
            <p:nvSpPr>
              <p:cNvPr id="46274" name="Freeform 145"/>
              <p:cNvSpPr>
                <a:spLocks/>
              </p:cNvSpPr>
              <p:nvPr/>
            </p:nvSpPr>
            <p:spPr bwMode="auto">
              <a:xfrm>
                <a:off x="1800" y="3120"/>
                <a:ext cx="32" cy="48"/>
              </a:xfrm>
              <a:custGeom>
                <a:avLst/>
                <a:gdLst>
                  <a:gd name="T0" fmla="*/ 16 w 32"/>
                  <a:gd name="T1" fmla="*/ 48 h 48"/>
                  <a:gd name="T2" fmla="*/ 0 w 32"/>
                  <a:gd name="T3" fmla="*/ 0 h 48"/>
                  <a:gd name="T4" fmla="*/ 16 w 32"/>
                  <a:gd name="T5" fmla="*/ 16 h 48"/>
                  <a:gd name="T6" fmla="*/ 32 w 32"/>
                  <a:gd name="T7" fmla="*/ 0 h 48"/>
                  <a:gd name="T8" fmla="*/ 16 w 32"/>
                  <a:gd name="T9" fmla="*/ 48 h 4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"/>
                  <a:gd name="T16" fmla="*/ 0 h 48"/>
                  <a:gd name="T17" fmla="*/ 32 w 32"/>
                  <a:gd name="T18" fmla="*/ 48 h 4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" h="48">
                    <a:moveTo>
                      <a:pt x="16" y="48"/>
                    </a:moveTo>
                    <a:lnTo>
                      <a:pt x="0" y="0"/>
                    </a:lnTo>
                    <a:lnTo>
                      <a:pt x="16" y="16"/>
                    </a:lnTo>
                    <a:lnTo>
                      <a:pt x="32" y="0"/>
                    </a:lnTo>
                    <a:lnTo>
                      <a:pt x="16" y="48"/>
                    </a:lnTo>
                    <a:close/>
                  </a:path>
                </a:pathLst>
              </a:custGeom>
              <a:solidFill>
                <a:srgbClr val="0000DD"/>
              </a:solidFill>
              <a:ln w="12700">
                <a:solidFill>
                  <a:srgbClr val="0000D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275" name="Freeform 146"/>
              <p:cNvSpPr>
                <a:spLocks/>
              </p:cNvSpPr>
              <p:nvPr/>
            </p:nvSpPr>
            <p:spPr bwMode="auto">
              <a:xfrm>
                <a:off x="1800" y="2824"/>
                <a:ext cx="32" cy="48"/>
              </a:xfrm>
              <a:custGeom>
                <a:avLst/>
                <a:gdLst>
                  <a:gd name="T0" fmla="*/ 16 w 32"/>
                  <a:gd name="T1" fmla="*/ 0 h 48"/>
                  <a:gd name="T2" fmla="*/ 32 w 32"/>
                  <a:gd name="T3" fmla="*/ 48 h 48"/>
                  <a:gd name="T4" fmla="*/ 16 w 32"/>
                  <a:gd name="T5" fmla="*/ 32 h 48"/>
                  <a:gd name="T6" fmla="*/ 0 w 32"/>
                  <a:gd name="T7" fmla="*/ 48 h 48"/>
                  <a:gd name="T8" fmla="*/ 16 w 32"/>
                  <a:gd name="T9" fmla="*/ 0 h 4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"/>
                  <a:gd name="T16" fmla="*/ 0 h 48"/>
                  <a:gd name="T17" fmla="*/ 32 w 32"/>
                  <a:gd name="T18" fmla="*/ 48 h 4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" h="48">
                    <a:moveTo>
                      <a:pt x="16" y="0"/>
                    </a:moveTo>
                    <a:lnTo>
                      <a:pt x="32" y="48"/>
                    </a:lnTo>
                    <a:lnTo>
                      <a:pt x="16" y="32"/>
                    </a:lnTo>
                    <a:lnTo>
                      <a:pt x="0" y="48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0000DD"/>
              </a:solidFill>
              <a:ln w="12700">
                <a:solidFill>
                  <a:srgbClr val="0000D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276" name="Line 147"/>
              <p:cNvSpPr>
                <a:spLocks noChangeShapeType="1"/>
              </p:cNvSpPr>
              <p:nvPr/>
            </p:nvSpPr>
            <p:spPr bwMode="auto">
              <a:xfrm flipV="1">
                <a:off x="1816" y="2856"/>
                <a:ext cx="1" cy="280"/>
              </a:xfrm>
              <a:prstGeom prst="line">
                <a:avLst/>
              </a:prstGeom>
              <a:noFill/>
              <a:ln w="12700">
                <a:solidFill>
                  <a:srgbClr val="0000D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6194" name="Rectangle 148"/>
            <p:cNvSpPr>
              <a:spLocks noChangeArrowheads="1"/>
            </p:cNvSpPr>
            <p:nvPr/>
          </p:nvSpPr>
          <p:spPr bwMode="auto">
            <a:xfrm>
              <a:off x="1832" y="2952"/>
              <a:ext cx="367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DD"/>
                  </a:solidFill>
                </a:rPr>
                <a:t>Graphite</a:t>
              </a:r>
              <a:endParaRPr lang="en-US"/>
            </a:p>
          </p:txBody>
        </p:sp>
        <p:grpSp>
          <p:nvGrpSpPr>
            <p:cNvPr id="10" name="Group 149"/>
            <p:cNvGrpSpPr>
              <a:grpSpLocks/>
            </p:cNvGrpSpPr>
            <p:nvPr/>
          </p:nvGrpSpPr>
          <p:grpSpPr bwMode="auto">
            <a:xfrm>
              <a:off x="1800" y="1784"/>
              <a:ext cx="32" cy="224"/>
              <a:chOff x="1800" y="1784"/>
              <a:chExt cx="32" cy="224"/>
            </a:xfrm>
          </p:grpSpPr>
          <p:sp>
            <p:nvSpPr>
              <p:cNvPr id="46271" name="Freeform 150"/>
              <p:cNvSpPr>
                <a:spLocks/>
              </p:cNvSpPr>
              <p:nvPr/>
            </p:nvSpPr>
            <p:spPr bwMode="auto">
              <a:xfrm>
                <a:off x="1800" y="1960"/>
                <a:ext cx="32" cy="48"/>
              </a:xfrm>
              <a:custGeom>
                <a:avLst/>
                <a:gdLst>
                  <a:gd name="T0" fmla="*/ 16 w 32"/>
                  <a:gd name="T1" fmla="*/ 48 h 48"/>
                  <a:gd name="T2" fmla="*/ 0 w 32"/>
                  <a:gd name="T3" fmla="*/ 0 h 48"/>
                  <a:gd name="T4" fmla="*/ 16 w 32"/>
                  <a:gd name="T5" fmla="*/ 16 h 48"/>
                  <a:gd name="T6" fmla="*/ 32 w 32"/>
                  <a:gd name="T7" fmla="*/ 0 h 48"/>
                  <a:gd name="T8" fmla="*/ 16 w 32"/>
                  <a:gd name="T9" fmla="*/ 48 h 4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"/>
                  <a:gd name="T16" fmla="*/ 0 h 48"/>
                  <a:gd name="T17" fmla="*/ 32 w 32"/>
                  <a:gd name="T18" fmla="*/ 48 h 4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" h="48">
                    <a:moveTo>
                      <a:pt x="16" y="48"/>
                    </a:moveTo>
                    <a:lnTo>
                      <a:pt x="0" y="0"/>
                    </a:lnTo>
                    <a:lnTo>
                      <a:pt x="16" y="16"/>
                    </a:lnTo>
                    <a:lnTo>
                      <a:pt x="32" y="0"/>
                    </a:lnTo>
                    <a:lnTo>
                      <a:pt x="16" y="48"/>
                    </a:lnTo>
                    <a:close/>
                  </a:path>
                </a:pathLst>
              </a:custGeom>
              <a:solidFill>
                <a:srgbClr val="0000DD"/>
              </a:solidFill>
              <a:ln w="12700">
                <a:solidFill>
                  <a:srgbClr val="0000D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272" name="Freeform 151"/>
              <p:cNvSpPr>
                <a:spLocks/>
              </p:cNvSpPr>
              <p:nvPr/>
            </p:nvSpPr>
            <p:spPr bwMode="auto">
              <a:xfrm>
                <a:off x="1800" y="1784"/>
                <a:ext cx="32" cy="48"/>
              </a:xfrm>
              <a:custGeom>
                <a:avLst/>
                <a:gdLst>
                  <a:gd name="T0" fmla="*/ 16 w 32"/>
                  <a:gd name="T1" fmla="*/ 0 h 48"/>
                  <a:gd name="T2" fmla="*/ 32 w 32"/>
                  <a:gd name="T3" fmla="*/ 48 h 48"/>
                  <a:gd name="T4" fmla="*/ 16 w 32"/>
                  <a:gd name="T5" fmla="*/ 32 h 48"/>
                  <a:gd name="T6" fmla="*/ 0 w 32"/>
                  <a:gd name="T7" fmla="*/ 48 h 48"/>
                  <a:gd name="T8" fmla="*/ 16 w 32"/>
                  <a:gd name="T9" fmla="*/ 0 h 4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"/>
                  <a:gd name="T16" fmla="*/ 0 h 48"/>
                  <a:gd name="T17" fmla="*/ 32 w 32"/>
                  <a:gd name="T18" fmla="*/ 48 h 4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" h="48">
                    <a:moveTo>
                      <a:pt x="16" y="0"/>
                    </a:moveTo>
                    <a:lnTo>
                      <a:pt x="32" y="48"/>
                    </a:lnTo>
                    <a:lnTo>
                      <a:pt x="16" y="32"/>
                    </a:lnTo>
                    <a:lnTo>
                      <a:pt x="0" y="48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0000DD"/>
              </a:solidFill>
              <a:ln w="12700">
                <a:solidFill>
                  <a:srgbClr val="0000D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273" name="Line 152"/>
              <p:cNvSpPr>
                <a:spLocks noChangeShapeType="1"/>
              </p:cNvSpPr>
              <p:nvPr/>
            </p:nvSpPr>
            <p:spPr bwMode="auto">
              <a:xfrm flipV="1">
                <a:off x="1816" y="1816"/>
                <a:ext cx="1" cy="160"/>
              </a:xfrm>
              <a:prstGeom prst="line">
                <a:avLst/>
              </a:prstGeom>
              <a:noFill/>
              <a:ln w="12700">
                <a:solidFill>
                  <a:srgbClr val="0000D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6196" name="Rectangle 153"/>
            <p:cNvSpPr>
              <a:spLocks noChangeArrowheads="1"/>
            </p:cNvSpPr>
            <p:nvPr/>
          </p:nvSpPr>
          <p:spPr bwMode="auto">
            <a:xfrm>
              <a:off x="1832" y="1856"/>
              <a:ext cx="340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DD"/>
                  </a:solidFill>
                </a:rPr>
                <a:t>Al oxide</a:t>
              </a:r>
              <a:endParaRPr lang="en-US"/>
            </a:p>
          </p:txBody>
        </p:sp>
        <p:sp>
          <p:nvSpPr>
            <p:cNvPr id="46197" name="Oval 154"/>
            <p:cNvSpPr>
              <a:spLocks noChangeArrowheads="1"/>
            </p:cNvSpPr>
            <p:nvPr/>
          </p:nvSpPr>
          <p:spPr bwMode="auto">
            <a:xfrm>
              <a:off x="1800" y="2680"/>
              <a:ext cx="48" cy="48"/>
            </a:xfrm>
            <a:prstGeom prst="ellipse">
              <a:avLst/>
            </a:prstGeom>
            <a:solidFill>
              <a:srgbClr val="0000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198" name="Rectangle 155"/>
            <p:cNvSpPr>
              <a:spLocks noChangeArrowheads="1"/>
            </p:cNvSpPr>
            <p:nvPr/>
          </p:nvSpPr>
          <p:spPr bwMode="auto">
            <a:xfrm>
              <a:off x="1832" y="2648"/>
              <a:ext cx="388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DD"/>
                  </a:solidFill>
                </a:rPr>
                <a:t>Concrete</a:t>
              </a:r>
              <a:endParaRPr lang="en-US"/>
            </a:p>
          </p:txBody>
        </p:sp>
        <p:sp>
          <p:nvSpPr>
            <p:cNvPr id="46199" name="Oval 156"/>
            <p:cNvSpPr>
              <a:spLocks noChangeArrowheads="1"/>
            </p:cNvSpPr>
            <p:nvPr/>
          </p:nvSpPr>
          <p:spPr bwMode="auto">
            <a:xfrm>
              <a:off x="1800" y="1528"/>
              <a:ext cx="48" cy="48"/>
            </a:xfrm>
            <a:prstGeom prst="ellipse">
              <a:avLst/>
            </a:prstGeom>
            <a:solidFill>
              <a:srgbClr val="0000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200" name="Rectangle 157"/>
            <p:cNvSpPr>
              <a:spLocks noChangeArrowheads="1"/>
            </p:cNvSpPr>
            <p:nvPr/>
          </p:nvSpPr>
          <p:spPr bwMode="auto">
            <a:xfrm>
              <a:off x="1832" y="1496"/>
              <a:ext cx="382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DD"/>
                  </a:solidFill>
                </a:rPr>
                <a:t>Diamond</a:t>
              </a:r>
              <a:endParaRPr lang="en-US"/>
            </a:p>
          </p:txBody>
        </p:sp>
        <p:sp>
          <p:nvSpPr>
            <p:cNvPr id="46201" name="Rectangle 158"/>
            <p:cNvSpPr>
              <a:spLocks noChangeArrowheads="1"/>
            </p:cNvSpPr>
            <p:nvPr/>
          </p:nvSpPr>
          <p:spPr bwMode="auto">
            <a:xfrm>
              <a:off x="1832" y="2520"/>
              <a:ext cx="484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DD"/>
                  </a:solidFill>
                </a:rPr>
                <a:t>Glass-soda</a:t>
              </a:r>
              <a:endParaRPr lang="en-US"/>
            </a:p>
          </p:txBody>
        </p:sp>
        <p:sp>
          <p:nvSpPr>
            <p:cNvPr id="46202" name="Oval 159"/>
            <p:cNvSpPr>
              <a:spLocks noChangeArrowheads="1"/>
            </p:cNvSpPr>
            <p:nvPr/>
          </p:nvSpPr>
          <p:spPr bwMode="auto">
            <a:xfrm>
              <a:off x="1800" y="2552"/>
              <a:ext cx="48" cy="48"/>
            </a:xfrm>
            <a:prstGeom prst="ellipse">
              <a:avLst/>
            </a:prstGeom>
            <a:solidFill>
              <a:srgbClr val="0000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1" name="Group 160"/>
            <p:cNvGrpSpPr>
              <a:grpSpLocks/>
            </p:cNvGrpSpPr>
            <p:nvPr/>
          </p:nvGrpSpPr>
          <p:grpSpPr bwMode="auto">
            <a:xfrm>
              <a:off x="1800" y="2320"/>
              <a:ext cx="32" cy="176"/>
              <a:chOff x="1800" y="2320"/>
              <a:chExt cx="32" cy="176"/>
            </a:xfrm>
          </p:grpSpPr>
          <p:sp>
            <p:nvSpPr>
              <p:cNvPr id="46268" name="Freeform 161"/>
              <p:cNvSpPr>
                <a:spLocks/>
              </p:cNvSpPr>
              <p:nvPr/>
            </p:nvSpPr>
            <p:spPr bwMode="auto">
              <a:xfrm>
                <a:off x="1800" y="2448"/>
                <a:ext cx="32" cy="48"/>
              </a:xfrm>
              <a:custGeom>
                <a:avLst/>
                <a:gdLst>
                  <a:gd name="T0" fmla="*/ 16 w 32"/>
                  <a:gd name="T1" fmla="*/ 48 h 48"/>
                  <a:gd name="T2" fmla="*/ 0 w 32"/>
                  <a:gd name="T3" fmla="*/ 0 h 48"/>
                  <a:gd name="T4" fmla="*/ 16 w 32"/>
                  <a:gd name="T5" fmla="*/ 16 h 48"/>
                  <a:gd name="T6" fmla="*/ 32 w 32"/>
                  <a:gd name="T7" fmla="*/ 0 h 48"/>
                  <a:gd name="T8" fmla="*/ 16 w 32"/>
                  <a:gd name="T9" fmla="*/ 48 h 4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"/>
                  <a:gd name="T16" fmla="*/ 0 h 48"/>
                  <a:gd name="T17" fmla="*/ 32 w 32"/>
                  <a:gd name="T18" fmla="*/ 48 h 4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" h="48">
                    <a:moveTo>
                      <a:pt x="16" y="48"/>
                    </a:moveTo>
                    <a:lnTo>
                      <a:pt x="0" y="0"/>
                    </a:lnTo>
                    <a:lnTo>
                      <a:pt x="16" y="16"/>
                    </a:lnTo>
                    <a:lnTo>
                      <a:pt x="32" y="0"/>
                    </a:lnTo>
                    <a:lnTo>
                      <a:pt x="16" y="48"/>
                    </a:lnTo>
                    <a:close/>
                  </a:path>
                </a:pathLst>
              </a:custGeom>
              <a:solidFill>
                <a:srgbClr val="0000DD"/>
              </a:solidFill>
              <a:ln w="12700">
                <a:solidFill>
                  <a:srgbClr val="0000D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269" name="Freeform 162"/>
              <p:cNvSpPr>
                <a:spLocks/>
              </p:cNvSpPr>
              <p:nvPr/>
            </p:nvSpPr>
            <p:spPr bwMode="auto">
              <a:xfrm>
                <a:off x="1800" y="2320"/>
                <a:ext cx="32" cy="48"/>
              </a:xfrm>
              <a:custGeom>
                <a:avLst/>
                <a:gdLst>
                  <a:gd name="T0" fmla="*/ 16 w 32"/>
                  <a:gd name="T1" fmla="*/ 0 h 48"/>
                  <a:gd name="T2" fmla="*/ 32 w 32"/>
                  <a:gd name="T3" fmla="*/ 48 h 48"/>
                  <a:gd name="T4" fmla="*/ 16 w 32"/>
                  <a:gd name="T5" fmla="*/ 32 h 48"/>
                  <a:gd name="T6" fmla="*/ 0 w 32"/>
                  <a:gd name="T7" fmla="*/ 48 h 48"/>
                  <a:gd name="T8" fmla="*/ 16 w 32"/>
                  <a:gd name="T9" fmla="*/ 0 h 4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"/>
                  <a:gd name="T16" fmla="*/ 0 h 48"/>
                  <a:gd name="T17" fmla="*/ 32 w 32"/>
                  <a:gd name="T18" fmla="*/ 48 h 4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" h="48">
                    <a:moveTo>
                      <a:pt x="16" y="0"/>
                    </a:moveTo>
                    <a:lnTo>
                      <a:pt x="32" y="48"/>
                    </a:lnTo>
                    <a:lnTo>
                      <a:pt x="16" y="32"/>
                    </a:lnTo>
                    <a:lnTo>
                      <a:pt x="0" y="48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0000DD"/>
              </a:solidFill>
              <a:ln w="12700">
                <a:solidFill>
                  <a:srgbClr val="0000D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270" name="Line 163"/>
              <p:cNvSpPr>
                <a:spLocks noChangeShapeType="1"/>
              </p:cNvSpPr>
              <p:nvPr/>
            </p:nvSpPr>
            <p:spPr bwMode="auto">
              <a:xfrm flipV="1">
                <a:off x="1816" y="2352"/>
                <a:ext cx="1" cy="112"/>
              </a:xfrm>
              <a:prstGeom prst="line">
                <a:avLst/>
              </a:prstGeom>
              <a:noFill/>
              <a:ln w="12700">
                <a:solidFill>
                  <a:srgbClr val="0000D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2" name="Group 164"/>
            <p:cNvGrpSpPr>
              <a:grpSpLocks/>
            </p:cNvGrpSpPr>
            <p:nvPr/>
          </p:nvGrpSpPr>
          <p:grpSpPr bwMode="auto">
            <a:xfrm>
              <a:off x="2304" y="1616"/>
              <a:ext cx="32" cy="488"/>
              <a:chOff x="2304" y="1616"/>
              <a:chExt cx="32" cy="488"/>
            </a:xfrm>
          </p:grpSpPr>
          <p:sp>
            <p:nvSpPr>
              <p:cNvPr id="46265" name="Freeform 165"/>
              <p:cNvSpPr>
                <a:spLocks/>
              </p:cNvSpPr>
              <p:nvPr/>
            </p:nvSpPr>
            <p:spPr bwMode="auto">
              <a:xfrm>
                <a:off x="2304" y="2056"/>
                <a:ext cx="32" cy="48"/>
              </a:xfrm>
              <a:custGeom>
                <a:avLst/>
                <a:gdLst>
                  <a:gd name="T0" fmla="*/ 16 w 32"/>
                  <a:gd name="T1" fmla="*/ 48 h 48"/>
                  <a:gd name="T2" fmla="*/ 0 w 32"/>
                  <a:gd name="T3" fmla="*/ 0 h 48"/>
                  <a:gd name="T4" fmla="*/ 16 w 32"/>
                  <a:gd name="T5" fmla="*/ 16 h 48"/>
                  <a:gd name="T6" fmla="*/ 32 w 32"/>
                  <a:gd name="T7" fmla="*/ 0 h 48"/>
                  <a:gd name="T8" fmla="*/ 16 w 32"/>
                  <a:gd name="T9" fmla="*/ 48 h 4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"/>
                  <a:gd name="T16" fmla="*/ 0 h 48"/>
                  <a:gd name="T17" fmla="*/ 32 w 32"/>
                  <a:gd name="T18" fmla="*/ 48 h 4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" h="48">
                    <a:moveTo>
                      <a:pt x="16" y="48"/>
                    </a:moveTo>
                    <a:lnTo>
                      <a:pt x="0" y="0"/>
                    </a:lnTo>
                    <a:lnTo>
                      <a:pt x="16" y="16"/>
                    </a:lnTo>
                    <a:lnTo>
                      <a:pt x="32" y="0"/>
                    </a:lnTo>
                    <a:lnTo>
                      <a:pt x="16" y="48"/>
                    </a:lnTo>
                    <a:close/>
                  </a:path>
                </a:pathLst>
              </a:custGeom>
              <a:solidFill>
                <a:srgbClr val="0000DD"/>
              </a:solidFill>
              <a:ln w="12700">
                <a:solidFill>
                  <a:srgbClr val="0000D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266" name="Freeform 166"/>
              <p:cNvSpPr>
                <a:spLocks/>
              </p:cNvSpPr>
              <p:nvPr/>
            </p:nvSpPr>
            <p:spPr bwMode="auto">
              <a:xfrm>
                <a:off x="2304" y="1616"/>
                <a:ext cx="32" cy="48"/>
              </a:xfrm>
              <a:custGeom>
                <a:avLst/>
                <a:gdLst>
                  <a:gd name="T0" fmla="*/ 16 w 32"/>
                  <a:gd name="T1" fmla="*/ 0 h 48"/>
                  <a:gd name="T2" fmla="*/ 32 w 32"/>
                  <a:gd name="T3" fmla="*/ 48 h 48"/>
                  <a:gd name="T4" fmla="*/ 16 w 32"/>
                  <a:gd name="T5" fmla="*/ 32 h 48"/>
                  <a:gd name="T6" fmla="*/ 0 w 32"/>
                  <a:gd name="T7" fmla="*/ 48 h 48"/>
                  <a:gd name="T8" fmla="*/ 16 w 32"/>
                  <a:gd name="T9" fmla="*/ 0 h 4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"/>
                  <a:gd name="T16" fmla="*/ 0 h 48"/>
                  <a:gd name="T17" fmla="*/ 32 w 32"/>
                  <a:gd name="T18" fmla="*/ 48 h 4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" h="48">
                    <a:moveTo>
                      <a:pt x="16" y="0"/>
                    </a:moveTo>
                    <a:lnTo>
                      <a:pt x="32" y="48"/>
                    </a:lnTo>
                    <a:lnTo>
                      <a:pt x="16" y="32"/>
                    </a:lnTo>
                    <a:lnTo>
                      <a:pt x="0" y="48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0000DD"/>
              </a:solidFill>
              <a:ln w="12700">
                <a:solidFill>
                  <a:srgbClr val="0000D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267" name="Line 167"/>
              <p:cNvSpPr>
                <a:spLocks noChangeShapeType="1"/>
              </p:cNvSpPr>
              <p:nvPr/>
            </p:nvSpPr>
            <p:spPr bwMode="auto">
              <a:xfrm flipV="1">
                <a:off x="2320" y="1648"/>
                <a:ext cx="1" cy="424"/>
              </a:xfrm>
              <a:prstGeom prst="line">
                <a:avLst/>
              </a:prstGeom>
              <a:noFill/>
              <a:ln w="12700">
                <a:solidFill>
                  <a:srgbClr val="0000D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6205" name="Rectangle 168"/>
            <p:cNvSpPr>
              <a:spLocks noChangeArrowheads="1"/>
            </p:cNvSpPr>
            <p:nvPr/>
          </p:nvSpPr>
          <p:spPr bwMode="auto">
            <a:xfrm>
              <a:off x="1896" y="1712"/>
              <a:ext cx="372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DD"/>
                  </a:solidFill>
                </a:rPr>
                <a:t>Si nitride</a:t>
              </a:r>
              <a:endParaRPr lang="en-US"/>
            </a:p>
          </p:txBody>
        </p:sp>
        <p:grpSp>
          <p:nvGrpSpPr>
            <p:cNvPr id="13" name="Group 169"/>
            <p:cNvGrpSpPr>
              <a:grpSpLocks/>
            </p:cNvGrpSpPr>
            <p:nvPr/>
          </p:nvGrpSpPr>
          <p:grpSpPr bwMode="auto">
            <a:xfrm>
              <a:off x="2920" y="2488"/>
              <a:ext cx="32" cy="144"/>
              <a:chOff x="2920" y="2488"/>
              <a:chExt cx="32" cy="144"/>
            </a:xfrm>
          </p:grpSpPr>
          <p:sp>
            <p:nvSpPr>
              <p:cNvPr id="46262" name="Freeform 170"/>
              <p:cNvSpPr>
                <a:spLocks/>
              </p:cNvSpPr>
              <p:nvPr/>
            </p:nvSpPr>
            <p:spPr bwMode="auto">
              <a:xfrm>
                <a:off x="2920" y="2584"/>
                <a:ext cx="32" cy="48"/>
              </a:xfrm>
              <a:custGeom>
                <a:avLst/>
                <a:gdLst>
                  <a:gd name="T0" fmla="*/ 16 w 32"/>
                  <a:gd name="T1" fmla="*/ 48 h 48"/>
                  <a:gd name="T2" fmla="*/ 0 w 32"/>
                  <a:gd name="T3" fmla="*/ 0 h 48"/>
                  <a:gd name="T4" fmla="*/ 16 w 32"/>
                  <a:gd name="T5" fmla="*/ 16 h 48"/>
                  <a:gd name="T6" fmla="*/ 32 w 32"/>
                  <a:gd name="T7" fmla="*/ 0 h 48"/>
                  <a:gd name="T8" fmla="*/ 16 w 32"/>
                  <a:gd name="T9" fmla="*/ 48 h 4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"/>
                  <a:gd name="T16" fmla="*/ 0 h 48"/>
                  <a:gd name="T17" fmla="*/ 32 w 32"/>
                  <a:gd name="T18" fmla="*/ 48 h 4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" h="48">
                    <a:moveTo>
                      <a:pt x="16" y="48"/>
                    </a:moveTo>
                    <a:lnTo>
                      <a:pt x="0" y="0"/>
                    </a:lnTo>
                    <a:lnTo>
                      <a:pt x="16" y="16"/>
                    </a:lnTo>
                    <a:lnTo>
                      <a:pt x="32" y="0"/>
                    </a:lnTo>
                    <a:lnTo>
                      <a:pt x="16" y="48"/>
                    </a:lnTo>
                    <a:close/>
                  </a:path>
                </a:pathLst>
              </a:custGeom>
              <a:solidFill>
                <a:srgbClr val="008800"/>
              </a:solidFill>
              <a:ln w="12700">
                <a:solidFill>
                  <a:srgbClr val="0088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263" name="Freeform 171"/>
              <p:cNvSpPr>
                <a:spLocks/>
              </p:cNvSpPr>
              <p:nvPr/>
            </p:nvSpPr>
            <p:spPr bwMode="auto">
              <a:xfrm>
                <a:off x="2920" y="2488"/>
                <a:ext cx="32" cy="48"/>
              </a:xfrm>
              <a:custGeom>
                <a:avLst/>
                <a:gdLst>
                  <a:gd name="T0" fmla="*/ 16 w 32"/>
                  <a:gd name="T1" fmla="*/ 0 h 48"/>
                  <a:gd name="T2" fmla="*/ 32 w 32"/>
                  <a:gd name="T3" fmla="*/ 48 h 48"/>
                  <a:gd name="T4" fmla="*/ 16 w 32"/>
                  <a:gd name="T5" fmla="*/ 32 h 48"/>
                  <a:gd name="T6" fmla="*/ 0 w 32"/>
                  <a:gd name="T7" fmla="*/ 48 h 48"/>
                  <a:gd name="T8" fmla="*/ 16 w 32"/>
                  <a:gd name="T9" fmla="*/ 0 h 4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"/>
                  <a:gd name="T16" fmla="*/ 0 h 48"/>
                  <a:gd name="T17" fmla="*/ 32 w 32"/>
                  <a:gd name="T18" fmla="*/ 48 h 4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" h="48">
                    <a:moveTo>
                      <a:pt x="16" y="0"/>
                    </a:moveTo>
                    <a:lnTo>
                      <a:pt x="32" y="48"/>
                    </a:lnTo>
                    <a:lnTo>
                      <a:pt x="16" y="32"/>
                    </a:lnTo>
                    <a:lnTo>
                      <a:pt x="0" y="48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008800"/>
              </a:solidFill>
              <a:ln w="12700">
                <a:solidFill>
                  <a:srgbClr val="0088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264" name="Line 172"/>
              <p:cNvSpPr>
                <a:spLocks noChangeShapeType="1"/>
              </p:cNvSpPr>
              <p:nvPr/>
            </p:nvSpPr>
            <p:spPr bwMode="auto">
              <a:xfrm flipV="1">
                <a:off x="2936" y="2520"/>
                <a:ext cx="1" cy="80"/>
              </a:xfrm>
              <a:prstGeom prst="line">
                <a:avLst/>
              </a:prstGeom>
              <a:noFill/>
              <a:ln w="12700">
                <a:solidFill>
                  <a:srgbClr val="0088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4" name="Group 173"/>
            <p:cNvGrpSpPr>
              <a:grpSpLocks/>
            </p:cNvGrpSpPr>
            <p:nvPr/>
          </p:nvGrpSpPr>
          <p:grpSpPr bwMode="auto">
            <a:xfrm>
              <a:off x="2920" y="2760"/>
              <a:ext cx="32" cy="264"/>
              <a:chOff x="2920" y="2760"/>
              <a:chExt cx="32" cy="264"/>
            </a:xfrm>
          </p:grpSpPr>
          <p:sp>
            <p:nvSpPr>
              <p:cNvPr id="46259" name="Freeform 174"/>
              <p:cNvSpPr>
                <a:spLocks/>
              </p:cNvSpPr>
              <p:nvPr/>
            </p:nvSpPr>
            <p:spPr bwMode="auto">
              <a:xfrm>
                <a:off x="2920" y="2976"/>
                <a:ext cx="32" cy="48"/>
              </a:xfrm>
              <a:custGeom>
                <a:avLst/>
                <a:gdLst>
                  <a:gd name="T0" fmla="*/ 16 w 32"/>
                  <a:gd name="T1" fmla="*/ 48 h 48"/>
                  <a:gd name="T2" fmla="*/ 0 w 32"/>
                  <a:gd name="T3" fmla="*/ 0 h 48"/>
                  <a:gd name="T4" fmla="*/ 16 w 32"/>
                  <a:gd name="T5" fmla="*/ 16 h 48"/>
                  <a:gd name="T6" fmla="*/ 32 w 32"/>
                  <a:gd name="T7" fmla="*/ 0 h 48"/>
                  <a:gd name="T8" fmla="*/ 16 w 32"/>
                  <a:gd name="T9" fmla="*/ 48 h 4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"/>
                  <a:gd name="T16" fmla="*/ 0 h 48"/>
                  <a:gd name="T17" fmla="*/ 32 w 32"/>
                  <a:gd name="T18" fmla="*/ 48 h 4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" h="48">
                    <a:moveTo>
                      <a:pt x="16" y="48"/>
                    </a:moveTo>
                    <a:lnTo>
                      <a:pt x="0" y="0"/>
                    </a:lnTo>
                    <a:lnTo>
                      <a:pt x="16" y="16"/>
                    </a:lnTo>
                    <a:lnTo>
                      <a:pt x="32" y="0"/>
                    </a:lnTo>
                    <a:lnTo>
                      <a:pt x="16" y="48"/>
                    </a:lnTo>
                    <a:close/>
                  </a:path>
                </a:pathLst>
              </a:custGeom>
              <a:solidFill>
                <a:srgbClr val="008800"/>
              </a:solidFill>
              <a:ln w="12700">
                <a:solidFill>
                  <a:srgbClr val="0088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260" name="Freeform 175"/>
              <p:cNvSpPr>
                <a:spLocks/>
              </p:cNvSpPr>
              <p:nvPr/>
            </p:nvSpPr>
            <p:spPr bwMode="auto">
              <a:xfrm>
                <a:off x="2920" y="2760"/>
                <a:ext cx="32" cy="48"/>
              </a:xfrm>
              <a:custGeom>
                <a:avLst/>
                <a:gdLst>
                  <a:gd name="T0" fmla="*/ 16 w 32"/>
                  <a:gd name="T1" fmla="*/ 0 h 48"/>
                  <a:gd name="T2" fmla="*/ 32 w 32"/>
                  <a:gd name="T3" fmla="*/ 48 h 48"/>
                  <a:gd name="T4" fmla="*/ 16 w 32"/>
                  <a:gd name="T5" fmla="*/ 32 h 48"/>
                  <a:gd name="T6" fmla="*/ 0 w 32"/>
                  <a:gd name="T7" fmla="*/ 48 h 48"/>
                  <a:gd name="T8" fmla="*/ 16 w 32"/>
                  <a:gd name="T9" fmla="*/ 0 h 4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"/>
                  <a:gd name="T16" fmla="*/ 0 h 48"/>
                  <a:gd name="T17" fmla="*/ 32 w 32"/>
                  <a:gd name="T18" fmla="*/ 48 h 4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" h="48">
                    <a:moveTo>
                      <a:pt x="16" y="0"/>
                    </a:moveTo>
                    <a:lnTo>
                      <a:pt x="32" y="48"/>
                    </a:lnTo>
                    <a:lnTo>
                      <a:pt x="16" y="32"/>
                    </a:lnTo>
                    <a:lnTo>
                      <a:pt x="0" y="48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008800"/>
              </a:solidFill>
              <a:ln w="12700">
                <a:solidFill>
                  <a:srgbClr val="0088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261" name="Line 176"/>
              <p:cNvSpPr>
                <a:spLocks noChangeShapeType="1"/>
              </p:cNvSpPr>
              <p:nvPr/>
            </p:nvSpPr>
            <p:spPr bwMode="auto">
              <a:xfrm flipV="1">
                <a:off x="2936" y="2792"/>
                <a:ext cx="1" cy="200"/>
              </a:xfrm>
              <a:prstGeom prst="line">
                <a:avLst/>
              </a:prstGeom>
              <a:noFill/>
              <a:ln w="12700">
                <a:solidFill>
                  <a:srgbClr val="0088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6208" name="Rectangle 177"/>
            <p:cNvSpPr>
              <a:spLocks noChangeArrowheads="1"/>
            </p:cNvSpPr>
            <p:nvPr/>
          </p:nvSpPr>
          <p:spPr bwMode="auto">
            <a:xfrm>
              <a:off x="2672" y="2856"/>
              <a:ext cx="69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8800"/>
                  </a:solidFill>
                </a:rPr>
                <a:t>H</a:t>
              </a:r>
              <a:endParaRPr lang="en-US"/>
            </a:p>
          </p:txBody>
        </p:sp>
        <p:sp>
          <p:nvSpPr>
            <p:cNvPr id="46209" name="Rectangle 178"/>
            <p:cNvSpPr>
              <a:spLocks noChangeArrowheads="1"/>
            </p:cNvSpPr>
            <p:nvPr/>
          </p:nvSpPr>
          <p:spPr bwMode="auto">
            <a:xfrm>
              <a:off x="2744" y="2856"/>
              <a:ext cx="197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8800"/>
                  </a:solidFill>
                </a:rPr>
                <a:t>DPE</a:t>
              </a:r>
              <a:endParaRPr lang="en-US"/>
            </a:p>
          </p:txBody>
        </p:sp>
        <p:sp>
          <p:nvSpPr>
            <p:cNvPr id="46210" name="Oval 179"/>
            <p:cNvSpPr>
              <a:spLocks noChangeArrowheads="1"/>
            </p:cNvSpPr>
            <p:nvPr/>
          </p:nvSpPr>
          <p:spPr bwMode="auto">
            <a:xfrm>
              <a:off x="3040" y="3800"/>
              <a:ext cx="48" cy="48"/>
            </a:xfrm>
            <a:prstGeom prst="ellipse">
              <a:avLst/>
            </a:prstGeom>
            <a:solidFill>
              <a:srgbClr val="FF33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211" name="Rectangle 180"/>
            <p:cNvSpPr>
              <a:spLocks noChangeArrowheads="1"/>
            </p:cNvSpPr>
            <p:nvPr/>
          </p:nvSpPr>
          <p:spPr bwMode="auto">
            <a:xfrm>
              <a:off x="3104" y="3760"/>
              <a:ext cx="228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FF33CC"/>
                  </a:solidFill>
                </a:rPr>
                <a:t>wood</a:t>
              </a:r>
              <a:endParaRPr lang="en-US"/>
            </a:p>
          </p:txBody>
        </p:sp>
        <p:sp>
          <p:nvSpPr>
            <p:cNvPr id="46212" name="Rectangle 181"/>
            <p:cNvSpPr>
              <a:spLocks noChangeArrowheads="1"/>
            </p:cNvSpPr>
            <p:nvPr/>
          </p:nvSpPr>
          <p:spPr bwMode="auto">
            <a:xfrm>
              <a:off x="3360" y="3760"/>
              <a:ext cx="358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FF33CC"/>
                  </a:solidFill>
                </a:rPr>
                <a:t>(    fiber)</a:t>
              </a:r>
              <a:endParaRPr lang="en-US"/>
            </a:p>
          </p:txBody>
        </p:sp>
        <p:grpSp>
          <p:nvGrpSpPr>
            <p:cNvPr id="15" name="Group 182"/>
            <p:cNvGrpSpPr>
              <a:grpSpLocks/>
            </p:cNvGrpSpPr>
            <p:nvPr/>
          </p:nvGrpSpPr>
          <p:grpSpPr bwMode="auto">
            <a:xfrm>
              <a:off x="3392" y="3768"/>
              <a:ext cx="72" cy="73"/>
              <a:chOff x="3392" y="3768"/>
              <a:chExt cx="72" cy="73"/>
            </a:xfrm>
          </p:grpSpPr>
          <p:sp>
            <p:nvSpPr>
              <p:cNvPr id="46257" name="Line 183"/>
              <p:cNvSpPr>
                <a:spLocks noChangeShapeType="1"/>
              </p:cNvSpPr>
              <p:nvPr/>
            </p:nvSpPr>
            <p:spPr bwMode="auto">
              <a:xfrm flipV="1">
                <a:off x="3424" y="3768"/>
                <a:ext cx="1" cy="72"/>
              </a:xfrm>
              <a:prstGeom prst="line">
                <a:avLst/>
              </a:prstGeom>
              <a:noFill/>
              <a:ln w="12700">
                <a:solidFill>
                  <a:srgbClr val="FF33CC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258" name="Line 184"/>
              <p:cNvSpPr>
                <a:spLocks noChangeShapeType="1"/>
              </p:cNvSpPr>
              <p:nvPr/>
            </p:nvSpPr>
            <p:spPr bwMode="auto">
              <a:xfrm>
                <a:off x="3392" y="3840"/>
                <a:ext cx="72" cy="1"/>
              </a:xfrm>
              <a:prstGeom prst="line">
                <a:avLst/>
              </a:prstGeom>
              <a:noFill/>
              <a:ln w="12700">
                <a:solidFill>
                  <a:srgbClr val="FF33CC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6214" name="Oval 185"/>
            <p:cNvSpPr>
              <a:spLocks noChangeArrowheads="1"/>
            </p:cNvSpPr>
            <p:nvPr/>
          </p:nvSpPr>
          <p:spPr bwMode="auto">
            <a:xfrm>
              <a:off x="3048" y="2368"/>
              <a:ext cx="48" cy="48"/>
            </a:xfrm>
            <a:prstGeom prst="ellipse">
              <a:avLst/>
            </a:prstGeom>
            <a:solidFill>
              <a:srgbClr val="FF33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215" name="Rectangle 186"/>
            <p:cNvSpPr>
              <a:spLocks noChangeArrowheads="1"/>
            </p:cNvSpPr>
            <p:nvPr/>
          </p:nvSpPr>
          <p:spPr bwMode="auto">
            <a:xfrm>
              <a:off x="3104" y="2344"/>
              <a:ext cx="555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FF33CC"/>
                  </a:solidFill>
                </a:rPr>
                <a:t>wood(|| fiber)</a:t>
              </a:r>
              <a:endParaRPr lang="en-US"/>
            </a:p>
          </p:txBody>
        </p:sp>
        <p:sp>
          <p:nvSpPr>
            <p:cNvPr id="46216" name="Rectangle 187"/>
            <p:cNvSpPr>
              <a:spLocks noChangeArrowheads="1"/>
            </p:cNvSpPr>
            <p:nvPr/>
          </p:nvSpPr>
          <p:spPr bwMode="auto">
            <a:xfrm>
              <a:off x="824" y="4088"/>
              <a:ext cx="6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1</a:t>
              </a:r>
              <a:endParaRPr lang="en-US"/>
            </a:p>
          </p:txBody>
        </p:sp>
        <p:sp>
          <p:nvSpPr>
            <p:cNvPr id="46217" name="Rectangle 188"/>
            <p:cNvSpPr>
              <a:spLocks noChangeArrowheads="1"/>
            </p:cNvSpPr>
            <p:nvPr/>
          </p:nvSpPr>
          <p:spPr bwMode="auto">
            <a:xfrm>
              <a:off x="3104" y="1512"/>
              <a:ext cx="267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FF33CC"/>
                  </a:solidFill>
                </a:rPr>
                <a:t>GFRE</a:t>
              </a:r>
              <a:endParaRPr lang="en-US"/>
            </a:p>
          </p:txBody>
        </p:sp>
        <p:sp>
          <p:nvSpPr>
            <p:cNvPr id="46218" name="Rectangle 189"/>
            <p:cNvSpPr>
              <a:spLocks noChangeArrowheads="1"/>
            </p:cNvSpPr>
            <p:nvPr/>
          </p:nvSpPr>
          <p:spPr bwMode="auto">
            <a:xfrm>
              <a:off x="3368" y="1512"/>
              <a:ext cx="327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FF33CC"/>
                  </a:solidFill>
                </a:rPr>
                <a:t>(|| fiber)</a:t>
              </a:r>
              <a:endParaRPr lang="en-US"/>
            </a:p>
          </p:txBody>
        </p:sp>
        <p:sp>
          <p:nvSpPr>
            <p:cNvPr id="46219" name="Oval 190"/>
            <p:cNvSpPr>
              <a:spLocks noChangeArrowheads="1"/>
            </p:cNvSpPr>
            <p:nvPr/>
          </p:nvSpPr>
          <p:spPr bwMode="auto">
            <a:xfrm>
              <a:off x="3048" y="1536"/>
              <a:ext cx="48" cy="48"/>
            </a:xfrm>
            <a:prstGeom prst="ellipse">
              <a:avLst/>
            </a:prstGeom>
            <a:solidFill>
              <a:srgbClr val="FF33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220" name="Rectangle 191"/>
            <p:cNvSpPr>
              <a:spLocks noChangeArrowheads="1"/>
            </p:cNvSpPr>
            <p:nvPr/>
          </p:nvSpPr>
          <p:spPr bwMode="auto">
            <a:xfrm>
              <a:off x="3104" y="2608"/>
              <a:ext cx="267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FF33CC"/>
                  </a:solidFill>
                </a:rPr>
                <a:t>GFRE</a:t>
              </a:r>
              <a:endParaRPr lang="en-US"/>
            </a:p>
          </p:txBody>
        </p:sp>
        <p:sp>
          <p:nvSpPr>
            <p:cNvPr id="46221" name="Rectangle 192"/>
            <p:cNvSpPr>
              <a:spLocks noChangeArrowheads="1"/>
            </p:cNvSpPr>
            <p:nvPr/>
          </p:nvSpPr>
          <p:spPr bwMode="auto">
            <a:xfrm>
              <a:off x="3368" y="2608"/>
              <a:ext cx="331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FF33CC"/>
                  </a:solidFill>
                </a:rPr>
                <a:t>(   fiber)</a:t>
              </a:r>
              <a:endParaRPr lang="en-US"/>
            </a:p>
          </p:txBody>
        </p:sp>
        <p:grpSp>
          <p:nvGrpSpPr>
            <p:cNvPr id="16" name="Group 193"/>
            <p:cNvGrpSpPr>
              <a:grpSpLocks/>
            </p:cNvGrpSpPr>
            <p:nvPr/>
          </p:nvGrpSpPr>
          <p:grpSpPr bwMode="auto">
            <a:xfrm>
              <a:off x="3392" y="2624"/>
              <a:ext cx="72" cy="73"/>
              <a:chOff x="3392" y="2624"/>
              <a:chExt cx="72" cy="73"/>
            </a:xfrm>
          </p:grpSpPr>
          <p:sp>
            <p:nvSpPr>
              <p:cNvPr id="46255" name="Line 194"/>
              <p:cNvSpPr>
                <a:spLocks noChangeShapeType="1"/>
              </p:cNvSpPr>
              <p:nvPr/>
            </p:nvSpPr>
            <p:spPr bwMode="auto">
              <a:xfrm flipV="1">
                <a:off x="3424" y="2624"/>
                <a:ext cx="1" cy="72"/>
              </a:xfrm>
              <a:prstGeom prst="line">
                <a:avLst/>
              </a:prstGeom>
              <a:noFill/>
              <a:ln w="12700">
                <a:solidFill>
                  <a:srgbClr val="FF33CC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256" name="Line 195"/>
              <p:cNvSpPr>
                <a:spLocks noChangeShapeType="1"/>
              </p:cNvSpPr>
              <p:nvPr/>
            </p:nvSpPr>
            <p:spPr bwMode="auto">
              <a:xfrm>
                <a:off x="3392" y="2696"/>
                <a:ext cx="72" cy="1"/>
              </a:xfrm>
              <a:prstGeom prst="line">
                <a:avLst/>
              </a:prstGeom>
              <a:noFill/>
              <a:ln w="12700">
                <a:solidFill>
                  <a:srgbClr val="FF33CC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6223" name="Oval 196"/>
            <p:cNvSpPr>
              <a:spLocks noChangeArrowheads="1"/>
            </p:cNvSpPr>
            <p:nvPr/>
          </p:nvSpPr>
          <p:spPr bwMode="auto">
            <a:xfrm>
              <a:off x="3048" y="1648"/>
              <a:ext cx="48" cy="48"/>
            </a:xfrm>
            <a:prstGeom prst="ellipse">
              <a:avLst/>
            </a:prstGeom>
            <a:solidFill>
              <a:srgbClr val="FF33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224" name="Rectangle 197"/>
            <p:cNvSpPr>
              <a:spLocks noChangeArrowheads="1"/>
            </p:cNvSpPr>
            <p:nvPr/>
          </p:nvSpPr>
          <p:spPr bwMode="auto">
            <a:xfrm>
              <a:off x="3104" y="1624"/>
              <a:ext cx="69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FF33CC"/>
                  </a:solidFill>
                </a:rPr>
                <a:t>C</a:t>
              </a:r>
              <a:endParaRPr lang="en-US"/>
            </a:p>
          </p:txBody>
        </p:sp>
        <p:sp>
          <p:nvSpPr>
            <p:cNvPr id="46225" name="Rectangle 198"/>
            <p:cNvSpPr>
              <a:spLocks noChangeArrowheads="1"/>
            </p:cNvSpPr>
            <p:nvPr/>
          </p:nvSpPr>
          <p:spPr bwMode="auto">
            <a:xfrm>
              <a:off x="3176" y="1624"/>
              <a:ext cx="191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FF33CC"/>
                  </a:solidFill>
                </a:rPr>
                <a:t>FRE</a:t>
              </a:r>
              <a:endParaRPr lang="en-US"/>
            </a:p>
          </p:txBody>
        </p:sp>
        <p:sp>
          <p:nvSpPr>
            <p:cNvPr id="46226" name="Rectangle 199"/>
            <p:cNvSpPr>
              <a:spLocks noChangeArrowheads="1"/>
            </p:cNvSpPr>
            <p:nvPr/>
          </p:nvSpPr>
          <p:spPr bwMode="auto">
            <a:xfrm>
              <a:off x="3368" y="1624"/>
              <a:ext cx="327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FF33CC"/>
                  </a:solidFill>
                </a:rPr>
                <a:t>(|| fiber)</a:t>
              </a:r>
              <a:endParaRPr lang="en-US"/>
            </a:p>
          </p:txBody>
        </p:sp>
        <p:sp>
          <p:nvSpPr>
            <p:cNvPr id="46227" name="Oval 200"/>
            <p:cNvSpPr>
              <a:spLocks noChangeArrowheads="1"/>
            </p:cNvSpPr>
            <p:nvPr/>
          </p:nvSpPr>
          <p:spPr bwMode="auto">
            <a:xfrm>
              <a:off x="3048" y="2744"/>
              <a:ext cx="48" cy="48"/>
            </a:xfrm>
            <a:prstGeom prst="ellipse">
              <a:avLst/>
            </a:prstGeom>
            <a:solidFill>
              <a:srgbClr val="FF33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228" name="Oval 201"/>
            <p:cNvSpPr>
              <a:spLocks noChangeArrowheads="1"/>
            </p:cNvSpPr>
            <p:nvPr/>
          </p:nvSpPr>
          <p:spPr bwMode="auto">
            <a:xfrm>
              <a:off x="3048" y="2672"/>
              <a:ext cx="48" cy="48"/>
            </a:xfrm>
            <a:prstGeom prst="ellipse">
              <a:avLst/>
            </a:prstGeom>
            <a:solidFill>
              <a:srgbClr val="FF33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229" name="Rectangle 202"/>
            <p:cNvSpPr>
              <a:spLocks noChangeArrowheads="1"/>
            </p:cNvSpPr>
            <p:nvPr/>
          </p:nvSpPr>
          <p:spPr bwMode="auto">
            <a:xfrm>
              <a:off x="3104" y="2704"/>
              <a:ext cx="69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FF33CC"/>
                  </a:solidFill>
                </a:rPr>
                <a:t>C</a:t>
              </a:r>
              <a:endParaRPr lang="en-US"/>
            </a:p>
          </p:txBody>
        </p:sp>
        <p:sp>
          <p:nvSpPr>
            <p:cNvPr id="46230" name="Rectangle 203"/>
            <p:cNvSpPr>
              <a:spLocks noChangeArrowheads="1"/>
            </p:cNvSpPr>
            <p:nvPr/>
          </p:nvSpPr>
          <p:spPr bwMode="auto">
            <a:xfrm>
              <a:off x="3176" y="2704"/>
              <a:ext cx="191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FF33CC"/>
                  </a:solidFill>
                </a:rPr>
                <a:t>FRE</a:t>
              </a:r>
              <a:endParaRPr lang="en-US"/>
            </a:p>
          </p:txBody>
        </p:sp>
        <p:sp>
          <p:nvSpPr>
            <p:cNvPr id="46231" name="Rectangle 204"/>
            <p:cNvSpPr>
              <a:spLocks noChangeArrowheads="1"/>
            </p:cNvSpPr>
            <p:nvPr/>
          </p:nvSpPr>
          <p:spPr bwMode="auto">
            <a:xfrm>
              <a:off x="3368" y="2704"/>
              <a:ext cx="331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FF33CC"/>
                  </a:solidFill>
                </a:rPr>
                <a:t>(   fiber)</a:t>
              </a:r>
              <a:endParaRPr lang="en-US"/>
            </a:p>
          </p:txBody>
        </p:sp>
        <p:grpSp>
          <p:nvGrpSpPr>
            <p:cNvPr id="17" name="Group 205"/>
            <p:cNvGrpSpPr>
              <a:grpSpLocks/>
            </p:cNvGrpSpPr>
            <p:nvPr/>
          </p:nvGrpSpPr>
          <p:grpSpPr bwMode="auto">
            <a:xfrm>
              <a:off x="3392" y="2720"/>
              <a:ext cx="72" cy="73"/>
              <a:chOff x="3392" y="2720"/>
              <a:chExt cx="72" cy="73"/>
            </a:xfrm>
          </p:grpSpPr>
          <p:sp>
            <p:nvSpPr>
              <p:cNvPr id="46253" name="Line 206"/>
              <p:cNvSpPr>
                <a:spLocks noChangeShapeType="1"/>
              </p:cNvSpPr>
              <p:nvPr/>
            </p:nvSpPr>
            <p:spPr bwMode="auto">
              <a:xfrm flipV="1">
                <a:off x="3424" y="2720"/>
                <a:ext cx="1" cy="72"/>
              </a:xfrm>
              <a:prstGeom prst="line">
                <a:avLst/>
              </a:prstGeom>
              <a:noFill/>
              <a:ln w="12700">
                <a:solidFill>
                  <a:srgbClr val="FF33CC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254" name="Line 207"/>
              <p:cNvSpPr>
                <a:spLocks noChangeShapeType="1"/>
              </p:cNvSpPr>
              <p:nvPr/>
            </p:nvSpPr>
            <p:spPr bwMode="auto">
              <a:xfrm>
                <a:off x="3392" y="2792"/>
                <a:ext cx="72" cy="1"/>
              </a:xfrm>
              <a:prstGeom prst="line">
                <a:avLst/>
              </a:prstGeom>
              <a:noFill/>
              <a:ln w="12700">
                <a:solidFill>
                  <a:srgbClr val="FF33CC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6233" name="Oval 208"/>
            <p:cNvSpPr>
              <a:spLocks noChangeArrowheads="1"/>
            </p:cNvSpPr>
            <p:nvPr/>
          </p:nvSpPr>
          <p:spPr bwMode="auto">
            <a:xfrm>
              <a:off x="3048" y="1416"/>
              <a:ext cx="48" cy="48"/>
            </a:xfrm>
            <a:prstGeom prst="ellipse">
              <a:avLst/>
            </a:prstGeom>
            <a:solidFill>
              <a:srgbClr val="FF33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234" name="Rectangle 209"/>
            <p:cNvSpPr>
              <a:spLocks noChangeArrowheads="1"/>
            </p:cNvSpPr>
            <p:nvPr/>
          </p:nvSpPr>
          <p:spPr bwMode="auto">
            <a:xfrm>
              <a:off x="3104" y="1400"/>
              <a:ext cx="64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FF33CC"/>
                  </a:solidFill>
                </a:rPr>
                <a:t>A</a:t>
              </a:r>
              <a:endParaRPr lang="en-US"/>
            </a:p>
          </p:txBody>
        </p:sp>
        <p:sp>
          <p:nvSpPr>
            <p:cNvPr id="46235" name="Rectangle 210"/>
            <p:cNvSpPr>
              <a:spLocks noChangeArrowheads="1"/>
            </p:cNvSpPr>
            <p:nvPr/>
          </p:nvSpPr>
          <p:spPr bwMode="auto">
            <a:xfrm>
              <a:off x="3176" y="1400"/>
              <a:ext cx="191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FF33CC"/>
                  </a:solidFill>
                </a:rPr>
                <a:t>FRE</a:t>
              </a:r>
              <a:endParaRPr lang="en-US"/>
            </a:p>
          </p:txBody>
        </p:sp>
        <p:sp>
          <p:nvSpPr>
            <p:cNvPr id="46236" name="Rectangle 211"/>
            <p:cNvSpPr>
              <a:spLocks noChangeArrowheads="1"/>
            </p:cNvSpPr>
            <p:nvPr/>
          </p:nvSpPr>
          <p:spPr bwMode="auto">
            <a:xfrm>
              <a:off x="3368" y="1400"/>
              <a:ext cx="327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FF33CC"/>
                  </a:solidFill>
                </a:rPr>
                <a:t>(|| fiber)</a:t>
              </a:r>
              <a:endParaRPr lang="en-US"/>
            </a:p>
          </p:txBody>
        </p:sp>
        <p:sp>
          <p:nvSpPr>
            <p:cNvPr id="46237" name="Rectangle 212"/>
            <p:cNvSpPr>
              <a:spLocks noChangeArrowheads="1"/>
            </p:cNvSpPr>
            <p:nvPr/>
          </p:nvSpPr>
          <p:spPr bwMode="auto">
            <a:xfrm>
              <a:off x="3104" y="2800"/>
              <a:ext cx="64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FF33CC"/>
                  </a:solidFill>
                </a:rPr>
                <a:t>A</a:t>
              </a:r>
              <a:endParaRPr lang="en-US"/>
            </a:p>
          </p:txBody>
        </p:sp>
        <p:sp>
          <p:nvSpPr>
            <p:cNvPr id="46238" name="Rectangle 213"/>
            <p:cNvSpPr>
              <a:spLocks noChangeArrowheads="1"/>
            </p:cNvSpPr>
            <p:nvPr/>
          </p:nvSpPr>
          <p:spPr bwMode="auto">
            <a:xfrm>
              <a:off x="3176" y="2800"/>
              <a:ext cx="523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FF33CC"/>
                  </a:solidFill>
                </a:rPr>
                <a:t>FRE(   fiber)</a:t>
              </a:r>
              <a:endParaRPr lang="en-US"/>
            </a:p>
          </p:txBody>
        </p:sp>
        <p:grpSp>
          <p:nvGrpSpPr>
            <p:cNvPr id="18" name="Group 214"/>
            <p:cNvGrpSpPr>
              <a:grpSpLocks/>
            </p:cNvGrpSpPr>
            <p:nvPr/>
          </p:nvGrpSpPr>
          <p:grpSpPr bwMode="auto">
            <a:xfrm>
              <a:off x="3392" y="2816"/>
              <a:ext cx="72" cy="73"/>
              <a:chOff x="3392" y="2816"/>
              <a:chExt cx="72" cy="73"/>
            </a:xfrm>
          </p:grpSpPr>
          <p:sp>
            <p:nvSpPr>
              <p:cNvPr id="46251" name="Line 215"/>
              <p:cNvSpPr>
                <a:spLocks noChangeShapeType="1"/>
              </p:cNvSpPr>
              <p:nvPr/>
            </p:nvSpPr>
            <p:spPr bwMode="auto">
              <a:xfrm flipV="1">
                <a:off x="3424" y="2816"/>
                <a:ext cx="1" cy="72"/>
              </a:xfrm>
              <a:prstGeom prst="line">
                <a:avLst/>
              </a:prstGeom>
              <a:noFill/>
              <a:ln w="12700">
                <a:solidFill>
                  <a:srgbClr val="FF33CC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252" name="Line 216"/>
              <p:cNvSpPr>
                <a:spLocks noChangeShapeType="1"/>
              </p:cNvSpPr>
              <p:nvPr/>
            </p:nvSpPr>
            <p:spPr bwMode="auto">
              <a:xfrm>
                <a:off x="3392" y="2888"/>
                <a:ext cx="72" cy="1"/>
              </a:xfrm>
              <a:prstGeom prst="line">
                <a:avLst/>
              </a:prstGeom>
              <a:noFill/>
              <a:ln w="12700">
                <a:solidFill>
                  <a:srgbClr val="FF33CC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6240" name="Rectangle 217"/>
            <p:cNvSpPr>
              <a:spLocks noChangeArrowheads="1"/>
            </p:cNvSpPr>
            <p:nvPr/>
          </p:nvSpPr>
          <p:spPr bwMode="auto">
            <a:xfrm>
              <a:off x="3104" y="1088"/>
              <a:ext cx="447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DD"/>
                  </a:solidFill>
                </a:rPr>
                <a:t>E-glass fib</a:t>
              </a:r>
              <a:endParaRPr lang="en-US"/>
            </a:p>
          </p:txBody>
        </p:sp>
        <p:sp>
          <p:nvSpPr>
            <p:cNvPr id="46241" name="Oval 218"/>
            <p:cNvSpPr>
              <a:spLocks noChangeArrowheads="1"/>
            </p:cNvSpPr>
            <p:nvPr/>
          </p:nvSpPr>
          <p:spPr bwMode="auto">
            <a:xfrm>
              <a:off x="3048" y="1064"/>
              <a:ext cx="48" cy="48"/>
            </a:xfrm>
            <a:prstGeom prst="ellipse">
              <a:avLst/>
            </a:prstGeom>
            <a:solidFill>
              <a:srgbClr val="0000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242" name="Rectangle 219"/>
            <p:cNvSpPr>
              <a:spLocks noChangeArrowheads="1"/>
            </p:cNvSpPr>
            <p:nvPr/>
          </p:nvSpPr>
          <p:spPr bwMode="auto">
            <a:xfrm>
              <a:off x="3272" y="936"/>
              <a:ext cx="69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DD"/>
                  </a:solidFill>
                </a:rPr>
                <a:t>C</a:t>
              </a:r>
              <a:endParaRPr lang="en-US"/>
            </a:p>
          </p:txBody>
        </p:sp>
        <p:sp>
          <p:nvSpPr>
            <p:cNvPr id="46243" name="Rectangle 220"/>
            <p:cNvSpPr>
              <a:spLocks noChangeArrowheads="1"/>
            </p:cNvSpPr>
            <p:nvPr/>
          </p:nvSpPr>
          <p:spPr bwMode="auto">
            <a:xfrm>
              <a:off x="3344" y="936"/>
              <a:ext cx="261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DD"/>
                  </a:solidFill>
                </a:rPr>
                <a:t> fibers</a:t>
              </a:r>
              <a:endParaRPr lang="en-US"/>
            </a:p>
          </p:txBody>
        </p:sp>
        <p:grpSp>
          <p:nvGrpSpPr>
            <p:cNvPr id="19" name="Group 221"/>
            <p:cNvGrpSpPr>
              <a:grpSpLocks/>
            </p:cNvGrpSpPr>
            <p:nvPr/>
          </p:nvGrpSpPr>
          <p:grpSpPr bwMode="auto">
            <a:xfrm>
              <a:off x="3640" y="992"/>
              <a:ext cx="32" cy="224"/>
              <a:chOff x="3640" y="992"/>
              <a:chExt cx="32" cy="224"/>
            </a:xfrm>
          </p:grpSpPr>
          <p:sp>
            <p:nvSpPr>
              <p:cNvPr id="46248" name="Freeform 222"/>
              <p:cNvSpPr>
                <a:spLocks/>
              </p:cNvSpPr>
              <p:nvPr/>
            </p:nvSpPr>
            <p:spPr bwMode="auto">
              <a:xfrm>
                <a:off x="3640" y="1168"/>
                <a:ext cx="32" cy="48"/>
              </a:xfrm>
              <a:custGeom>
                <a:avLst/>
                <a:gdLst>
                  <a:gd name="T0" fmla="*/ 16 w 32"/>
                  <a:gd name="T1" fmla="*/ 48 h 48"/>
                  <a:gd name="T2" fmla="*/ 0 w 32"/>
                  <a:gd name="T3" fmla="*/ 0 h 48"/>
                  <a:gd name="T4" fmla="*/ 16 w 32"/>
                  <a:gd name="T5" fmla="*/ 16 h 48"/>
                  <a:gd name="T6" fmla="*/ 32 w 32"/>
                  <a:gd name="T7" fmla="*/ 0 h 48"/>
                  <a:gd name="T8" fmla="*/ 16 w 32"/>
                  <a:gd name="T9" fmla="*/ 48 h 4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"/>
                  <a:gd name="T16" fmla="*/ 0 h 48"/>
                  <a:gd name="T17" fmla="*/ 32 w 32"/>
                  <a:gd name="T18" fmla="*/ 48 h 4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" h="48">
                    <a:moveTo>
                      <a:pt x="16" y="48"/>
                    </a:moveTo>
                    <a:lnTo>
                      <a:pt x="0" y="0"/>
                    </a:lnTo>
                    <a:lnTo>
                      <a:pt x="16" y="16"/>
                    </a:lnTo>
                    <a:lnTo>
                      <a:pt x="32" y="0"/>
                    </a:lnTo>
                    <a:lnTo>
                      <a:pt x="16" y="48"/>
                    </a:lnTo>
                    <a:close/>
                  </a:path>
                </a:pathLst>
              </a:custGeom>
              <a:solidFill>
                <a:srgbClr val="0000DD"/>
              </a:solidFill>
              <a:ln w="12700">
                <a:solidFill>
                  <a:srgbClr val="0000D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249" name="Freeform 223"/>
              <p:cNvSpPr>
                <a:spLocks/>
              </p:cNvSpPr>
              <p:nvPr/>
            </p:nvSpPr>
            <p:spPr bwMode="auto">
              <a:xfrm>
                <a:off x="3640" y="992"/>
                <a:ext cx="32" cy="48"/>
              </a:xfrm>
              <a:custGeom>
                <a:avLst/>
                <a:gdLst>
                  <a:gd name="T0" fmla="*/ 16 w 32"/>
                  <a:gd name="T1" fmla="*/ 0 h 48"/>
                  <a:gd name="T2" fmla="*/ 32 w 32"/>
                  <a:gd name="T3" fmla="*/ 48 h 48"/>
                  <a:gd name="T4" fmla="*/ 16 w 32"/>
                  <a:gd name="T5" fmla="*/ 32 h 48"/>
                  <a:gd name="T6" fmla="*/ 0 w 32"/>
                  <a:gd name="T7" fmla="*/ 48 h 48"/>
                  <a:gd name="T8" fmla="*/ 16 w 32"/>
                  <a:gd name="T9" fmla="*/ 0 h 4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"/>
                  <a:gd name="T16" fmla="*/ 0 h 48"/>
                  <a:gd name="T17" fmla="*/ 32 w 32"/>
                  <a:gd name="T18" fmla="*/ 48 h 4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" h="48">
                    <a:moveTo>
                      <a:pt x="16" y="0"/>
                    </a:moveTo>
                    <a:lnTo>
                      <a:pt x="32" y="48"/>
                    </a:lnTo>
                    <a:lnTo>
                      <a:pt x="16" y="32"/>
                    </a:lnTo>
                    <a:lnTo>
                      <a:pt x="0" y="48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0000DD"/>
              </a:solidFill>
              <a:ln w="12700">
                <a:solidFill>
                  <a:srgbClr val="0000D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250" name="Line 224"/>
              <p:cNvSpPr>
                <a:spLocks noChangeShapeType="1"/>
              </p:cNvSpPr>
              <p:nvPr/>
            </p:nvSpPr>
            <p:spPr bwMode="auto">
              <a:xfrm flipV="1">
                <a:off x="3656" y="1024"/>
                <a:ext cx="1" cy="160"/>
              </a:xfrm>
              <a:prstGeom prst="line">
                <a:avLst/>
              </a:prstGeom>
              <a:noFill/>
              <a:ln w="12700">
                <a:solidFill>
                  <a:srgbClr val="0000D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6245" name="Oval 225"/>
            <p:cNvSpPr>
              <a:spLocks noChangeArrowheads="1"/>
            </p:cNvSpPr>
            <p:nvPr/>
          </p:nvSpPr>
          <p:spPr bwMode="auto">
            <a:xfrm>
              <a:off x="3048" y="1032"/>
              <a:ext cx="48" cy="48"/>
            </a:xfrm>
            <a:prstGeom prst="ellipse">
              <a:avLst/>
            </a:prstGeom>
            <a:solidFill>
              <a:srgbClr val="0088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246" name="Rectangle 226"/>
            <p:cNvSpPr>
              <a:spLocks noChangeArrowheads="1"/>
            </p:cNvSpPr>
            <p:nvPr/>
          </p:nvSpPr>
          <p:spPr bwMode="auto">
            <a:xfrm>
              <a:off x="3104" y="1016"/>
              <a:ext cx="303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8800"/>
                  </a:solidFill>
                </a:rPr>
                <a:t>Aramid</a:t>
              </a:r>
              <a:endParaRPr lang="en-US"/>
            </a:p>
          </p:txBody>
        </p:sp>
        <p:sp>
          <p:nvSpPr>
            <p:cNvPr id="46247" name="Rectangle 227"/>
            <p:cNvSpPr>
              <a:spLocks noChangeArrowheads="1"/>
            </p:cNvSpPr>
            <p:nvPr/>
          </p:nvSpPr>
          <p:spPr bwMode="auto">
            <a:xfrm>
              <a:off x="3440" y="1016"/>
              <a:ext cx="128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8800"/>
                  </a:solidFill>
                </a:rPr>
                <a:t> fib</a:t>
              </a:r>
              <a:endParaRPr lang="en-US"/>
            </a:p>
          </p:txBody>
        </p:sp>
      </p:grpSp>
      <p:sp>
        <p:nvSpPr>
          <p:cNvPr id="46085" name="Rectangle 245"/>
          <p:cNvSpPr>
            <a:spLocks noChangeArrowheads="1"/>
          </p:cNvSpPr>
          <p:nvPr/>
        </p:nvSpPr>
        <p:spPr bwMode="auto">
          <a:xfrm>
            <a:off x="6038850" y="3200400"/>
            <a:ext cx="29130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Room Temp. values</a:t>
            </a:r>
          </a:p>
        </p:txBody>
      </p:sp>
      <p:sp>
        <p:nvSpPr>
          <p:cNvPr id="46086" name="Rectangle 246"/>
          <p:cNvSpPr>
            <a:spLocks noChangeArrowheads="1"/>
          </p:cNvSpPr>
          <p:nvPr/>
        </p:nvSpPr>
        <p:spPr bwMode="auto">
          <a:xfrm>
            <a:off x="5997575" y="3657600"/>
            <a:ext cx="237490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Based on data in Table B4,</a:t>
            </a:r>
          </a:p>
          <a:p>
            <a:r>
              <a:rPr lang="en-US" sz="1400" i="1"/>
              <a:t>Callister 7e</a:t>
            </a:r>
            <a:r>
              <a:rPr lang="en-US" sz="1400"/>
              <a:t>.</a:t>
            </a:r>
          </a:p>
          <a:p>
            <a:r>
              <a:rPr lang="en-US" sz="1400">
                <a:solidFill>
                  <a:schemeClr val="tx2"/>
                </a:solidFill>
              </a:rPr>
              <a:t>a     = annealed</a:t>
            </a:r>
          </a:p>
          <a:p>
            <a:r>
              <a:rPr lang="en-US" sz="1400">
                <a:solidFill>
                  <a:schemeClr val="tx2"/>
                </a:solidFill>
              </a:rPr>
              <a:t>hr   = hot rolled</a:t>
            </a:r>
          </a:p>
          <a:p>
            <a:r>
              <a:rPr lang="en-US" sz="1400">
                <a:solidFill>
                  <a:schemeClr val="tx2"/>
                </a:solidFill>
              </a:rPr>
              <a:t>ag  = aged</a:t>
            </a:r>
          </a:p>
          <a:p>
            <a:r>
              <a:rPr lang="en-US" sz="1400">
                <a:solidFill>
                  <a:schemeClr val="tx2"/>
                </a:solidFill>
              </a:rPr>
              <a:t>cd  = cold drawn</a:t>
            </a:r>
          </a:p>
          <a:p>
            <a:r>
              <a:rPr lang="en-US" sz="1400">
                <a:solidFill>
                  <a:schemeClr val="tx2"/>
                </a:solidFill>
              </a:rPr>
              <a:t>cw = cold worked</a:t>
            </a:r>
          </a:p>
          <a:p>
            <a:r>
              <a:rPr lang="en-US" sz="1400">
                <a:solidFill>
                  <a:schemeClr val="tx2"/>
                </a:solidFill>
              </a:rPr>
              <a:t>qt   = quenched &amp; tempered</a:t>
            </a:r>
          </a:p>
          <a:p>
            <a:r>
              <a:rPr lang="en-US" sz="1400">
                <a:solidFill>
                  <a:srgbClr val="D60093"/>
                </a:solidFill>
              </a:rPr>
              <a:t>AFRE, GFRE, &amp; CFRE =</a:t>
            </a:r>
          </a:p>
          <a:p>
            <a:r>
              <a:rPr lang="en-US" sz="1400">
                <a:solidFill>
                  <a:srgbClr val="D60093"/>
                </a:solidFill>
              </a:rPr>
              <a:t>aramid, glass, &amp; carbon</a:t>
            </a:r>
          </a:p>
          <a:p>
            <a:r>
              <a:rPr lang="en-US" sz="1400">
                <a:solidFill>
                  <a:srgbClr val="D60093"/>
                </a:solidFill>
              </a:rPr>
              <a:t>fiber-reinforced epoxy</a:t>
            </a:r>
          </a:p>
          <a:p>
            <a:r>
              <a:rPr lang="en-US" sz="1400">
                <a:solidFill>
                  <a:srgbClr val="D60093"/>
                </a:solidFill>
              </a:rPr>
              <a:t>composites, with 60 vol%</a:t>
            </a:r>
          </a:p>
          <a:p>
            <a:r>
              <a:rPr lang="en-US" sz="1400">
                <a:solidFill>
                  <a:srgbClr val="D60093"/>
                </a:solidFill>
              </a:rPr>
              <a:t>fibers.</a:t>
            </a:r>
            <a:endParaRPr 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2092A59-07FE-412E-B8CD-6C942F06425A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smtClean="0"/>
              <a:t>Stress-Strain Testing</a:t>
            </a: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909638" y="1000125"/>
            <a:ext cx="470376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en-US" b="1"/>
              <a:t>Typical tensile testing machine</a:t>
            </a:r>
          </a:p>
        </p:txBody>
      </p:sp>
      <p:sp>
        <p:nvSpPr>
          <p:cNvPr id="21509" name="Rectangle 5"/>
          <p:cNvSpPr>
            <a:spLocks noChangeArrowheads="1"/>
          </p:cNvSpPr>
          <p:nvPr/>
        </p:nvSpPr>
        <p:spPr bwMode="auto">
          <a:xfrm>
            <a:off x="711200" y="5886450"/>
            <a:ext cx="4827588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>
                <a:solidFill>
                  <a:srgbClr val="000000"/>
                </a:solidFill>
              </a:rPr>
              <a:t>Adapted from Fig. 6.3, </a:t>
            </a:r>
            <a:r>
              <a:rPr lang="en-US" sz="1200" i="1">
                <a:solidFill>
                  <a:srgbClr val="000000"/>
                </a:solidFill>
              </a:rPr>
              <a:t>Callister 7e.</a:t>
            </a:r>
            <a:r>
              <a:rPr lang="en-US" sz="1200">
                <a:solidFill>
                  <a:srgbClr val="000000"/>
                </a:solidFill>
              </a:rPr>
              <a:t>  (Fig. 6.3 is taken from H.W. Hayden, W.G. Moffatt, and J. Wulff, </a:t>
            </a:r>
            <a:r>
              <a:rPr lang="en-US" sz="1200" i="1">
                <a:solidFill>
                  <a:srgbClr val="000000"/>
                </a:solidFill>
              </a:rPr>
              <a:t>The Structure and Properties of Materials</a:t>
            </a:r>
            <a:r>
              <a:rPr lang="en-US" sz="1200">
                <a:solidFill>
                  <a:srgbClr val="000000"/>
                </a:solidFill>
              </a:rPr>
              <a:t>, Vol. III, </a:t>
            </a:r>
            <a:r>
              <a:rPr lang="en-US" sz="1200" i="1">
                <a:solidFill>
                  <a:srgbClr val="000000"/>
                </a:solidFill>
              </a:rPr>
              <a:t>Mechanical Behavior</a:t>
            </a:r>
            <a:r>
              <a:rPr lang="en-US" sz="1200">
                <a:solidFill>
                  <a:srgbClr val="000000"/>
                </a:solidFill>
              </a:rPr>
              <a:t>, p. 2, John Wiley and Sons, New York, 1965.)</a:t>
            </a:r>
          </a:p>
        </p:txBody>
      </p:sp>
      <p:grpSp>
        <p:nvGrpSpPr>
          <p:cNvPr id="2" name="Group 42"/>
          <p:cNvGrpSpPr>
            <a:grpSpLocks/>
          </p:cNvGrpSpPr>
          <p:nvPr/>
        </p:nvGrpSpPr>
        <p:grpSpPr bwMode="auto">
          <a:xfrm>
            <a:off x="587375" y="1762125"/>
            <a:ext cx="4818063" cy="4003675"/>
            <a:chOff x="370" y="1110"/>
            <a:chExt cx="3035" cy="2522"/>
          </a:xfrm>
        </p:grpSpPr>
        <p:pic>
          <p:nvPicPr>
            <p:cNvPr id="21526" name="Picture 7" descr="Fig 6_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03" y="1110"/>
              <a:ext cx="2379" cy="25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1527" name="Rectangle 9"/>
            <p:cNvSpPr>
              <a:spLocks noChangeArrowheads="1"/>
            </p:cNvSpPr>
            <p:nvPr/>
          </p:nvSpPr>
          <p:spPr bwMode="auto">
            <a:xfrm>
              <a:off x="2479" y="1817"/>
              <a:ext cx="926" cy="17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28" name="Rectangle 10"/>
            <p:cNvSpPr>
              <a:spLocks noChangeArrowheads="1"/>
            </p:cNvSpPr>
            <p:nvPr/>
          </p:nvSpPr>
          <p:spPr bwMode="auto">
            <a:xfrm>
              <a:off x="2479" y="1817"/>
              <a:ext cx="616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3399"/>
                  </a:solidFill>
                </a:rPr>
                <a:t>specimen</a:t>
              </a:r>
              <a:endParaRPr lang="en-US"/>
            </a:p>
          </p:txBody>
        </p:sp>
        <p:sp>
          <p:nvSpPr>
            <p:cNvPr id="21529" name="Rectangle 11"/>
            <p:cNvSpPr>
              <a:spLocks noChangeArrowheads="1"/>
            </p:cNvSpPr>
            <p:nvPr/>
          </p:nvSpPr>
          <p:spPr bwMode="auto">
            <a:xfrm>
              <a:off x="2076" y="3069"/>
              <a:ext cx="577" cy="305"/>
            </a:xfrm>
            <a:prstGeom prst="rect">
              <a:avLst/>
            </a:prstGeom>
            <a:solidFill>
              <a:schemeClr val="bg1"/>
            </a:solidFill>
            <a:ln w="9525">
              <a:noFill/>
              <a:prstDash val="dash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30" name="Line 14"/>
            <p:cNvSpPr>
              <a:spLocks noChangeShapeType="1"/>
            </p:cNvSpPr>
            <p:nvPr/>
          </p:nvSpPr>
          <p:spPr bwMode="auto">
            <a:xfrm flipV="1">
              <a:off x="2048" y="1954"/>
              <a:ext cx="417" cy="32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 type="stealth" w="lg" len="lg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31" name="Line 17"/>
            <p:cNvSpPr>
              <a:spLocks noChangeShapeType="1"/>
            </p:cNvSpPr>
            <p:nvPr/>
          </p:nvSpPr>
          <p:spPr bwMode="auto">
            <a:xfrm>
              <a:off x="913" y="2002"/>
              <a:ext cx="805" cy="231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32" name="Rectangle 19"/>
            <p:cNvSpPr>
              <a:spLocks noChangeArrowheads="1"/>
            </p:cNvSpPr>
            <p:nvPr/>
          </p:nvSpPr>
          <p:spPr bwMode="auto">
            <a:xfrm>
              <a:off x="946" y="1836"/>
              <a:ext cx="353" cy="150"/>
            </a:xfrm>
            <a:prstGeom prst="rect">
              <a:avLst/>
            </a:prstGeom>
            <a:solidFill>
              <a:schemeClr val="bg1"/>
            </a:solidFill>
            <a:ln w="9525">
              <a:noFill/>
              <a:prstDash val="dash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33" name="Rectangle 8"/>
            <p:cNvSpPr>
              <a:spLocks noChangeArrowheads="1"/>
            </p:cNvSpPr>
            <p:nvPr/>
          </p:nvSpPr>
          <p:spPr bwMode="auto">
            <a:xfrm>
              <a:off x="370" y="1823"/>
              <a:ext cx="871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3399"/>
                  </a:solidFill>
                </a:rPr>
                <a:t>extensometer</a:t>
              </a:r>
              <a:endParaRPr lang="en-US"/>
            </a:p>
          </p:txBody>
        </p:sp>
      </p:grpSp>
      <p:grpSp>
        <p:nvGrpSpPr>
          <p:cNvPr id="3" name="Group 30"/>
          <p:cNvGrpSpPr>
            <a:grpSpLocks/>
          </p:cNvGrpSpPr>
          <p:nvPr/>
        </p:nvGrpSpPr>
        <p:grpSpPr bwMode="auto">
          <a:xfrm>
            <a:off x="6354763" y="1000125"/>
            <a:ext cx="2287587" cy="5113338"/>
            <a:chOff x="6355250" y="1000125"/>
            <a:chExt cx="2287798" cy="5113338"/>
          </a:xfrm>
        </p:grpSpPr>
        <p:sp>
          <p:nvSpPr>
            <p:cNvPr id="21512" name="Rectangle 25"/>
            <p:cNvSpPr>
              <a:spLocks noChangeArrowheads="1"/>
            </p:cNvSpPr>
            <p:nvPr/>
          </p:nvSpPr>
          <p:spPr bwMode="auto">
            <a:xfrm>
              <a:off x="6355250" y="1000125"/>
              <a:ext cx="2181225" cy="7381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lang="en-US" b="1"/>
                <a:t>Typical tensile </a:t>
              </a:r>
              <a:br>
                <a:rPr lang="en-US" b="1"/>
              </a:br>
              <a:r>
                <a:rPr lang="en-US" b="1"/>
                <a:t>    specimen</a:t>
              </a:r>
            </a:p>
          </p:txBody>
        </p:sp>
        <p:grpSp>
          <p:nvGrpSpPr>
            <p:cNvPr id="4" name="Group 40"/>
            <p:cNvGrpSpPr>
              <a:grpSpLocks/>
            </p:cNvGrpSpPr>
            <p:nvPr/>
          </p:nvGrpSpPr>
          <p:grpSpPr bwMode="auto">
            <a:xfrm>
              <a:off x="6796785" y="2011363"/>
              <a:ext cx="1846263" cy="4102100"/>
              <a:chOff x="3886" y="1085"/>
              <a:chExt cx="1163" cy="2584"/>
            </a:xfrm>
          </p:grpSpPr>
          <p:sp>
            <p:nvSpPr>
              <p:cNvPr id="21514" name="Rectangle 21"/>
              <p:cNvSpPr>
                <a:spLocks noChangeArrowheads="1"/>
              </p:cNvSpPr>
              <p:nvPr/>
            </p:nvSpPr>
            <p:spPr bwMode="auto">
              <a:xfrm>
                <a:off x="3886" y="2888"/>
                <a:ext cx="568" cy="344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5" name="Group 37"/>
              <p:cNvGrpSpPr>
                <a:grpSpLocks/>
              </p:cNvGrpSpPr>
              <p:nvPr/>
            </p:nvGrpSpPr>
            <p:grpSpPr bwMode="auto">
              <a:xfrm>
                <a:off x="3911" y="1085"/>
                <a:ext cx="726" cy="2584"/>
                <a:chOff x="2671" y="984"/>
                <a:chExt cx="999" cy="3189"/>
              </a:xfrm>
            </p:grpSpPr>
            <p:pic>
              <p:nvPicPr>
                <p:cNvPr id="21518" name="Picture 20" descr="Fig 6_2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>
                  <a:off x="2671" y="984"/>
                  <a:ext cx="878" cy="318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21519" name="Rectangle 26"/>
                <p:cNvSpPr>
                  <a:spLocks noChangeArrowheads="1"/>
                </p:cNvSpPr>
                <p:nvPr/>
              </p:nvSpPr>
              <p:spPr bwMode="auto">
                <a:xfrm>
                  <a:off x="3311" y="2536"/>
                  <a:ext cx="338" cy="105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prstDash val="dash"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6" name="Group 27"/>
                <p:cNvGrpSpPr>
                  <a:grpSpLocks/>
                </p:cNvGrpSpPr>
                <p:nvPr/>
              </p:nvGrpSpPr>
              <p:grpSpPr bwMode="auto">
                <a:xfrm>
                  <a:off x="3446" y="2656"/>
                  <a:ext cx="74" cy="816"/>
                  <a:chOff x="1304" y="2528"/>
                  <a:chExt cx="80" cy="928"/>
                </a:xfrm>
              </p:grpSpPr>
              <p:sp>
                <p:nvSpPr>
                  <p:cNvPr id="21523" name="Freeform 28"/>
                  <p:cNvSpPr>
                    <a:spLocks/>
                  </p:cNvSpPr>
                  <p:nvPr/>
                </p:nvSpPr>
                <p:spPr bwMode="auto">
                  <a:xfrm>
                    <a:off x="1304" y="3368"/>
                    <a:ext cx="80" cy="88"/>
                  </a:xfrm>
                  <a:custGeom>
                    <a:avLst/>
                    <a:gdLst>
                      <a:gd name="T0" fmla="*/ 40 w 80"/>
                      <a:gd name="T1" fmla="*/ 88 h 88"/>
                      <a:gd name="T2" fmla="*/ 0 w 80"/>
                      <a:gd name="T3" fmla="*/ 0 h 88"/>
                      <a:gd name="T4" fmla="*/ 40 w 80"/>
                      <a:gd name="T5" fmla="*/ 32 h 88"/>
                      <a:gd name="T6" fmla="*/ 80 w 80"/>
                      <a:gd name="T7" fmla="*/ 0 h 88"/>
                      <a:gd name="T8" fmla="*/ 40 w 80"/>
                      <a:gd name="T9" fmla="*/ 88 h 8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80"/>
                      <a:gd name="T16" fmla="*/ 0 h 88"/>
                      <a:gd name="T17" fmla="*/ 80 w 80"/>
                      <a:gd name="T18" fmla="*/ 88 h 8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80" h="88">
                        <a:moveTo>
                          <a:pt x="40" y="88"/>
                        </a:moveTo>
                        <a:lnTo>
                          <a:pt x="0" y="0"/>
                        </a:lnTo>
                        <a:lnTo>
                          <a:pt x="40" y="32"/>
                        </a:lnTo>
                        <a:lnTo>
                          <a:pt x="80" y="0"/>
                        </a:lnTo>
                        <a:lnTo>
                          <a:pt x="40" y="88"/>
                        </a:lnTo>
                        <a:close/>
                      </a:path>
                    </a:pathLst>
                  </a:custGeom>
                  <a:solidFill>
                    <a:srgbClr val="003399"/>
                  </a:solidFill>
                  <a:ln w="12700">
                    <a:solidFill>
                      <a:srgbClr val="003399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1524" name="Freeform 29"/>
                  <p:cNvSpPr>
                    <a:spLocks/>
                  </p:cNvSpPr>
                  <p:nvPr/>
                </p:nvSpPr>
                <p:spPr bwMode="auto">
                  <a:xfrm>
                    <a:off x="1304" y="2528"/>
                    <a:ext cx="80" cy="88"/>
                  </a:xfrm>
                  <a:custGeom>
                    <a:avLst/>
                    <a:gdLst>
                      <a:gd name="T0" fmla="*/ 40 w 80"/>
                      <a:gd name="T1" fmla="*/ 0 h 88"/>
                      <a:gd name="T2" fmla="*/ 80 w 80"/>
                      <a:gd name="T3" fmla="*/ 88 h 88"/>
                      <a:gd name="T4" fmla="*/ 40 w 80"/>
                      <a:gd name="T5" fmla="*/ 56 h 88"/>
                      <a:gd name="T6" fmla="*/ 0 w 80"/>
                      <a:gd name="T7" fmla="*/ 88 h 88"/>
                      <a:gd name="T8" fmla="*/ 40 w 80"/>
                      <a:gd name="T9" fmla="*/ 0 h 8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80"/>
                      <a:gd name="T16" fmla="*/ 0 h 88"/>
                      <a:gd name="T17" fmla="*/ 80 w 80"/>
                      <a:gd name="T18" fmla="*/ 88 h 8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80" h="88">
                        <a:moveTo>
                          <a:pt x="40" y="0"/>
                        </a:moveTo>
                        <a:lnTo>
                          <a:pt x="80" y="88"/>
                        </a:lnTo>
                        <a:lnTo>
                          <a:pt x="40" y="56"/>
                        </a:lnTo>
                        <a:lnTo>
                          <a:pt x="0" y="88"/>
                        </a:lnTo>
                        <a:lnTo>
                          <a:pt x="40" y="0"/>
                        </a:lnTo>
                        <a:close/>
                      </a:path>
                    </a:pathLst>
                  </a:custGeom>
                  <a:solidFill>
                    <a:srgbClr val="003399"/>
                  </a:solidFill>
                  <a:ln w="12700">
                    <a:solidFill>
                      <a:srgbClr val="003399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1525" name="Line 3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344" y="2584"/>
                    <a:ext cx="1" cy="816"/>
                  </a:xfrm>
                  <a:prstGeom prst="line">
                    <a:avLst/>
                  </a:prstGeom>
                  <a:noFill/>
                  <a:ln w="12700">
                    <a:solidFill>
                      <a:srgbClr val="003399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21521" name="Line 33"/>
                <p:cNvSpPr>
                  <a:spLocks noChangeShapeType="1"/>
                </p:cNvSpPr>
                <p:nvPr/>
              </p:nvSpPr>
              <p:spPr bwMode="auto">
                <a:xfrm>
                  <a:off x="3358" y="2656"/>
                  <a:ext cx="312" cy="0"/>
                </a:xfrm>
                <a:prstGeom prst="line">
                  <a:avLst/>
                </a:prstGeom>
                <a:noFill/>
                <a:ln w="12700">
                  <a:solidFill>
                    <a:srgbClr val="003399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522" name="Line 34"/>
                <p:cNvSpPr>
                  <a:spLocks noChangeShapeType="1"/>
                </p:cNvSpPr>
                <p:nvPr/>
              </p:nvSpPr>
              <p:spPr bwMode="auto">
                <a:xfrm>
                  <a:off x="3358" y="3472"/>
                  <a:ext cx="312" cy="0"/>
                </a:xfrm>
                <a:prstGeom prst="line">
                  <a:avLst/>
                </a:prstGeom>
                <a:noFill/>
                <a:ln w="12700">
                  <a:solidFill>
                    <a:srgbClr val="003399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1516" name="Rectangle 31"/>
              <p:cNvSpPr>
                <a:spLocks noChangeArrowheads="1"/>
              </p:cNvSpPr>
              <p:nvPr/>
            </p:nvSpPr>
            <p:spPr bwMode="auto">
              <a:xfrm>
                <a:off x="4609" y="2592"/>
                <a:ext cx="440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800">
                    <a:solidFill>
                      <a:srgbClr val="003399"/>
                    </a:solidFill>
                  </a:rPr>
                  <a:t>gauge </a:t>
                </a:r>
                <a:endParaRPr lang="en-US"/>
              </a:p>
            </p:txBody>
          </p:sp>
          <p:sp>
            <p:nvSpPr>
              <p:cNvPr id="21517" name="Rectangle 32"/>
              <p:cNvSpPr>
                <a:spLocks noChangeArrowheads="1"/>
              </p:cNvSpPr>
              <p:nvPr/>
            </p:nvSpPr>
            <p:spPr bwMode="auto">
              <a:xfrm>
                <a:off x="4609" y="2760"/>
                <a:ext cx="392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800">
                    <a:solidFill>
                      <a:srgbClr val="003399"/>
                    </a:solidFill>
                  </a:rPr>
                  <a:t>length</a:t>
                </a:r>
                <a:endParaRPr lang="en-US">
                  <a:solidFill>
                    <a:srgbClr val="003399"/>
                  </a:solidFill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28D9589-15A0-4EA5-B081-0C9FDF418760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5126" name="Rectangle 3"/>
          <p:cNvSpPr>
            <a:spLocks noChangeArrowheads="1"/>
          </p:cNvSpPr>
          <p:nvPr/>
        </p:nvSpPr>
        <p:spPr bwMode="auto">
          <a:xfrm>
            <a:off x="3690938" y="2286000"/>
            <a:ext cx="304800" cy="381000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solidFill>
                <a:srgbClr val="333333"/>
              </a:solidFill>
              <a:latin typeface="Times" pitchFamily="18" charset="0"/>
            </a:endParaRPr>
          </a:p>
        </p:txBody>
      </p:sp>
      <p:sp>
        <p:nvSpPr>
          <p:cNvPr id="5127" name="Rectangle 4"/>
          <p:cNvSpPr>
            <a:spLocks noChangeArrowheads="1"/>
          </p:cNvSpPr>
          <p:nvPr/>
        </p:nvSpPr>
        <p:spPr bwMode="auto">
          <a:xfrm>
            <a:off x="457200" y="990600"/>
            <a:ext cx="8001000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en-US"/>
              <a:t>•  Design uncertainties mean we do not push the limit.</a:t>
            </a:r>
          </a:p>
          <a:p>
            <a:r>
              <a:rPr lang="en-US"/>
              <a:t>•  </a:t>
            </a:r>
            <a:r>
              <a:rPr lang="en-US">
                <a:solidFill>
                  <a:schemeClr val="accent2"/>
                </a:solidFill>
              </a:rPr>
              <a:t>Factor of safety, </a:t>
            </a:r>
            <a:r>
              <a:rPr lang="en-US" i="1">
                <a:solidFill>
                  <a:schemeClr val="accent2"/>
                </a:solidFill>
              </a:rPr>
              <a:t>N</a:t>
            </a:r>
            <a:endParaRPr lang="en-US" i="1"/>
          </a:p>
        </p:txBody>
      </p:sp>
      <p:graphicFrame>
        <p:nvGraphicFramePr>
          <p:cNvPr id="5122" name="Object 6"/>
          <p:cNvGraphicFramePr>
            <a:graphicFrameLocks noChangeAspect="1"/>
          </p:cNvGraphicFramePr>
          <p:nvPr/>
        </p:nvGraphicFramePr>
        <p:xfrm>
          <a:off x="2081213" y="1665288"/>
          <a:ext cx="2062162" cy="1046162"/>
        </p:xfrm>
        <a:graphic>
          <a:graphicData uri="http://schemas.openxmlformats.org/presentationml/2006/ole">
            <p:oleObj spid="_x0000_s1026" name="Equation" r:id="rId4" imgW="825480" imgH="419040" progId="Equation.3">
              <p:embed/>
            </p:oleObj>
          </a:graphicData>
        </a:graphic>
      </p:graphicFrame>
      <p:sp>
        <p:nvSpPr>
          <p:cNvPr id="5128" name="Line 7"/>
          <p:cNvSpPr>
            <a:spLocks noChangeShapeType="1"/>
          </p:cNvSpPr>
          <p:nvPr/>
        </p:nvSpPr>
        <p:spPr bwMode="auto">
          <a:xfrm flipV="1">
            <a:off x="4114800" y="1828800"/>
            <a:ext cx="11430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9" name="Rectangle 8"/>
          <p:cNvSpPr>
            <a:spLocks noChangeArrowheads="1"/>
          </p:cNvSpPr>
          <p:nvPr/>
        </p:nvSpPr>
        <p:spPr bwMode="auto">
          <a:xfrm>
            <a:off x="5334000" y="1447800"/>
            <a:ext cx="1312863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333333"/>
                </a:solidFill>
              </a:rPr>
              <a:t>Often </a:t>
            </a:r>
            <a:r>
              <a:rPr lang="en-US" sz="2000" i="1">
                <a:solidFill>
                  <a:srgbClr val="333333"/>
                </a:solidFill>
              </a:rPr>
              <a:t>N</a:t>
            </a:r>
            <a:r>
              <a:rPr lang="en-US" sz="2000">
                <a:solidFill>
                  <a:srgbClr val="333333"/>
                </a:solidFill>
              </a:rPr>
              <a:t> is</a:t>
            </a:r>
          </a:p>
          <a:p>
            <a:r>
              <a:rPr lang="en-US" sz="2000">
                <a:solidFill>
                  <a:srgbClr val="333333"/>
                </a:solidFill>
              </a:rPr>
              <a:t>between</a:t>
            </a:r>
          </a:p>
          <a:p>
            <a:r>
              <a:rPr lang="en-US" sz="2000">
                <a:solidFill>
                  <a:srgbClr val="333333"/>
                </a:solidFill>
              </a:rPr>
              <a:t>1.2 and 4</a:t>
            </a:r>
          </a:p>
        </p:txBody>
      </p:sp>
      <p:sp>
        <p:nvSpPr>
          <p:cNvPr id="238601" name="Rectangle 9"/>
          <p:cNvSpPr>
            <a:spLocks noChangeArrowheads="1"/>
          </p:cNvSpPr>
          <p:nvPr/>
        </p:nvSpPr>
        <p:spPr bwMode="auto">
          <a:xfrm>
            <a:off x="457200" y="2851150"/>
            <a:ext cx="8153400" cy="103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en-US"/>
              <a:t>•  Example:</a:t>
            </a:r>
            <a:r>
              <a:rPr lang="en-US" sz="2200"/>
              <a:t>  Calculate a diameter, </a:t>
            </a:r>
            <a:r>
              <a:rPr lang="en-US" sz="2200" i="1"/>
              <a:t>d</a:t>
            </a:r>
            <a:r>
              <a:rPr lang="en-US" sz="2200"/>
              <a:t>, to ensure that yield does</a:t>
            </a:r>
          </a:p>
          <a:p>
            <a:r>
              <a:rPr lang="en-US" sz="2200"/>
              <a:t>     not occur in the 1045 carbon steel rod below.  Use a </a:t>
            </a:r>
          </a:p>
          <a:p>
            <a:r>
              <a:rPr lang="en-US" sz="2200"/>
              <a:t>     factor of safety of 5.</a:t>
            </a:r>
          </a:p>
        </p:txBody>
      </p:sp>
      <p:sp>
        <p:nvSpPr>
          <p:cNvPr id="238609" name="Line 17"/>
          <p:cNvSpPr>
            <a:spLocks noChangeShapeType="1"/>
          </p:cNvSpPr>
          <p:nvPr/>
        </p:nvSpPr>
        <p:spPr bwMode="auto">
          <a:xfrm flipH="1" flipV="1">
            <a:off x="3810000" y="4267200"/>
            <a:ext cx="121920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32" name="Rectangle 18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/>
              <a:t>Design or Safety Factors</a:t>
            </a:r>
          </a:p>
        </p:txBody>
      </p:sp>
      <p:grpSp>
        <p:nvGrpSpPr>
          <p:cNvPr id="2" name="Group 74"/>
          <p:cNvGrpSpPr>
            <a:grpSpLocks/>
          </p:cNvGrpSpPr>
          <p:nvPr/>
        </p:nvGrpSpPr>
        <p:grpSpPr bwMode="auto">
          <a:xfrm>
            <a:off x="646113" y="4724400"/>
            <a:ext cx="1601787" cy="1176338"/>
            <a:chOff x="407" y="2976"/>
            <a:chExt cx="1009" cy="741"/>
          </a:xfrm>
        </p:grpSpPr>
        <p:graphicFrame>
          <p:nvGraphicFramePr>
            <p:cNvPr id="5124" name="Object 13"/>
            <p:cNvGraphicFramePr>
              <a:graphicFrameLocks noChangeAspect="1"/>
            </p:cNvGraphicFramePr>
            <p:nvPr/>
          </p:nvGraphicFramePr>
          <p:xfrm>
            <a:off x="407" y="3143"/>
            <a:ext cx="1009" cy="574"/>
          </p:xfrm>
          <a:graphic>
            <a:graphicData uri="http://schemas.openxmlformats.org/presentationml/2006/ole">
              <p:oleObj spid="_x0000_s1028" name="Equation" r:id="rId5" imgW="736560" imgH="419040" progId="Equation.3">
                <p:embed/>
              </p:oleObj>
            </a:graphicData>
          </a:graphic>
        </p:graphicFrame>
        <p:sp>
          <p:nvSpPr>
            <p:cNvPr id="5172" name="Line 14"/>
            <p:cNvSpPr>
              <a:spLocks noChangeShapeType="1"/>
            </p:cNvSpPr>
            <p:nvPr/>
          </p:nvSpPr>
          <p:spPr bwMode="auto">
            <a:xfrm flipV="1">
              <a:off x="1008" y="2976"/>
              <a:ext cx="192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73"/>
          <p:cNvGrpSpPr>
            <a:grpSpLocks/>
          </p:cNvGrpSpPr>
          <p:nvPr/>
        </p:nvGrpSpPr>
        <p:grpSpPr bwMode="auto">
          <a:xfrm>
            <a:off x="2743200" y="4876800"/>
            <a:ext cx="685800" cy="685800"/>
            <a:chOff x="1728" y="3072"/>
            <a:chExt cx="432" cy="432"/>
          </a:xfrm>
        </p:grpSpPr>
        <p:sp>
          <p:nvSpPr>
            <p:cNvPr id="5170" name="Line 15"/>
            <p:cNvSpPr>
              <a:spLocks noChangeShapeType="1"/>
            </p:cNvSpPr>
            <p:nvPr/>
          </p:nvSpPr>
          <p:spPr bwMode="auto">
            <a:xfrm flipV="1">
              <a:off x="1968" y="3072"/>
              <a:ext cx="192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1" name="Rectangle 16"/>
            <p:cNvSpPr>
              <a:spLocks noChangeArrowheads="1"/>
            </p:cNvSpPr>
            <p:nvPr/>
          </p:nvSpPr>
          <p:spPr bwMode="auto">
            <a:xfrm>
              <a:off x="1728" y="3216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5</a:t>
              </a:r>
            </a:p>
          </p:txBody>
        </p:sp>
      </p:grpSp>
      <p:grpSp>
        <p:nvGrpSpPr>
          <p:cNvPr id="4" name="Group 72"/>
          <p:cNvGrpSpPr>
            <a:grpSpLocks/>
          </p:cNvGrpSpPr>
          <p:nvPr/>
        </p:nvGrpSpPr>
        <p:grpSpPr bwMode="auto">
          <a:xfrm>
            <a:off x="1754188" y="3879850"/>
            <a:ext cx="2074862" cy="1046163"/>
            <a:chOff x="1105" y="2444"/>
            <a:chExt cx="1307" cy="659"/>
          </a:xfrm>
        </p:grpSpPr>
        <p:sp>
          <p:nvSpPr>
            <p:cNvPr id="5168" name="Rectangle 2"/>
            <p:cNvSpPr>
              <a:spLocks noChangeArrowheads="1"/>
            </p:cNvSpPr>
            <p:nvPr/>
          </p:nvSpPr>
          <p:spPr bwMode="auto">
            <a:xfrm>
              <a:off x="1105" y="2678"/>
              <a:ext cx="743" cy="288"/>
            </a:xfrm>
            <a:prstGeom prst="rect">
              <a:avLst/>
            </a:prstGeom>
            <a:solidFill>
              <a:srgbClr val="FF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solidFill>
                  <a:srgbClr val="333333"/>
                </a:solidFill>
                <a:latin typeface="Times" pitchFamily="18" charset="0"/>
              </a:endParaRPr>
            </a:p>
          </p:txBody>
        </p:sp>
        <p:sp>
          <p:nvSpPr>
            <p:cNvPr id="5169" name="Rectangle 11"/>
            <p:cNvSpPr>
              <a:spLocks noChangeArrowheads="1"/>
            </p:cNvSpPr>
            <p:nvPr/>
          </p:nvSpPr>
          <p:spPr bwMode="auto">
            <a:xfrm>
              <a:off x="2124" y="2832"/>
              <a:ext cx="192" cy="240"/>
            </a:xfrm>
            <a:prstGeom prst="rect">
              <a:avLst/>
            </a:prstGeom>
            <a:solidFill>
              <a:srgbClr val="CCEC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solidFill>
                  <a:srgbClr val="333333"/>
                </a:solidFill>
                <a:latin typeface="Times" pitchFamily="18" charset="0"/>
              </a:endParaRPr>
            </a:p>
          </p:txBody>
        </p:sp>
        <p:graphicFrame>
          <p:nvGraphicFramePr>
            <p:cNvPr id="5123" name="Object 19"/>
            <p:cNvGraphicFramePr>
              <a:graphicFrameLocks noChangeAspect="1"/>
            </p:cNvGraphicFramePr>
            <p:nvPr/>
          </p:nvGraphicFramePr>
          <p:xfrm>
            <a:off x="1113" y="2444"/>
            <a:ext cx="1299" cy="659"/>
          </p:xfrm>
          <a:graphic>
            <a:graphicData uri="http://schemas.openxmlformats.org/presentationml/2006/ole">
              <p:oleObj spid="_x0000_s1027" name="Equation" r:id="rId6" imgW="825480" imgH="419040" progId="Equation.3">
                <p:embed/>
              </p:oleObj>
            </a:graphicData>
          </a:graphic>
        </p:graphicFrame>
      </p:grpSp>
      <p:grpSp>
        <p:nvGrpSpPr>
          <p:cNvPr id="5" name="Group 71"/>
          <p:cNvGrpSpPr>
            <a:grpSpLocks/>
          </p:cNvGrpSpPr>
          <p:nvPr/>
        </p:nvGrpSpPr>
        <p:grpSpPr bwMode="auto">
          <a:xfrm>
            <a:off x="5105400" y="3779838"/>
            <a:ext cx="3446463" cy="2417762"/>
            <a:chOff x="3216" y="2381"/>
            <a:chExt cx="2171" cy="1523"/>
          </a:xfrm>
        </p:grpSpPr>
        <p:sp>
          <p:nvSpPr>
            <p:cNvPr id="5138" name="AutoShape 65"/>
            <p:cNvSpPr>
              <a:spLocks noChangeArrowheads="1"/>
            </p:cNvSpPr>
            <p:nvPr/>
          </p:nvSpPr>
          <p:spPr bwMode="auto">
            <a:xfrm flipV="1">
              <a:off x="4672" y="2590"/>
              <a:ext cx="319" cy="931"/>
            </a:xfrm>
            <a:prstGeom prst="can">
              <a:avLst>
                <a:gd name="adj" fmla="val 55803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9" name="Rectangle 22"/>
            <p:cNvSpPr>
              <a:spLocks noChangeArrowheads="1"/>
            </p:cNvSpPr>
            <p:nvPr/>
          </p:nvSpPr>
          <p:spPr bwMode="auto">
            <a:xfrm>
              <a:off x="3216" y="2632"/>
              <a:ext cx="78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</a:rPr>
                <a:t>1045 plain </a:t>
              </a:r>
              <a:endParaRPr lang="en-US"/>
            </a:p>
          </p:txBody>
        </p:sp>
        <p:sp>
          <p:nvSpPr>
            <p:cNvPr id="5140" name="Rectangle 23"/>
            <p:cNvSpPr>
              <a:spLocks noChangeArrowheads="1"/>
            </p:cNvSpPr>
            <p:nvPr/>
          </p:nvSpPr>
          <p:spPr bwMode="auto">
            <a:xfrm>
              <a:off x="3216" y="2816"/>
              <a:ext cx="122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</a:rPr>
                <a:t>      carbon steel: </a:t>
              </a:r>
              <a:endParaRPr lang="en-US"/>
            </a:p>
          </p:txBody>
        </p:sp>
        <p:sp>
          <p:nvSpPr>
            <p:cNvPr id="5141" name="Rectangle 24"/>
            <p:cNvSpPr>
              <a:spLocks noChangeArrowheads="1"/>
            </p:cNvSpPr>
            <p:nvPr/>
          </p:nvSpPr>
          <p:spPr bwMode="auto">
            <a:xfrm>
              <a:off x="3216" y="2992"/>
              <a:ext cx="9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Symbol" pitchFamily="18" charset="2"/>
                </a:rPr>
                <a:t>s</a:t>
              </a:r>
              <a:endParaRPr lang="en-US">
                <a:latin typeface="Times" pitchFamily="18" charset="0"/>
              </a:endParaRPr>
            </a:p>
          </p:txBody>
        </p:sp>
        <p:sp>
          <p:nvSpPr>
            <p:cNvPr id="5142" name="Rectangle 25"/>
            <p:cNvSpPr>
              <a:spLocks noChangeArrowheads="1"/>
            </p:cNvSpPr>
            <p:nvPr/>
          </p:nvSpPr>
          <p:spPr bwMode="auto">
            <a:xfrm>
              <a:off x="3312" y="3032"/>
              <a:ext cx="8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 i="1">
                  <a:solidFill>
                    <a:srgbClr val="000000"/>
                  </a:solidFill>
                </a:rPr>
                <a:t>y</a:t>
              </a:r>
              <a:endParaRPr lang="en-US" i="1"/>
            </a:p>
          </p:txBody>
        </p:sp>
        <p:sp>
          <p:nvSpPr>
            <p:cNvPr id="5143" name="Rectangle 26"/>
            <p:cNvSpPr>
              <a:spLocks noChangeArrowheads="1"/>
            </p:cNvSpPr>
            <p:nvPr/>
          </p:nvSpPr>
          <p:spPr bwMode="auto">
            <a:xfrm>
              <a:off x="3400" y="3000"/>
              <a:ext cx="86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</a:rPr>
                <a:t> = 310 MPa </a:t>
              </a:r>
              <a:endParaRPr lang="en-US"/>
            </a:p>
          </p:txBody>
        </p:sp>
        <p:sp>
          <p:nvSpPr>
            <p:cNvPr id="5144" name="Rectangle 27"/>
            <p:cNvSpPr>
              <a:spLocks noChangeArrowheads="1"/>
            </p:cNvSpPr>
            <p:nvPr/>
          </p:nvSpPr>
          <p:spPr bwMode="auto">
            <a:xfrm>
              <a:off x="3216" y="3232"/>
              <a:ext cx="109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lang="en-US" sz="2000" i="1">
                  <a:solidFill>
                    <a:srgbClr val="000000"/>
                  </a:solidFill>
                </a:rPr>
                <a:t>TS </a:t>
              </a:r>
              <a:r>
                <a:rPr lang="en-US" sz="2000">
                  <a:solidFill>
                    <a:srgbClr val="000000"/>
                  </a:solidFill>
                </a:rPr>
                <a:t>= 565 MPa</a:t>
              </a:r>
              <a:endParaRPr lang="en-US"/>
            </a:p>
          </p:txBody>
        </p:sp>
        <p:sp>
          <p:nvSpPr>
            <p:cNvPr id="5145" name="Rectangle 28"/>
            <p:cNvSpPr>
              <a:spLocks noChangeArrowheads="1"/>
            </p:cNvSpPr>
            <p:nvPr/>
          </p:nvSpPr>
          <p:spPr bwMode="auto">
            <a:xfrm>
              <a:off x="3736" y="3664"/>
              <a:ext cx="97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 i="1">
                  <a:solidFill>
                    <a:srgbClr val="000000"/>
                  </a:solidFill>
                </a:rPr>
                <a:t>F</a:t>
              </a:r>
              <a:r>
                <a:rPr lang="en-US" sz="2000">
                  <a:solidFill>
                    <a:srgbClr val="000000"/>
                  </a:solidFill>
                </a:rPr>
                <a:t> = 220,000N</a:t>
              </a:r>
              <a:endParaRPr lang="en-US"/>
            </a:p>
          </p:txBody>
        </p:sp>
        <p:sp>
          <p:nvSpPr>
            <p:cNvPr id="5146" name="Line 34"/>
            <p:cNvSpPr>
              <a:spLocks noChangeShapeType="1"/>
            </p:cNvSpPr>
            <p:nvPr/>
          </p:nvSpPr>
          <p:spPr bwMode="auto">
            <a:xfrm>
              <a:off x="4671" y="2466"/>
              <a:ext cx="1" cy="18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47" name="Line 36"/>
            <p:cNvSpPr>
              <a:spLocks noChangeShapeType="1"/>
            </p:cNvSpPr>
            <p:nvPr/>
          </p:nvSpPr>
          <p:spPr bwMode="auto">
            <a:xfrm>
              <a:off x="4990" y="2458"/>
              <a:ext cx="1" cy="18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6" name="Group 40"/>
            <p:cNvGrpSpPr>
              <a:grpSpLocks/>
            </p:cNvGrpSpPr>
            <p:nvPr/>
          </p:nvGrpSpPr>
          <p:grpSpPr bwMode="auto">
            <a:xfrm>
              <a:off x="4373" y="2483"/>
              <a:ext cx="288" cy="80"/>
              <a:chOff x="4352" y="2416"/>
              <a:chExt cx="288" cy="80"/>
            </a:xfrm>
          </p:grpSpPr>
          <p:sp>
            <p:nvSpPr>
              <p:cNvPr id="5166" name="Freeform 38"/>
              <p:cNvSpPr>
                <a:spLocks/>
              </p:cNvSpPr>
              <p:nvPr/>
            </p:nvSpPr>
            <p:spPr bwMode="auto">
              <a:xfrm>
                <a:off x="4552" y="2416"/>
                <a:ext cx="88" cy="80"/>
              </a:xfrm>
              <a:custGeom>
                <a:avLst/>
                <a:gdLst>
                  <a:gd name="T0" fmla="*/ 88 w 88"/>
                  <a:gd name="T1" fmla="*/ 40 h 80"/>
                  <a:gd name="T2" fmla="*/ 0 w 88"/>
                  <a:gd name="T3" fmla="*/ 80 h 80"/>
                  <a:gd name="T4" fmla="*/ 32 w 88"/>
                  <a:gd name="T5" fmla="*/ 40 h 80"/>
                  <a:gd name="T6" fmla="*/ 0 w 88"/>
                  <a:gd name="T7" fmla="*/ 0 h 80"/>
                  <a:gd name="T8" fmla="*/ 88 w 88"/>
                  <a:gd name="T9" fmla="*/ 40 h 8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8"/>
                  <a:gd name="T16" fmla="*/ 0 h 80"/>
                  <a:gd name="T17" fmla="*/ 88 w 88"/>
                  <a:gd name="T18" fmla="*/ 80 h 8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8" h="80">
                    <a:moveTo>
                      <a:pt x="88" y="40"/>
                    </a:moveTo>
                    <a:lnTo>
                      <a:pt x="0" y="80"/>
                    </a:lnTo>
                    <a:lnTo>
                      <a:pt x="32" y="40"/>
                    </a:lnTo>
                    <a:lnTo>
                      <a:pt x="0" y="0"/>
                    </a:lnTo>
                    <a:lnTo>
                      <a:pt x="88" y="40"/>
                    </a:lnTo>
                    <a:close/>
                  </a:path>
                </a:pathLst>
              </a:cu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67" name="Line 39"/>
              <p:cNvSpPr>
                <a:spLocks noChangeShapeType="1"/>
              </p:cNvSpPr>
              <p:nvPr/>
            </p:nvSpPr>
            <p:spPr bwMode="auto">
              <a:xfrm>
                <a:off x="4352" y="2456"/>
                <a:ext cx="232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" name="Group 43"/>
            <p:cNvGrpSpPr>
              <a:grpSpLocks/>
            </p:cNvGrpSpPr>
            <p:nvPr/>
          </p:nvGrpSpPr>
          <p:grpSpPr bwMode="auto">
            <a:xfrm>
              <a:off x="4997" y="2483"/>
              <a:ext cx="288" cy="80"/>
              <a:chOff x="4976" y="2424"/>
              <a:chExt cx="288" cy="80"/>
            </a:xfrm>
          </p:grpSpPr>
          <p:sp>
            <p:nvSpPr>
              <p:cNvPr id="5164" name="Freeform 41"/>
              <p:cNvSpPr>
                <a:spLocks/>
              </p:cNvSpPr>
              <p:nvPr/>
            </p:nvSpPr>
            <p:spPr bwMode="auto">
              <a:xfrm>
                <a:off x="4976" y="2424"/>
                <a:ext cx="88" cy="80"/>
              </a:xfrm>
              <a:custGeom>
                <a:avLst/>
                <a:gdLst>
                  <a:gd name="T0" fmla="*/ 0 w 88"/>
                  <a:gd name="T1" fmla="*/ 40 h 80"/>
                  <a:gd name="T2" fmla="*/ 88 w 88"/>
                  <a:gd name="T3" fmla="*/ 0 h 80"/>
                  <a:gd name="T4" fmla="*/ 56 w 88"/>
                  <a:gd name="T5" fmla="*/ 40 h 80"/>
                  <a:gd name="T6" fmla="*/ 88 w 88"/>
                  <a:gd name="T7" fmla="*/ 80 h 80"/>
                  <a:gd name="T8" fmla="*/ 0 w 88"/>
                  <a:gd name="T9" fmla="*/ 40 h 8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8"/>
                  <a:gd name="T16" fmla="*/ 0 h 80"/>
                  <a:gd name="T17" fmla="*/ 88 w 88"/>
                  <a:gd name="T18" fmla="*/ 80 h 8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8" h="80">
                    <a:moveTo>
                      <a:pt x="0" y="40"/>
                    </a:moveTo>
                    <a:lnTo>
                      <a:pt x="88" y="0"/>
                    </a:lnTo>
                    <a:lnTo>
                      <a:pt x="56" y="40"/>
                    </a:lnTo>
                    <a:lnTo>
                      <a:pt x="88" y="8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65" name="Line 42"/>
              <p:cNvSpPr>
                <a:spLocks noChangeShapeType="1"/>
              </p:cNvSpPr>
              <p:nvPr/>
            </p:nvSpPr>
            <p:spPr bwMode="auto">
              <a:xfrm>
                <a:off x="5032" y="2464"/>
                <a:ext cx="232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150" name="Rectangle 44"/>
            <p:cNvSpPr>
              <a:spLocks noChangeArrowheads="1"/>
            </p:cNvSpPr>
            <p:nvPr/>
          </p:nvSpPr>
          <p:spPr bwMode="auto">
            <a:xfrm>
              <a:off x="4783" y="2381"/>
              <a:ext cx="107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i="1">
                  <a:solidFill>
                    <a:srgbClr val="000000"/>
                  </a:solidFill>
                </a:rPr>
                <a:t>d</a:t>
              </a:r>
              <a:endParaRPr lang="en-US" i="1"/>
            </a:p>
          </p:txBody>
        </p:sp>
        <p:sp>
          <p:nvSpPr>
            <p:cNvPr id="5151" name="Freeform 47"/>
            <p:cNvSpPr>
              <a:spLocks/>
            </p:cNvSpPr>
            <p:nvPr/>
          </p:nvSpPr>
          <p:spPr bwMode="auto">
            <a:xfrm>
              <a:off x="5088" y="3364"/>
              <a:ext cx="80" cy="88"/>
            </a:xfrm>
            <a:custGeom>
              <a:avLst/>
              <a:gdLst>
                <a:gd name="T0" fmla="*/ 40 w 80"/>
                <a:gd name="T1" fmla="*/ 88 h 88"/>
                <a:gd name="T2" fmla="*/ 0 w 80"/>
                <a:gd name="T3" fmla="*/ 0 h 88"/>
                <a:gd name="T4" fmla="*/ 40 w 80"/>
                <a:gd name="T5" fmla="*/ 32 h 88"/>
                <a:gd name="T6" fmla="*/ 80 w 80"/>
                <a:gd name="T7" fmla="*/ 0 h 88"/>
                <a:gd name="T8" fmla="*/ 40 w 80"/>
                <a:gd name="T9" fmla="*/ 88 h 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0"/>
                <a:gd name="T16" fmla="*/ 0 h 88"/>
                <a:gd name="T17" fmla="*/ 80 w 80"/>
                <a:gd name="T18" fmla="*/ 88 h 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0" h="88">
                  <a:moveTo>
                    <a:pt x="40" y="88"/>
                  </a:moveTo>
                  <a:lnTo>
                    <a:pt x="0" y="0"/>
                  </a:lnTo>
                  <a:lnTo>
                    <a:pt x="40" y="32"/>
                  </a:lnTo>
                  <a:lnTo>
                    <a:pt x="80" y="0"/>
                  </a:lnTo>
                  <a:lnTo>
                    <a:pt x="40" y="88"/>
                  </a:lnTo>
                  <a:close/>
                </a:path>
              </a:pathLst>
            </a:cu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52" name="Freeform 48"/>
            <p:cNvSpPr>
              <a:spLocks/>
            </p:cNvSpPr>
            <p:nvPr/>
          </p:nvSpPr>
          <p:spPr bwMode="auto">
            <a:xfrm>
              <a:off x="5088" y="2660"/>
              <a:ext cx="80" cy="88"/>
            </a:xfrm>
            <a:custGeom>
              <a:avLst/>
              <a:gdLst>
                <a:gd name="T0" fmla="*/ 40 w 80"/>
                <a:gd name="T1" fmla="*/ 0 h 88"/>
                <a:gd name="T2" fmla="*/ 80 w 80"/>
                <a:gd name="T3" fmla="*/ 88 h 88"/>
                <a:gd name="T4" fmla="*/ 40 w 80"/>
                <a:gd name="T5" fmla="*/ 56 h 88"/>
                <a:gd name="T6" fmla="*/ 0 w 80"/>
                <a:gd name="T7" fmla="*/ 88 h 88"/>
                <a:gd name="T8" fmla="*/ 40 w 80"/>
                <a:gd name="T9" fmla="*/ 0 h 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0"/>
                <a:gd name="T16" fmla="*/ 0 h 88"/>
                <a:gd name="T17" fmla="*/ 80 w 80"/>
                <a:gd name="T18" fmla="*/ 88 h 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0" h="88">
                  <a:moveTo>
                    <a:pt x="40" y="0"/>
                  </a:moveTo>
                  <a:lnTo>
                    <a:pt x="80" y="88"/>
                  </a:lnTo>
                  <a:lnTo>
                    <a:pt x="40" y="56"/>
                  </a:lnTo>
                  <a:lnTo>
                    <a:pt x="0" y="88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53" name="Rectangle 53"/>
            <p:cNvSpPr>
              <a:spLocks noChangeArrowheads="1"/>
            </p:cNvSpPr>
            <p:nvPr/>
          </p:nvSpPr>
          <p:spPr bwMode="auto">
            <a:xfrm>
              <a:off x="5168" y="2908"/>
              <a:ext cx="107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i="1">
                  <a:solidFill>
                    <a:srgbClr val="000000"/>
                  </a:solidFill>
                </a:rPr>
                <a:t>L</a:t>
              </a:r>
              <a:endParaRPr lang="en-US" i="1"/>
            </a:p>
          </p:txBody>
        </p:sp>
        <p:sp>
          <p:nvSpPr>
            <p:cNvPr id="5154" name="Rectangle 54"/>
            <p:cNvSpPr>
              <a:spLocks noChangeArrowheads="1"/>
            </p:cNvSpPr>
            <p:nvPr/>
          </p:nvSpPr>
          <p:spPr bwMode="auto">
            <a:xfrm>
              <a:off x="5280" y="2948"/>
              <a:ext cx="107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i="1">
                  <a:solidFill>
                    <a:srgbClr val="000000"/>
                  </a:solidFill>
                </a:rPr>
                <a:t>o</a:t>
              </a:r>
              <a:endParaRPr lang="en-US" i="1"/>
            </a:p>
          </p:txBody>
        </p:sp>
        <p:grpSp>
          <p:nvGrpSpPr>
            <p:cNvPr id="8" name="Group 57"/>
            <p:cNvGrpSpPr>
              <a:grpSpLocks/>
            </p:cNvGrpSpPr>
            <p:nvPr/>
          </p:nvGrpSpPr>
          <p:grpSpPr bwMode="auto">
            <a:xfrm>
              <a:off x="4784" y="3448"/>
              <a:ext cx="96" cy="456"/>
              <a:chOff x="4784" y="3448"/>
              <a:chExt cx="96" cy="456"/>
            </a:xfrm>
          </p:grpSpPr>
          <p:sp>
            <p:nvSpPr>
              <p:cNvPr id="5162" name="Freeform 55"/>
              <p:cNvSpPr>
                <a:spLocks/>
              </p:cNvSpPr>
              <p:nvPr/>
            </p:nvSpPr>
            <p:spPr bwMode="auto">
              <a:xfrm>
                <a:off x="4784" y="3800"/>
                <a:ext cx="96" cy="104"/>
              </a:xfrm>
              <a:custGeom>
                <a:avLst/>
                <a:gdLst>
                  <a:gd name="T0" fmla="*/ 48 w 96"/>
                  <a:gd name="T1" fmla="*/ 104 h 104"/>
                  <a:gd name="T2" fmla="*/ 0 w 96"/>
                  <a:gd name="T3" fmla="*/ 0 h 104"/>
                  <a:gd name="T4" fmla="*/ 48 w 96"/>
                  <a:gd name="T5" fmla="*/ 32 h 104"/>
                  <a:gd name="T6" fmla="*/ 96 w 96"/>
                  <a:gd name="T7" fmla="*/ 0 h 104"/>
                  <a:gd name="T8" fmla="*/ 48 w 96"/>
                  <a:gd name="T9" fmla="*/ 104 h 10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6"/>
                  <a:gd name="T16" fmla="*/ 0 h 104"/>
                  <a:gd name="T17" fmla="*/ 96 w 96"/>
                  <a:gd name="T18" fmla="*/ 104 h 10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6" h="104">
                    <a:moveTo>
                      <a:pt x="48" y="104"/>
                    </a:moveTo>
                    <a:lnTo>
                      <a:pt x="0" y="0"/>
                    </a:lnTo>
                    <a:lnTo>
                      <a:pt x="48" y="32"/>
                    </a:lnTo>
                    <a:lnTo>
                      <a:pt x="96" y="0"/>
                    </a:lnTo>
                    <a:lnTo>
                      <a:pt x="48" y="104"/>
                    </a:lnTo>
                    <a:close/>
                  </a:path>
                </a:pathLst>
              </a:cu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63" name="Line 56"/>
              <p:cNvSpPr>
                <a:spLocks noChangeShapeType="1"/>
              </p:cNvSpPr>
              <p:nvPr/>
            </p:nvSpPr>
            <p:spPr bwMode="auto">
              <a:xfrm flipV="1">
                <a:off x="4832" y="3448"/>
                <a:ext cx="1" cy="384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" name="Group 60"/>
            <p:cNvGrpSpPr>
              <a:grpSpLocks/>
            </p:cNvGrpSpPr>
            <p:nvPr/>
          </p:nvGrpSpPr>
          <p:grpSpPr bwMode="auto">
            <a:xfrm>
              <a:off x="4464" y="2968"/>
              <a:ext cx="336" cy="96"/>
              <a:chOff x="4464" y="2968"/>
              <a:chExt cx="336" cy="96"/>
            </a:xfrm>
          </p:grpSpPr>
          <p:sp>
            <p:nvSpPr>
              <p:cNvPr id="5160" name="Freeform 58"/>
              <p:cNvSpPr>
                <a:spLocks/>
              </p:cNvSpPr>
              <p:nvPr/>
            </p:nvSpPr>
            <p:spPr bwMode="auto">
              <a:xfrm>
                <a:off x="4704" y="2984"/>
                <a:ext cx="96" cy="80"/>
              </a:xfrm>
              <a:custGeom>
                <a:avLst/>
                <a:gdLst>
                  <a:gd name="T0" fmla="*/ 96 w 96"/>
                  <a:gd name="T1" fmla="*/ 64 h 80"/>
                  <a:gd name="T2" fmla="*/ 0 w 96"/>
                  <a:gd name="T3" fmla="*/ 80 h 80"/>
                  <a:gd name="T4" fmla="*/ 40 w 96"/>
                  <a:gd name="T5" fmla="*/ 48 h 80"/>
                  <a:gd name="T6" fmla="*/ 24 w 96"/>
                  <a:gd name="T7" fmla="*/ 0 h 80"/>
                  <a:gd name="T8" fmla="*/ 96 w 96"/>
                  <a:gd name="T9" fmla="*/ 64 h 8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6"/>
                  <a:gd name="T16" fmla="*/ 0 h 80"/>
                  <a:gd name="T17" fmla="*/ 96 w 96"/>
                  <a:gd name="T18" fmla="*/ 80 h 8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6" h="80">
                    <a:moveTo>
                      <a:pt x="96" y="64"/>
                    </a:moveTo>
                    <a:lnTo>
                      <a:pt x="0" y="80"/>
                    </a:lnTo>
                    <a:lnTo>
                      <a:pt x="40" y="48"/>
                    </a:lnTo>
                    <a:lnTo>
                      <a:pt x="24" y="0"/>
                    </a:lnTo>
                    <a:lnTo>
                      <a:pt x="96" y="64"/>
                    </a:lnTo>
                    <a:close/>
                  </a:path>
                </a:pathLst>
              </a:cu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61" name="Line 59"/>
              <p:cNvSpPr>
                <a:spLocks noChangeShapeType="1"/>
              </p:cNvSpPr>
              <p:nvPr/>
            </p:nvSpPr>
            <p:spPr bwMode="auto">
              <a:xfrm>
                <a:off x="4464" y="2968"/>
                <a:ext cx="280" cy="6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157" name="Line 66"/>
            <p:cNvSpPr>
              <a:spLocks noChangeShapeType="1"/>
            </p:cNvSpPr>
            <p:nvPr/>
          </p:nvSpPr>
          <p:spPr bwMode="auto">
            <a:xfrm>
              <a:off x="5125" y="2691"/>
              <a:ext cx="0" cy="7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8" name="Line 69"/>
            <p:cNvSpPr>
              <a:spLocks noChangeShapeType="1"/>
            </p:cNvSpPr>
            <p:nvPr/>
          </p:nvSpPr>
          <p:spPr bwMode="auto">
            <a:xfrm>
              <a:off x="5003" y="2657"/>
              <a:ext cx="23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9" name="Line 70"/>
            <p:cNvSpPr>
              <a:spLocks noChangeShapeType="1"/>
            </p:cNvSpPr>
            <p:nvPr/>
          </p:nvSpPr>
          <p:spPr bwMode="auto">
            <a:xfrm>
              <a:off x="5003" y="3451"/>
              <a:ext cx="23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38667" name="Text Box 75"/>
          <p:cNvSpPr txBox="1">
            <a:spLocks noChangeArrowheads="1"/>
          </p:cNvSpPr>
          <p:nvPr/>
        </p:nvSpPr>
        <p:spPr bwMode="auto">
          <a:xfrm>
            <a:off x="2276475" y="5951538"/>
            <a:ext cx="3082925" cy="476250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/>
              <a:t>d</a:t>
            </a:r>
            <a:r>
              <a:rPr lang="en-US"/>
              <a:t> = 0.067 m = 6.7 cm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86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86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238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38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8601" grpId="0"/>
      <p:bldP spid="238609" grpId="0" animBg="1"/>
      <p:bldP spid="23866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3B534EA-5B47-43F4-B6B3-CB9F860B4830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47107" name="Rectangle 2"/>
          <p:cNvSpPr>
            <a:spLocks noChangeArrowheads="1"/>
          </p:cNvSpPr>
          <p:nvPr/>
        </p:nvSpPr>
        <p:spPr bwMode="auto">
          <a:xfrm>
            <a:off x="457200" y="1055688"/>
            <a:ext cx="5029200" cy="738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en-US"/>
              <a:t>•  Plastic tensile strain at failure: </a:t>
            </a:r>
          </a:p>
          <a:p>
            <a:r>
              <a:rPr lang="en-US"/>
              <a:t>    (%EL =Percent elongation)</a:t>
            </a:r>
          </a:p>
        </p:txBody>
      </p:sp>
      <p:sp>
        <p:nvSpPr>
          <p:cNvPr id="47108" name="Rectangle 10"/>
          <p:cNvSpPr>
            <a:spLocks noChangeArrowheads="1"/>
          </p:cNvSpPr>
          <p:nvPr/>
        </p:nvSpPr>
        <p:spPr bwMode="auto">
          <a:xfrm>
            <a:off x="457200" y="3657600"/>
            <a:ext cx="2057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>
                <a:solidFill>
                  <a:srgbClr val="000000"/>
                </a:solidFill>
              </a:rPr>
              <a:t>Adapted from Fig. 6.13, </a:t>
            </a:r>
            <a:r>
              <a:rPr lang="en-US" sz="1200" i="1">
                <a:solidFill>
                  <a:srgbClr val="000000"/>
                </a:solidFill>
              </a:rPr>
              <a:t>Callister 7e.</a:t>
            </a:r>
            <a:endParaRPr lang="en-US" sz="1200">
              <a:solidFill>
                <a:srgbClr val="000000"/>
              </a:solidFill>
            </a:endParaRPr>
          </a:p>
        </p:txBody>
      </p:sp>
      <p:sp>
        <p:nvSpPr>
          <p:cNvPr id="47109" name="Rectangle 1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/>
              <a:t>Ductility</a:t>
            </a:r>
            <a:endParaRPr lang="en-US" i="1" smtClean="0"/>
          </a:p>
        </p:txBody>
      </p:sp>
      <p:grpSp>
        <p:nvGrpSpPr>
          <p:cNvPr id="2" name="Group 96"/>
          <p:cNvGrpSpPr>
            <a:grpSpLocks/>
          </p:cNvGrpSpPr>
          <p:nvPr/>
        </p:nvGrpSpPr>
        <p:grpSpPr bwMode="auto">
          <a:xfrm>
            <a:off x="495300" y="5532438"/>
            <a:ext cx="7735888" cy="884237"/>
            <a:chOff x="457200" y="5157788"/>
            <a:chExt cx="7737056" cy="884714"/>
          </a:xfrm>
        </p:grpSpPr>
        <p:sp>
          <p:nvSpPr>
            <p:cNvPr id="47186" name="Rectangle 5"/>
            <p:cNvSpPr>
              <a:spLocks noChangeArrowheads="1"/>
            </p:cNvSpPr>
            <p:nvPr/>
          </p:nvSpPr>
          <p:spPr bwMode="auto">
            <a:xfrm>
              <a:off x="457200" y="5303838"/>
              <a:ext cx="5029200" cy="7386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lang="en-US"/>
                <a:t>•  Another ductility measure:</a:t>
              </a:r>
            </a:p>
            <a:p>
              <a:r>
                <a:rPr lang="en-US"/>
                <a:t> (%RA =Percent reduction in area)</a:t>
              </a:r>
            </a:p>
          </p:txBody>
        </p:sp>
        <p:sp>
          <p:nvSpPr>
            <p:cNvPr id="47187" name="AutoShape 84"/>
            <p:cNvSpPr>
              <a:spLocks noChangeAspect="1" noChangeArrowheads="1" noTextEdit="1"/>
            </p:cNvSpPr>
            <p:nvPr/>
          </p:nvSpPr>
          <p:spPr bwMode="auto">
            <a:xfrm>
              <a:off x="5303418" y="5173663"/>
              <a:ext cx="2890838" cy="836612"/>
            </a:xfrm>
            <a:prstGeom prst="rect">
              <a:avLst/>
            </a:prstGeom>
            <a:solidFill>
              <a:srgbClr val="D7D7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88" name="Line 86"/>
            <p:cNvSpPr>
              <a:spLocks noChangeShapeType="1"/>
            </p:cNvSpPr>
            <p:nvPr/>
          </p:nvSpPr>
          <p:spPr bwMode="auto">
            <a:xfrm>
              <a:off x="6347551" y="5567363"/>
              <a:ext cx="1019175" cy="158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89" name="Rectangle 87"/>
            <p:cNvSpPr>
              <a:spLocks noChangeArrowheads="1"/>
            </p:cNvSpPr>
            <p:nvPr/>
          </p:nvSpPr>
          <p:spPr bwMode="auto">
            <a:xfrm>
              <a:off x="7652476" y="5373688"/>
              <a:ext cx="487363" cy="3508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>
                  <a:solidFill>
                    <a:srgbClr val="000000"/>
                  </a:solidFill>
                </a:rPr>
                <a:t>100</a:t>
              </a:r>
              <a:endParaRPr lang="en-US"/>
            </a:p>
          </p:txBody>
        </p:sp>
        <p:sp>
          <p:nvSpPr>
            <p:cNvPr id="47190" name="Rectangle 88"/>
            <p:cNvSpPr>
              <a:spLocks noChangeArrowheads="1"/>
            </p:cNvSpPr>
            <p:nvPr/>
          </p:nvSpPr>
          <p:spPr bwMode="auto">
            <a:xfrm>
              <a:off x="7417526" y="5373688"/>
              <a:ext cx="146050" cy="3508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>
                  <a:solidFill>
                    <a:srgbClr val="000000"/>
                  </a:solidFill>
                </a:rPr>
                <a:t>x</a:t>
              </a:r>
              <a:endParaRPr lang="en-US"/>
            </a:p>
          </p:txBody>
        </p:sp>
        <p:sp>
          <p:nvSpPr>
            <p:cNvPr id="47191" name="Rectangle 89"/>
            <p:cNvSpPr>
              <a:spLocks noChangeArrowheads="1"/>
            </p:cNvSpPr>
            <p:nvPr/>
          </p:nvSpPr>
          <p:spPr bwMode="auto">
            <a:xfrm>
              <a:off x="6680926" y="5603875"/>
              <a:ext cx="195263" cy="3508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i="1">
                  <a:solidFill>
                    <a:srgbClr val="000000"/>
                  </a:solidFill>
                </a:rPr>
                <a:t>A</a:t>
              </a:r>
              <a:endParaRPr lang="en-US" i="1"/>
            </a:p>
          </p:txBody>
        </p:sp>
        <p:sp>
          <p:nvSpPr>
            <p:cNvPr id="47192" name="Rectangle 90"/>
            <p:cNvSpPr>
              <a:spLocks noChangeArrowheads="1"/>
            </p:cNvSpPr>
            <p:nvPr/>
          </p:nvSpPr>
          <p:spPr bwMode="auto">
            <a:xfrm>
              <a:off x="7020651" y="5186363"/>
              <a:ext cx="195263" cy="3508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i="1">
                  <a:solidFill>
                    <a:srgbClr val="000000"/>
                  </a:solidFill>
                </a:rPr>
                <a:t>A</a:t>
              </a:r>
              <a:endParaRPr lang="en-US" i="1"/>
            </a:p>
          </p:txBody>
        </p:sp>
        <p:sp>
          <p:nvSpPr>
            <p:cNvPr id="47193" name="Rectangle 91"/>
            <p:cNvSpPr>
              <a:spLocks noChangeArrowheads="1"/>
            </p:cNvSpPr>
            <p:nvPr/>
          </p:nvSpPr>
          <p:spPr bwMode="auto">
            <a:xfrm>
              <a:off x="6371363" y="5186363"/>
              <a:ext cx="195263" cy="3508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i="1">
                  <a:solidFill>
                    <a:srgbClr val="000000"/>
                  </a:solidFill>
                </a:rPr>
                <a:t>A</a:t>
              </a:r>
              <a:endParaRPr lang="en-US" i="1"/>
            </a:p>
          </p:txBody>
        </p:sp>
        <p:sp>
          <p:nvSpPr>
            <p:cNvPr id="47194" name="Rectangle 92"/>
            <p:cNvSpPr>
              <a:spLocks noChangeArrowheads="1"/>
            </p:cNvSpPr>
            <p:nvPr/>
          </p:nvSpPr>
          <p:spPr bwMode="auto">
            <a:xfrm>
              <a:off x="5595076" y="5373688"/>
              <a:ext cx="406400" cy="3508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i="1">
                  <a:solidFill>
                    <a:srgbClr val="000000"/>
                  </a:solidFill>
                </a:rPr>
                <a:t>RA</a:t>
              </a:r>
              <a:endParaRPr lang="en-US" i="1"/>
            </a:p>
          </p:txBody>
        </p:sp>
        <p:sp>
          <p:nvSpPr>
            <p:cNvPr id="47195" name="Rectangle 93"/>
            <p:cNvSpPr>
              <a:spLocks noChangeArrowheads="1"/>
            </p:cNvSpPr>
            <p:nvPr/>
          </p:nvSpPr>
          <p:spPr bwMode="auto">
            <a:xfrm>
              <a:off x="5350601" y="5373688"/>
              <a:ext cx="260350" cy="3508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>
                  <a:solidFill>
                    <a:srgbClr val="000000"/>
                  </a:solidFill>
                </a:rPr>
                <a:t>%</a:t>
              </a:r>
              <a:endParaRPr lang="en-US"/>
            </a:p>
          </p:txBody>
        </p:sp>
        <p:sp>
          <p:nvSpPr>
            <p:cNvPr id="47196" name="Rectangle 94"/>
            <p:cNvSpPr>
              <a:spLocks noChangeArrowheads="1"/>
            </p:cNvSpPr>
            <p:nvPr/>
          </p:nvSpPr>
          <p:spPr bwMode="auto">
            <a:xfrm>
              <a:off x="6907938" y="5784850"/>
              <a:ext cx="98425" cy="212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i="1">
                  <a:solidFill>
                    <a:srgbClr val="000000"/>
                  </a:solidFill>
                </a:rPr>
                <a:t>o</a:t>
              </a:r>
              <a:endParaRPr lang="en-US" i="1"/>
            </a:p>
          </p:txBody>
        </p:sp>
        <p:sp>
          <p:nvSpPr>
            <p:cNvPr id="47197" name="Rectangle 95"/>
            <p:cNvSpPr>
              <a:spLocks noChangeArrowheads="1"/>
            </p:cNvSpPr>
            <p:nvPr/>
          </p:nvSpPr>
          <p:spPr bwMode="auto">
            <a:xfrm>
              <a:off x="7254013" y="5367338"/>
              <a:ext cx="49213" cy="212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i="1">
                  <a:solidFill>
                    <a:srgbClr val="000000"/>
                  </a:solidFill>
                </a:rPr>
                <a:t>f</a:t>
              </a:r>
              <a:endParaRPr lang="en-US" i="1"/>
            </a:p>
          </p:txBody>
        </p:sp>
        <p:sp>
          <p:nvSpPr>
            <p:cNvPr id="47198" name="Rectangle 96"/>
            <p:cNvSpPr>
              <a:spLocks noChangeArrowheads="1"/>
            </p:cNvSpPr>
            <p:nvPr/>
          </p:nvSpPr>
          <p:spPr bwMode="auto">
            <a:xfrm>
              <a:off x="6598376" y="5367338"/>
              <a:ext cx="98425" cy="212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i="1">
                  <a:solidFill>
                    <a:srgbClr val="000000"/>
                  </a:solidFill>
                </a:rPr>
                <a:t>o</a:t>
              </a:r>
              <a:endParaRPr lang="en-US" i="1"/>
            </a:p>
          </p:txBody>
        </p:sp>
        <p:sp>
          <p:nvSpPr>
            <p:cNvPr id="47199" name="Rectangle 97"/>
            <p:cNvSpPr>
              <a:spLocks noChangeArrowheads="1"/>
            </p:cNvSpPr>
            <p:nvPr/>
          </p:nvSpPr>
          <p:spPr bwMode="auto">
            <a:xfrm>
              <a:off x="6795226" y="5157788"/>
              <a:ext cx="96838" cy="3508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>
                  <a:solidFill>
                    <a:srgbClr val="000000"/>
                  </a:solidFill>
                </a:rPr>
                <a:t>-</a:t>
              </a:r>
              <a:endParaRPr lang="en-US"/>
            </a:p>
          </p:txBody>
        </p:sp>
        <p:sp>
          <p:nvSpPr>
            <p:cNvPr id="47200" name="Rectangle 98"/>
            <p:cNvSpPr>
              <a:spLocks noChangeArrowheads="1"/>
            </p:cNvSpPr>
            <p:nvPr/>
          </p:nvSpPr>
          <p:spPr bwMode="auto">
            <a:xfrm>
              <a:off x="6103076" y="5345113"/>
              <a:ext cx="169863" cy="3508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>
                  <a:solidFill>
                    <a:srgbClr val="000000"/>
                  </a:solidFill>
                </a:rPr>
                <a:t>=</a:t>
              </a:r>
              <a:endParaRPr lang="en-US"/>
            </a:p>
          </p:txBody>
        </p:sp>
      </p:grpSp>
      <p:grpSp>
        <p:nvGrpSpPr>
          <p:cNvPr id="3" name="Group 132"/>
          <p:cNvGrpSpPr>
            <a:grpSpLocks/>
          </p:cNvGrpSpPr>
          <p:nvPr/>
        </p:nvGrpSpPr>
        <p:grpSpPr bwMode="auto">
          <a:xfrm>
            <a:off x="5505450" y="1011238"/>
            <a:ext cx="2921000" cy="884237"/>
            <a:chOff x="3468" y="637"/>
            <a:chExt cx="1840" cy="557"/>
          </a:xfrm>
        </p:grpSpPr>
        <p:sp>
          <p:nvSpPr>
            <p:cNvPr id="47173" name="AutoShape 99"/>
            <p:cNvSpPr>
              <a:spLocks noChangeAspect="1" noChangeArrowheads="1" noTextEdit="1"/>
            </p:cNvSpPr>
            <p:nvPr/>
          </p:nvSpPr>
          <p:spPr bwMode="auto">
            <a:xfrm>
              <a:off x="3468" y="647"/>
              <a:ext cx="1840" cy="547"/>
            </a:xfrm>
            <a:prstGeom prst="rect">
              <a:avLst/>
            </a:prstGeom>
            <a:solidFill>
              <a:srgbClr val="D7D7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74" name="Line 101"/>
            <p:cNvSpPr>
              <a:spLocks noChangeShapeType="1"/>
            </p:cNvSpPr>
            <p:nvPr/>
          </p:nvSpPr>
          <p:spPr bwMode="auto">
            <a:xfrm>
              <a:off x="4112" y="904"/>
              <a:ext cx="589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75" name="Rectangle 103"/>
            <p:cNvSpPr>
              <a:spLocks noChangeArrowheads="1"/>
            </p:cNvSpPr>
            <p:nvPr/>
          </p:nvSpPr>
          <p:spPr bwMode="auto">
            <a:xfrm>
              <a:off x="4771" y="760"/>
              <a:ext cx="470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</a:rPr>
                <a:t>x 100</a:t>
              </a:r>
              <a:endParaRPr lang="en-US">
                <a:latin typeface="Times" pitchFamily="18" charset="0"/>
              </a:endParaRPr>
            </a:p>
          </p:txBody>
        </p:sp>
        <p:sp>
          <p:nvSpPr>
            <p:cNvPr id="47176" name="Rectangle 104"/>
            <p:cNvSpPr>
              <a:spLocks noChangeArrowheads="1"/>
            </p:cNvSpPr>
            <p:nvPr/>
          </p:nvSpPr>
          <p:spPr bwMode="auto">
            <a:xfrm>
              <a:off x="4296" y="929"/>
              <a:ext cx="107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i="1">
                  <a:solidFill>
                    <a:srgbClr val="000000"/>
                  </a:solidFill>
                </a:rPr>
                <a:t>L</a:t>
              </a:r>
              <a:endParaRPr lang="en-US" i="1">
                <a:latin typeface="Times" pitchFamily="18" charset="0"/>
              </a:endParaRPr>
            </a:p>
          </p:txBody>
        </p:sp>
        <p:sp>
          <p:nvSpPr>
            <p:cNvPr id="47177" name="Rectangle 105"/>
            <p:cNvSpPr>
              <a:spLocks noChangeArrowheads="1"/>
            </p:cNvSpPr>
            <p:nvPr/>
          </p:nvSpPr>
          <p:spPr bwMode="auto">
            <a:xfrm>
              <a:off x="4478" y="656"/>
              <a:ext cx="107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i="1">
                  <a:solidFill>
                    <a:srgbClr val="000000"/>
                  </a:solidFill>
                </a:rPr>
                <a:t>L</a:t>
              </a:r>
              <a:endParaRPr lang="en-US" i="1">
                <a:latin typeface="Times" pitchFamily="18" charset="0"/>
              </a:endParaRPr>
            </a:p>
          </p:txBody>
        </p:sp>
        <p:sp>
          <p:nvSpPr>
            <p:cNvPr id="47178" name="Rectangle 106"/>
            <p:cNvSpPr>
              <a:spLocks noChangeArrowheads="1"/>
            </p:cNvSpPr>
            <p:nvPr/>
          </p:nvSpPr>
          <p:spPr bwMode="auto">
            <a:xfrm>
              <a:off x="4113" y="656"/>
              <a:ext cx="107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i="1">
                  <a:solidFill>
                    <a:srgbClr val="000000"/>
                  </a:solidFill>
                </a:rPr>
                <a:t>L</a:t>
              </a:r>
              <a:endParaRPr lang="en-US" i="1">
                <a:latin typeface="Times" pitchFamily="18" charset="0"/>
              </a:endParaRPr>
            </a:p>
          </p:txBody>
        </p:sp>
        <p:sp>
          <p:nvSpPr>
            <p:cNvPr id="47179" name="Rectangle 107"/>
            <p:cNvSpPr>
              <a:spLocks noChangeArrowheads="1"/>
            </p:cNvSpPr>
            <p:nvPr/>
          </p:nvSpPr>
          <p:spPr bwMode="auto">
            <a:xfrm>
              <a:off x="3654" y="778"/>
              <a:ext cx="235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i="1">
                  <a:solidFill>
                    <a:srgbClr val="000000"/>
                  </a:solidFill>
                </a:rPr>
                <a:t>EL</a:t>
              </a:r>
              <a:endParaRPr lang="en-US" i="1">
                <a:latin typeface="Times" pitchFamily="18" charset="0"/>
              </a:endParaRPr>
            </a:p>
          </p:txBody>
        </p:sp>
        <p:sp>
          <p:nvSpPr>
            <p:cNvPr id="47180" name="Rectangle 108"/>
            <p:cNvSpPr>
              <a:spLocks noChangeArrowheads="1"/>
            </p:cNvSpPr>
            <p:nvPr/>
          </p:nvSpPr>
          <p:spPr bwMode="auto">
            <a:xfrm>
              <a:off x="3494" y="778"/>
              <a:ext cx="171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</a:rPr>
                <a:t>%</a:t>
              </a:r>
              <a:endParaRPr lang="en-US">
                <a:latin typeface="Times" pitchFamily="18" charset="0"/>
              </a:endParaRPr>
            </a:p>
          </p:txBody>
        </p:sp>
        <p:sp>
          <p:nvSpPr>
            <p:cNvPr id="47181" name="Rectangle 109"/>
            <p:cNvSpPr>
              <a:spLocks noChangeArrowheads="1"/>
            </p:cNvSpPr>
            <p:nvPr/>
          </p:nvSpPr>
          <p:spPr bwMode="auto">
            <a:xfrm>
              <a:off x="4420" y="1047"/>
              <a:ext cx="6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i="1">
                  <a:solidFill>
                    <a:srgbClr val="000000"/>
                  </a:solidFill>
                </a:rPr>
                <a:t>o</a:t>
              </a:r>
              <a:endParaRPr lang="en-US" i="1">
                <a:latin typeface="Times" pitchFamily="18" charset="0"/>
              </a:endParaRPr>
            </a:p>
          </p:txBody>
        </p:sp>
        <p:sp>
          <p:nvSpPr>
            <p:cNvPr id="47182" name="Rectangle 110"/>
            <p:cNvSpPr>
              <a:spLocks noChangeArrowheads="1"/>
            </p:cNvSpPr>
            <p:nvPr/>
          </p:nvSpPr>
          <p:spPr bwMode="auto">
            <a:xfrm>
              <a:off x="4602" y="774"/>
              <a:ext cx="6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i="1">
                  <a:solidFill>
                    <a:srgbClr val="000000"/>
                  </a:solidFill>
                </a:rPr>
                <a:t>o</a:t>
              </a:r>
              <a:endParaRPr lang="en-US" i="1">
                <a:latin typeface="Times" pitchFamily="18" charset="0"/>
              </a:endParaRPr>
            </a:p>
          </p:txBody>
        </p:sp>
        <p:sp>
          <p:nvSpPr>
            <p:cNvPr id="47183" name="Rectangle 111"/>
            <p:cNvSpPr>
              <a:spLocks noChangeArrowheads="1"/>
            </p:cNvSpPr>
            <p:nvPr/>
          </p:nvSpPr>
          <p:spPr bwMode="auto">
            <a:xfrm>
              <a:off x="4242" y="774"/>
              <a:ext cx="31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i="1">
                  <a:solidFill>
                    <a:srgbClr val="000000"/>
                  </a:solidFill>
                </a:rPr>
                <a:t>f</a:t>
              </a:r>
              <a:endParaRPr lang="en-US" i="1">
                <a:latin typeface="Times" pitchFamily="18" charset="0"/>
              </a:endParaRPr>
            </a:p>
          </p:txBody>
        </p:sp>
        <p:sp>
          <p:nvSpPr>
            <p:cNvPr id="47184" name="Rectangle 112"/>
            <p:cNvSpPr>
              <a:spLocks noChangeArrowheads="1"/>
            </p:cNvSpPr>
            <p:nvPr/>
          </p:nvSpPr>
          <p:spPr bwMode="auto">
            <a:xfrm>
              <a:off x="4345" y="637"/>
              <a:ext cx="105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  <a:latin typeface="Symbol" pitchFamily="18" charset="2"/>
                </a:rPr>
                <a:t>-</a:t>
              </a:r>
              <a:endParaRPr lang="en-US">
                <a:latin typeface="Times" pitchFamily="18" charset="0"/>
              </a:endParaRPr>
            </a:p>
          </p:txBody>
        </p:sp>
        <p:sp>
          <p:nvSpPr>
            <p:cNvPr id="47185" name="Rectangle 113"/>
            <p:cNvSpPr>
              <a:spLocks noChangeArrowheads="1"/>
            </p:cNvSpPr>
            <p:nvPr/>
          </p:nvSpPr>
          <p:spPr bwMode="auto">
            <a:xfrm>
              <a:off x="3953" y="759"/>
              <a:ext cx="105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lang="en-US">
                <a:latin typeface="Times" pitchFamily="18" charset="0"/>
              </a:endParaRPr>
            </a:p>
          </p:txBody>
        </p:sp>
      </p:grpSp>
      <p:grpSp>
        <p:nvGrpSpPr>
          <p:cNvPr id="4" name="Group 126"/>
          <p:cNvGrpSpPr>
            <a:grpSpLocks/>
          </p:cNvGrpSpPr>
          <p:nvPr/>
        </p:nvGrpSpPr>
        <p:grpSpPr bwMode="auto">
          <a:xfrm>
            <a:off x="914400" y="1974850"/>
            <a:ext cx="5607050" cy="2765425"/>
            <a:chOff x="576" y="1104"/>
            <a:chExt cx="3532" cy="1742"/>
          </a:xfrm>
        </p:grpSpPr>
        <p:sp>
          <p:nvSpPr>
            <p:cNvPr id="47142" name="Rectangle 20"/>
            <p:cNvSpPr>
              <a:spLocks noChangeArrowheads="1"/>
            </p:cNvSpPr>
            <p:nvPr/>
          </p:nvSpPr>
          <p:spPr bwMode="auto">
            <a:xfrm>
              <a:off x="1952" y="2624"/>
              <a:ext cx="2076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>
                  <a:solidFill>
                    <a:srgbClr val="444444"/>
                  </a:solidFill>
                </a:rPr>
                <a:t>Engineering tensile strain, </a:t>
              </a:r>
              <a:endParaRPr lang="en-US"/>
            </a:p>
          </p:txBody>
        </p:sp>
        <p:grpSp>
          <p:nvGrpSpPr>
            <p:cNvPr id="5" name="Group 16"/>
            <p:cNvGrpSpPr>
              <a:grpSpLocks/>
            </p:cNvGrpSpPr>
            <p:nvPr/>
          </p:nvGrpSpPr>
          <p:grpSpPr bwMode="auto">
            <a:xfrm>
              <a:off x="1584" y="1168"/>
              <a:ext cx="80" cy="1440"/>
              <a:chOff x="1584" y="1168"/>
              <a:chExt cx="80" cy="1440"/>
            </a:xfrm>
          </p:grpSpPr>
          <p:sp>
            <p:nvSpPr>
              <p:cNvPr id="47171" name="Freeform 14"/>
              <p:cNvSpPr>
                <a:spLocks/>
              </p:cNvSpPr>
              <p:nvPr/>
            </p:nvSpPr>
            <p:spPr bwMode="auto">
              <a:xfrm>
                <a:off x="1584" y="1168"/>
                <a:ext cx="80" cy="88"/>
              </a:xfrm>
              <a:custGeom>
                <a:avLst/>
                <a:gdLst>
                  <a:gd name="T0" fmla="*/ 40 w 80"/>
                  <a:gd name="T1" fmla="*/ 0 h 88"/>
                  <a:gd name="T2" fmla="*/ 80 w 80"/>
                  <a:gd name="T3" fmla="*/ 88 h 88"/>
                  <a:gd name="T4" fmla="*/ 40 w 80"/>
                  <a:gd name="T5" fmla="*/ 56 h 88"/>
                  <a:gd name="T6" fmla="*/ 0 w 80"/>
                  <a:gd name="T7" fmla="*/ 88 h 88"/>
                  <a:gd name="T8" fmla="*/ 40 w 80"/>
                  <a:gd name="T9" fmla="*/ 0 h 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0"/>
                  <a:gd name="T16" fmla="*/ 0 h 88"/>
                  <a:gd name="T17" fmla="*/ 80 w 80"/>
                  <a:gd name="T18" fmla="*/ 88 h 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0" h="88">
                    <a:moveTo>
                      <a:pt x="40" y="0"/>
                    </a:moveTo>
                    <a:lnTo>
                      <a:pt x="80" y="88"/>
                    </a:lnTo>
                    <a:lnTo>
                      <a:pt x="40" y="56"/>
                    </a:lnTo>
                    <a:lnTo>
                      <a:pt x="0" y="88"/>
                    </a:lnTo>
                    <a:lnTo>
                      <a:pt x="40" y="0"/>
                    </a:lnTo>
                    <a:close/>
                  </a:path>
                </a:pathLst>
              </a:cu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172" name="Line 15"/>
              <p:cNvSpPr>
                <a:spLocks noChangeShapeType="1"/>
              </p:cNvSpPr>
              <p:nvPr/>
            </p:nvSpPr>
            <p:spPr bwMode="auto">
              <a:xfrm flipV="1">
                <a:off x="1624" y="1224"/>
                <a:ext cx="1" cy="138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6" name="Group 19"/>
            <p:cNvGrpSpPr>
              <a:grpSpLocks/>
            </p:cNvGrpSpPr>
            <p:nvPr/>
          </p:nvGrpSpPr>
          <p:grpSpPr bwMode="auto">
            <a:xfrm>
              <a:off x="1624" y="2576"/>
              <a:ext cx="2312" cy="80"/>
              <a:chOff x="1624" y="2576"/>
              <a:chExt cx="2312" cy="80"/>
            </a:xfrm>
          </p:grpSpPr>
          <p:sp>
            <p:nvSpPr>
              <p:cNvPr id="47169" name="Freeform 17"/>
              <p:cNvSpPr>
                <a:spLocks/>
              </p:cNvSpPr>
              <p:nvPr/>
            </p:nvSpPr>
            <p:spPr bwMode="auto">
              <a:xfrm>
                <a:off x="3848" y="2576"/>
                <a:ext cx="88" cy="80"/>
              </a:xfrm>
              <a:custGeom>
                <a:avLst/>
                <a:gdLst>
                  <a:gd name="T0" fmla="*/ 88 w 88"/>
                  <a:gd name="T1" fmla="*/ 40 h 80"/>
                  <a:gd name="T2" fmla="*/ 0 w 88"/>
                  <a:gd name="T3" fmla="*/ 80 h 80"/>
                  <a:gd name="T4" fmla="*/ 32 w 88"/>
                  <a:gd name="T5" fmla="*/ 40 h 80"/>
                  <a:gd name="T6" fmla="*/ 0 w 88"/>
                  <a:gd name="T7" fmla="*/ 0 h 80"/>
                  <a:gd name="T8" fmla="*/ 88 w 88"/>
                  <a:gd name="T9" fmla="*/ 40 h 8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8"/>
                  <a:gd name="T16" fmla="*/ 0 h 80"/>
                  <a:gd name="T17" fmla="*/ 88 w 88"/>
                  <a:gd name="T18" fmla="*/ 80 h 8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8" h="80">
                    <a:moveTo>
                      <a:pt x="88" y="40"/>
                    </a:moveTo>
                    <a:lnTo>
                      <a:pt x="0" y="80"/>
                    </a:lnTo>
                    <a:lnTo>
                      <a:pt x="32" y="40"/>
                    </a:lnTo>
                    <a:lnTo>
                      <a:pt x="0" y="0"/>
                    </a:lnTo>
                    <a:lnTo>
                      <a:pt x="88" y="40"/>
                    </a:lnTo>
                    <a:close/>
                  </a:path>
                </a:pathLst>
              </a:cu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170" name="Line 18"/>
              <p:cNvSpPr>
                <a:spLocks noChangeShapeType="1"/>
              </p:cNvSpPr>
              <p:nvPr/>
            </p:nvSpPr>
            <p:spPr bwMode="auto">
              <a:xfrm>
                <a:off x="1624" y="2616"/>
                <a:ext cx="2256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7145" name="Rectangle 21"/>
            <p:cNvSpPr>
              <a:spLocks noChangeArrowheads="1"/>
            </p:cNvSpPr>
            <p:nvPr/>
          </p:nvSpPr>
          <p:spPr bwMode="auto">
            <a:xfrm>
              <a:off x="4024" y="2616"/>
              <a:ext cx="84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444444"/>
                  </a:solidFill>
                  <a:latin typeface="Symbol" pitchFamily="18" charset="2"/>
                </a:rPr>
                <a:t>e</a:t>
              </a:r>
              <a:endParaRPr lang="en-US">
                <a:latin typeface="Times" pitchFamily="18" charset="0"/>
              </a:endParaRPr>
            </a:p>
          </p:txBody>
        </p:sp>
        <p:sp>
          <p:nvSpPr>
            <p:cNvPr id="47146" name="Rectangle 22"/>
            <p:cNvSpPr>
              <a:spLocks noChangeArrowheads="1"/>
            </p:cNvSpPr>
            <p:nvPr/>
          </p:nvSpPr>
          <p:spPr bwMode="auto">
            <a:xfrm>
              <a:off x="576" y="1296"/>
              <a:ext cx="117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>
                  <a:solidFill>
                    <a:srgbClr val="444444"/>
                  </a:solidFill>
                </a:rPr>
                <a:t>E</a:t>
              </a:r>
              <a:endParaRPr lang="en-US"/>
            </a:p>
          </p:txBody>
        </p:sp>
        <p:sp>
          <p:nvSpPr>
            <p:cNvPr id="47147" name="Rectangle 23"/>
            <p:cNvSpPr>
              <a:spLocks noChangeArrowheads="1"/>
            </p:cNvSpPr>
            <p:nvPr/>
          </p:nvSpPr>
          <p:spPr bwMode="auto">
            <a:xfrm>
              <a:off x="696" y="1296"/>
              <a:ext cx="871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>
                  <a:solidFill>
                    <a:srgbClr val="444444"/>
                  </a:solidFill>
                </a:rPr>
                <a:t>ngineering </a:t>
              </a:r>
              <a:endParaRPr lang="en-US"/>
            </a:p>
          </p:txBody>
        </p:sp>
        <p:sp>
          <p:nvSpPr>
            <p:cNvPr id="47148" name="Rectangle 24"/>
            <p:cNvSpPr>
              <a:spLocks noChangeArrowheads="1"/>
            </p:cNvSpPr>
            <p:nvPr/>
          </p:nvSpPr>
          <p:spPr bwMode="auto">
            <a:xfrm>
              <a:off x="576" y="1504"/>
              <a:ext cx="558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>
                  <a:solidFill>
                    <a:srgbClr val="444444"/>
                  </a:solidFill>
                </a:rPr>
                <a:t>tensile </a:t>
              </a:r>
              <a:endParaRPr lang="en-US"/>
            </a:p>
          </p:txBody>
        </p:sp>
        <p:sp>
          <p:nvSpPr>
            <p:cNvPr id="47149" name="Rectangle 25"/>
            <p:cNvSpPr>
              <a:spLocks noChangeArrowheads="1"/>
            </p:cNvSpPr>
            <p:nvPr/>
          </p:nvSpPr>
          <p:spPr bwMode="auto">
            <a:xfrm>
              <a:off x="576" y="1712"/>
              <a:ext cx="567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>
                  <a:solidFill>
                    <a:srgbClr val="444444"/>
                  </a:solidFill>
                </a:rPr>
                <a:t>stress, </a:t>
              </a:r>
              <a:endParaRPr lang="en-US"/>
            </a:p>
          </p:txBody>
        </p:sp>
        <p:sp>
          <p:nvSpPr>
            <p:cNvPr id="47150" name="Rectangle 26"/>
            <p:cNvSpPr>
              <a:spLocks noChangeArrowheads="1"/>
            </p:cNvSpPr>
            <p:nvPr/>
          </p:nvSpPr>
          <p:spPr bwMode="auto">
            <a:xfrm>
              <a:off x="1154" y="1704"/>
              <a:ext cx="11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444444"/>
                  </a:solidFill>
                  <a:latin typeface="Symbol" pitchFamily="18" charset="2"/>
                </a:rPr>
                <a:t>s</a:t>
              </a:r>
              <a:endParaRPr lang="en-US">
                <a:latin typeface="Times" pitchFamily="18" charset="0"/>
              </a:endParaRPr>
            </a:p>
          </p:txBody>
        </p:sp>
        <p:sp>
          <p:nvSpPr>
            <p:cNvPr id="47151" name="Freeform 27"/>
            <p:cNvSpPr>
              <a:spLocks/>
            </p:cNvSpPr>
            <p:nvPr/>
          </p:nvSpPr>
          <p:spPr bwMode="auto">
            <a:xfrm>
              <a:off x="1632" y="1288"/>
              <a:ext cx="368" cy="1336"/>
            </a:xfrm>
            <a:custGeom>
              <a:avLst/>
              <a:gdLst>
                <a:gd name="T0" fmla="*/ 0 w 368"/>
                <a:gd name="T1" fmla="*/ 1336 h 1336"/>
                <a:gd name="T2" fmla="*/ 192 w 368"/>
                <a:gd name="T3" fmla="*/ 320 h 1336"/>
                <a:gd name="T4" fmla="*/ 216 w 368"/>
                <a:gd name="T5" fmla="*/ 240 h 1336"/>
                <a:gd name="T6" fmla="*/ 256 w 368"/>
                <a:gd name="T7" fmla="*/ 144 h 1336"/>
                <a:gd name="T8" fmla="*/ 312 w 368"/>
                <a:gd name="T9" fmla="*/ 64 h 1336"/>
                <a:gd name="T10" fmla="*/ 368 w 368"/>
                <a:gd name="T11" fmla="*/ 0 h 13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68"/>
                <a:gd name="T19" fmla="*/ 0 h 1336"/>
                <a:gd name="T20" fmla="*/ 368 w 368"/>
                <a:gd name="T21" fmla="*/ 1336 h 13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68" h="1336">
                  <a:moveTo>
                    <a:pt x="0" y="1336"/>
                  </a:moveTo>
                  <a:lnTo>
                    <a:pt x="192" y="320"/>
                  </a:lnTo>
                  <a:lnTo>
                    <a:pt x="216" y="240"/>
                  </a:lnTo>
                  <a:lnTo>
                    <a:pt x="256" y="144"/>
                  </a:lnTo>
                  <a:lnTo>
                    <a:pt x="312" y="64"/>
                  </a:lnTo>
                  <a:lnTo>
                    <a:pt x="368" y="0"/>
                  </a:lnTo>
                </a:path>
              </a:pathLst>
            </a:custGeom>
            <a:noFill/>
            <a:ln w="38100">
              <a:solidFill>
                <a:srgbClr val="0000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52" name="Rectangle 29"/>
            <p:cNvSpPr>
              <a:spLocks noChangeArrowheads="1"/>
            </p:cNvSpPr>
            <p:nvPr/>
          </p:nvSpPr>
          <p:spPr bwMode="auto">
            <a:xfrm>
              <a:off x="2008" y="1104"/>
              <a:ext cx="1037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>
                  <a:solidFill>
                    <a:srgbClr val="000099"/>
                  </a:solidFill>
                </a:rPr>
                <a:t>smaller %</a:t>
              </a:r>
              <a:r>
                <a:rPr lang="en-US" sz="2200" i="1">
                  <a:solidFill>
                    <a:srgbClr val="000099"/>
                  </a:solidFill>
                </a:rPr>
                <a:t>EL</a:t>
              </a:r>
              <a:r>
                <a:rPr lang="en-US" sz="2200">
                  <a:solidFill>
                    <a:srgbClr val="000099"/>
                  </a:solidFill>
                </a:rPr>
                <a:t> </a:t>
              </a:r>
              <a:endParaRPr lang="en-US"/>
            </a:p>
          </p:txBody>
        </p:sp>
        <p:sp>
          <p:nvSpPr>
            <p:cNvPr id="47153" name="Rectangle 30"/>
            <p:cNvSpPr>
              <a:spLocks noChangeArrowheads="1"/>
            </p:cNvSpPr>
            <p:nvPr/>
          </p:nvSpPr>
          <p:spPr bwMode="auto">
            <a:xfrm>
              <a:off x="2008" y="1312"/>
              <a:ext cx="1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47154" name="Line 33"/>
            <p:cNvSpPr>
              <a:spLocks noChangeShapeType="1"/>
            </p:cNvSpPr>
            <p:nvPr/>
          </p:nvSpPr>
          <p:spPr bwMode="auto">
            <a:xfrm flipV="1">
              <a:off x="1752" y="2416"/>
              <a:ext cx="32" cy="192"/>
            </a:xfrm>
            <a:prstGeom prst="line">
              <a:avLst/>
            </a:prstGeom>
            <a:noFill/>
            <a:ln w="12700">
              <a:solidFill>
                <a:srgbClr val="0000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55" name="Line 34"/>
            <p:cNvSpPr>
              <a:spLocks noChangeShapeType="1"/>
            </p:cNvSpPr>
            <p:nvPr/>
          </p:nvSpPr>
          <p:spPr bwMode="auto">
            <a:xfrm flipV="1">
              <a:off x="1800" y="2184"/>
              <a:ext cx="32" cy="192"/>
            </a:xfrm>
            <a:prstGeom prst="line">
              <a:avLst/>
            </a:prstGeom>
            <a:noFill/>
            <a:ln w="12700">
              <a:solidFill>
                <a:srgbClr val="0000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56" name="Line 35"/>
            <p:cNvSpPr>
              <a:spLocks noChangeShapeType="1"/>
            </p:cNvSpPr>
            <p:nvPr/>
          </p:nvSpPr>
          <p:spPr bwMode="auto">
            <a:xfrm flipV="1">
              <a:off x="1840" y="1944"/>
              <a:ext cx="40" cy="192"/>
            </a:xfrm>
            <a:prstGeom prst="line">
              <a:avLst/>
            </a:prstGeom>
            <a:noFill/>
            <a:ln w="12700">
              <a:solidFill>
                <a:srgbClr val="0000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57" name="Line 36"/>
            <p:cNvSpPr>
              <a:spLocks noChangeShapeType="1"/>
            </p:cNvSpPr>
            <p:nvPr/>
          </p:nvSpPr>
          <p:spPr bwMode="auto">
            <a:xfrm flipV="1">
              <a:off x="1888" y="1712"/>
              <a:ext cx="32" cy="192"/>
            </a:xfrm>
            <a:prstGeom prst="line">
              <a:avLst/>
            </a:prstGeom>
            <a:noFill/>
            <a:ln w="12700">
              <a:solidFill>
                <a:srgbClr val="0000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58" name="Line 37"/>
            <p:cNvSpPr>
              <a:spLocks noChangeShapeType="1"/>
            </p:cNvSpPr>
            <p:nvPr/>
          </p:nvSpPr>
          <p:spPr bwMode="auto">
            <a:xfrm flipV="1">
              <a:off x="1928" y="1472"/>
              <a:ext cx="40" cy="192"/>
            </a:xfrm>
            <a:prstGeom prst="line">
              <a:avLst/>
            </a:prstGeom>
            <a:noFill/>
            <a:ln w="12700">
              <a:solidFill>
                <a:srgbClr val="0000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59" name="Line 38"/>
            <p:cNvSpPr>
              <a:spLocks noChangeShapeType="1"/>
            </p:cNvSpPr>
            <p:nvPr/>
          </p:nvSpPr>
          <p:spPr bwMode="auto">
            <a:xfrm flipV="1">
              <a:off x="1976" y="1288"/>
              <a:ext cx="24" cy="144"/>
            </a:xfrm>
            <a:prstGeom prst="line">
              <a:avLst/>
            </a:prstGeom>
            <a:noFill/>
            <a:ln w="12700">
              <a:solidFill>
                <a:srgbClr val="0000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60" name="Line 39"/>
            <p:cNvSpPr>
              <a:spLocks noChangeShapeType="1"/>
            </p:cNvSpPr>
            <p:nvPr/>
          </p:nvSpPr>
          <p:spPr bwMode="auto">
            <a:xfrm flipV="1">
              <a:off x="3328" y="2432"/>
              <a:ext cx="80" cy="176"/>
            </a:xfrm>
            <a:prstGeom prst="line">
              <a:avLst/>
            </a:prstGeom>
            <a:noFill/>
            <a:ln w="12700">
              <a:solidFill>
                <a:srgbClr val="0099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61" name="Line 40"/>
            <p:cNvSpPr>
              <a:spLocks noChangeShapeType="1"/>
            </p:cNvSpPr>
            <p:nvPr/>
          </p:nvSpPr>
          <p:spPr bwMode="auto">
            <a:xfrm flipV="1">
              <a:off x="3432" y="2216"/>
              <a:ext cx="80" cy="176"/>
            </a:xfrm>
            <a:prstGeom prst="line">
              <a:avLst/>
            </a:prstGeom>
            <a:noFill/>
            <a:ln w="12700">
              <a:solidFill>
                <a:srgbClr val="0099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62" name="Line 41"/>
            <p:cNvSpPr>
              <a:spLocks noChangeShapeType="1"/>
            </p:cNvSpPr>
            <p:nvPr/>
          </p:nvSpPr>
          <p:spPr bwMode="auto">
            <a:xfrm flipV="1">
              <a:off x="3536" y="2000"/>
              <a:ext cx="88" cy="176"/>
            </a:xfrm>
            <a:prstGeom prst="line">
              <a:avLst/>
            </a:prstGeom>
            <a:noFill/>
            <a:ln w="12700">
              <a:solidFill>
                <a:srgbClr val="0099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63" name="Line 42"/>
            <p:cNvSpPr>
              <a:spLocks noChangeShapeType="1"/>
            </p:cNvSpPr>
            <p:nvPr/>
          </p:nvSpPr>
          <p:spPr bwMode="auto">
            <a:xfrm flipV="1">
              <a:off x="3640" y="1896"/>
              <a:ext cx="32" cy="64"/>
            </a:xfrm>
            <a:prstGeom prst="line">
              <a:avLst/>
            </a:prstGeom>
            <a:noFill/>
            <a:ln w="12700">
              <a:solidFill>
                <a:srgbClr val="0099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64" name="Rectangle 43"/>
            <p:cNvSpPr>
              <a:spLocks noChangeArrowheads="1"/>
            </p:cNvSpPr>
            <p:nvPr/>
          </p:nvSpPr>
          <p:spPr bwMode="auto">
            <a:xfrm>
              <a:off x="2224" y="1736"/>
              <a:ext cx="871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>
                  <a:solidFill>
                    <a:srgbClr val="009900"/>
                  </a:solidFill>
                </a:rPr>
                <a:t>larger %</a:t>
              </a:r>
              <a:r>
                <a:rPr lang="en-US" sz="2200" i="1">
                  <a:solidFill>
                    <a:srgbClr val="009900"/>
                  </a:solidFill>
                </a:rPr>
                <a:t>EL</a:t>
              </a:r>
              <a:endParaRPr lang="en-US" i="1"/>
            </a:p>
          </p:txBody>
        </p:sp>
        <p:sp>
          <p:nvSpPr>
            <p:cNvPr id="47165" name="Rectangle 45"/>
            <p:cNvSpPr>
              <a:spLocks noChangeArrowheads="1"/>
            </p:cNvSpPr>
            <p:nvPr/>
          </p:nvSpPr>
          <p:spPr bwMode="auto">
            <a:xfrm>
              <a:off x="2224" y="1944"/>
              <a:ext cx="1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47166" name="Rectangle 46"/>
            <p:cNvSpPr>
              <a:spLocks noChangeArrowheads="1"/>
            </p:cNvSpPr>
            <p:nvPr/>
          </p:nvSpPr>
          <p:spPr bwMode="auto">
            <a:xfrm>
              <a:off x="2224" y="2152"/>
              <a:ext cx="1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47167" name="Line 122"/>
            <p:cNvSpPr>
              <a:spLocks noChangeShapeType="1"/>
            </p:cNvSpPr>
            <p:nvPr/>
          </p:nvSpPr>
          <p:spPr bwMode="auto">
            <a:xfrm flipV="1">
              <a:off x="1626" y="1932"/>
              <a:ext cx="350" cy="678"/>
            </a:xfrm>
            <a:prstGeom prst="line">
              <a:avLst/>
            </a:prstGeom>
            <a:noFill/>
            <a:ln w="38100">
              <a:solidFill>
                <a:srgbClr val="00993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68" name="Freeform 124"/>
            <p:cNvSpPr>
              <a:spLocks/>
            </p:cNvSpPr>
            <p:nvPr/>
          </p:nvSpPr>
          <p:spPr bwMode="auto">
            <a:xfrm>
              <a:off x="1976" y="1628"/>
              <a:ext cx="1699" cy="304"/>
            </a:xfrm>
            <a:custGeom>
              <a:avLst/>
              <a:gdLst>
                <a:gd name="T0" fmla="*/ 0 w 1699"/>
                <a:gd name="T1" fmla="*/ 304 h 304"/>
                <a:gd name="T2" fmla="*/ 117 w 1699"/>
                <a:gd name="T3" fmla="*/ 187 h 304"/>
                <a:gd name="T4" fmla="*/ 415 w 1699"/>
                <a:gd name="T5" fmla="*/ 71 h 304"/>
                <a:gd name="T6" fmla="*/ 991 w 1699"/>
                <a:gd name="T7" fmla="*/ 5 h 304"/>
                <a:gd name="T8" fmla="*/ 1407 w 1699"/>
                <a:gd name="T9" fmla="*/ 100 h 304"/>
                <a:gd name="T10" fmla="*/ 1699 w 1699"/>
                <a:gd name="T11" fmla="*/ 253 h 30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99"/>
                <a:gd name="T19" fmla="*/ 0 h 304"/>
                <a:gd name="T20" fmla="*/ 1699 w 1699"/>
                <a:gd name="T21" fmla="*/ 304 h 30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99" h="304">
                  <a:moveTo>
                    <a:pt x="0" y="304"/>
                  </a:moveTo>
                  <a:cubicBezTo>
                    <a:pt x="24" y="265"/>
                    <a:pt x="48" y="226"/>
                    <a:pt x="117" y="187"/>
                  </a:cubicBezTo>
                  <a:cubicBezTo>
                    <a:pt x="186" y="148"/>
                    <a:pt x="270" y="101"/>
                    <a:pt x="415" y="71"/>
                  </a:cubicBezTo>
                  <a:cubicBezTo>
                    <a:pt x="560" y="41"/>
                    <a:pt x="826" y="0"/>
                    <a:pt x="991" y="5"/>
                  </a:cubicBezTo>
                  <a:cubicBezTo>
                    <a:pt x="1156" y="10"/>
                    <a:pt x="1289" y="59"/>
                    <a:pt x="1407" y="100"/>
                  </a:cubicBezTo>
                  <a:cubicBezTo>
                    <a:pt x="1525" y="141"/>
                    <a:pt x="1612" y="197"/>
                    <a:pt x="1699" y="253"/>
                  </a:cubicBezTo>
                </a:path>
              </a:pathLst>
            </a:custGeom>
            <a:noFill/>
            <a:ln w="38100">
              <a:solidFill>
                <a:srgbClr val="00993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134"/>
          <p:cNvGrpSpPr>
            <a:grpSpLocks/>
          </p:cNvGrpSpPr>
          <p:nvPr/>
        </p:nvGrpSpPr>
        <p:grpSpPr bwMode="auto">
          <a:xfrm>
            <a:off x="6218238" y="2466975"/>
            <a:ext cx="2333625" cy="1879600"/>
            <a:chOff x="3917" y="1554"/>
            <a:chExt cx="1470" cy="1184"/>
          </a:xfrm>
        </p:grpSpPr>
        <p:grpSp>
          <p:nvGrpSpPr>
            <p:cNvPr id="8" name="Group 133"/>
            <p:cNvGrpSpPr>
              <a:grpSpLocks/>
            </p:cNvGrpSpPr>
            <p:nvPr/>
          </p:nvGrpSpPr>
          <p:grpSpPr bwMode="auto">
            <a:xfrm>
              <a:off x="5100" y="1555"/>
              <a:ext cx="184" cy="1"/>
              <a:chOff x="5072" y="1296"/>
              <a:chExt cx="184" cy="1"/>
            </a:xfrm>
          </p:grpSpPr>
          <p:sp>
            <p:nvSpPr>
              <p:cNvPr id="47139" name="Line 72"/>
              <p:cNvSpPr>
                <a:spLocks noChangeShapeType="1"/>
              </p:cNvSpPr>
              <p:nvPr/>
            </p:nvSpPr>
            <p:spPr bwMode="auto">
              <a:xfrm>
                <a:off x="5072" y="1296"/>
                <a:ext cx="24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140" name="Line 73"/>
              <p:cNvSpPr>
                <a:spLocks noChangeShapeType="1"/>
              </p:cNvSpPr>
              <p:nvPr/>
            </p:nvSpPr>
            <p:spPr bwMode="auto">
              <a:xfrm>
                <a:off x="5152" y="1296"/>
                <a:ext cx="24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141" name="Line 74"/>
              <p:cNvSpPr>
                <a:spLocks noChangeShapeType="1"/>
              </p:cNvSpPr>
              <p:nvPr/>
            </p:nvSpPr>
            <p:spPr bwMode="auto">
              <a:xfrm>
                <a:off x="5232" y="1296"/>
                <a:ext cx="24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" name="Group 131"/>
            <p:cNvGrpSpPr>
              <a:grpSpLocks/>
            </p:cNvGrpSpPr>
            <p:nvPr/>
          </p:nvGrpSpPr>
          <p:grpSpPr bwMode="auto">
            <a:xfrm>
              <a:off x="3917" y="1554"/>
              <a:ext cx="1470" cy="1184"/>
              <a:chOff x="3888" y="1296"/>
              <a:chExt cx="1470" cy="1184"/>
            </a:xfrm>
          </p:grpSpPr>
          <p:sp>
            <p:nvSpPr>
              <p:cNvPr id="47117" name="Rectangle 50"/>
              <p:cNvSpPr>
                <a:spLocks noChangeArrowheads="1"/>
              </p:cNvSpPr>
              <p:nvPr/>
            </p:nvSpPr>
            <p:spPr bwMode="auto">
              <a:xfrm>
                <a:off x="4196" y="1412"/>
                <a:ext cx="248" cy="944"/>
              </a:xfrm>
              <a:prstGeom prst="rect">
                <a:avLst/>
              </a:prstGeom>
              <a:noFill/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0" name="Group 54"/>
              <p:cNvGrpSpPr>
                <a:grpSpLocks/>
              </p:cNvGrpSpPr>
              <p:nvPr/>
            </p:nvGrpSpPr>
            <p:grpSpPr bwMode="auto">
              <a:xfrm>
                <a:off x="4104" y="1416"/>
                <a:ext cx="32" cy="936"/>
                <a:chOff x="4104" y="1416"/>
                <a:chExt cx="32" cy="936"/>
              </a:xfrm>
            </p:grpSpPr>
            <p:sp>
              <p:nvSpPr>
                <p:cNvPr id="47136" name="Freeform 51"/>
                <p:cNvSpPr>
                  <a:spLocks/>
                </p:cNvSpPr>
                <p:nvPr/>
              </p:nvSpPr>
              <p:spPr bwMode="auto">
                <a:xfrm>
                  <a:off x="4104" y="2312"/>
                  <a:ext cx="32" cy="40"/>
                </a:xfrm>
                <a:custGeom>
                  <a:avLst/>
                  <a:gdLst>
                    <a:gd name="T0" fmla="*/ 16 w 32"/>
                    <a:gd name="T1" fmla="*/ 40 h 40"/>
                    <a:gd name="T2" fmla="*/ 0 w 32"/>
                    <a:gd name="T3" fmla="*/ 0 h 40"/>
                    <a:gd name="T4" fmla="*/ 16 w 32"/>
                    <a:gd name="T5" fmla="*/ 16 h 40"/>
                    <a:gd name="T6" fmla="*/ 32 w 32"/>
                    <a:gd name="T7" fmla="*/ 0 h 40"/>
                    <a:gd name="T8" fmla="*/ 16 w 32"/>
                    <a:gd name="T9" fmla="*/ 40 h 4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2"/>
                    <a:gd name="T16" fmla="*/ 0 h 40"/>
                    <a:gd name="T17" fmla="*/ 32 w 32"/>
                    <a:gd name="T18" fmla="*/ 40 h 4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2" h="40">
                      <a:moveTo>
                        <a:pt x="16" y="40"/>
                      </a:moveTo>
                      <a:lnTo>
                        <a:pt x="0" y="0"/>
                      </a:lnTo>
                      <a:lnTo>
                        <a:pt x="16" y="16"/>
                      </a:lnTo>
                      <a:lnTo>
                        <a:pt x="32" y="0"/>
                      </a:lnTo>
                      <a:lnTo>
                        <a:pt x="16" y="40"/>
                      </a:lnTo>
                      <a:close/>
                    </a:path>
                  </a:pathLst>
                </a:custGeom>
                <a:solidFill>
                  <a:srgbClr val="555555"/>
                </a:solidFill>
                <a:ln w="12700">
                  <a:solidFill>
                    <a:srgbClr val="555555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137" name="Freeform 52"/>
                <p:cNvSpPr>
                  <a:spLocks/>
                </p:cNvSpPr>
                <p:nvPr/>
              </p:nvSpPr>
              <p:spPr bwMode="auto">
                <a:xfrm>
                  <a:off x="4104" y="1416"/>
                  <a:ext cx="32" cy="40"/>
                </a:xfrm>
                <a:custGeom>
                  <a:avLst/>
                  <a:gdLst>
                    <a:gd name="T0" fmla="*/ 16 w 32"/>
                    <a:gd name="T1" fmla="*/ 0 h 40"/>
                    <a:gd name="T2" fmla="*/ 32 w 32"/>
                    <a:gd name="T3" fmla="*/ 40 h 40"/>
                    <a:gd name="T4" fmla="*/ 16 w 32"/>
                    <a:gd name="T5" fmla="*/ 24 h 40"/>
                    <a:gd name="T6" fmla="*/ 0 w 32"/>
                    <a:gd name="T7" fmla="*/ 40 h 40"/>
                    <a:gd name="T8" fmla="*/ 16 w 32"/>
                    <a:gd name="T9" fmla="*/ 0 h 4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2"/>
                    <a:gd name="T16" fmla="*/ 0 h 40"/>
                    <a:gd name="T17" fmla="*/ 32 w 32"/>
                    <a:gd name="T18" fmla="*/ 40 h 4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2" h="40">
                      <a:moveTo>
                        <a:pt x="16" y="0"/>
                      </a:moveTo>
                      <a:lnTo>
                        <a:pt x="32" y="40"/>
                      </a:lnTo>
                      <a:lnTo>
                        <a:pt x="16" y="24"/>
                      </a:lnTo>
                      <a:lnTo>
                        <a:pt x="0" y="40"/>
                      </a:lnTo>
                      <a:lnTo>
                        <a:pt x="16" y="0"/>
                      </a:lnTo>
                      <a:close/>
                    </a:path>
                  </a:pathLst>
                </a:custGeom>
                <a:solidFill>
                  <a:srgbClr val="555555"/>
                </a:solidFill>
                <a:ln w="12700">
                  <a:solidFill>
                    <a:srgbClr val="555555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138" name="Line 53"/>
                <p:cNvSpPr>
                  <a:spLocks noChangeShapeType="1"/>
                </p:cNvSpPr>
                <p:nvPr/>
              </p:nvSpPr>
              <p:spPr bwMode="auto">
                <a:xfrm flipV="1">
                  <a:off x="4120" y="1440"/>
                  <a:ext cx="1" cy="888"/>
                </a:xfrm>
                <a:prstGeom prst="line">
                  <a:avLst/>
                </a:prstGeom>
                <a:noFill/>
                <a:ln w="12700">
                  <a:solidFill>
                    <a:srgbClr val="555555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7119" name="Freeform 61"/>
              <p:cNvSpPr>
                <a:spLocks/>
              </p:cNvSpPr>
              <p:nvPr/>
            </p:nvSpPr>
            <p:spPr bwMode="auto">
              <a:xfrm>
                <a:off x="4896" y="1296"/>
                <a:ext cx="144" cy="488"/>
              </a:xfrm>
              <a:custGeom>
                <a:avLst/>
                <a:gdLst>
                  <a:gd name="T0" fmla="*/ 0 w 144"/>
                  <a:gd name="T1" fmla="*/ 488 h 488"/>
                  <a:gd name="T2" fmla="*/ 0 w 144"/>
                  <a:gd name="T3" fmla="*/ 0 h 488"/>
                  <a:gd name="T4" fmla="*/ 144 w 144"/>
                  <a:gd name="T5" fmla="*/ 0 h 488"/>
                  <a:gd name="T6" fmla="*/ 144 w 144"/>
                  <a:gd name="T7" fmla="*/ 488 h 48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44"/>
                  <a:gd name="T13" fmla="*/ 0 h 488"/>
                  <a:gd name="T14" fmla="*/ 144 w 144"/>
                  <a:gd name="T15" fmla="*/ 488 h 48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44" h="488">
                    <a:moveTo>
                      <a:pt x="0" y="488"/>
                    </a:moveTo>
                    <a:lnTo>
                      <a:pt x="0" y="0"/>
                    </a:lnTo>
                    <a:lnTo>
                      <a:pt x="144" y="0"/>
                    </a:lnTo>
                    <a:lnTo>
                      <a:pt x="144" y="488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1" name="Group 69"/>
              <p:cNvGrpSpPr>
                <a:grpSpLocks/>
              </p:cNvGrpSpPr>
              <p:nvPr/>
            </p:nvGrpSpPr>
            <p:grpSpPr bwMode="auto">
              <a:xfrm>
                <a:off x="5176" y="1296"/>
                <a:ext cx="32" cy="1184"/>
                <a:chOff x="5176" y="1296"/>
                <a:chExt cx="32" cy="1184"/>
              </a:xfrm>
            </p:grpSpPr>
            <p:sp>
              <p:nvSpPr>
                <p:cNvPr id="47133" name="Freeform 66"/>
                <p:cNvSpPr>
                  <a:spLocks/>
                </p:cNvSpPr>
                <p:nvPr/>
              </p:nvSpPr>
              <p:spPr bwMode="auto">
                <a:xfrm>
                  <a:off x="5176" y="1296"/>
                  <a:ext cx="32" cy="40"/>
                </a:xfrm>
                <a:custGeom>
                  <a:avLst/>
                  <a:gdLst>
                    <a:gd name="T0" fmla="*/ 16 w 32"/>
                    <a:gd name="T1" fmla="*/ 0 h 40"/>
                    <a:gd name="T2" fmla="*/ 32 w 32"/>
                    <a:gd name="T3" fmla="*/ 40 h 40"/>
                    <a:gd name="T4" fmla="*/ 16 w 32"/>
                    <a:gd name="T5" fmla="*/ 24 h 40"/>
                    <a:gd name="T6" fmla="*/ 0 w 32"/>
                    <a:gd name="T7" fmla="*/ 40 h 40"/>
                    <a:gd name="T8" fmla="*/ 16 w 32"/>
                    <a:gd name="T9" fmla="*/ 0 h 4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2"/>
                    <a:gd name="T16" fmla="*/ 0 h 40"/>
                    <a:gd name="T17" fmla="*/ 32 w 32"/>
                    <a:gd name="T18" fmla="*/ 40 h 4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2" h="40">
                      <a:moveTo>
                        <a:pt x="16" y="0"/>
                      </a:moveTo>
                      <a:lnTo>
                        <a:pt x="32" y="40"/>
                      </a:lnTo>
                      <a:lnTo>
                        <a:pt x="16" y="24"/>
                      </a:lnTo>
                      <a:lnTo>
                        <a:pt x="0" y="40"/>
                      </a:lnTo>
                      <a:lnTo>
                        <a:pt x="16" y="0"/>
                      </a:lnTo>
                      <a:close/>
                    </a:path>
                  </a:pathLst>
                </a:custGeom>
                <a:solidFill>
                  <a:srgbClr val="0066FF"/>
                </a:solidFill>
                <a:ln w="12700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134" name="Freeform 67"/>
                <p:cNvSpPr>
                  <a:spLocks/>
                </p:cNvSpPr>
                <p:nvPr/>
              </p:nvSpPr>
              <p:spPr bwMode="auto">
                <a:xfrm>
                  <a:off x="5176" y="2440"/>
                  <a:ext cx="32" cy="40"/>
                </a:xfrm>
                <a:custGeom>
                  <a:avLst/>
                  <a:gdLst>
                    <a:gd name="T0" fmla="*/ 16 w 32"/>
                    <a:gd name="T1" fmla="*/ 40 h 40"/>
                    <a:gd name="T2" fmla="*/ 0 w 32"/>
                    <a:gd name="T3" fmla="*/ 0 h 40"/>
                    <a:gd name="T4" fmla="*/ 16 w 32"/>
                    <a:gd name="T5" fmla="*/ 16 h 40"/>
                    <a:gd name="T6" fmla="*/ 32 w 32"/>
                    <a:gd name="T7" fmla="*/ 0 h 40"/>
                    <a:gd name="T8" fmla="*/ 16 w 32"/>
                    <a:gd name="T9" fmla="*/ 40 h 4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2"/>
                    <a:gd name="T16" fmla="*/ 0 h 40"/>
                    <a:gd name="T17" fmla="*/ 32 w 32"/>
                    <a:gd name="T18" fmla="*/ 40 h 4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2" h="40">
                      <a:moveTo>
                        <a:pt x="16" y="40"/>
                      </a:moveTo>
                      <a:lnTo>
                        <a:pt x="0" y="0"/>
                      </a:lnTo>
                      <a:lnTo>
                        <a:pt x="16" y="16"/>
                      </a:lnTo>
                      <a:lnTo>
                        <a:pt x="32" y="0"/>
                      </a:lnTo>
                      <a:lnTo>
                        <a:pt x="16" y="40"/>
                      </a:lnTo>
                      <a:close/>
                    </a:path>
                  </a:pathLst>
                </a:custGeom>
                <a:solidFill>
                  <a:srgbClr val="0066FF"/>
                </a:solidFill>
                <a:ln w="12700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135" name="Line 68"/>
                <p:cNvSpPr>
                  <a:spLocks noChangeShapeType="1"/>
                </p:cNvSpPr>
                <p:nvPr/>
              </p:nvSpPr>
              <p:spPr bwMode="auto">
                <a:xfrm>
                  <a:off x="5192" y="1320"/>
                  <a:ext cx="1" cy="1136"/>
                </a:xfrm>
                <a:prstGeom prst="line">
                  <a:avLst/>
                </a:prstGeom>
                <a:noFill/>
                <a:ln w="12700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7121" name="Rectangle 70"/>
              <p:cNvSpPr>
                <a:spLocks noChangeArrowheads="1"/>
              </p:cNvSpPr>
              <p:nvPr/>
            </p:nvSpPr>
            <p:spPr bwMode="auto">
              <a:xfrm>
                <a:off x="5216" y="1760"/>
                <a:ext cx="142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i="1">
                    <a:solidFill>
                      <a:srgbClr val="0066FF"/>
                    </a:solidFill>
                  </a:rPr>
                  <a:t>L</a:t>
                </a:r>
                <a:r>
                  <a:rPr lang="en-US" i="1" baseline="-25000">
                    <a:solidFill>
                      <a:srgbClr val="0066FF"/>
                    </a:solidFill>
                  </a:rPr>
                  <a:t>f</a:t>
                </a:r>
                <a:endParaRPr lang="en-US" i="1"/>
              </a:p>
            </p:txBody>
          </p:sp>
          <p:sp>
            <p:nvSpPr>
              <p:cNvPr id="47122" name="Line 75"/>
              <p:cNvSpPr>
                <a:spLocks noChangeShapeType="1"/>
              </p:cNvSpPr>
              <p:nvPr/>
            </p:nvSpPr>
            <p:spPr bwMode="auto">
              <a:xfrm>
                <a:off x="5064" y="2472"/>
                <a:ext cx="24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123" name="Line 76"/>
              <p:cNvSpPr>
                <a:spLocks noChangeShapeType="1"/>
              </p:cNvSpPr>
              <p:nvPr/>
            </p:nvSpPr>
            <p:spPr bwMode="auto">
              <a:xfrm>
                <a:off x="5144" y="2472"/>
                <a:ext cx="24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124" name="Line 77"/>
              <p:cNvSpPr>
                <a:spLocks noChangeShapeType="1"/>
              </p:cNvSpPr>
              <p:nvPr/>
            </p:nvSpPr>
            <p:spPr bwMode="auto">
              <a:xfrm>
                <a:off x="5224" y="2472"/>
                <a:ext cx="24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125" name="Line 78"/>
              <p:cNvSpPr>
                <a:spLocks noChangeShapeType="1"/>
              </p:cNvSpPr>
              <p:nvPr/>
            </p:nvSpPr>
            <p:spPr bwMode="auto">
              <a:xfrm>
                <a:off x="4200" y="1880"/>
                <a:ext cx="240" cy="1"/>
              </a:xfrm>
              <a:prstGeom prst="line">
                <a:avLst/>
              </a:prstGeom>
              <a:noFill/>
              <a:ln w="38100">
                <a:solidFill>
                  <a:srgbClr val="777777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126" name="Rectangle 79"/>
              <p:cNvSpPr>
                <a:spLocks noChangeArrowheads="1"/>
              </p:cNvSpPr>
              <p:nvPr/>
            </p:nvSpPr>
            <p:spPr bwMode="auto">
              <a:xfrm>
                <a:off x="4227" y="1608"/>
                <a:ext cx="199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i="1">
                    <a:solidFill>
                      <a:srgbClr val="555555"/>
                    </a:solidFill>
                  </a:rPr>
                  <a:t>A</a:t>
                </a:r>
                <a:r>
                  <a:rPr lang="en-US" i="1" baseline="-25000">
                    <a:solidFill>
                      <a:srgbClr val="555555"/>
                    </a:solidFill>
                  </a:rPr>
                  <a:t>o</a:t>
                </a:r>
                <a:endParaRPr lang="en-US" i="1"/>
              </a:p>
            </p:txBody>
          </p:sp>
          <p:sp>
            <p:nvSpPr>
              <p:cNvPr id="47127" name="Line 81"/>
              <p:cNvSpPr>
                <a:spLocks noChangeShapeType="1"/>
              </p:cNvSpPr>
              <p:nvPr/>
            </p:nvSpPr>
            <p:spPr bwMode="auto">
              <a:xfrm>
                <a:off x="4916" y="1885"/>
                <a:ext cx="80" cy="1"/>
              </a:xfrm>
              <a:prstGeom prst="line">
                <a:avLst/>
              </a:prstGeom>
              <a:noFill/>
              <a:ln w="38100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128" name="Rectangle 82"/>
              <p:cNvSpPr>
                <a:spLocks noChangeArrowheads="1"/>
              </p:cNvSpPr>
              <p:nvPr/>
            </p:nvSpPr>
            <p:spPr bwMode="auto">
              <a:xfrm>
                <a:off x="4656" y="1752"/>
                <a:ext cx="164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i="1">
                    <a:solidFill>
                      <a:srgbClr val="0066FF"/>
                    </a:solidFill>
                  </a:rPr>
                  <a:t>A</a:t>
                </a:r>
                <a:r>
                  <a:rPr lang="en-US" i="1" baseline="-25000">
                    <a:solidFill>
                      <a:srgbClr val="0066FF"/>
                    </a:solidFill>
                  </a:rPr>
                  <a:t>f</a:t>
                </a:r>
                <a:endParaRPr lang="en-US" i="1"/>
              </a:p>
            </p:txBody>
          </p:sp>
          <p:sp>
            <p:nvSpPr>
              <p:cNvPr id="47129" name="Rectangle 55"/>
              <p:cNvSpPr>
                <a:spLocks noChangeArrowheads="1"/>
              </p:cNvSpPr>
              <p:nvPr/>
            </p:nvSpPr>
            <p:spPr bwMode="auto">
              <a:xfrm>
                <a:off x="3888" y="1712"/>
                <a:ext cx="178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i="1">
                    <a:solidFill>
                      <a:srgbClr val="555555"/>
                    </a:solidFill>
                  </a:rPr>
                  <a:t>L</a:t>
                </a:r>
                <a:r>
                  <a:rPr lang="en-US" i="1" baseline="-25000">
                    <a:solidFill>
                      <a:srgbClr val="555555"/>
                    </a:solidFill>
                  </a:rPr>
                  <a:t>o</a:t>
                </a:r>
                <a:endParaRPr lang="en-US" i="1"/>
              </a:p>
            </p:txBody>
          </p:sp>
          <p:sp>
            <p:nvSpPr>
              <p:cNvPr id="47130" name="Freeform 127"/>
              <p:cNvSpPr>
                <a:spLocks/>
              </p:cNvSpPr>
              <p:nvPr/>
            </p:nvSpPr>
            <p:spPr bwMode="auto">
              <a:xfrm>
                <a:off x="4896" y="1776"/>
                <a:ext cx="144" cy="104"/>
              </a:xfrm>
              <a:custGeom>
                <a:avLst/>
                <a:gdLst>
                  <a:gd name="T0" fmla="*/ 0 w 144"/>
                  <a:gd name="T1" fmla="*/ 8 h 104"/>
                  <a:gd name="T2" fmla="*/ 0 w 144"/>
                  <a:gd name="T3" fmla="*/ 48 h 104"/>
                  <a:gd name="T4" fmla="*/ 16 w 144"/>
                  <a:gd name="T5" fmla="*/ 88 h 104"/>
                  <a:gd name="T6" fmla="*/ 24 w 144"/>
                  <a:gd name="T7" fmla="*/ 104 h 104"/>
                  <a:gd name="T8" fmla="*/ 32 w 144"/>
                  <a:gd name="T9" fmla="*/ 96 h 104"/>
                  <a:gd name="T10" fmla="*/ 32 w 144"/>
                  <a:gd name="T11" fmla="*/ 104 h 104"/>
                  <a:gd name="T12" fmla="*/ 48 w 144"/>
                  <a:gd name="T13" fmla="*/ 88 h 104"/>
                  <a:gd name="T14" fmla="*/ 56 w 144"/>
                  <a:gd name="T15" fmla="*/ 104 h 104"/>
                  <a:gd name="T16" fmla="*/ 64 w 144"/>
                  <a:gd name="T17" fmla="*/ 96 h 104"/>
                  <a:gd name="T18" fmla="*/ 72 w 144"/>
                  <a:gd name="T19" fmla="*/ 104 h 104"/>
                  <a:gd name="T20" fmla="*/ 88 w 144"/>
                  <a:gd name="T21" fmla="*/ 96 h 104"/>
                  <a:gd name="T22" fmla="*/ 96 w 144"/>
                  <a:gd name="T23" fmla="*/ 104 h 104"/>
                  <a:gd name="T24" fmla="*/ 104 w 144"/>
                  <a:gd name="T25" fmla="*/ 96 h 104"/>
                  <a:gd name="T26" fmla="*/ 112 w 144"/>
                  <a:gd name="T27" fmla="*/ 104 h 104"/>
                  <a:gd name="T28" fmla="*/ 128 w 144"/>
                  <a:gd name="T29" fmla="*/ 88 h 104"/>
                  <a:gd name="T30" fmla="*/ 136 w 144"/>
                  <a:gd name="T31" fmla="*/ 56 h 104"/>
                  <a:gd name="T32" fmla="*/ 144 w 144"/>
                  <a:gd name="T33" fmla="*/ 24 h 104"/>
                  <a:gd name="T34" fmla="*/ 144 w 144"/>
                  <a:gd name="T35" fmla="*/ 0 h 104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44"/>
                  <a:gd name="T55" fmla="*/ 0 h 104"/>
                  <a:gd name="T56" fmla="*/ 144 w 144"/>
                  <a:gd name="T57" fmla="*/ 104 h 104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44" h="104">
                    <a:moveTo>
                      <a:pt x="0" y="8"/>
                    </a:moveTo>
                    <a:lnTo>
                      <a:pt x="0" y="48"/>
                    </a:lnTo>
                    <a:lnTo>
                      <a:pt x="16" y="88"/>
                    </a:lnTo>
                    <a:lnTo>
                      <a:pt x="24" y="104"/>
                    </a:lnTo>
                    <a:lnTo>
                      <a:pt x="32" y="96"/>
                    </a:lnTo>
                    <a:lnTo>
                      <a:pt x="32" y="104"/>
                    </a:lnTo>
                    <a:lnTo>
                      <a:pt x="48" y="88"/>
                    </a:lnTo>
                    <a:lnTo>
                      <a:pt x="56" y="104"/>
                    </a:lnTo>
                    <a:lnTo>
                      <a:pt x="64" y="96"/>
                    </a:lnTo>
                    <a:lnTo>
                      <a:pt x="72" y="104"/>
                    </a:lnTo>
                    <a:lnTo>
                      <a:pt x="88" y="96"/>
                    </a:lnTo>
                    <a:lnTo>
                      <a:pt x="96" y="104"/>
                    </a:lnTo>
                    <a:lnTo>
                      <a:pt x="104" y="96"/>
                    </a:lnTo>
                    <a:lnTo>
                      <a:pt x="112" y="104"/>
                    </a:lnTo>
                    <a:lnTo>
                      <a:pt x="128" y="88"/>
                    </a:lnTo>
                    <a:lnTo>
                      <a:pt x="136" y="56"/>
                    </a:lnTo>
                    <a:lnTo>
                      <a:pt x="144" y="24"/>
                    </a:lnTo>
                    <a:lnTo>
                      <a:pt x="144" y="0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131" name="Freeform 129"/>
              <p:cNvSpPr>
                <a:spLocks/>
              </p:cNvSpPr>
              <p:nvPr/>
            </p:nvSpPr>
            <p:spPr bwMode="auto">
              <a:xfrm flipV="1">
                <a:off x="4896" y="1983"/>
                <a:ext cx="144" cy="488"/>
              </a:xfrm>
              <a:custGeom>
                <a:avLst/>
                <a:gdLst>
                  <a:gd name="T0" fmla="*/ 0 w 144"/>
                  <a:gd name="T1" fmla="*/ 488 h 488"/>
                  <a:gd name="T2" fmla="*/ 0 w 144"/>
                  <a:gd name="T3" fmla="*/ 0 h 488"/>
                  <a:gd name="T4" fmla="*/ 144 w 144"/>
                  <a:gd name="T5" fmla="*/ 0 h 488"/>
                  <a:gd name="T6" fmla="*/ 144 w 144"/>
                  <a:gd name="T7" fmla="*/ 488 h 48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44"/>
                  <a:gd name="T13" fmla="*/ 0 h 488"/>
                  <a:gd name="T14" fmla="*/ 144 w 144"/>
                  <a:gd name="T15" fmla="*/ 488 h 48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44" h="488">
                    <a:moveTo>
                      <a:pt x="0" y="488"/>
                    </a:moveTo>
                    <a:lnTo>
                      <a:pt x="0" y="0"/>
                    </a:lnTo>
                    <a:lnTo>
                      <a:pt x="144" y="0"/>
                    </a:lnTo>
                    <a:lnTo>
                      <a:pt x="144" y="488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132" name="Freeform 57"/>
              <p:cNvSpPr>
                <a:spLocks/>
              </p:cNvSpPr>
              <p:nvPr/>
            </p:nvSpPr>
            <p:spPr bwMode="auto">
              <a:xfrm>
                <a:off x="4896" y="1888"/>
                <a:ext cx="144" cy="104"/>
              </a:xfrm>
              <a:custGeom>
                <a:avLst/>
                <a:gdLst>
                  <a:gd name="T0" fmla="*/ 0 w 144"/>
                  <a:gd name="T1" fmla="*/ 96 h 104"/>
                  <a:gd name="T2" fmla="*/ 0 w 144"/>
                  <a:gd name="T3" fmla="*/ 56 h 104"/>
                  <a:gd name="T4" fmla="*/ 16 w 144"/>
                  <a:gd name="T5" fmla="*/ 24 h 104"/>
                  <a:gd name="T6" fmla="*/ 24 w 144"/>
                  <a:gd name="T7" fmla="*/ 0 h 104"/>
                  <a:gd name="T8" fmla="*/ 32 w 144"/>
                  <a:gd name="T9" fmla="*/ 16 h 104"/>
                  <a:gd name="T10" fmla="*/ 40 w 144"/>
                  <a:gd name="T11" fmla="*/ 8 h 104"/>
                  <a:gd name="T12" fmla="*/ 48 w 144"/>
                  <a:gd name="T13" fmla="*/ 16 h 104"/>
                  <a:gd name="T14" fmla="*/ 56 w 144"/>
                  <a:gd name="T15" fmla="*/ 0 h 104"/>
                  <a:gd name="T16" fmla="*/ 64 w 144"/>
                  <a:gd name="T17" fmla="*/ 8 h 104"/>
                  <a:gd name="T18" fmla="*/ 80 w 144"/>
                  <a:gd name="T19" fmla="*/ 0 h 104"/>
                  <a:gd name="T20" fmla="*/ 88 w 144"/>
                  <a:gd name="T21" fmla="*/ 8 h 104"/>
                  <a:gd name="T22" fmla="*/ 96 w 144"/>
                  <a:gd name="T23" fmla="*/ 0 h 104"/>
                  <a:gd name="T24" fmla="*/ 104 w 144"/>
                  <a:gd name="T25" fmla="*/ 8 h 104"/>
                  <a:gd name="T26" fmla="*/ 112 w 144"/>
                  <a:gd name="T27" fmla="*/ 0 h 104"/>
                  <a:gd name="T28" fmla="*/ 128 w 144"/>
                  <a:gd name="T29" fmla="*/ 24 h 104"/>
                  <a:gd name="T30" fmla="*/ 136 w 144"/>
                  <a:gd name="T31" fmla="*/ 56 h 104"/>
                  <a:gd name="T32" fmla="*/ 144 w 144"/>
                  <a:gd name="T33" fmla="*/ 80 h 104"/>
                  <a:gd name="T34" fmla="*/ 144 w 144"/>
                  <a:gd name="T35" fmla="*/ 104 h 104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44"/>
                  <a:gd name="T55" fmla="*/ 0 h 104"/>
                  <a:gd name="T56" fmla="*/ 144 w 144"/>
                  <a:gd name="T57" fmla="*/ 104 h 104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44" h="104">
                    <a:moveTo>
                      <a:pt x="0" y="96"/>
                    </a:moveTo>
                    <a:lnTo>
                      <a:pt x="0" y="56"/>
                    </a:lnTo>
                    <a:lnTo>
                      <a:pt x="16" y="24"/>
                    </a:lnTo>
                    <a:lnTo>
                      <a:pt x="24" y="0"/>
                    </a:lnTo>
                    <a:lnTo>
                      <a:pt x="32" y="16"/>
                    </a:lnTo>
                    <a:lnTo>
                      <a:pt x="40" y="8"/>
                    </a:lnTo>
                    <a:lnTo>
                      <a:pt x="48" y="16"/>
                    </a:lnTo>
                    <a:lnTo>
                      <a:pt x="56" y="0"/>
                    </a:lnTo>
                    <a:lnTo>
                      <a:pt x="64" y="8"/>
                    </a:lnTo>
                    <a:lnTo>
                      <a:pt x="80" y="0"/>
                    </a:lnTo>
                    <a:lnTo>
                      <a:pt x="88" y="8"/>
                    </a:lnTo>
                    <a:lnTo>
                      <a:pt x="96" y="0"/>
                    </a:lnTo>
                    <a:lnTo>
                      <a:pt x="104" y="8"/>
                    </a:lnTo>
                    <a:lnTo>
                      <a:pt x="112" y="0"/>
                    </a:lnTo>
                    <a:lnTo>
                      <a:pt x="128" y="24"/>
                    </a:lnTo>
                    <a:lnTo>
                      <a:pt x="136" y="56"/>
                    </a:lnTo>
                    <a:lnTo>
                      <a:pt x="144" y="80"/>
                    </a:lnTo>
                    <a:lnTo>
                      <a:pt x="144" y="104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99" name="Rectangle 5"/>
          <p:cNvSpPr>
            <a:spLocks noChangeArrowheads="1"/>
          </p:cNvSpPr>
          <p:nvPr/>
        </p:nvSpPr>
        <p:spPr bwMode="auto">
          <a:xfrm>
            <a:off x="295275" y="4811713"/>
            <a:ext cx="8113713" cy="738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/>
            <a:r>
              <a:rPr lang="en-US">
                <a:solidFill>
                  <a:schemeClr val="tx2"/>
                </a:solidFill>
              </a:rPr>
              <a:t> This is usually geometry dependent and therefore l</a:t>
            </a:r>
            <a:r>
              <a:rPr lang="en-US" baseline="-25000">
                <a:solidFill>
                  <a:schemeClr val="tx2"/>
                </a:solidFill>
              </a:rPr>
              <a:t>o</a:t>
            </a:r>
            <a:r>
              <a:rPr lang="en-US">
                <a:solidFill>
                  <a:schemeClr val="tx2"/>
                </a:solidFill>
              </a:rPr>
              <a:t> must also be given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E5DDD94-384B-4436-9153-26FDF15EBD85}" type="slidenum">
              <a:rPr lang="en-US" smtClean="0"/>
              <a:pPr/>
              <a:t>22</a:t>
            </a:fld>
            <a:endParaRPr lang="en-US" smtClean="0"/>
          </a:p>
        </p:txBody>
      </p:sp>
      <p:pic>
        <p:nvPicPr>
          <p:cNvPr id="47107" name="Picture 4" descr="f13_06_pg14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0825" y="933450"/>
            <a:ext cx="5824538" cy="5053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47B3B5E-C8D4-4764-B374-8ABE67695E2D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46083" name="Rectangle 2"/>
          <p:cNvSpPr>
            <a:spLocks noChangeArrowheads="1"/>
          </p:cNvSpPr>
          <p:nvPr/>
        </p:nvSpPr>
        <p:spPr bwMode="auto">
          <a:xfrm>
            <a:off x="457200" y="1416050"/>
            <a:ext cx="5029200" cy="738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en-US"/>
              <a:t>•  Plastic tensile strain at failure: </a:t>
            </a:r>
          </a:p>
          <a:p>
            <a:r>
              <a:rPr lang="en-US"/>
              <a:t>    (%EL =Percent elongation)</a:t>
            </a:r>
          </a:p>
        </p:txBody>
      </p:sp>
      <p:sp>
        <p:nvSpPr>
          <p:cNvPr id="46085" name="Rectangle 1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smtClean="0"/>
              <a:t>How do we quantify ductility?</a:t>
            </a:r>
            <a:endParaRPr lang="en-US" i="1" dirty="0" smtClean="0"/>
          </a:p>
        </p:txBody>
      </p:sp>
      <p:grpSp>
        <p:nvGrpSpPr>
          <p:cNvPr id="2" name="Group 96"/>
          <p:cNvGrpSpPr>
            <a:grpSpLocks/>
          </p:cNvGrpSpPr>
          <p:nvPr/>
        </p:nvGrpSpPr>
        <p:grpSpPr bwMode="auto">
          <a:xfrm>
            <a:off x="495300" y="5532438"/>
            <a:ext cx="7735888" cy="884237"/>
            <a:chOff x="457200" y="5157788"/>
            <a:chExt cx="7737056" cy="884714"/>
          </a:xfrm>
        </p:grpSpPr>
        <p:sp>
          <p:nvSpPr>
            <p:cNvPr id="46162" name="Rectangle 5"/>
            <p:cNvSpPr>
              <a:spLocks noChangeArrowheads="1"/>
            </p:cNvSpPr>
            <p:nvPr/>
          </p:nvSpPr>
          <p:spPr bwMode="auto">
            <a:xfrm>
              <a:off x="457200" y="5303838"/>
              <a:ext cx="5029200" cy="7386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lang="en-US"/>
                <a:t>•  Another ductility measure:</a:t>
              </a:r>
            </a:p>
            <a:p>
              <a:r>
                <a:rPr lang="en-US"/>
                <a:t> (%RA =Percent reduction in area)</a:t>
              </a:r>
            </a:p>
          </p:txBody>
        </p:sp>
        <p:sp>
          <p:nvSpPr>
            <p:cNvPr id="46163" name="AutoShape 84"/>
            <p:cNvSpPr>
              <a:spLocks noChangeAspect="1" noChangeArrowheads="1" noTextEdit="1"/>
            </p:cNvSpPr>
            <p:nvPr/>
          </p:nvSpPr>
          <p:spPr bwMode="auto">
            <a:xfrm>
              <a:off x="5303418" y="5173663"/>
              <a:ext cx="2890838" cy="836612"/>
            </a:xfrm>
            <a:prstGeom prst="rect">
              <a:avLst/>
            </a:prstGeom>
            <a:solidFill>
              <a:srgbClr val="D7D7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164" name="Line 86"/>
            <p:cNvSpPr>
              <a:spLocks noChangeShapeType="1"/>
            </p:cNvSpPr>
            <p:nvPr/>
          </p:nvSpPr>
          <p:spPr bwMode="auto">
            <a:xfrm>
              <a:off x="6347551" y="5567363"/>
              <a:ext cx="1019175" cy="158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165" name="Rectangle 87"/>
            <p:cNvSpPr>
              <a:spLocks noChangeArrowheads="1"/>
            </p:cNvSpPr>
            <p:nvPr/>
          </p:nvSpPr>
          <p:spPr bwMode="auto">
            <a:xfrm>
              <a:off x="7652476" y="5373688"/>
              <a:ext cx="487363" cy="3508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>
                  <a:solidFill>
                    <a:srgbClr val="000000"/>
                  </a:solidFill>
                </a:rPr>
                <a:t>100</a:t>
              </a:r>
              <a:endParaRPr lang="en-US"/>
            </a:p>
          </p:txBody>
        </p:sp>
        <p:sp>
          <p:nvSpPr>
            <p:cNvPr id="46166" name="Rectangle 88"/>
            <p:cNvSpPr>
              <a:spLocks noChangeArrowheads="1"/>
            </p:cNvSpPr>
            <p:nvPr/>
          </p:nvSpPr>
          <p:spPr bwMode="auto">
            <a:xfrm>
              <a:off x="7417526" y="5373688"/>
              <a:ext cx="146050" cy="3508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>
                  <a:solidFill>
                    <a:srgbClr val="000000"/>
                  </a:solidFill>
                </a:rPr>
                <a:t>x</a:t>
              </a:r>
              <a:endParaRPr lang="en-US"/>
            </a:p>
          </p:txBody>
        </p:sp>
        <p:sp>
          <p:nvSpPr>
            <p:cNvPr id="46167" name="Rectangle 89"/>
            <p:cNvSpPr>
              <a:spLocks noChangeArrowheads="1"/>
            </p:cNvSpPr>
            <p:nvPr/>
          </p:nvSpPr>
          <p:spPr bwMode="auto">
            <a:xfrm>
              <a:off x="6680926" y="5603875"/>
              <a:ext cx="195263" cy="3508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i="1">
                  <a:solidFill>
                    <a:srgbClr val="000000"/>
                  </a:solidFill>
                </a:rPr>
                <a:t>A</a:t>
              </a:r>
              <a:endParaRPr lang="en-US" i="1"/>
            </a:p>
          </p:txBody>
        </p:sp>
        <p:sp>
          <p:nvSpPr>
            <p:cNvPr id="46168" name="Rectangle 90"/>
            <p:cNvSpPr>
              <a:spLocks noChangeArrowheads="1"/>
            </p:cNvSpPr>
            <p:nvPr/>
          </p:nvSpPr>
          <p:spPr bwMode="auto">
            <a:xfrm>
              <a:off x="7020651" y="5186363"/>
              <a:ext cx="195263" cy="3508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i="1">
                  <a:solidFill>
                    <a:srgbClr val="000000"/>
                  </a:solidFill>
                </a:rPr>
                <a:t>A</a:t>
              </a:r>
              <a:endParaRPr lang="en-US" i="1"/>
            </a:p>
          </p:txBody>
        </p:sp>
        <p:sp>
          <p:nvSpPr>
            <p:cNvPr id="46169" name="Rectangle 91"/>
            <p:cNvSpPr>
              <a:spLocks noChangeArrowheads="1"/>
            </p:cNvSpPr>
            <p:nvPr/>
          </p:nvSpPr>
          <p:spPr bwMode="auto">
            <a:xfrm>
              <a:off x="6371363" y="5186363"/>
              <a:ext cx="195263" cy="3508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i="1">
                  <a:solidFill>
                    <a:srgbClr val="000000"/>
                  </a:solidFill>
                </a:rPr>
                <a:t>A</a:t>
              </a:r>
              <a:endParaRPr lang="en-US" i="1"/>
            </a:p>
          </p:txBody>
        </p:sp>
        <p:sp>
          <p:nvSpPr>
            <p:cNvPr id="46170" name="Rectangle 92"/>
            <p:cNvSpPr>
              <a:spLocks noChangeArrowheads="1"/>
            </p:cNvSpPr>
            <p:nvPr/>
          </p:nvSpPr>
          <p:spPr bwMode="auto">
            <a:xfrm>
              <a:off x="5595076" y="5373688"/>
              <a:ext cx="406400" cy="3508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i="1">
                  <a:solidFill>
                    <a:srgbClr val="000000"/>
                  </a:solidFill>
                </a:rPr>
                <a:t>RA</a:t>
              </a:r>
              <a:endParaRPr lang="en-US" i="1"/>
            </a:p>
          </p:txBody>
        </p:sp>
        <p:sp>
          <p:nvSpPr>
            <p:cNvPr id="46171" name="Rectangle 93"/>
            <p:cNvSpPr>
              <a:spLocks noChangeArrowheads="1"/>
            </p:cNvSpPr>
            <p:nvPr/>
          </p:nvSpPr>
          <p:spPr bwMode="auto">
            <a:xfrm>
              <a:off x="5350601" y="5373688"/>
              <a:ext cx="260350" cy="3508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>
                  <a:solidFill>
                    <a:srgbClr val="000000"/>
                  </a:solidFill>
                </a:rPr>
                <a:t>%</a:t>
              </a:r>
              <a:endParaRPr lang="en-US"/>
            </a:p>
          </p:txBody>
        </p:sp>
        <p:sp>
          <p:nvSpPr>
            <p:cNvPr id="46172" name="Rectangle 94"/>
            <p:cNvSpPr>
              <a:spLocks noChangeArrowheads="1"/>
            </p:cNvSpPr>
            <p:nvPr/>
          </p:nvSpPr>
          <p:spPr bwMode="auto">
            <a:xfrm>
              <a:off x="6907938" y="5784850"/>
              <a:ext cx="98425" cy="212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i="1">
                  <a:solidFill>
                    <a:srgbClr val="000000"/>
                  </a:solidFill>
                </a:rPr>
                <a:t>o</a:t>
              </a:r>
              <a:endParaRPr lang="en-US" i="1"/>
            </a:p>
          </p:txBody>
        </p:sp>
        <p:sp>
          <p:nvSpPr>
            <p:cNvPr id="46173" name="Rectangle 95"/>
            <p:cNvSpPr>
              <a:spLocks noChangeArrowheads="1"/>
            </p:cNvSpPr>
            <p:nvPr/>
          </p:nvSpPr>
          <p:spPr bwMode="auto">
            <a:xfrm>
              <a:off x="7254013" y="5367338"/>
              <a:ext cx="49213" cy="212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i="1">
                  <a:solidFill>
                    <a:srgbClr val="000000"/>
                  </a:solidFill>
                </a:rPr>
                <a:t>f</a:t>
              </a:r>
              <a:endParaRPr lang="en-US" i="1"/>
            </a:p>
          </p:txBody>
        </p:sp>
        <p:sp>
          <p:nvSpPr>
            <p:cNvPr id="46174" name="Rectangle 96"/>
            <p:cNvSpPr>
              <a:spLocks noChangeArrowheads="1"/>
            </p:cNvSpPr>
            <p:nvPr/>
          </p:nvSpPr>
          <p:spPr bwMode="auto">
            <a:xfrm>
              <a:off x="6598376" y="5367338"/>
              <a:ext cx="98425" cy="212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i="1">
                  <a:solidFill>
                    <a:srgbClr val="000000"/>
                  </a:solidFill>
                </a:rPr>
                <a:t>o</a:t>
              </a:r>
              <a:endParaRPr lang="en-US" i="1"/>
            </a:p>
          </p:txBody>
        </p:sp>
        <p:sp>
          <p:nvSpPr>
            <p:cNvPr id="46175" name="Rectangle 97"/>
            <p:cNvSpPr>
              <a:spLocks noChangeArrowheads="1"/>
            </p:cNvSpPr>
            <p:nvPr/>
          </p:nvSpPr>
          <p:spPr bwMode="auto">
            <a:xfrm>
              <a:off x="6795226" y="5157788"/>
              <a:ext cx="96838" cy="3508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>
                  <a:solidFill>
                    <a:srgbClr val="000000"/>
                  </a:solidFill>
                </a:rPr>
                <a:t>-</a:t>
              </a:r>
              <a:endParaRPr lang="en-US"/>
            </a:p>
          </p:txBody>
        </p:sp>
        <p:sp>
          <p:nvSpPr>
            <p:cNvPr id="46176" name="Rectangle 98"/>
            <p:cNvSpPr>
              <a:spLocks noChangeArrowheads="1"/>
            </p:cNvSpPr>
            <p:nvPr/>
          </p:nvSpPr>
          <p:spPr bwMode="auto">
            <a:xfrm>
              <a:off x="6103076" y="5345113"/>
              <a:ext cx="169863" cy="3508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>
                  <a:solidFill>
                    <a:srgbClr val="000000"/>
                  </a:solidFill>
                </a:rPr>
                <a:t>=</a:t>
              </a:r>
              <a:endParaRPr lang="en-US"/>
            </a:p>
          </p:txBody>
        </p:sp>
      </p:grpSp>
      <p:grpSp>
        <p:nvGrpSpPr>
          <p:cNvPr id="3" name="Group 132"/>
          <p:cNvGrpSpPr>
            <a:grpSpLocks/>
          </p:cNvGrpSpPr>
          <p:nvPr/>
        </p:nvGrpSpPr>
        <p:grpSpPr bwMode="auto">
          <a:xfrm>
            <a:off x="5505450" y="1371600"/>
            <a:ext cx="2921000" cy="884237"/>
            <a:chOff x="3468" y="637"/>
            <a:chExt cx="1840" cy="557"/>
          </a:xfrm>
        </p:grpSpPr>
        <p:sp>
          <p:nvSpPr>
            <p:cNvPr id="46149" name="AutoShape 99"/>
            <p:cNvSpPr>
              <a:spLocks noChangeAspect="1" noChangeArrowheads="1" noTextEdit="1"/>
            </p:cNvSpPr>
            <p:nvPr/>
          </p:nvSpPr>
          <p:spPr bwMode="auto">
            <a:xfrm>
              <a:off x="3468" y="647"/>
              <a:ext cx="1840" cy="547"/>
            </a:xfrm>
            <a:prstGeom prst="rect">
              <a:avLst/>
            </a:prstGeom>
            <a:solidFill>
              <a:srgbClr val="D7D7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150" name="Line 101"/>
            <p:cNvSpPr>
              <a:spLocks noChangeShapeType="1"/>
            </p:cNvSpPr>
            <p:nvPr/>
          </p:nvSpPr>
          <p:spPr bwMode="auto">
            <a:xfrm>
              <a:off x="4112" y="904"/>
              <a:ext cx="589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151" name="Rectangle 103"/>
            <p:cNvSpPr>
              <a:spLocks noChangeArrowheads="1"/>
            </p:cNvSpPr>
            <p:nvPr/>
          </p:nvSpPr>
          <p:spPr bwMode="auto">
            <a:xfrm>
              <a:off x="4771" y="760"/>
              <a:ext cx="470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</a:rPr>
                <a:t>x 100</a:t>
              </a:r>
              <a:endParaRPr lang="en-US">
                <a:latin typeface="Times" pitchFamily="18" charset="0"/>
              </a:endParaRPr>
            </a:p>
          </p:txBody>
        </p:sp>
        <p:sp>
          <p:nvSpPr>
            <p:cNvPr id="46152" name="Rectangle 104"/>
            <p:cNvSpPr>
              <a:spLocks noChangeArrowheads="1"/>
            </p:cNvSpPr>
            <p:nvPr/>
          </p:nvSpPr>
          <p:spPr bwMode="auto">
            <a:xfrm>
              <a:off x="4296" y="929"/>
              <a:ext cx="107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i="1">
                  <a:solidFill>
                    <a:srgbClr val="000000"/>
                  </a:solidFill>
                </a:rPr>
                <a:t>L</a:t>
              </a:r>
              <a:endParaRPr lang="en-US" i="1">
                <a:latin typeface="Times" pitchFamily="18" charset="0"/>
              </a:endParaRPr>
            </a:p>
          </p:txBody>
        </p:sp>
        <p:sp>
          <p:nvSpPr>
            <p:cNvPr id="46153" name="Rectangle 105"/>
            <p:cNvSpPr>
              <a:spLocks noChangeArrowheads="1"/>
            </p:cNvSpPr>
            <p:nvPr/>
          </p:nvSpPr>
          <p:spPr bwMode="auto">
            <a:xfrm>
              <a:off x="4478" y="656"/>
              <a:ext cx="107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i="1">
                  <a:solidFill>
                    <a:srgbClr val="000000"/>
                  </a:solidFill>
                </a:rPr>
                <a:t>L</a:t>
              </a:r>
              <a:endParaRPr lang="en-US" i="1">
                <a:latin typeface="Times" pitchFamily="18" charset="0"/>
              </a:endParaRPr>
            </a:p>
          </p:txBody>
        </p:sp>
        <p:sp>
          <p:nvSpPr>
            <p:cNvPr id="46154" name="Rectangle 106"/>
            <p:cNvSpPr>
              <a:spLocks noChangeArrowheads="1"/>
            </p:cNvSpPr>
            <p:nvPr/>
          </p:nvSpPr>
          <p:spPr bwMode="auto">
            <a:xfrm>
              <a:off x="4113" y="656"/>
              <a:ext cx="107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i="1">
                  <a:solidFill>
                    <a:srgbClr val="000000"/>
                  </a:solidFill>
                </a:rPr>
                <a:t>L</a:t>
              </a:r>
              <a:endParaRPr lang="en-US" i="1">
                <a:latin typeface="Times" pitchFamily="18" charset="0"/>
              </a:endParaRPr>
            </a:p>
          </p:txBody>
        </p:sp>
        <p:sp>
          <p:nvSpPr>
            <p:cNvPr id="46155" name="Rectangle 107"/>
            <p:cNvSpPr>
              <a:spLocks noChangeArrowheads="1"/>
            </p:cNvSpPr>
            <p:nvPr/>
          </p:nvSpPr>
          <p:spPr bwMode="auto">
            <a:xfrm>
              <a:off x="3654" y="778"/>
              <a:ext cx="235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i="1">
                  <a:solidFill>
                    <a:srgbClr val="000000"/>
                  </a:solidFill>
                </a:rPr>
                <a:t>EL</a:t>
              </a:r>
              <a:endParaRPr lang="en-US" i="1">
                <a:latin typeface="Times" pitchFamily="18" charset="0"/>
              </a:endParaRPr>
            </a:p>
          </p:txBody>
        </p:sp>
        <p:sp>
          <p:nvSpPr>
            <p:cNvPr id="46156" name="Rectangle 108"/>
            <p:cNvSpPr>
              <a:spLocks noChangeArrowheads="1"/>
            </p:cNvSpPr>
            <p:nvPr/>
          </p:nvSpPr>
          <p:spPr bwMode="auto">
            <a:xfrm>
              <a:off x="3494" y="778"/>
              <a:ext cx="171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</a:rPr>
                <a:t>%</a:t>
              </a:r>
              <a:endParaRPr lang="en-US">
                <a:latin typeface="Times" pitchFamily="18" charset="0"/>
              </a:endParaRPr>
            </a:p>
          </p:txBody>
        </p:sp>
        <p:sp>
          <p:nvSpPr>
            <p:cNvPr id="46157" name="Rectangle 109"/>
            <p:cNvSpPr>
              <a:spLocks noChangeArrowheads="1"/>
            </p:cNvSpPr>
            <p:nvPr/>
          </p:nvSpPr>
          <p:spPr bwMode="auto">
            <a:xfrm>
              <a:off x="4420" y="1047"/>
              <a:ext cx="6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i="1">
                  <a:solidFill>
                    <a:srgbClr val="000000"/>
                  </a:solidFill>
                </a:rPr>
                <a:t>o</a:t>
              </a:r>
              <a:endParaRPr lang="en-US" i="1">
                <a:latin typeface="Times" pitchFamily="18" charset="0"/>
              </a:endParaRPr>
            </a:p>
          </p:txBody>
        </p:sp>
        <p:sp>
          <p:nvSpPr>
            <p:cNvPr id="46158" name="Rectangle 110"/>
            <p:cNvSpPr>
              <a:spLocks noChangeArrowheads="1"/>
            </p:cNvSpPr>
            <p:nvPr/>
          </p:nvSpPr>
          <p:spPr bwMode="auto">
            <a:xfrm>
              <a:off x="4602" y="774"/>
              <a:ext cx="6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i="1">
                  <a:solidFill>
                    <a:srgbClr val="000000"/>
                  </a:solidFill>
                </a:rPr>
                <a:t>o</a:t>
              </a:r>
              <a:endParaRPr lang="en-US" i="1">
                <a:latin typeface="Times" pitchFamily="18" charset="0"/>
              </a:endParaRPr>
            </a:p>
          </p:txBody>
        </p:sp>
        <p:sp>
          <p:nvSpPr>
            <p:cNvPr id="46159" name="Rectangle 111"/>
            <p:cNvSpPr>
              <a:spLocks noChangeArrowheads="1"/>
            </p:cNvSpPr>
            <p:nvPr/>
          </p:nvSpPr>
          <p:spPr bwMode="auto">
            <a:xfrm>
              <a:off x="4242" y="774"/>
              <a:ext cx="31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i="1">
                  <a:solidFill>
                    <a:srgbClr val="000000"/>
                  </a:solidFill>
                </a:rPr>
                <a:t>f</a:t>
              </a:r>
              <a:endParaRPr lang="en-US" i="1">
                <a:latin typeface="Times" pitchFamily="18" charset="0"/>
              </a:endParaRPr>
            </a:p>
          </p:txBody>
        </p:sp>
        <p:sp>
          <p:nvSpPr>
            <p:cNvPr id="46160" name="Rectangle 112"/>
            <p:cNvSpPr>
              <a:spLocks noChangeArrowheads="1"/>
            </p:cNvSpPr>
            <p:nvPr/>
          </p:nvSpPr>
          <p:spPr bwMode="auto">
            <a:xfrm>
              <a:off x="4345" y="637"/>
              <a:ext cx="105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  <a:latin typeface="Symbol" pitchFamily="18" charset="2"/>
                </a:rPr>
                <a:t>-</a:t>
              </a:r>
              <a:endParaRPr lang="en-US">
                <a:latin typeface="Times" pitchFamily="18" charset="0"/>
              </a:endParaRPr>
            </a:p>
          </p:txBody>
        </p:sp>
        <p:sp>
          <p:nvSpPr>
            <p:cNvPr id="46161" name="Rectangle 113"/>
            <p:cNvSpPr>
              <a:spLocks noChangeArrowheads="1"/>
            </p:cNvSpPr>
            <p:nvPr/>
          </p:nvSpPr>
          <p:spPr bwMode="auto">
            <a:xfrm>
              <a:off x="3953" y="759"/>
              <a:ext cx="105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lang="en-US">
                <a:latin typeface="Times" pitchFamily="18" charset="0"/>
              </a:endParaRPr>
            </a:p>
          </p:txBody>
        </p:sp>
      </p:grpSp>
      <p:sp>
        <p:nvSpPr>
          <p:cNvPr id="46118" name="Rectangle 20"/>
          <p:cNvSpPr>
            <a:spLocks noChangeArrowheads="1"/>
          </p:cNvSpPr>
          <p:nvPr/>
        </p:nvSpPr>
        <p:spPr bwMode="auto">
          <a:xfrm>
            <a:off x="3098800" y="4705350"/>
            <a:ext cx="3295650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200">
                <a:solidFill>
                  <a:srgbClr val="444444"/>
                </a:solidFill>
              </a:rPr>
              <a:t>Engineering tensile strain, </a:t>
            </a:r>
            <a:endParaRPr lang="en-US"/>
          </a:p>
        </p:txBody>
      </p: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2514600" y="2393950"/>
            <a:ext cx="127000" cy="2286000"/>
            <a:chOff x="1584" y="1168"/>
            <a:chExt cx="80" cy="1440"/>
          </a:xfrm>
        </p:grpSpPr>
        <p:sp>
          <p:nvSpPr>
            <p:cNvPr id="46147" name="Freeform 14"/>
            <p:cNvSpPr>
              <a:spLocks/>
            </p:cNvSpPr>
            <p:nvPr/>
          </p:nvSpPr>
          <p:spPr bwMode="auto">
            <a:xfrm>
              <a:off x="1584" y="1168"/>
              <a:ext cx="80" cy="88"/>
            </a:xfrm>
            <a:custGeom>
              <a:avLst/>
              <a:gdLst>
                <a:gd name="T0" fmla="*/ 40 w 80"/>
                <a:gd name="T1" fmla="*/ 0 h 88"/>
                <a:gd name="T2" fmla="*/ 80 w 80"/>
                <a:gd name="T3" fmla="*/ 88 h 88"/>
                <a:gd name="T4" fmla="*/ 40 w 80"/>
                <a:gd name="T5" fmla="*/ 56 h 88"/>
                <a:gd name="T6" fmla="*/ 0 w 80"/>
                <a:gd name="T7" fmla="*/ 88 h 88"/>
                <a:gd name="T8" fmla="*/ 40 w 80"/>
                <a:gd name="T9" fmla="*/ 0 h 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0"/>
                <a:gd name="T16" fmla="*/ 0 h 88"/>
                <a:gd name="T17" fmla="*/ 80 w 80"/>
                <a:gd name="T18" fmla="*/ 88 h 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0" h="88">
                  <a:moveTo>
                    <a:pt x="40" y="0"/>
                  </a:moveTo>
                  <a:lnTo>
                    <a:pt x="80" y="88"/>
                  </a:lnTo>
                  <a:lnTo>
                    <a:pt x="40" y="56"/>
                  </a:lnTo>
                  <a:lnTo>
                    <a:pt x="0" y="88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148" name="Line 15"/>
            <p:cNvSpPr>
              <a:spLocks noChangeShapeType="1"/>
            </p:cNvSpPr>
            <p:nvPr/>
          </p:nvSpPr>
          <p:spPr bwMode="auto">
            <a:xfrm flipV="1">
              <a:off x="1624" y="1224"/>
              <a:ext cx="1" cy="138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2578100" y="4629150"/>
            <a:ext cx="3670300" cy="127000"/>
            <a:chOff x="1624" y="2576"/>
            <a:chExt cx="2312" cy="80"/>
          </a:xfrm>
        </p:grpSpPr>
        <p:sp>
          <p:nvSpPr>
            <p:cNvPr id="46145" name="Freeform 17"/>
            <p:cNvSpPr>
              <a:spLocks/>
            </p:cNvSpPr>
            <p:nvPr/>
          </p:nvSpPr>
          <p:spPr bwMode="auto">
            <a:xfrm>
              <a:off x="3848" y="2576"/>
              <a:ext cx="88" cy="80"/>
            </a:xfrm>
            <a:custGeom>
              <a:avLst/>
              <a:gdLst>
                <a:gd name="T0" fmla="*/ 88 w 88"/>
                <a:gd name="T1" fmla="*/ 40 h 80"/>
                <a:gd name="T2" fmla="*/ 0 w 88"/>
                <a:gd name="T3" fmla="*/ 80 h 80"/>
                <a:gd name="T4" fmla="*/ 32 w 88"/>
                <a:gd name="T5" fmla="*/ 40 h 80"/>
                <a:gd name="T6" fmla="*/ 0 w 88"/>
                <a:gd name="T7" fmla="*/ 0 h 80"/>
                <a:gd name="T8" fmla="*/ 88 w 88"/>
                <a:gd name="T9" fmla="*/ 40 h 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"/>
                <a:gd name="T16" fmla="*/ 0 h 80"/>
                <a:gd name="T17" fmla="*/ 88 w 88"/>
                <a:gd name="T18" fmla="*/ 80 h 8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" h="80">
                  <a:moveTo>
                    <a:pt x="88" y="40"/>
                  </a:moveTo>
                  <a:lnTo>
                    <a:pt x="0" y="80"/>
                  </a:lnTo>
                  <a:lnTo>
                    <a:pt x="32" y="40"/>
                  </a:lnTo>
                  <a:lnTo>
                    <a:pt x="0" y="0"/>
                  </a:lnTo>
                  <a:lnTo>
                    <a:pt x="88" y="40"/>
                  </a:lnTo>
                  <a:close/>
                </a:path>
              </a:pathLst>
            </a:cu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146" name="Line 18"/>
            <p:cNvSpPr>
              <a:spLocks noChangeShapeType="1"/>
            </p:cNvSpPr>
            <p:nvPr/>
          </p:nvSpPr>
          <p:spPr bwMode="auto">
            <a:xfrm>
              <a:off x="1624" y="2616"/>
              <a:ext cx="225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6121" name="Rectangle 21"/>
          <p:cNvSpPr>
            <a:spLocks noChangeArrowheads="1"/>
          </p:cNvSpPr>
          <p:nvPr/>
        </p:nvSpPr>
        <p:spPr bwMode="auto">
          <a:xfrm>
            <a:off x="6388100" y="4692650"/>
            <a:ext cx="1333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rgbClr val="444444"/>
                </a:solidFill>
                <a:latin typeface="Symbol" pitchFamily="18" charset="2"/>
              </a:rPr>
              <a:t>e</a:t>
            </a:r>
            <a:endParaRPr lang="en-US">
              <a:latin typeface="Times" pitchFamily="18" charset="0"/>
            </a:endParaRPr>
          </a:p>
        </p:txBody>
      </p:sp>
      <p:sp>
        <p:nvSpPr>
          <p:cNvPr id="46123" name="Rectangle 23"/>
          <p:cNvSpPr>
            <a:spLocks noChangeArrowheads="1"/>
          </p:cNvSpPr>
          <p:nvPr/>
        </p:nvSpPr>
        <p:spPr bwMode="auto">
          <a:xfrm>
            <a:off x="914400" y="2597150"/>
            <a:ext cx="141865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200" dirty="0" smtClean="0">
                <a:solidFill>
                  <a:srgbClr val="444444"/>
                </a:solidFill>
              </a:rPr>
              <a:t>Engineering </a:t>
            </a:r>
            <a:endParaRPr lang="en-US" dirty="0"/>
          </a:p>
        </p:txBody>
      </p:sp>
      <p:sp>
        <p:nvSpPr>
          <p:cNvPr id="46124" name="Rectangle 24"/>
          <p:cNvSpPr>
            <a:spLocks noChangeArrowheads="1"/>
          </p:cNvSpPr>
          <p:nvPr/>
        </p:nvSpPr>
        <p:spPr bwMode="auto">
          <a:xfrm>
            <a:off x="914400" y="2927350"/>
            <a:ext cx="885825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200">
                <a:solidFill>
                  <a:srgbClr val="444444"/>
                </a:solidFill>
              </a:rPr>
              <a:t>tensile </a:t>
            </a:r>
            <a:endParaRPr lang="en-US"/>
          </a:p>
        </p:txBody>
      </p:sp>
      <p:sp>
        <p:nvSpPr>
          <p:cNvPr id="46125" name="Rectangle 25"/>
          <p:cNvSpPr>
            <a:spLocks noChangeArrowheads="1"/>
          </p:cNvSpPr>
          <p:nvPr/>
        </p:nvSpPr>
        <p:spPr bwMode="auto">
          <a:xfrm>
            <a:off x="914400" y="3257550"/>
            <a:ext cx="900113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200">
                <a:solidFill>
                  <a:srgbClr val="444444"/>
                </a:solidFill>
              </a:rPr>
              <a:t>stress, </a:t>
            </a:r>
            <a:endParaRPr lang="en-US"/>
          </a:p>
        </p:txBody>
      </p:sp>
      <p:sp>
        <p:nvSpPr>
          <p:cNvPr id="46126" name="Rectangle 26"/>
          <p:cNvSpPr>
            <a:spLocks noChangeArrowheads="1"/>
          </p:cNvSpPr>
          <p:nvPr/>
        </p:nvSpPr>
        <p:spPr bwMode="auto">
          <a:xfrm>
            <a:off x="1831975" y="3244850"/>
            <a:ext cx="1841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rgbClr val="444444"/>
                </a:solidFill>
                <a:latin typeface="Symbol" pitchFamily="18" charset="2"/>
              </a:rPr>
              <a:t>s</a:t>
            </a:r>
            <a:endParaRPr lang="en-US">
              <a:latin typeface="Times" pitchFamily="18" charset="0"/>
            </a:endParaRPr>
          </a:p>
        </p:txBody>
      </p:sp>
      <p:sp>
        <p:nvSpPr>
          <p:cNvPr id="46127" name="Freeform 27"/>
          <p:cNvSpPr>
            <a:spLocks/>
          </p:cNvSpPr>
          <p:nvPr/>
        </p:nvSpPr>
        <p:spPr bwMode="auto">
          <a:xfrm>
            <a:off x="2590800" y="2584450"/>
            <a:ext cx="584200" cy="2120900"/>
          </a:xfrm>
          <a:custGeom>
            <a:avLst/>
            <a:gdLst>
              <a:gd name="T0" fmla="*/ 0 w 368"/>
              <a:gd name="T1" fmla="*/ 1336 h 1336"/>
              <a:gd name="T2" fmla="*/ 192 w 368"/>
              <a:gd name="T3" fmla="*/ 320 h 1336"/>
              <a:gd name="T4" fmla="*/ 216 w 368"/>
              <a:gd name="T5" fmla="*/ 240 h 1336"/>
              <a:gd name="T6" fmla="*/ 256 w 368"/>
              <a:gd name="T7" fmla="*/ 144 h 1336"/>
              <a:gd name="T8" fmla="*/ 312 w 368"/>
              <a:gd name="T9" fmla="*/ 64 h 1336"/>
              <a:gd name="T10" fmla="*/ 368 w 368"/>
              <a:gd name="T11" fmla="*/ 0 h 133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68"/>
              <a:gd name="T19" fmla="*/ 0 h 1336"/>
              <a:gd name="T20" fmla="*/ 368 w 368"/>
              <a:gd name="T21" fmla="*/ 1336 h 13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68" h="1336">
                <a:moveTo>
                  <a:pt x="0" y="1336"/>
                </a:moveTo>
                <a:lnTo>
                  <a:pt x="192" y="320"/>
                </a:lnTo>
                <a:lnTo>
                  <a:pt x="216" y="240"/>
                </a:lnTo>
                <a:lnTo>
                  <a:pt x="256" y="144"/>
                </a:lnTo>
                <a:lnTo>
                  <a:pt x="312" y="64"/>
                </a:lnTo>
                <a:lnTo>
                  <a:pt x="368" y="0"/>
                </a:lnTo>
              </a:path>
            </a:pathLst>
          </a:custGeom>
          <a:noFill/>
          <a:ln w="38100">
            <a:solidFill>
              <a:srgbClr val="000066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128" name="Rectangle 29"/>
          <p:cNvSpPr>
            <a:spLocks noChangeArrowheads="1"/>
          </p:cNvSpPr>
          <p:nvPr/>
        </p:nvSpPr>
        <p:spPr bwMode="auto">
          <a:xfrm>
            <a:off x="3187700" y="2292350"/>
            <a:ext cx="1646238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200">
                <a:solidFill>
                  <a:srgbClr val="000099"/>
                </a:solidFill>
              </a:rPr>
              <a:t>smaller %</a:t>
            </a:r>
            <a:r>
              <a:rPr lang="en-US" sz="2200" i="1">
                <a:solidFill>
                  <a:srgbClr val="000099"/>
                </a:solidFill>
              </a:rPr>
              <a:t>EL</a:t>
            </a:r>
            <a:r>
              <a:rPr lang="en-US" sz="2200">
                <a:solidFill>
                  <a:srgbClr val="000099"/>
                </a:solidFill>
              </a:rPr>
              <a:t> </a:t>
            </a:r>
            <a:endParaRPr lang="en-US"/>
          </a:p>
        </p:txBody>
      </p:sp>
      <p:sp>
        <p:nvSpPr>
          <p:cNvPr id="46140" name="Rectangle 43"/>
          <p:cNvSpPr>
            <a:spLocks noChangeArrowheads="1"/>
          </p:cNvSpPr>
          <p:nvPr/>
        </p:nvSpPr>
        <p:spPr bwMode="auto">
          <a:xfrm>
            <a:off x="3530600" y="3295650"/>
            <a:ext cx="1382713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200">
                <a:solidFill>
                  <a:srgbClr val="009900"/>
                </a:solidFill>
              </a:rPr>
              <a:t>larger %</a:t>
            </a:r>
            <a:r>
              <a:rPr lang="en-US" sz="2200" i="1">
                <a:solidFill>
                  <a:srgbClr val="009900"/>
                </a:solidFill>
              </a:rPr>
              <a:t>EL</a:t>
            </a:r>
            <a:endParaRPr lang="en-US" i="1"/>
          </a:p>
        </p:txBody>
      </p:sp>
      <p:sp>
        <p:nvSpPr>
          <p:cNvPr id="46141" name="Rectangle 45"/>
          <p:cNvSpPr>
            <a:spLocks noChangeArrowheads="1"/>
          </p:cNvSpPr>
          <p:nvPr/>
        </p:nvSpPr>
        <p:spPr bwMode="auto">
          <a:xfrm>
            <a:off x="3530600" y="3625850"/>
            <a:ext cx="158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endParaRPr lang="en-US"/>
          </a:p>
        </p:txBody>
      </p:sp>
      <p:sp>
        <p:nvSpPr>
          <p:cNvPr id="46142" name="Rectangle 46"/>
          <p:cNvSpPr>
            <a:spLocks noChangeArrowheads="1"/>
          </p:cNvSpPr>
          <p:nvPr/>
        </p:nvSpPr>
        <p:spPr bwMode="auto">
          <a:xfrm>
            <a:off x="3530600" y="3956050"/>
            <a:ext cx="158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endParaRPr lang="en-US"/>
          </a:p>
        </p:txBody>
      </p:sp>
      <p:sp>
        <p:nvSpPr>
          <p:cNvPr id="46143" name="Line 122"/>
          <p:cNvSpPr>
            <a:spLocks noChangeShapeType="1"/>
          </p:cNvSpPr>
          <p:nvPr/>
        </p:nvSpPr>
        <p:spPr bwMode="auto">
          <a:xfrm flipV="1">
            <a:off x="2581275" y="3606800"/>
            <a:ext cx="555625" cy="1076325"/>
          </a:xfrm>
          <a:prstGeom prst="line">
            <a:avLst/>
          </a:prstGeom>
          <a:noFill/>
          <a:ln w="38100">
            <a:solidFill>
              <a:srgbClr val="00993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144" name="Freeform 124"/>
          <p:cNvSpPr>
            <a:spLocks/>
          </p:cNvSpPr>
          <p:nvPr/>
        </p:nvSpPr>
        <p:spPr bwMode="auto">
          <a:xfrm>
            <a:off x="3136900" y="3124200"/>
            <a:ext cx="2697163" cy="482600"/>
          </a:xfrm>
          <a:custGeom>
            <a:avLst/>
            <a:gdLst>
              <a:gd name="T0" fmla="*/ 0 w 1699"/>
              <a:gd name="T1" fmla="*/ 304 h 304"/>
              <a:gd name="T2" fmla="*/ 117 w 1699"/>
              <a:gd name="T3" fmla="*/ 187 h 304"/>
              <a:gd name="T4" fmla="*/ 415 w 1699"/>
              <a:gd name="T5" fmla="*/ 71 h 304"/>
              <a:gd name="T6" fmla="*/ 991 w 1699"/>
              <a:gd name="T7" fmla="*/ 5 h 304"/>
              <a:gd name="T8" fmla="*/ 1407 w 1699"/>
              <a:gd name="T9" fmla="*/ 100 h 304"/>
              <a:gd name="T10" fmla="*/ 1699 w 1699"/>
              <a:gd name="T11" fmla="*/ 253 h 30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699"/>
              <a:gd name="T19" fmla="*/ 0 h 304"/>
              <a:gd name="T20" fmla="*/ 1699 w 1699"/>
              <a:gd name="T21" fmla="*/ 304 h 30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699" h="304">
                <a:moveTo>
                  <a:pt x="0" y="304"/>
                </a:moveTo>
                <a:cubicBezTo>
                  <a:pt x="24" y="265"/>
                  <a:pt x="48" y="226"/>
                  <a:pt x="117" y="187"/>
                </a:cubicBezTo>
                <a:cubicBezTo>
                  <a:pt x="186" y="148"/>
                  <a:pt x="270" y="101"/>
                  <a:pt x="415" y="71"/>
                </a:cubicBezTo>
                <a:cubicBezTo>
                  <a:pt x="560" y="41"/>
                  <a:pt x="826" y="0"/>
                  <a:pt x="991" y="5"/>
                </a:cubicBezTo>
                <a:cubicBezTo>
                  <a:pt x="1156" y="10"/>
                  <a:pt x="1289" y="59"/>
                  <a:pt x="1407" y="100"/>
                </a:cubicBezTo>
                <a:cubicBezTo>
                  <a:pt x="1525" y="141"/>
                  <a:pt x="1612" y="197"/>
                  <a:pt x="1699" y="253"/>
                </a:cubicBezTo>
              </a:path>
            </a:pathLst>
          </a:custGeom>
          <a:noFill/>
          <a:ln w="38100">
            <a:solidFill>
              <a:srgbClr val="00993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6" name="Group 134"/>
          <p:cNvGrpSpPr>
            <a:grpSpLocks/>
          </p:cNvGrpSpPr>
          <p:nvPr/>
        </p:nvGrpSpPr>
        <p:grpSpPr bwMode="auto">
          <a:xfrm>
            <a:off x="6218238" y="2784475"/>
            <a:ext cx="2333625" cy="1879600"/>
            <a:chOff x="3917" y="1554"/>
            <a:chExt cx="1470" cy="1184"/>
          </a:xfrm>
        </p:grpSpPr>
        <p:grpSp>
          <p:nvGrpSpPr>
            <p:cNvPr id="7" name="Group 133"/>
            <p:cNvGrpSpPr>
              <a:grpSpLocks/>
            </p:cNvGrpSpPr>
            <p:nvPr/>
          </p:nvGrpSpPr>
          <p:grpSpPr bwMode="auto">
            <a:xfrm>
              <a:off x="5100" y="1555"/>
              <a:ext cx="184" cy="1"/>
              <a:chOff x="5072" y="1296"/>
              <a:chExt cx="184" cy="1"/>
            </a:xfrm>
          </p:grpSpPr>
          <p:sp>
            <p:nvSpPr>
              <p:cNvPr id="46115" name="Line 72"/>
              <p:cNvSpPr>
                <a:spLocks noChangeShapeType="1"/>
              </p:cNvSpPr>
              <p:nvPr/>
            </p:nvSpPr>
            <p:spPr bwMode="auto">
              <a:xfrm>
                <a:off x="5072" y="1296"/>
                <a:ext cx="24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116" name="Line 73"/>
              <p:cNvSpPr>
                <a:spLocks noChangeShapeType="1"/>
              </p:cNvSpPr>
              <p:nvPr/>
            </p:nvSpPr>
            <p:spPr bwMode="auto">
              <a:xfrm>
                <a:off x="5152" y="1296"/>
                <a:ext cx="24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117" name="Line 74"/>
              <p:cNvSpPr>
                <a:spLocks noChangeShapeType="1"/>
              </p:cNvSpPr>
              <p:nvPr/>
            </p:nvSpPr>
            <p:spPr bwMode="auto">
              <a:xfrm>
                <a:off x="5232" y="1296"/>
                <a:ext cx="24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8" name="Group 131"/>
            <p:cNvGrpSpPr>
              <a:grpSpLocks/>
            </p:cNvGrpSpPr>
            <p:nvPr/>
          </p:nvGrpSpPr>
          <p:grpSpPr bwMode="auto">
            <a:xfrm>
              <a:off x="3917" y="1554"/>
              <a:ext cx="1470" cy="1184"/>
              <a:chOff x="3888" y="1296"/>
              <a:chExt cx="1470" cy="1184"/>
            </a:xfrm>
          </p:grpSpPr>
          <p:sp>
            <p:nvSpPr>
              <p:cNvPr id="46093" name="Rectangle 50"/>
              <p:cNvSpPr>
                <a:spLocks noChangeArrowheads="1"/>
              </p:cNvSpPr>
              <p:nvPr/>
            </p:nvSpPr>
            <p:spPr bwMode="auto">
              <a:xfrm>
                <a:off x="4196" y="1412"/>
                <a:ext cx="248" cy="944"/>
              </a:xfrm>
              <a:prstGeom prst="rect">
                <a:avLst/>
              </a:prstGeom>
              <a:noFill/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9" name="Group 54"/>
              <p:cNvGrpSpPr>
                <a:grpSpLocks/>
              </p:cNvGrpSpPr>
              <p:nvPr/>
            </p:nvGrpSpPr>
            <p:grpSpPr bwMode="auto">
              <a:xfrm>
                <a:off x="4104" y="1416"/>
                <a:ext cx="32" cy="936"/>
                <a:chOff x="4104" y="1416"/>
                <a:chExt cx="32" cy="936"/>
              </a:xfrm>
            </p:grpSpPr>
            <p:sp>
              <p:nvSpPr>
                <p:cNvPr id="46112" name="Freeform 51"/>
                <p:cNvSpPr>
                  <a:spLocks/>
                </p:cNvSpPr>
                <p:nvPr/>
              </p:nvSpPr>
              <p:spPr bwMode="auto">
                <a:xfrm>
                  <a:off x="4104" y="2312"/>
                  <a:ext cx="32" cy="40"/>
                </a:xfrm>
                <a:custGeom>
                  <a:avLst/>
                  <a:gdLst>
                    <a:gd name="T0" fmla="*/ 16 w 32"/>
                    <a:gd name="T1" fmla="*/ 40 h 40"/>
                    <a:gd name="T2" fmla="*/ 0 w 32"/>
                    <a:gd name="T3" fmla="*/ 0 h 40"/>
                    <a:gd name="T4" fmla="*/ 16 w 32"/>
                    <a:gd name="T5" fmla="*/ 16 h 40"/>
                    <a:gd name="T6" fmla="*/ 32 w 32"/>
                    <a:gd name="T7" fmla="*/ 0 h 40"/>
                    <a:gd name="T8" fmla="*/ 16 w 32"/>
                    <a:gd name="T9" fmla="*/ 40 h 4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2"/>
                    <a:gd name="T16" fmla="*/ 0 h 40"/>
                    <a:gd name="T17" fmla="*/ 32 w 32"/>
                    <a:gd name="T18" fmla="*/ 40 h 4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2" h="40">
                      <a:moveTo>
                        <a:pt x="16" y="40"/>
                      </a:moveTo>
                      <a:lnTo>
                        <a:pt x="0" y="0"/>
                      </a:lnTo>
                      <a:lnTo>
                        <a:pt x="16" y="16"/>
                      </a:lnTo>
                      <a:lnTo>
                        <a:pt x="32" y="0"/>
                      </a:lnTo>
                      <a:lnTo>
                        <a:pt x="16" y="40"/>
                      </a:lnTo>
                      <a:close/>
                    </a:path>
                  </a:pathLst>
                </a:custGeom>
                <a:solidFill>
                  <a:srgbClr val="555555"/>
                </a:solidFill>
                <a:ln w="12700">
                  <a:solidFill>
                    <a:srgbClr val="555555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113" name="Freeform 52"/>
                <p:cNvSpPr>
                  <a:spLocks/>
                </p:cNvSpPr>
                <p:nvPr/>
              </p:nvSpPr>
              <p:spPr bwMode="auto">
                <a:xfrm>
                  <a:off x="4104" y="1416"/>
                  <a:ext cx="32" cy="40"/>
                </a:xfrm>
                <a:custGeom>
                  <a:avLst/>
                  <a:gdLst>
                    <a:gd name="T0" fmla="*/ 16 w 32"/>
                    <a:gd name="T1" fmla="*/ 0 h 40"/>
                    <a:gd name="T2" fmla="*/ 32 w 32"/>
                    <a:gd name="T3" fmla="*/ 40 h 40"/>
                    <a:gd name="T4" fmla="*/ 16 w 32"/>
                    <a:gd name="T5" fmla="*/ 24 h 40"/>
                    <a:gd name="T6" fmla="*/ 0 w 32"/>
                    <a:gd name="T7" fmla="*/ 40 h 40"/>
                    <a:gd name="T8" fmla="*/ 16 w 32"/>
                    <a:gd name="T9" fmla="*/ 0 h 4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2"/>
                    <a:gd name="T16" fmla="*/ 0 h 40"/>
                    <a:gd name="T17" fmla="*/ 32 w 32"/>
                    <a:gd name="T18" fmla="*/ 40 h 4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2" h="40">
                      <a:moveTo>
                        <a:pt x="16" y="0"/>
                      </a:moveTo>
                      <a:lnTo>
                        <a:pt x="32" y="40"/>
                      </a:lnTo>
                      <a:lnTo>
                        <a:pt x="16" y="24"/>
                      </a:lnTo>
                      <a:lnTo>
                        <a:pt x="0" y="40"/>
                      </a:lnTo>
                      <a:lnTo>
                        <a:pt x="16" y="0"/>
                      </a:lnTo>
                      <a:close/>
                    </a:path>
                  </a:pathLst>
                </a:custGeom>
                <a:solidFill>
                  <a:srgbClr val="555555"/>
                </a:solidFill>
                <a:ln w="12700">
                  <a:solidFill>
                    <a:srgbClr val="555555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114" name="Line 53"/>
                <p:cNvSpPr>
                  <a:spLocks noChangeShapeType="1"/>
                </p:cNvSpPr>
                <p:nvPr/>
              </p:nvSpPr>
              <p:spPr bwMode="auto">
                <a:xfrm flipV="1">
                  <a:off x="4120" y="1440"/>
                  <a:ext cx="1" cy="888"/>
                </a:xfrm>
                <a:prstGeom prst="line">
                  <a:avLst/>
                </a:prstGeom>
                <a:noFill/>
                <a:ln w="12700">
                  <a:solidFill>
                    <a:srgbClr val="555555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6095" name="Freeform 61"/>
              <p:cNvSpPr>
                <a:spLocks/>
              </p:cNvSpPr>
              <p:nvPr/>
            </p:nvSpPr>
            <p:spPr bwMode="auto">
              <a:xfrm>
                <a:off x="4896" y="1296"/>
                <a:ext cx="144" cy="488"/>
              </a:xfrm>
              <a:custGeom>
                <a:avLst/>
                <a:gdLst>
                  <a:gd name="T0" fmla="*/ 0 w 144"/>
                  <a:gd name="T1" fmla="*/ 488 h 488"/>
                  <a:gd name="T2" fmla="*/ 0 w 144"/>
                  <a:gd name="T3" fmla="*/ 0 h 488"/>
                  <a:gd name="T4" fmla="*/ 144 w 144"/>
                  <a:gd name="T5" fmla="*/ 0 h 488"/>
                  <a:gd name="T6" fmla="*/ 144 w 144"/>
                  <a:gd name="T7" fmla="*/ 488 h 48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44"/>
                  <a:gd name="T13" fmla="*/ 0 h 488"/>
                  <a:gd name="T14" fmla="*/ 144 w 144"/>
                  <a:gd name="T15" fmla="*/ 488 h 48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44" h="488">
                    <a:moveTo>
                      <a:pt x="0" y="488"/>
                    </a:moveTo>
                    <a:lnTo>
                      <a:pt x="0" y="0"/>
                    </a:lnTo>
                    <a:lnTo>
                      <a:pt x="144" y="0"/>
                    </a:lnTo>
                    <a:lnTo>
                      <a:pt x="144" y="488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0" name="Group 69"/>
              <p:cNvGrpSpPr>
                <a:grpSpLocks/>
              </p:cNvGrpSpPr>
              <p:nvPr/>
            </p:nvGrpSpPr>
            <p:grpSpPr bwMode="auto">
              <a:xfrm>
                <a:off x="5176" y="1296"/>
                <a:ext cx="32" cy="1184"/>
                <a:chOff x="5176" y="1296"/>
                <a:chExt cx="32" cy="1184"/>
              </a:xfrm>
            </p:grpSpPr>
            <p:sp>
              <p:nvSpPr>
                <p:cNvPr id="46109" name="Freeform 66"/>
                <p:cNvSpPr>
                  <a:spLocks/>
                </p:cNvSpPr>
                <p:nvPr/>
              </p:nvSpPr>
              <p:spPr bwMode="auto">
                <a:xfrm>
                  <a:off x="5176" y="1296"/>
                  <a:ext cx="32" cy="40"/>
                </a:xfrm>
                <a:custGeom>
                  <a:avLst/>
                  <a:gdLst>
                    <a:gd name="T0" fmla="*/ 16 w 32"/>
                    <a:gd name="T1" fmla="*/ 0 h 40"/>
                    <a:gd name="T2" fmla="*/ 32 w 32"/>
                    <a:gd name="T3" fmla="*/ 40 h 40"/>
                    <a:gd name="T4" fmla="*/ 16 w 32"/>
                    <a:gd name="T5" fmla="*/ 24 h 40"/>
                    <a:gd name="T6" fmla="*/ 0 w 32"/>
                    <a:gd name="T7" fmla="*/ 40 h 40"/>
                    <a:gd name="T8" fmla="*/ 16 w 32"/>
                    <a:gd name="T9" fmla="*/ 0 h 4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2"/>
                    <a:gd name="T16" fmla="*/ 0 h 40"/>
                    <a:gd name="T17" fmla="*/ 32 w 32"/>
                    <a:gd name="T18" fmla="*/ 40 h 4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2" h="40">
                      <a:moveTo>
                        <a:pt x="16" y="0"/>
                      </a:moveTo>
                      <a:lnTo>
                        <a:pt x="32" y="40"/>
                      </a:lnTo>
                      <a:lnTo>
                        <a:pt x="16" y="24"/>
                      </a:lnTo>
                      <a:lnTo>
                        <a:pt x="0" y="40"/>
                      </a:lnTo>
                      <a:lnTo>
                        <a:pt x="16" y="0"/>
                      </a:lnTo>
                      <a:close/>
                    </a:path>
                  </a:pathLst>
                </a:custGeom>
                <a:solidFill>
                  <a:srgbClr val="0066FF"/>
                </a:solidFill>
                <a:ln w="12700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110" name="Freeform 67"/>
                <p:cNvSpPr>
                  <a:spLocks/>
                </p:cNvSpPr>
                <p:nvPr/>
              </p:nvSpPr>
              <p:spPr bwMode="auto">
                <a:xfrm>
                  <a:off x="5176" y="2440"/>
                  <a:ext cx="32" cy="40"/>
                </a:xfrm>
                <a:custGeom>
                  <a:avLst/>
                  <a:gdLst>
                    <a:gd name="T0" fmla="*/ 16 w 32"/>
                    <a:gd name="T1" fmla="*/ 40 h 40"/>
                    <a:gd name="T2" fmla="*/ 0 w 32"/>
                    <a:gd name="T3" fmla="*/ 0 h 40"/>
                    <a:gd name="T4" fmla="*/ 16 w 32"/>
                    <a:gd name="T5" fmla="*/ 16 h 40"/>
                    <a:gd name="T6" fmla="*/ 32 w 32"/>
                    <a:gd name="T7" fmla="*/ 0 h 40"/>
                    <a:gd name="T8" fmla="*/ 16 w 32"/>
                    <a:gd name="T9" fmla="*/ 40 h 4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2"/>
                    <a:gd name="T16" fmla="*/ 0 h 40"/>
                    <a:gd name="T17" fmla="*/ 32 w 32"/>
                    <a:gd name="T18" fmla="*/ 40 h 4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2" h="40">
                      <a:moveTo>
                        <a:pt x="16" y="40"/>
                      </a:moveTo>
                      <a:lnTo>
                        <a:pt x="0" y="0"/>
                      </a:lnTo>
                      <a:lnTo>
                        <a:pt x="16" y="16"/>
                      </a:lnTo>
                      <a:lnTo>
                        <a:pt x="32" y="0"/>
                      </a:lnTo>
                      <a:lnTo>
                        <a:pt x="16" y="40"/>
                      </a:lnTo>
                      <a:close/>
                    </a:path>
                  </a:pathLst>
                </a:custGeom>
                <a:solidFill>
                  <a:srgbClr val="0066FF"/>
                </a:solidFill>
                <a:ln w="12700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111" name="Line 68"/>
                <p:cNvSpPr>
                  <a:spLocks noChangeShapeType="1"/>
                </p:cNvSpPr>
                <p:nvPr/>
              </p:nvSpPr>
              <p:spPr bwMode="auto">
                <a:xfrm>
                  <a:off x="5192" y="1320"/>
                  <a:ext cx="1" cy="1136"/>
                </a:xfrm>
                <a:prstGeom prst="line">
                  <a:avLst/>
                </a:prstGeom>
                <a:noFill/>
                <a:ln w="12700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6097" name="Rectangle 70"/>
              <p:cNvSpPr>
                <a:spLocks noChangeArrowheads="1"/>
              </p:cNvSpPr>
              <p:nvPr/>
            </p:nvSpPr>
            <p:spPr bwMode="auto">
              <a:xfrm>
                <a:off x="5216" y="1760"/>
                <a:ext cx="142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i="1">
                    <a:solidFill>
                      <a:srgbClr val="0066FF"/>
                    </a:solidFill>
                  </a:rPr>
                  <a:t>L</a:t>
                </a:r>
                <a:r>
                  <a:rPr lang="en-US" i="1" baseline="-25000">
                    <a:solidFill>
                      <a:srgbClr val="0066FF"/>
                    </a:solidFill>
                  </a:rPr>
                  <a:t>f</a:t>
                </a:r>
                <a:endParaRPr lang="en-US" i="1"/>
              </a:p>
            </p:txBody>
          </p:sp>
          <p:sp>
            <p:nvSpPr>
              <p:cNvPr id="46098" name="Line 75"/>
              <p:cNvSpPr>
                <a:spLocks noChangeShapeType="1"/>
              </p:cNvSpPr>
              <p:nvPr/>
            </p:nvSpPr>
            <p:spPr bwMode="auto">
              <a:xfrm>
                <a:off x="5064" y="2472"/>
                <a:ext cx="24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099" name="Line 76"/>
              <p:cNvSpPr>
                <a:spLocks noChangeShapeType="1"/>
              </p:cNvSpPr>
              <p:nvPr/>
            </p:nvSpPr>
            <p:spPr bwMode="auto">
              <a:xfrm>
                <a:off x="5144" y="2472"/>
                <a:ext cx="24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100" name="Line 77"/>
              <p:cNvSpPr>
                <a:spLocks noChangeShapeType="1"/>
              </p:cNvSpPr>
              <p:nvPr/>
            </p:nvSpPr>
            <p:spPr bwMode="auto">
              <a:xfrm>
                <a:off x="5224" y="2472"/>
                <a:ext cx="24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101" name="Line 78"/>
              <p:cNvSpPr>
                <a:spLocks noChangeShapeType="1"/>
              </p:cNvSpPr>
              <p:nvPr/>
            </p:nvSpPr>
            <p:spPr bwMode="auto">
              <a:xfrm>
                <a:off x="4200" y="1880"/>
                <a:ext cx="240" cy="1"/>
              </a:xfrm>
              <a:prstGeom prst="line">
                <a:avLst/>
              </a:prstGeom>
              <a:noFill/>
              <a:ln w="38100">
                <a:solidFill>
                  <a:srgbClr val="777777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102" name="Rectangle 79"/>
              <p:cNvSpPr>
                <a:spLocks noChangeArrowheads="1"/>
              </p:cNvSpPr>
              <p:nvPr/>
            </p:nvSpPr>
            <p:spPr bwMode="auto">
              <a:xfrm>
                <a:off x="4476" y="1773"/>
                <a:ext cx="199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i="1" dirty="0" err="1">
                    <a:solidFill>
                      <a:srgbClr val="555555"/>
                    </a:solidFill>
                  </a:rPr>
                  <a:t>A</a:t>
                </a:r>
                <a:r>
                  <a:rPr lang="en-US" i="1" baseline="-25000" dirty="0" err="1">
                    <a:solidFill>
                      <a:srgbClr val="555555"/>
                    </a:solidFill>
                  </a:rPr>
                  <a:t>o</a:t>
                </a:r>
                <a:endParaRPr lang="en-US" i="1" dirty="0"/>
              </a:p>
            </p:txBody>
          </p:sp>
          <p:sp>
            <p:nvSpPr>
              <p:cNvPr id="46103" name="Line 81"/>
              <p:cNvSpPr>
                <a:spLocks noChangeShapeType="1"/>
              </p:cNvSpPr>
              <p:nvPr/>
            </p:nvSpPr>
            <p:spPr bwMode="auto">
              <a:xfrm>
                <a:off x="4916" y="1885"/>
                <a:ext cx="80" cy="1"/>
              </a:xfrm>
              <a:prstGeom prst="line">
                <a:avLst/>
              </a:prstGeom>
              <a:noFill/>
              <a:ln w="38100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104" name="Rectangle 82"/>
              <p:cNvSpPr>
                <a:spLocks noChangeArrowheads="1"/>
              </p:cNvSpPr>
              <p:nvPr/>
            </p:nvSpPr>
            <p:spPr bwMode="auto">
              <a:xfrm>
                <a:off x="4723" y="1772"/>
                <a:ext cx="164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i="1" dirty="0" err="1">
                    <a:solidFill>
                      <a:srgbClr val="0066FF"/>
                    </a:solidFill>
                  </a:rPr>
                  <a:t>A</a:t>
                </a:r>
                <a:r>
                  <a:rPr lang="en-US" i="1" baseline="-25000" dirty="0" err="1">
                    <a:solidFill>
                      <a:srgbClr val="0066FF"/>
                    </a:solidFill>
                  </a:rPr>
                  <a:t>f</a:t>
                </a:r>
                <a:endParaRPr lang="en-US" i="1" dirty="0"/>
              </a:p>
            </p:txBody>
          </p:sp>
          <p:sp>
            <p:nvSpPr>
              <p:cNvPr id="46105" name="Rectangle 55"/>
              <p:cNvSpPr>
                <a:spLocks noChangeArrowheads="1"/>
              </p:cNvSpPr>
              <p:nvPr/>
            </p:nvSpPr>
            <p:spPr bwMode="auto">
              <a:xfrm>
                <a:off x="3888" y="1712"/>
                <a:ext cx="178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i="1">
                    <a:solidFill>
                      <a:srgbClr val="555555"/>
                    </a:solidFill>
                  </a:rPr>
                  <a:t>L</a:t>
                </a:r>
                <a:r>
                  <a:rPr lang="en-US" i="1" baseline="-25000">
                    <a:solidFill>
                      <a:srgbClr val="555555"/>
                    </a:solidFill>
                  </a:rPr>
                  <a:t>o</a:t>
                </a:r>
                <a:endParaRPr lang="en-US" i="1"/>
              </a:p>
            </p:txBody>
          </p:sp>
          <p:sp>
            <p:nvSpPr>
              <p:cNvPr id="46106" name="Freeform 127"/>
              <p:cNvSpPr>
                <a:spLocks/>
              </p:cNvSpPr>
              <p:nvPr/>
            </p:nvSpPr>
            <p:spPr bwMode="auto">
              <a:xfrm>
                <a:off x="4896" y="1776"/>
                <a:ext cx="144" cy="104"/>
              </a:xfrm>
              <a:custGeom>
                <a:avLst/>
                <a:gdLst>
                  <a:gd name="T0" fmla="*/ 0 w 144"/>
                  <a:gd name="T1" fmla="*/ 8 h 104"/>
                  <a:gd name="T2" fmla="*/ 0 w 144"/>
                  <a:gd name="T3" fmla="*/ 48 h 104"/>
                  <a:gd name="T4" fmla="*/ 16 w 144"/>
                  <a:gd name="T5" fmla="*/ 88 h 104"/>
                  <a:gd name="T6" fmla="*/ 24 w 144"/>
                  <a:gd name="T7" fmla="*/ 104 h 104"/>
                  <a:gd name="T8" fmla="*/ 32 w 144"/>
                  <a:gd name="T9" fmla="*/ 96 h 104"/>
                  <a:gd name="T10" fmla="*/ 32 w 144"/>
                  <a:gd name="T11" fmla="*/ 104 h 104"/>
                  <a:gd name="T12" fmla="*/ 48 w 144"/>
                  <a:gd name="T13" fmla="*/ 88 h 104"/>
                  <a:gd name="T14" fmla="*/ 56 w 144"/>
                  <a:gd name="T15" fmla="*/ 104 h 104"/>
                  <a:gd name="T16" fmla="*/ 64 w 144"/>
                  <a:gd name="T17" fmla="*/ 96 h 104"/>
                  <a:gd name="T18" fmla="*/ 72 w 144"/>
                  <a:gd name="T19" fmla="*/ 104 h 104"/>
                  <a:gd name="T20" fmla="*/ 88 w 144"/>
                  <a:gd name="T21" fmla="*/ 96 h 104"/>
                  <a:gd name="T22" fmla="*/ 96 w 144"/>
                  <a:gd name="T23" fmla="*/ 104 h 104"/>
                  <a:gd name="T24" fmla="*/ 104 w 144"/>
                  <a:gd name="T25" fmla="*/ 96 h 104"/>
                  <a:gd name="T26" fmla="*/ 112 w 144"/>
                  <a:gd name="T27" fmla="*/ 104 h 104"/>
                  <a:gd name="T28" fmla="*/ 128 w 144"/>
                  <a:gd name="T29" fmla="*/ 88 h 104"/>
                  <a:gd name="T30" fmla="*/ 136 w 144"/>
                  <a:gd name="T31" fmla="*/ 56 h 104"/>
                  <a:gd name="T32" fmla="*/ 144 w 144"/>
                  <a:gd name="T33" fmla="*/ 24 h 104"/>
                  <a:gd name="T34" fmla="*/ 144 w 144"/>
                  <a:gd name="T35" fmla="*/ 0 h 104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44"/>
                  <a:gd name="T55" fmla="*/ 0 h 104"/>
                  <a:gd name="T56" fmla="*/ 144 w 144"/>
                  <a:gd name="T57" fmla="*/ 104 h 104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44" h="104">
                    <a:moveTo>
                      <a:pt x="0" y="8"/>
                    </a:moveTo>
                    <a:lnTo>
                      <a:pt x="0" y="48"/>
                    </a:lnTo>
                    <a:lnTo>
                      <a:pt x="16" y="88"/>
                    </a:lnTo>
                    <a:lnTo>
                      <a:pt x="24" y="104"/>
                    </a:lnTo>
                    <a:lnTo>
                      <a:pt x="32" y="96"/>
                    </a:lnTo>
                    <a:lnTo>
                      <a:pt x="32" y="104"/>
                    </a:lnTo>
                    <a:lnTo>
                      <a:pt x="48" y="88"/>
                    </a:lnTo>
                    <a:lnTo>
                      <a:pt x="56" y="104"/>
                    </a:lnTo>
                    <a:lnTo>
                      <a:pt x="64" y="96"/>
                    </a:lnTo>
                    <a:lnTo>
                      <a:pt x="72" y="104"/>
                    </a:lnTo>
                    <a:lnTo>
                      <a:pt x="88" y="96"/>
                    </a:lnTo>
                    <a:lnTo>
                      <a:pt x="96" y="104"/>
                    </a:lnTo>
                    <a:lnTo>
                      <a:pt x="104" y="96"/>
                    </a:lnTo>
                    <a:lnTo>
                      <a:pt x="112" y="104"/>
                    </a:lnTo>
                    <a:lnTo>
                      <a:pt x="128" y="88"/>
                    </a:lnTo>
                    <a:lnTo>
                      <a:pt x="136" y="56"/>
                    </a:lnTo>
                    <a:lnTo>
                      <a:pt x="144" y="24"/>
                    </a:lnTo>
                    <a:lnTo>
                      <a:pt x="144" y="0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107" name="Freeform 129"/>
              <p:cNvSpPr>
                <a:spLocks/>
              </p:cNvSpPr>
              <p:nvPr/>
            </p:nvSpPr>
            <p:spPr bwMode="auto">
              <a:xfrm flipV="1">
                <a:off x="4896" y="1983"/>
                <a:ext cx="144" cy="488"/>
              </a:xfrm>
              <a:custGeom>
                <a:avLst/>
                <a:gdLst>
                  <a:gd name="T0" fmla="*/ 0 w 144"/>
                  <a:gd name="T1" fmla="*/ 488 h 488"/>
                  <a:gd name="T2" fmla="*/ 0 w 144"/>
                  <a:gd name="T3" fmla="*/ 0 h 488"/>
                  <a:gd name="T4" fmla="*/ 144 w 144"/>
                  <a:gd name="T5" fmla="*/ 0 h 488"/>
                  <a:gd name="T6" fmla="*/ 144 w 144"/>
                  <a:gd name="T7" fmla="*/ 488 h 48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44"/>
                  <a:gd name="T13" fmla="*/ 0 h 488"/>
                  <a:gd name="T14" fmla="*/ 144 w 144"/>
                  <a:gd name="T15" fmla="*/ 488 h 48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44" h="488">
                    <a:moveTo>
                      <a:pt x="0" y="488"/>
                    </a:moveTo>
                    <a:lnTo>
                      <a:pt x="0" y="0"/>
                    </a:lnTo>
                    <a:lnTo>
                      <a:pt x="144" y="0"/>
                    </a:lnTo>
                    <a:lnTo>
                      <a:pt x="144" y="488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108" name="Freeform 57"/>
              <p:cNvSpPr>
                <a:spLocks/>
              </p:cNvSpPr>
              <p:nvPr/>
            </p:nvSpPr>
            <p:spPr bwMode="auto">
              <a:xfrm>
                <a:off x="4896" y="1888"/>
                <a:ext cx="144" cy="104"/>
              </a:xfrm>
              <a:custGeom>
                <a:avLst/>
                <a:gdLst>
                  <a:gd name="T0" fmla="*/ 0 w 144"/>
                  <a:gd name="T1" fmla="*/ 96 h 104"/>
                  <a:gd name="T2" fmla="*/ 0 w 144"/>
                  <a:gd name="T3" fmla="*/ 56 h 104"/>
                  <a:gd name="T4" fmla="*/ 16 w 144"/>
                  <a:gd name="T5" fmla="*/ 24 h 104"/>
                  <a:gd name="T6" fmla="*/ 24 w 144"/>
                  <a:gd name="T7" fmla="*/ 0 h 104"/>
                  <a:gd name="T8" fmla="*/ 32 w 144"/>
                  <a:gd name="T9" fmla="*/ 16 h 104"/>
                  <a:gd name="T10" fmla="*/ 40 w 144"/>
                  <a:gd name="T11" fmla="*/ 8 h 104"/>
                  <a:gd name="T12" fmla="*/ 48 w 144"/>
                  <a:gd name="T13" fmla="*/ 16 h 104"/>
                  <a:gd name="T14" fmla="*/ 56 w 144"/>
                  <a:gd name="T15" fmla="*/ 0 h 104"/>
                  <a:gd name="T16" fmla="*/ 64 w 144"/>
                  <a:gd name="T17" fmla="*/ 8 h 104"/>
                  <a:gd name="T18" fmla="*/ 80 w 144"/>
                  <a:gd name="T19" fmla="*/ 0 h 104"/>
                  <a:gd name="T20" fmla="*/ 88 w 144"/>
                  <a:gd name="T21" fmla="*/ 8 h 104"/>
                  <a:gd name="T22" fmla="*/ 96 w 144"/>
                  <a:gd name="T23" fmla="*/ 0 h 104"/>
                  <a:gd name="T24" fmla="*/ 104 w 144"/>
                  <a:gd name="T25" fmla="*/ 8 h 104"/>
                  <a:gd name="T26" fmla="*/ 112 w 144"/>
                  <a:gd name="T27" fmla="*/ 0 h 104"/>
                  <a:gd name="T28" fmla="*/ 128 w 144"/>
                  <a:gd name="T29" fmla="*/ 24 h 104"/>
                  <a:gd name="T30" fmla="*/ 136 w 144"/>
                  <a:gd name="T31" fmla="*/ 56 h 104"/>
                  <a:gd name="T32" fmla="*/ 144 w 144"/>
                  <a:gd name="T33" fmla="*/ 80 h 104"/>
                  <a:gd name="T34" fmla="*/ 144 w 144"/>
                  <a:gd name="T35" fmla="*/ 104 h 104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44"/>
                  <a:gd name="T55" fmla="*/ 0 h 104"/>
                  <a:gd name="T56" fmla="*/ 144 w 144"/>
                  <a:gd name="T57" fmla="*/ 104 h 104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44" h="104">
                    <a:moveTo>
                      <a:pt x="0" y="96"/>
                    </a:moveTo>
                    <a:lnTo>
                      <a:pt x="0" y="56"/>
                    </a:lnTo>
                    <a:lnTo>
                      <a:pt x="16" y="24"/>
                    </a:lnTo>
                    <a:lnTo>
                      <a:pt x="24" y="0"/>
                    </a:lnTo>
                    <a:lnTo>
                      <a:pt x="32" y="16"/>
                    </a:lnTo>
                    <a:lnTo>
                      <a:pt x="40" y="8"/>
                    </a:lnTo>
                    <a:lnTo>
                      <a:pt x="48" y="16"/>
                    </a:lnTo>
                    <a:lnTo>
                      <a:pt x="56" y="0"/>
                    </a:lnTo>
                    <a:lnTo>
                      <a:pt x="64" y="8"/>
                    </a:lnTo>
                    <a:lnTo>
                      <a:pt x="80" y="0"/>
                    </a:lnTo>
                    <a:lnTo>
                      <a:pt x="88" y="8"/>
                    </a:lnTo>
                    <a:lnTo>
                      <a:pt x="96" y="0"/>
                    </a:lnTo>
                    <a:lnTo>
                      <a:pt x="104" y="8"/>
                    </a:lnTo>
                    <a:lnTo>
                      <a:pt x="112" y="0"/>
                    </a:lnTo>
                    <a:lnTo>
                      <a:pt x="128" y="24"/>
                    </a:lnTo>
                    <a:lnTo>
                      <a:pt x="136" y="56"/>
                    </a:lnTo>
                    <a:lnTo>
                      <a:pt x="144" y="80"/>
                    </a:lnTo>
                    <a:lnTo>
                      <a:pt x="144" y="104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99" name="Rectangle 5"/>
          <p:cNvSpPr>
            <a:spLocks noChangeArrowheads="1"/>
          </p:cNvSpPr>
          <p:nvPr/>
        </p:nvSpPr>
        <p:spPr bwMode="auto">
          <a:xfrm>
            <a:off x="295275" y="5129213"/>
            <a:ext cx="8113713" cy="738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/>
            <a:r>
              <a:rPr lang="en-US">
                <a:solidFill>
                  <a:schemeClr val="tx2"/>
                </a:solidFill>
              </a:rPr>
              <a:t> This is usually geometry dependent and therefore l</a:t>
            </a:r>
            <a:r>
              <a:rPr lang="en-US" baseline="-25000">
                <a:solidFill>
                  <a:schemeClr val="tx2"/>
                </a:solidFill>
              </a:rPr>
              <a:t>o</a:t>
            </a:r>
            <a:r>
              <a:rPr lang="en-US">
                <a:solidFill>
                  <a:schemeClr val="tx2"/>
                </a:solidFill>
              </a:rPr>
              <a:t> must also be given</a:t>
            </a:r>
          </a:p>
        </p:txBody>
      </p:sp>
      <p:cxnSp>
        <p:nvCxnSpPr>
          <p:cNvPr id="98" name="Straight Connector 97"/>
          <p:cNvCxnSpPr/>
          <p:nvPr/>
        </p:nvCxnSpPr>
        <p:spPr>
          <a:xfrm rot="5400000">
            <a:off x="2148839" y="3655060"/>
            <a:ext cx="2103120" cy="0"/>
          </a:xfrm>
          <a:prstGeom prst="line">
            <a:avLst/>
          </a:prstGeom>
          <a:noFill/>
          <a:ln w="38100">
            <a:solidFill>
              <a:srgbClr val="000066"/>
            </a:solidFill>
            <a:prstDash val="sysDot"/>
            <a:round/>
            <a:headEnd/>
            <a:tailEnd/>
          </a:ln>
        </p:spPr>
      </p:cxnSp>
      <p:cxnSp>
        <p:nvCxnSpPr>
          <p:cNvPr id="100" name="Straight Connector 99"/>
          <p:cNvCxnSpPr/>
          <p:nvPr/>
        </p:nvCxnSpPr>
        <p:spPr>
          <a:xfrm rot="5400000">
            <a:off x="5273040" y="4112260"/>
            <a:ext cx="1188720" cy="0"/>
          </a:xfrm>
          <a:prstGeom prst="line">
            <a:avLst/>
          </a:prstGeom>
          <a:noFill/>
          <a:ln w="38100">
            <a:solidFill>
              <a:srgbClr val="009933"/>
            </a:solidFill>
            <a:prstDash val="sysDot"/>
            <a:round/>
            <a:headEnd/>
            <a:tailEnd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3" grpId="0"/>
      <p:bldP spid="9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68B2A85-DAA2-4E35-A033-83B7B9430781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3" name="Rectangle 7"/>
          <p:cNvSpPr txBox="1">
            <a:spLocks noChangeArrowheads="1"/>
          </p:cNvSpPr>
          <p:nvPr/>
        </p:nvSpPr>
        <p:spPr bwMode="auto">
          <a:xfrm>
            <a:off x="685800" y="381000"/>
            <a:ext cx="7772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3600" b="1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How does Ductility Change with Temperature?</a:t>
            </a:r>
            <a:endParaRPr lang="en-US" sz="3600" b="1" kern="0" baseline="-150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4" descr="f14_06_pg14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12875" y="1946275"/>
            <a:ext cx="6172200" cy="347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133" name="TextBox 4"/>
          <p:cNvSpPr txBox="1">
            <a:spLocks noChangeArrowheads="1"/>
          </p:cNvSpPr>
          <p:nvPr/>
        </p:nvSpPr>
        <p:spPr bwMode="auto">
          <a:xfrm>
            <a:off x="779463" y="5456238"/>
            <a:ext cx="7380287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Stress/strain curves for Iron at different temperatures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ED70E2A-D89C-4583-A509-A520ADCB9E63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49156" name="Rectangle 5"/>
          <p:cNvSpPr>
            <a:spLocks noGrp="1" noChangeArrowheads="1"/>
          </p:cNvSpPr>
          <p:nvPr>
            <p:ph type="title" idx="4294967295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does the area under the curve signify?</a:t>
            </a:r>
          </a:p>
        </p:txBody>
      </p:sp>
      <p:sp>
        <p:nvSpPr>
          <p:cNvPr id="49157" name="Rectangle 98"/>
          <p:cNvSpPr>
            <a:spLocks noChangeArrowheads="1"/>
          </p:cNvSpPr>
          <p:nvPr/>
        </p:nvSpPr>
        <p:spPr bwMode="auto">
          <a:xfrm>
            <a:off x="927100" y="5513388"/>
            <a:ext cx="6532563" cy="701675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Brittle fracture:    elastic energy</a:t>
            </a:r>
            <a:br>
              <a:rPr lang="en-US" sz="2000"/>
            </a:br>
            <a:r>
              <a:rPr lang="en-US" sz="2000"/>
              <a:t>Ductile fracture:  elastic + plastic energy</a:t>
            </a:r>
          </a:p>
        </p:txBody>
      </p:sp>
      <p:sp>
        <p:nvSpPr>
          <p:cNvPr id="49159" name="Freeform 50"/>
          <p:cNvSpPr>
            <a:spLocks/>
          </p:cNvSpPr>
          <p:nvPr/>
        </p:nvSpPr>
        <p:spPr bwMode="auto">
          <a:xfrm>
            <a:off x="2363788" y="2682875"/>
            <a:ext cx="584200" cy="2095500"/>
          </a:xfrm>
          <a:custGeom>
            <a:avLst/>
            <a:gdLst>
              <a:gd name="T0" fmla="*/ 0 w 368"/>
              <a:gd name="T1" fmla="*/ 1280 h 1336"/>
              <a:gd name="T2" fmla="*/ 184 w 368"/>
              <a:gd name="T3" fmla="*/ 328 h 1336"/>
              <a:gd name="T4" fmla="*/ 208 w 368"/>
              <a:gd name="T5" fmla="*/ 242 h 1336"/>
              <a:gd name="T6" fmla="*/ 240 w 368"/>
              <a:gd name="T7" fmla="*/ 156 h 1336"/>
              <a:gd name="T8" fmla="*/ 256 w 368"/>
              <a:gd name="T9" fmla="*/ 132 h 1336"/>
              <a:gd name="T10" fmla="*/ 296 w 368"/>
              <a:gd name="T11" fmla="*/ 78 h 1336"/>
              <a:gd name="T12" fmla="*/ 328 w 368"/>
              <a:gd name="T13" fmla="*/ 32 h 1336"/>
              <a:gd name="T14" fmla="*/ 368 w 368"/>
              <a:gd name="T15" fmla="*/ 0 h 1336"/>
              <a:gd name="T16" fmla="*/ 112 w 368"/>
              <a:gd name="T17" fmla="*/ 1304 h 1336"/>
              <a:gd name="T18" fmla="*/ 0 w 368"/>
              <a:gd name="T19" fmla="*/ 1304 h 1336"/>
              <a:gd name="T20" fmla="*/ 0 w 368"/>
              <a:gd name="T21" fmla="*/ 1280 h 13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368"/>
              <a:gd name="T34" fmla="*/ 0 h 1336"/>
              <a:gd name="T35" fmla="*/ 368 w 368"/>
              <a:gd name="T36" fmla="*/ 1336 h 13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368" h="1336">
                <a:moveTo>
                  <a:pt x="0" y="1312"/>
                </a:moveTo>
                <a:lnTo>
                  <a:pt x="184" y="336"/>
                </a:lnTo>
                <a:lnTo>
                  <a:pt x="208" y="248"/>
                </a:lnTo>
                <a:lnTo>
                  <a:pt x="240" y="160"/>
                </a:lnTo>
                <a:lnTo>
                  <a:pt x="256" y="136"/>
                </a:lnTo>
                <a:lnTo>
                  <a:pt x="296" y="80"/>
                </a:lnTo>
                <a:lnTo>
                  <a:pt x="328" y="32"/>
                </a:lnTo>
                <a:lnTo>
                  <a:pt x="368" y="0"/>
                </a:lnTo>
                <a:lnTo>
                  <a:pt x="112" y="1336"/>
                </a:lnTo>
                <a:lnTo>
                  <a:pt x="0" y="1336"/>
                </a:lnTo>
                <a:lnTo>
                  <a:pt x="0" y="1312"/>
                </a:lnTo>
                <a:close/>
              </a:path>
            </a:pathLst>
          </a:custGeom>
          <a:solidFill>
            <a:srgbClr val="99CC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9160" name="Freeform 51"/>
          <p:cNvSpPr>
            <a:spLocks/>
          </p:cNvSpPr>
          <p:nvPr/>
        </p:nvSpPr>
        <p:spPr bwMode="auto">
          <a:xfrm>
            <a:off x="2520950" y="2708275"/>
            <a:ext cx="438150" cy="2070100"/>
          </a:xfrm>
          <a:custGeom>
            <a:avLst/>
            <a:gdLst>
              <a:gd name="T0" fmla="*/ 200 w 276"/>
              <a:gd name="T1" fmla="*/ 80 h 1304"/>
              <a:gd name="T2" fmla="*/ 276 w 276"/>
              <a:gd name="T3" fmla="*/ 0 h 1304"/>
              <a:gd name="T4" fmla="*/ 276 w 276"/>
              <a:gd name="T5" fmla="*/ 1304 h 1304"/>
              <a:gd name="T6" fmla="*/ 0 w 276"/>
              <a:gd name="T7" fmla="*/ 1304 h 1304"/>
              <a:gd name="T8" fmla="*/ 200 w 276"/>
              <a:gd name="T9" fmla="*/ 80 h 13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76"/>
              <a:gd name="T16" fmla="*/ 0 h 1304"/>
              <a:gd name="T17" fmla="*/ 276 w 276"/>
              <a:gd name="T18" fmla="*/ 1304 h 130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76" h="1304">
                <a:moveTo>
                  <a:pt x="200" y="80"/>
                </a:moveTo>
                <a:lnTo>
                  <a:pt x="276" y="0"/>
                </a:lnTo>
                <a:lnTo>
                  <a:pt x="276" y="1304"/>
                </a:lnTo>
                <a:lnTo>
                  <a:pt x="0" y="1304"/>
                </a:lnTo>
                <a:lnTo>
                  <a:pt x="200" y="80"/>
                </a:lnTo>
                <a:close/>
              </a:path>
            </a:pathLst>
          </a:custGeom>
          <a:solidFill>
            <a:srgbClr val="99CCFF"/>
          </a:solidFill>
          <a:ln w="9525">
            <a:noFill/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9161" name="Freeform 53"/>
          <p:cNvSpPr>
            <a:spLocks/>
          </p:cNvSpPr>
          <p:nvPr/>
        </p:nvSpPr>
        <p:spPr bwMode="auto">
          <a:xfrm>
            <a:off x="5029200" y="3349625"/>
            <a:ext cx="596900" cy="1428750"/>
          </a:xfrm>
          <a:custGeom>
            <a:avLst/>
            <a:gdLst>
              <a:gd name="T0" fmla="*/ 68 w 376"/>
              <a:gd name="T1" fmla="*/ 24 h 900"/>
              <a:gd name="T2" fmla="*/ 196 w 376"/>
              <a:gd name="T3" fmla="*/ 76 h 900"/>
              <a:gd name="T4" fmla="*/ 264 w 376"/>
              <a:gd name="T5" fmla="*/ 116 h 900"/>
              <a:gd name="T6" fmla="*/ 376 w 376"/>
              <a:gd name="T7" fmla="*/ 192 h 900"/>
              <a:gd name="T8" fmla="*/ 376 w 376"/>
              <a:gd name="T9" fmla="*/ 900 h 900"/>
              <a:gd name="T10" fmla="*/ 0 w 376"/>
              <a:gd name="T11" fmla="*/ 900 h 900"/>
              <a:gd name="T12" fmla="*/ 0 w 376"/>
              <a:gd name="T13" fmla="*/ 0 h 900"/>
              <a:gd name="T14" fmla="*/ 68 w 376"/>
              <a:gd name="T15" fmla="*/ 24 h 9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376"/>
              <a:gd name="T25" fmla="*/ 0 h 900"/>
              <a:gd name="T26" fmla="*/ 376 w 376"/>
              <a:gd name="T27" fmla="*/ 900 h 9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376" h="900">
                <a:moveTo>
                  <a:pt x="68" y="24"/>
                </a:moveTo>
                <a:lnTo>
                  <a:pt x="196" y="76"/>
                </a:lnTo>
                <a:lnTo>
                  <a:pt x="264" y="116"/>
                </a:lnTo>
                <a:lnTo>
                  <a:pt x="376" y="192"/>
                </a:lnTo>
                <a:lnTo>
                  <a:pt x="376" y="900"/>
                </a:lnTo>
                <a:lnTo>
                  <a:pt x="0" y="900"/>
                </a:lnTo>
                <a:lnTo>
                  <a:pt x="0" y="0"/>
                </a:lnTo>
                <a:lnTo>
                  <a:pt x="68" y="24"/>
                </a:lnTo>
                <a:close/>
              </a:path>
            </a:pathLst>
          </a:custGeom>
          <a:solidFill>
            <a:srgbClr val="CCFFCC"/>
          </a:solidFill>
          <a:ln w="9525">
            <a:noFill/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9162" name="Rectangle 54"/>
          <p:cNvSpPr>
            <a:spLocks noChangeArrowheads="1"/>
          </p:cNvSpPr>
          <p:nvPr/>
        </p:nvSpPr>
        <p:spPr bwMode="auto">
          <a:xfrm>
            <a:off x="6489700" y="4518025"/>
            <a:ext cx="400050" cy="266700"/>
          </a:xfrm>
          <a:prstGeom prst="rect">
            <a:avLst/>
          </a:prstGeom>
          <a:solidFill>
            <a:srgbClr val="FF99CC"/>
          </a:solidFill>
          <a:ln w="9525">
            <a:noFill/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65" name="Rectangle 57"/>
          <p:cNvSpPr>
            <a:spLocks noChangeArrowheads="1"/>
          </p:cNvSpPr>
          <p:nvPr/>
        </p:nvSpPr>
        <p:spPr bwMode="auto">
          <a:xfrm>
            <a:off x="6389688" y="4105275"/>
            <a:ext cx="158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endParaRPr lang="en-US">
              <a:latin typeface="Times" pitchFamily="18" charset="0"/>
            </a:endParaRPr>
          </a:p>
        </p:txBody>
      </p:sp>
      <p:sp>
        <p:nvSpPr>
          <p:cNvPr id="49166" name="Freeform 58"/>
          <p:cNvSpPr>
            <a:spLocks/>
          </p:cNvSpPr>
          <p:nvPr/>
        </p:nvSpPr>
        <p:spPr bwMode="auto">
          <a:xfrm>
            <a:off x="2376488" y="3254375"/>
            <a:ext cx="3238500" cy="1536700"/>
          </a:xfrm>
          <a:custGeom>
            <a:avLst/>
            <a:gdLst>
              <a:gd name="T0" fmla="*/ 0 w 2040"/>
              <a:gd name="T1" fmla="*/ 968 h 968"/>
              <a:gd name="T2" fmla="*/ 336 w 2040"/>
              <a:gd name="T3" fmla="*/ 272 h 968"/>
              <a:gd name="T4" fmla="*/ 400 w 2040"/>
              <a:gd name="T5" fmla="*/ 208 h 968"/>
              <a:gd name="T6" fmla="*/ 488 w 2040"/>
              <a:gd name="T7" fmla="*/ 160 h 968"/>
              <a:gd name="T8" fmla="*/ 648 w 2040"/>
              <a:gd name="T9" fmla="*/ 104 h 968"/>
              <a:gd name="T10" fmla="*/ 800 w 2040"/>
              <a:gd name="T11" fmla="*/ 56 h 968"/>
              <a:gd name="T12" fmla="*/ 936 w 2040"/>
              <a:gd name="T13" fmla="*/ 24 h 968"/>
              <a:gd name="T14" fmla="*/ 1112 w 2040"/>
              <a:gd name="T15" fmla="*/ 8 h 968"/>
              <a:gd name="T16" fmla="*/ 1280 w 2040"/>
              <a:gd name="T17" fmla="*/ 0 h 968"/>
              <a:gd name="T18" fmla="*/ 1440 w 2040"/>
              <a:gd name="T19" fmla="*/ 0 h 968"/>
              <a:gd name="T20" fmla="*/ 1544 w 2040"/>
              <a:gd name="T21" fmla="*/ 24 h 968"/>
              <a:gd name="T22" fmla="*/ 1680 w 2040"/>
              <a:gd name="T23" fmla="*/ 56 h 968"/>
              <a:gd name="T24" fmla="*/ 1808 w 2040"/>
              <a:gd name="T25" fmla="*/ 104 h 968"/>
              <a:gd name="T26" fmla="*/ 1912 w 2040"/>
              <a:gd name="T27" fmla="*/ 152 h 968"/>
              <a:gd name="T28" fmla="*/ 1992 w 2040"/>
              <a:gd name="T29" fmla="*/ 216 h 968"/>
              <a:gd name="T30" fmla="*/ 2040 w 2040"/>
              <a:gd name="T31" fmla="*/ 248 h 968"/>
              <a:gd name="T32" fmla="*/ 1688 w 2040"/>
              <a:gd name="T33" fmla="*/ 968 h 968"/>
              <a:gd name="T34" fmla="*/ 0 w 2040"/>
              <a:gd name="T35" fmla="*/ 968 h 968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2040"/>
              <a:gd name="T55" fmla="*/ 0 h 968"/>
              <a:gd name="T56" fmla="*/ 2040 w 2040"/>
              <a:gd name="T57" fmla="*/ 968 h 968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2040" h="968">
                <a:moveTo>
                  <a:pt x="0" y="968"/>
                </a:moveTo>
                <a:lnTo>
                  <a:pt x="336" y="272"/>
                </a:lnTo>
                <a:lnTo>
                  <a:pt x="400" y="208"/>
                </a:lnTo>
                <a:lnTo>
                  <a:pt x="488" y="160"/>
                </a:lnTo>
                <a:lnTo>
                  <a:pt x="648" y="104"/>
                </a:lnTo>
                <a:lnTo>
                  <a:pt x="800" y="56"/>
                </a:lnTo>
                <a:lnTo>
                  <a:pt x="936" y="24"/>
                </a:lnTo>
                <a:lnTo>
                  <a:pt x="1112" y="8"/>
                </a:lnTo>
                <a:lnTo>
                  <a:pt x="1280" y="0"/>
                </a:lnTo>
                <a:lnTo>
                  <a:pt x="1440" y="0"/>
                </a:lnTo>
                <a:lnTo>
                  <a:pt x="1544" y="24"/>
                </a:lnTo>
                <a:lnTo>
                  <a:pt x="1680" y="56"/>
                </a:lnTo>
                <a:lnTo>
                  <a:pt x="1808" y="104"/>
                </a:lnTo>
                <a:lnTo>
                  <a:pt x="1912" y="152"/>
                </a:lnTo>
                <a:lnTo>
                  <a:pt x="1992" y="216"/>
                </a:lnTo>
                <a:lnTo>
                  <a:pt x="2040" y="248"/>
                </a:lnTo>
                <a:lnTo>
                  <a:pt x="1688" y="968"/>
                </a:lnTo>
                <a:lnTo>
                  <a:pt x="0" y="968"/>
                </a:lnTo>
                <a:close/>
              </a:path>
            </a:pathLst>
          </a:custGeom>
          <a:solidFill>
            <a:srgbClr val="CCFFCC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9167" name="Rectangle 62"/>
          <p:cNvSpPr>
            <a:spLocks noChangeArrowheads="1"/>
          </p:cNvSpPr>
          <p:nvPr/>
        </p:nvSpPr>
        <p:spPr bwMode="auto">
          <a:xfrm>
            <a:off x="2871788" y="4854575"/>
            <a:ext cx="3292475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200">
                <a:solidFill>
                  <a:srgbClr val="000000"/>
                </a:solidFill>
              </a:rPr>
              <a:t>Engineering tensile strain, </a:t>
            </a:r>
            <a:endParaRPr lang="en-US">
              <a:latin typeface="Times" pitchFamily="18" charset="0"/>
            </a:endParaRPr>
          </a:p>
        </p:txBody>
      </p:sp>
      <p:sp>
        <p:nvSpPr>
          <p:cNvPr id="49168" name="Rectangle 63"/>
          <p:cNvSpPr>
            <a:spLocks noChangeArrowheads="1"/>
          </p:cNvSpPr>
          <p:nvPr/>
        </p:nvSpPr>
        <p:spPr bwMode="auto">
          <a:xfrm>
            <a:off x="6503988" y="4841875"/>
            <a:ext cx="122238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200">
                <a:solidFill>
                  <a:srgbClr val="000000"/>
                </a:solidFill>
                <a:latin typeface="Symbol" pitchFamily="18" charset="2"/>
              </a:rPr>
              <a:t>e</a:t>
            </a:r>
            <a:endParaRPr lang="en-US">
              <a:latin typeface="Times" pitchFamily="18" charset="0"/>
            </a:endParaRPr>
          </a:p>
        </p:txBody>
      </p:sp>
      <p:sp>
        <p:nvSpPr>
          <p:cNvPr id="49170" name="Rectangle 65"/>
          <p:cNvSpPr>
            <a:spLocks noChangeArrowheads="1"/>
          </p:cNvSpPr>
          <p:nvPr/>
        </p:nvSpPr>
        <p:spPr bwMode="auto">
          <a:xfrm>
            <a:off x="609600" y="3073400"/>
            <a:ext cx="141865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200" dirty="0" smtClean="0">
                <a:solidFill>
                  <a:srgbClr val="000000"/>
                </a:solidFill>
              </a:rPr>
              <a:t>Engineering </a:t>
            </a:r>
            <a:endParaRPr lang="en-US" dirty="0">
              <a:latin typeface="Times" pitchFamily="18" charset="0"/>
            </a:endParaRPr>
          </a:p>
        </p:txBody>
      </p:sp>
      <p:sp>
        <p:nvSpPr>
          <p:cNvPr id="49171" name="Rectangle 66"/>
          <p:cNvSpPr>
            <a:spLocks noChangeArrowheads="1"/>
          </p:cNvSpPr>
          <p:nvPr/>
        </p:nvSpPr>
        <p:spPr bwMode="auto">
          <a:xfrm>
            <a:off x="609600" y="3403600"/>
            <a:ext cx="885825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200">
                <a:solidFill>
                  <a:srgbClr val="000000"/>
                </a:solidFill>
              </a:rPr>
              <a:t>tensile </a:t>
            </a:r>
            <a:endParaRPr lang="en-US">
              <a:latin typeface="Times" pitchFamily="18" charset="0"/>
            </a:endParaRPr>
          </a:p>
        </p:txBody>
      </p:sp>
      <p:sp>
        <p:nvSpPr>
          <p:cNvPr id="49172" name="Rectangle 67"/>
          <p:cNvSpPr>
            <a:spLocks noChangeArrowheads="1"/>
          </p:cNvSpPr>
          <p:nvPr/>
        </p:nvSpPr>
        <p:spPr bwMode="auto">
          <a:xfrm>
            <a:off x="609600" y="3733800"/>
            <a:ext cx="900113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200">
                <a:solidFill>
                  <a:srgbClr val="000000"/>
                </a:solidFill>
              </a:rPr>
              <a:t>stress, </a:t>
            </a:r>
            <a:endParaRPr lang="en-US">
              <a:latin typeface="Times" pitchFamily="18" charset="0"/>
            </a:endParaRPr>
          </a:p>
        </p:txBody>
      </p:sp>
      <p:sp>
        <p:nvSpPr>
          <p:cNvPr id="49173" name="Rectangle 68"/>
          <p:cNvSpPr>
            <a:spLocks noChangeArrowheads="1"/>
          </p:cNvSpPr>
          <p:nvPr/>
        </p:nvSpPr>
        <p:spPr bwMode="auto">
          <a:xfrm>
            <a:off x="1612900" y="3721100"/>
            <a:ext cx="168275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200">
                <a:solidFill>
                  <a:srgbClr val="000000"/>
                </a:solidFill>
                <a:latin typeface="Symbol" pitchFamily="18" charset="2"/>
              </a:rPr>
              <a:t>s</a:t>
            </a:r>
            <a:endParaRPr lang="en-US">
              <a:latin typeface="Times" pitchFamily="18" charset="0"/>
            </a:endParaRPr>
          </a:p>
        </p:txBody>
      </p:sp>
      <p:sp>
        <p:nvSpPr>
          <p:cNvPr id="49174" name="Freeform 69"/>
          <p:cNvSpPr>
            <a:spLocks/>
          </p:cNvSpPr>
          <p:nvPr/>
        </p:nvSpPr>
        <p:spPr bwMode="auto">
          <a:xfrm>
            <a:off x="2363788" y="2682875"/>
            <a:ext cx="584200" cy="2089150"/>
          </a:xfrm>
          <a:custGeom>
            <a:avLst/>
            <a:gdLst>
              <a:gd name="T0" fmla="*/ 0 w 368"/>
              <a:gd name="T1" fmla="*/ 1296 h 1336"/>
              <a:gd name="T2" fmla="*/ 192 w 368"/>
              <a:gd name="T3" fmla="*/ 310 h 1336"/>
              <a:gd name="T4" fmla="*/ 216 w 368"/>
              <a:gd name="T5" fmla="*/ 226 h 1336"/>
              <a:gd name="T6" fmla="*/ 256 w 368"/>
              <a:gd name="T7" fmla="*/ 132 h 1336"/>
              <a:gd name="T8" fmla="*/ 312 w 368"/>
              <a:gd name="T9" fmla="*/ 62 h 1336"/>
              <a:gd name="T10" fmla="*/ 368 w 368"/>
              <a:gd name="T11" fmla="*/ 0 h 133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68"/>
              <a:gd name="T19" fmla="*/ 0 h 1336"/>
              <a:gd name="T20" fmla="*/ 368 w 368"/>
              <a:gd name="T21" fmla="*/ 1336 h 13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68" h="1336">
                <a:moveTo>
                  <a:pt x="0" y="1336"/>
                </a:moveTo>
                <a:lnTo>
                  <a:pt x="192" y="320"/>
                </a:lnTo>
                <a:lnTo>
                  <a:pt x="216" y="232"/>
                </a:lnTo>
                <a:lnTo>
                  <a:pt x="256" y="136"/>
                </a:lnTo>
                <a:lnTo>
                  <a:pt x="312" y="64"/>
                </a:lnTo>
                <a:lnTo>
                  <a:pt x="368" y="0"/>
                </a:lnTo>
              </a:path>
            </a:pathLst>
          </a:custGeom>
          <a:noFill/>
          <a:ln w="38100">
            <a:solidFill>
              <a:srgbClr val="000066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9176" name="Freeform 72"/>
          <p:cNvSpPr>
            <a:spLocks/>
          </p:cNvSpPr>
          <p:nvPr/>
        </p:nvSpPr>
        <p:spPr bwMode="auto">
          <a:xfrm>
            <a:off x="2357438" y="3254375"/>
            <a:ext cx="3270250" cy="1517650"/>
          </a:xfrm>
          <a:custGeom>
            <a:avLst/>
            <a:gdLst>
              <a:gd name="T0" fmla="*/ 0 w 2056"/>
              <a:gd name="T1" fmla="*/ 936 h 976"/>
              <a:gd name="T2" fmla="*/ 346 w 2056"/>
              <a:gd name="T3" fmla="*/ 276 h 976"/>
              <a:gd name="T4" fmla="*/ 402 w 2056"/>
              <a:gd name="T5" fmla="*/ 215 h 976"/>
              <a:gd name="T6" fmla="*/ 466 w 2056"/>
              <a:gd name="T7" fmla="*/ 168 h 976"/>
              <a:gd name="T8" fmla="*/ 586 w 2056"/>
              <a:gd name="T9" fmla="*/ 122 h 976"/>
              <a:gd name="T10" fmla="*/ 722 w 2056"/>
              <a:gd name="T11" fmla="*/ 76 h 976"/>
              <a:gd name="T12" fmla="*/ 892 w 2056"/>
              <a:gd name="T13" fmla="*/ 38 h 976"/>
              <a:gd name="T14" fmla="*/ 1060 w 2056"/>
              <a:gd name="T15" fmla="*/ 16 h 976"/>
              <a:gd name="T16" fmla="*/ 1236 w 2056"/>
              <a:gd name="T17" fmla="*/ 0 h 976"/>
              <a:gd name="T18" fmla="*/ 1454 w 2056"/>
              <a:gd name="T19" fmla="*/ 0 h 976"/>
              <a:gd name="T20" fmla="*/ 1638 w 2056"/>
              <a:gd name="T21" fmla="*/ 38 h 976"/>
              <a:gd name="T22" fmla="*/ 1790 w 2056"/>
              <a:gd name="T23" fmla="*/ 84 h 976"/>
              <a:gd name="T24" fmla="*/ 1928 w 2056"/>
              <a:gd name="T25" fmla="*/ 146 h 976"/>
              <a:gd name="T26" fmla="*/ 2064 w 2056"/>
              <a:gd name="T27" fmla="*/ 238 h 97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2056"/>
              <a:gd name="T43" fmla="*/ 0 h 976"/>
              <a:gd name="T44" fmla="*/ 2056 w 2056"/>
              <a:gd name="T45" fmla="*/ 976 h 97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2056" h="976">
                <a:moveTo>
                  <a:pt x="0" y="976"/>
                </a:moveTo>
                <a:lnTo>
                  <a:pt x="344" y="288"/>
                </a:lnTo>
                <a:lnTo>
                  <a:pt x="400" y="224"/>
                </a:lnTo>
                <a:lnTo>
                  <a:pt x="464" y="176"/>
                </a:lnTo>
                <a:lnTo>
                  <a:pt x="584" y="128"/>
                </a:lnTo>
                <a:lnTo>
                  <a:pt x="720" y="80"/>
                </a:lnTo>
                <a:lnTo>
                  <a:pt x="888" y="40"/>
                </a:lnTo>
                <a:lnTo>
                  <a:pt x="1056" y="16"/>
                </a:lnTo>
                <a:lnTo>
                  <a:pt x="1232" y="0"/>
                </a:lnTo>
                <a:lnTo>
                  <a:pt x="1448" y="0"/>
                </a:lnTo>
                <a:lnTo>
                  <a:pt x="1632" y="40"/>
                </a:lnTo>
                <a:lnTo>
                  <a:pt x="1784" y="88"/>
                </a:lnTo>
                <a:lnTo>
                  <a:pt x="1920" y="152"/>
                </a:lnTo>
                <a:lnTo>
                  <a:pt x="2056" y="248"/>
                </a:lnTo>
              </a:path>
            </a:pathLst>
          </a:custGeom>
          <a:noFill/>
          <a:ln w="38100">
            <a:solidFill>
              <a:srgbClr val="00993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9178" name="Freeform 77"/>
          <p:cNvSpPr>
            <a:spLocks/>
          </p:cNvSpPr>
          <p:nvPr/>
        </p:nvSpPr>
        <p:spPr bwMode="auto">
          <a:xfrm>
            <a:off x="2363788" y="4524375"/>
            <a:ext cx="4533900" cy="266700"/>
          </a:xfrm>
          <a:custGeom>
            <a:avLst/>
            <a:gdLst>
              <a:gd name="T0" fmla="*/ 0 w 2856"/>
              <a:gd name="T1" fmla="*/ 168 h 168"/>
              <a:gd name="T2" fmla="*/ 288 w 2856"/>
              <a:gd name="T3" fmla="*/ 24 h 168"/>
              <a:gd name="T4" fmla="*/ 376 w 2856"/>
              <a:gd name="T5" fmla="*/ 8 h 168"/>
              <a:gd name="T6" fmla="*/ 528 w 2856"/>
              <a:gd name="T7" fmla="*/ 0 h 168"/>
              <a:gd name="T8" fmla="*/ 688 w 2856"/>
              <a:gd name="T9" fmla="*/ 0 h 168"/>
              <a:gd name="T10" fmla="*/ 968 w 2856"/>
              <a:gd name="T11" fmla="*/ 0 h 168"/>
              <a:gd name="T12" fmla="*/ 1176 w 2856"/>
              <a:gd name="T13" fmla="*/ 0 h 168"/>
              <a:gd name="T14" fmla="*/ 1432 w 2856"/>
              <a:gd name="T15" fmla="*/ 0 h 168"/>
              <a:gd name="T16" fmla="*/ 1920 w 2856"/>
              <a:gd name="T17" fmla="*/ 0 h 168"/>
              <a:gd name="T18" fmla="*/ 2488 w 2856"/>
              <a:gd name="T19" fmla="*/ 0 h 168"/>
              <a:gd name="T20" fmla="*/ 2856 w 2856"/>
              <a:gd name="T21" fmla="*/ 0 h 168"/>
              <a:gd name="T22" fmla="*/ 2608 w 2856"/>
              <a:gd name="T23" fmla="*/ 168 h 168"/>
              <a:gd name="T24" fmla="*/ 0 w 2856"/>
              <a:gd name="T25" fmla="*/ 168 h 16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856"/>
              <a:gd name="T40" fmla="*/ 0 h 168"/>
              <a:gd name="T41" fmla="*/ 2856 w 2856"/>
              <a:gd name="T42" fmla="*/ 168 h 168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856" h="168">
                <a:moveTo>
                  <a:pt x="0" y="168"/>
                </a:moveTo>
                <a:lnTo>
                  <a:pt x="288" y="24"/>
                </a:lnTo>
                <a:lnTo>
                  <a:pt x="376" y="8"/>
                </a:lnTo>
                <a:lnTo>
                  <a:pt x="528" y="0"/>
                </a:lnTo>
                <a:lnTo>
                  <a:pt x="688" y="0"/>
                </a:lnTo>
                <a:lnTo>
                  <a:pt x="968" y="0"/>
                </a:lnTo>
                <a:lnTo>
                  <a:pt x="1176" y="0"/>
                </a:lnTo>
                <a:lnTo>
                  <a:pt x="1432" y="0"/>
                </a:lnTo>
                <a:lnTo>
                  <a:pt x="1920" y="0"/>
                </a:lnTo>
                <a:lnTo>
                  <a:pt x="2488" y="0"/>
                </a:lnTo>
                <a:lnTo>
                  <a:pt x="2856" y="0"/>
                </a:lnTo>
                <a:lnTo>
                  <a:pt x="2608" y="168"/>
                </a:lnTo>
                <a:lnTo>
                  <a:pt x="0" y="168"/>
                </a:lnTo>
                <a:close/>
              </a:path>
            </a:pathLst>
          </a:custGeom>
          <a:solidFill>
            <a:srgbClr val="FF99CC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9179" name="Freeform 87"/>
          <p:cNvSpPr>
            <a:spLocks/>
          </p:cNvSpPr>
          <p:nvPr/>
        </p:nvSpPr>
        <p:spPr bwMode="auto">
          <a:xfrm>
            <a:off x="2351088" y="4511675"/>
            <a:ext cx="4546600" cy="273050"/>
          </a:xfrm>
          <a:custGeom>
            <a:avLst/>
            <a:gdLst>
              <a:gd name="T0" fmla="*/ 0 w 2848"/>
              <a:gd name="T1" fmla="*/ 168 h 176"/>
              <a:gd name="T2" fmla="*/ 284 w 2848"/>
              <a:gd name="T3" fmla="*/ 30 h 176"/>
              <a:gd name="T4" fmla="*/ 356 w 2848"/>
              <a:gd name="T5" fmla="*/ 16 h 176"/>
              <a:gd name="T6" fmla="*/ 566 w 2848"/>
              <a:gd name="T7" fmla="*/ 8 h 176"/>
              <a:gd name="T8" fmla="*/ 970 w 2848"/>
              <a:gd name="T9" fmla="*/ 0 h 176"/>
              <a:gd name="T10" fmla="*/ 2880 w 2848"/>
              <a:gd name="T11" fmla="*/ 0 h 17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848"/>
              <a:gd name="T19" fmla="*/ 0 h 176"/>
              <a:gd name="T20" fmla="*/ 2848 w 2848"/>
              <a:gd name="T21" fmla="*/ 176 h 17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848" h="176">
                <a:moveTo>
                  <a:pt x="0" y="176"/>
                </a:moveTo>
                <a:lnTo>
                  <a:pt x="280" y="32"/>
                </a:lnTo>
                <a:lnTo>
                  <a:pt x="352" y="16"/>
                </a:lnTo>
                <a:lnTo>
                  <a:pt x="560" y="8"/>
                </a:lnTo>
                <a:lnTo>
                  <a:pt x="960" y="0"/>
                </a:lnTo>
                <a:lnTo>
                  <a:pt x="2848" y="0"/>
                </a:lnTo>
              </a:path>
            </a:pathLst>
          </a:custGeom>
          <a:noFill/>
          <a:ln w="38100">
            <a:solidFill>
              <a:srgbClr val="990066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94"/>
          <p:cNvGrpSpPr>
            <a:grpSpLocks/>
          </p:cNvGrpSpPr>
          <p:nvPr/>
        </p:nvGrpSpPr>
        <p:grpSpPr bwMode="auto">
          <a:xfrm>
            <a:off x="2351088" y="4714875"/>
            <a:ext cx="5753100" cy="127000"/>
            <a:chOff x="1481" y="3080"/>
            <a:chExt cx="3624" cy="80"/>
          </a:xfrm>
        </p:grpSpPr>
        <p:sp>
          <p:nvSpPr>
            <p:cNvPr id="49188" name="Freeform 95"/>
            <p:cNvSpPr>
              <a:spLocks/>
            </p:cNvSpPr>
            <p:nvPr/>
          </p:nvSpPr>
          <p:spPr bwMode="auto">
            <a:xfrm>
              <a:off x="5017" y="3080"/>
              <a:ext cx="88" cy="80"/>
            </a:xfrm>
            <a:custGeom>
              <a:avLst/>
              <a:gdLst>
                <a:gd name="T0" fmla="*/ 88 w 88"/>
                <a:gd name="T1" fmla="*/ 40 h 80"/>
                <a:gd name="T2" fmla="*/ 0 w 88"/>
                <a:gd name="T3" fmla="*/ 80 h 80"/>
                <a:gd name="T4" fmla="*/ 32 w 88"/>
                <a:gd name="T5" fmla="*/ 40 h 80"/>
                <a:gd name="T6" fmla="*/ 0 w 88"/>
                <a:gd name="T7" fmla="*/ 0 h 80"/>
                <a:gd name="T8" fmla="*/ 88 w 88"/>
                <a:gd name="T9" fmla="*/ 40 h 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"/>
                <a:gd name="T16" fmla="*/ 0 h 80"/>
                <a:gd name="T17" fmla="*/ 88 w 88"/>
                <a:gd name="T18" fmla="*/ 80 h 8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" h="80">
                  <a:moveTo>
                    <a:pt x="88" y="40"/>
                  </a:moveTo>
                  <a:lnTo>
                    <a:pt x="0" y="80"/>
                  </a:lnTo>
                  <a:lnTo>
                    <a:pt x="32" y="40"/>
                  </a:lnTo>
                  <a:lnTo>
                    <a:pt x="0" y="0"/>
                  </a:lnTo>
                  <a:lnTo>
                    <a:pt x="88" y="40"/>
                  </a:lnTo>
                  <a:close/>
                </a:path>
              </a:pathLst>
            </a:cu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189" name="Line 96"/>
            <p:cNvSpPr>
              <a:spLocks noChangeShapeType="1"/>
            </p:cNvSpPr>
            <p:nvPr/>
          </p:nvSpPr>
          <p:spPr bwMode="auto">
            <a:xfrm>
              <a:off x="1481" y="3120"/>
              <a:ext cx="3568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59"/>
          <p:cNvGrpSpPr>
            <a:grpSpLocks/>
          </p:cNvGrpSpPr>
          <p:nvPr/>
        </p:nvGrpSpPr>
        <p:grpSpPr bwMode="auto">
          <a:xfrm>
            <a:off x="2287588" y="2505075"/>
            <a:ext cx="127000" cy="2286000"/>
            <a:chOff x="1441" y="1672"/>
            <a:chExt cx="80" cy="1440"/>
          </a:xfrm>
        </p:grpSpPr>
        <p:sp>
          <p:nvSpPr>
            <p:cNvPr id="49186" name="Freeform 60"/>
            <p:cNvSpPr>
              <a:spLocks/>
            </p:cNvSpPr>
            <p:nvPr/>
          </p:nvSpPr>
          <p:spPr bwMode="auto">
            <a:xfrm>
              <a:off x="1441" y="1672"/>
              <a:ext cx="80" cy="88"/>
            </a:xfrm>
            <a:custGeom>
              <a:avLst/>
              <a:gdLst>
                <a:gd name="T0" fmla="*/ 40 w 80"/>
                <a:gd name="T1" fmla="*/ 0 h 88"/>
                <a:gd name="T2" fmla="*/ 80 w 80"/>
                <a:gd name="T3" fmla="*/ 88 h 88"/>
                <a:gd name="T4" fmla="*/ 40 w 80"/>
                <a:gd name="T5" fmla="*/ 56 h 88"/>
                <a:gd name="T6" fmla="*/ 0 w 80"/>
                <a:gd name="T7" fmla="*/ 88 h 88"/>
                <a:gd name="T8" fmla="*/ 40 w 80"/>
                <a:gd name="T9" fmla="*/ 0 h 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0"/>
                <a:gd name="T16" fmla="*/ 0 h 88"/>
                <a:gd name="T17" fmla="*/ 80 w 80"/>
                <a:gd name="T18" fmla="*/ 88 h 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0" h="88">
                  <a:moveTo>
                    <a:pt x="40" y="0"/>
                  </a:moveTo>
                  <a:lnTo>
                    <a:pt x="80" y="88"/>
                  </a:lnTo>
                  <a:lnTo>
                    <a:pt x="40" y="56"/>
                  </a:lnTo>
                  <a:lnTo>
                    <a:pt x="0" y="88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000000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187" name="Line 61"/>
            <p:cNvSpPr>
              <a:spLocks noChangeShapeType="1"/>
            </p:cNvSpPr>
            <p:nvPr/>
          </p:nvSpPr>
          <p:spPr bwMode="auto">
            <a:xfrm flipV="1">
              <a:off x="1481" y="1728"/>
              <a:ext cx="1" cy="138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9183" name="Line 105"/>
          <p:cNvSpPr>
            <a:spLocks noChangeShapeType="1"/>
          </p:cNvSpPr>
          <p:nvPr/>
        </p:nvSpPr>
        <p:spPr bwMode="auto">
          <a:xfrm>
            <a:off x="2944813" y="2692400"/>
            <a:ext cx="0" cy="2070100"/>
          </a:xfrm>
          <a:prstGeom prst="line">
            <a:avLst/>
          </a:prstGeom>
          <a:noFill/>
          <a:ln w="19050">
            <a:solidFill>
              <a:srgbClr val="000099"/>
            </a:solidFill>
            <a:prstDash val="lg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84" name="Line 107"/>
          <p:cNvSpPr>
            <a:spLocks noChangeShapeType="1"/>
          </p:cNvSpPr>
          <p:nvPr/>
        </p:nvSpPr>
        <p:spPr bwMode="auto">
          <a:xfrm>
            <a:off x="5624513" y="3632200"/>
            <a:ext cx="0" cy="1147763"/>
          </a:xfrm>
          <a:prstGeom prst="line">
            <a:avLst/>
          </a:prstGeom>
          <a:noFill/>
          <a:ln w="19050">
            <a:solidFill>
              <a:srgbClr val="009933"/>
            </a:solidFill>
            <a:prstDash val="lg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85" name="Line 109"/>
          <p:cNvSpPr>
            <a:spLocks noChangeShapeType="1"/>
          </p:cNvSpPr>
          <p:nvPr/>
        </p:nvSpPr>
        <p:spPr bwMode="auto">
          <a:xfrm>
            <a:off x="6888163" y="4503738"/>
            <a:ext cx="0" cy="279400"/>
          </a:xfrm>
          <a:prstGeom prst="line">
            <a:avLst/>
          </a:prstGeom>
          <a:noFill/>
          <a:ln w="19050">
            <a:solidFill>
              <a:srgbClr val="990066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ED70E2A-D89C-4583-A509-A520ADCB9E63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49155" name="Rectangle 2"/>
          <p:cNvSpPr>
            <a:spLocks noChangeArrowheads="1"/>
          </p:cNvSpPr>
          <p:nvPr/>
        </p:nvSpPr>
        <p:spPr bwMode="auto">
          <a:xfrm>
            <a:off x="457200" y="1524000"/>
            <a:ext cx="8001000" cy="109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en-US" dirty="0"/>
              <a:t>•  Energy to break a unit volume of material</a:t>
            </a:r>
          </a:p>
          <a:p>
            <a:r>
              <a:rPr lang="en-US" dirty="0"/>
              <a:t>•  Approximate by the area under the stress-strain</a:t>
            </a:r>
          </a:p>
          <a:p>
            <a:r>
              <a:rPr lang="en-US" dirty="0"/>
              <a:t>     curve.</a:t>
            </a:r>
          </a:p>
        </p:txBody>
      </p:sp>
      <p:sp>
        <p:nvSpPr>
          <p:cNvPr id="49156" name="Rectangle 5"/>
          <p:cNvSpPr>
            <a:spLocks noGrp="1" noChangeArrowheads="1"/>
          </p:cNvSpPr>
          <p:nvPr>
            <p:ph type="title" idx="4294967295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Toughness</a:t>
            </a:r>
          </a:p>
        </p:txBody>
      </p:sp>
      <p:sp>
        <p:nvSpPr>
          <p:cNvPr id="49157" name="Rectangle 98"/>
          <p:cNvSpPr>
            <a:spLocks noChangeArrowheads="1"/>
          </p:cNvSpPr>
          <p:nvPr/>
        </p:nvSpPr>
        <p:spPr bwMode="auto">
          <a:xfrm>
            <a:off x="927100" y="5513388"/>
            <a:ext cx="6532563" cy="701675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Brittle fracture:    elastic energy</a:t>
            </a:r>
            <a:br>
              <a:rPr lang="en-US" sz="2000"/>
            </a:br>
            <a:r>
              <a:rPr lang="en-US" sz="2000"/>
              <a:t>Ductile fracture:  elastic + plastic energy</a:t>
            </a:r>
          </a:p>
        </p:txBody>
      </p:sp>
      <p:sp>
        <p:nvSpPr>
          <p:cNvPr id="49159" name="Freeform 50"/>
          <p:cNvSpPr>
            <a:spLocks/>
          </p:cNvSpPr>
          <p:nvPr/>
        </p:nvSpPr>
        <p:spPr bwMode="auto">
          <a:xfrm>
            <a:off x="2363788" y="2682875"/>
            <a:ext cx="584200" cy="2095500"/>
          </a:xfrm>
          <a:custGeom>
            <a:avLst/>
            <a:gdLst>
              <a:gd name="T0" fmla="*/ 0 w 368"/>
              <a:gd name="T1" fmla="*/ 1280 h 1336"/>
              <a:gd name="T2" fmla="*/ 184 w 368"/>
              <a:gd name="T3" fmla="*/ 328 h 1336"/>
              <a:gd name="T4" fmla="*/ 208 w 368"/>
              <a:gd name="T5" fmla="*/ 242 h 1336"/>
              <a:gd name="T6" fmla="*/ 240 w 368"/>
              <a:gd name="T7" fmla="*/ 156 h 1336"/>
              <a:gd name="T8" fmla="*/ 256 w 368"/>
              <a:gd name="T9" fmla="*/ 132 h 1336"/>
              <a:gd name="T10" fmla="*/ 296 w 368"/>
              <a:gd name="T11" fmla="*/ 78 h 1336"/>
              <a:gd name="T12" fmla="*/ 328 w 368"/>
              <a:gd name="T13" fmla="*/ 32 h 1336"/>
              <a:gd name="T14" fmla="*/ 368 w 368"/>
              <a:gd name="T15" fmla="*/ 0 h 1336"/>
              <a:gd name="T16" fmla="*/ 112 w 368"/>
              <a:gd name="T17" fmla="*/ 1304 h 1336"/>
              <a:gd name="T18" fmla="*/ 0 w 368"/>
              <a:gd name="T19" fmla="*/ 1304 h 1336"/>
              <a:gd name="T20" fmla="*/ 0 w 368"/>
              <a:gd name="T21" fmla="*/ 1280 h 13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368"/>
              <a:gd name="T34" fmla="*/ 0 h 1336"/>
              <a:gd name="T35" fmla="*/ 368 w 368"/>
              <a:gd name="T36" fmla="*/ 1336 h 13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368" h="1336">
                <a:moveTo>
                  <a:pt x="0" y="1312"/>
                </a:moveTo>
                <a:lnTo>
                  <a:pt x="184" y="336"/>
                </a:lnTo>
                <a:lnTo>
                  <a:pt x="208" y="248"/>
                </a:lnTo>
                <a:lnTo>
                  <a:pt x="240" y="160"/>
                </a:lnTo>
                <a:lnTo>
                  <a:pt x="256" y="136"/>
                </a:lnTo>
                <a:lnTo>
                  <a:pt x="296" y="80"/>
                </a:lnTo>
                <a:lnTo>
                  <a:pt x="328" y="32"/>
                </a:lnTo>
                <a:lnTo>
                  <a:pt x="368" y="0"/>
                </a:lnTo>
                <a:lnTo>
                  <a:pt x="112" y="1336"/>
                </a:lnTo>
                <a:lnTo>
                  <a:pt x="0" y="1336"/>
                </a:lnTo>
                <a:lnTo>
                  <a:pt x="0" y="1312"/>
                </a:lnTo>
                <a:close/>
              </a:path>
            </a:pathLst>
          </a:custGeom>
          <a:solidFill>
            <a:srgbClr val="99CC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9160" name="Freeform 51"/>
          <p:cNvSpPr>
            <a:spLocks/>
          </p:cNvSpPr>
          <p:nvPr/>
        </p:nvSpPr>
        <p:spPr bwMode="auto">
          <a:xfrm>
            <a:off x="2520950" y="2708275"/>
            <a:ext cx="438150" cy="2070100"/>
          </a:xfrm>
          <a:custGeom>
            <a:avLst/>
            <a:gdLst>
              <a:gd name="T0" fmla="*/ 200 w 276"/>
              <a:gd name="T1" fmla="*/ 80 h 1304"/>
              <a:gd name="T2" fmla="*/ 276 w 276"/>
              <a:gd name="T3" fmla="*/ 0 h 1304"/>
              <a:gd name="T4" fmla="*/ 276 w 276"/>
              <a:gd name="T5" fmla="*/ 1304 h 1304"/>
              <a:gd name="T6" fmla="*/ 0 w 276"/>
              <a:gd name="T7" fmla="*/ 1304 h 1304"/>
              <a:gd name="T8" fmla="*/ 200 w 276"/>
              <a:gd name="T9" fmla="*/ 80 h 13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76"/>
              <a:gd name="T16" fmla="*/ 0 h 1304"/>
              <a:gd name="T17" fmla="*/ 276 w 276"/>
              <a:gd name="T18" fmla="*/ 1304 h 130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76" h="1304">
                <a:moveTo>
                  <a:pt x="200" y="80"/>
                </a:moveTo>
                <a:lnTo>
                  <a:pt x="276" y="0"/>
                </a:lnTo>
                <a:lnTo>
                  <a:pt x="276" y="1304"/>
                </a:lnTo>
                <a:lnTo>
                  <a:pt x="0" y="1304"/>
                </a:lnTo>
                <a:lnTo>
                  <a:pt x="200" y="80"/>
                </a:lnTo>
                <a:close/>
              </a:path>
            </a:pathLst>
          </a:custGeom>
          <a:solidFill>
            <a:srgbClr val="99CCFF"/>
          </a:solidFill>
          <a:ln w="9525">
            <a:noFill/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9161" name="Freeform 53"/>
          <p:cNvSpPr>
            <a:spLocks/>
          </p:cNvSpPr>
          <p:nvPr/>
        </p:nvSpPr>
        <p:spPr bwMode="auto">
          <a:xfrm>
            <a:off x="5029200" y="3349625"/>
            <a:ext cx="596900" cy="1428750"/>
          </a:xfrm>
          <a:custGeom>
            <a:avLst/>
            <a:gdLst>
              <a:gd name="T0" fmla="*/ 68 w 376"/>
              <a:gd name="T1" fmla="*/ 24 h 900"/>
              <a:gd name="T2" fmla="*/ 196 w 376"/>
              <a:gd name="T3" fmla="*/ 76 h 900"/>
              <a:gd name="T4" fmla="*/ 264 w 376"/>
              <a:gd name="T5" fmla="*/ 116 h 900"/>
              <a:gd name="T6" fmla="*/ 376 w 376"/>
              <a:gd name="T7" fmla="*/ 192 h 900"/>
              <a:gd name="T8" fmla="*/ 376 w 376"/>
              <a:gd name="T9" fmla="*/ 900 h 900"/>
              <a:gd name="T10" fmla="*/ 0 w 376"/>
              <a:gd name="T11" fmla="*/ 900 h 900"/>
              <a:gd name="T12" fmla="*/ 0 w 376"/>
              <a:gd name="T13" fmla="*/ 0 h 900"/>
              <a:gd name="T14" fmla="*/ 68 w 376"/>
              <a:gd name="T15" fmla="*/ 24 h 9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376"/>
              <a:gd name="T25" fmla="*/ 0 h 900"/>
              <a:gd name="T26" fmla="*/ 376 w 376"/>
              <a:gd name="T27" fmla="*/ 900 h 9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376" h="900">
                <a:moveTo>
                  <a:pt x="68" y="24"/>
                </a:moveTo>
                <a:lnTo>
                  <a:pt x="196" y="76"/>
                </a:lnTo>
                <a:lnTo>
                  <a:pt x="264" y="116"/>
                </a:lnTo>
                <a:lnTo>
                  <a:pt x="376" y="192"/>
                </a:lnTo>
                <a:lnTo>
                  <a:pt x="376" y="900"/>
                </a:lnTo>
                <a:lnTo>
                  <a:pt x="0" y="900"/>
                </a:lnTo>
                <a:lnTo>
                  <a:pt x="0" y="0"/>
                </a:lnTo>
                <a:lnTo>
                  <a:pt x="68" y="24"/>
                </a:lnTo>
                <a:close/>
              </a:path>
            </a:pathLst>
          </a:custGeom>
          <a:solidFill>
            <a:srgbClr val="CCFFCC"/>
          </a:solidFill>
          <a:ln w="9525">
            <a:noFill/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9162" name="Rectangle 54"/>
          <p:cNvSpPr>
            <a:spLocks noChangeArrowheads="1"/>
          </p:cNvSpPr>
          <p:nvPr/>
        </p:nvSpPr>
        <p:spPr bwMode="auto">
          <a:xfrm>
            <a:off x="6489700" y="4518025"/>
            <a:ext cx="400050" cy="266700"/>
          </a:xfrm>
          <a:prstGeom prst="rect">
            <a:avLst/>
          </a:prstGeom>
          <a:solidFill>
            <a:srgbClr val="FF99CC"/>
          </a:solidFill>
          <a:ln w="9525">
            <a:noFill/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65" name="Rectangle 57"/>
          <p:cNvSpPr>
            <a:spLocks noChangeArrowheads="1"/>
          </p:cNvSpPr>
          <p:nvPr/>
        </p:nvSpPr>
        <p:spPr bwMode="auto">
          <a:xfrm>
            <a:off x="6389688" y="4105275"/>
            <a:ext cx="158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endParaRPr lang="en-US">
              <a:latin typeface="Times" pitchFamily="18" charset="0"/>
            </a:endParaRPr>
          </a:p>
        </p:txBody>
      </p:sp>
      <p:sp>
        <p:nvSpPr>
          <p:cNvPr id="49166" name="Freeform 58"/>
          <p:cNvSpPr>
            <a:spLocks/>
          </p:cNvSpPr>
          <p:nvPr/>
        </p:nvSpPr>
        <p:spPr bwMode="auto">
          <a:xfrm>
            <a:off x="2376488" y="3254375"/>
            <a:ext cx="3238500" cy="1536700"/>
          </a:xfrm>
          <a:custGeom>
            <a:avLst/>
            <a:gdLst>
              <a:gd name="T0" fmla="*/ 0 w 2040"/>
              <a:gd name="T1" fmla="*/ 968 h 968"/>
              <a:gd name="T2" fmla="*/ 336 w 2040"/>
              <a:gd name="T3" fmla="*/ 272 h 968"/>
              <a:gd name="T4" fmla="*/ 400 w 2040"/>
              <a:gd name="T5" fmla="*/ 208 h 968"/>
              <a:gd name="T6" fmla="*/ 488 w 2040"/>
              <a:gd name="T7" fmla="*/ 160 h 968"/>
              <a:gd name="T8" fmla="*/ 648 w 2040"/>
              <a:gd name="T9" fmla="*/ 104 h 968"/>
              <a:gd name="T10" fmla="*/ 800 w 2040"/>
              <a:gd name="T11" fmla="*/ 56 h 968"/>
              <a:gd name="T12" fmla="*/ 936 w 2040"/>
              <a:gd name="T13" fmla="*/ 24 h 968"/>
              <a:gd name="T14" fmla="*/ 1112 w 2040"/>
              <a:gd name="T15" fmla="*/ 8 h 968"/>
              <a:gd name="T16" fmla="*/ 1280 w 2040"/>
              <a:gd name="T17" fmla="*/ 0 h 968"/>
              <a:gd name="T18" fmla="*/ 1440 w 2040"/>
              <a:gd name="T19" fmla="*/ 0 h 968"/>
              <a:gd name="T20" fmla="*/ 1544 w 2040"/>
              <a:gd name="T21" fmla="*/ 24 h 968"/>
              <a:gd name="T22" fmla="*/ 1680 w 2040"/>
              <a:gd name="T23" fmla="*/ 56 h 968"/>
              <a:gd name="T24" fmla="*/ 1808 w 2040"/>
              <a:gd name="T25" fmla="*/ 104 h 968"/>
              <a:gd name="T26" fmla="*/ 1912 w 2040"/>
              <a:gd name="T27" fmla="*/ 152 h 968"/>
              <a:gd name="T28" fmla="*/ 1992 w 2040"/>
              <a:gd name="T29" fmla="*/ 216 h 968"/>
              <a:gd name="T30" fmla="*/ 2040 w 2040"/>
              <a:gd name="T31" fmla="*/ 248 h 968"/>
              <a:gd name="T32" fmla="*/ 1688 w 2040"/>
              <a:gd name="T33" fmla="*/ 968 h 968"/>
              <a:gd name="T34" fmla="*/ 0 w 2040"/>
              <a:gd name="T35" fmla="*/ 968 h 968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2040"/>
              <a:gd name="T55" fmla="*/ 0 h 968"/>
              <a:gd name="T56" fmla="*/ 2040 w 2040"/>
              <a:gd name="T57" fmla="*/ 968 h 968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2040" h="968">
                <a:moveTo>
                  <a:pt x="0" y="968"/>
                </a:moveTo>
                <a:lnTo>
                  <a:pt x="336" y="272"/>
                </a:lnTo>
                <a:lnTo>
                  <a:pt x="400" y="208"/>
                </a:lnTo>
                <a:lnTo>
                  <a:pt x="488" y="160"/>
                </a:lnTo>
                <a:lnTo>
                  <a:pt x="648" y="104"/>
                </a:lnTo>
                <a:lnTo>
                  <a:pt x="800" y="56"/>
                </a:lnTo>
                <a:lnTo>
                  <a:pt x="936" y="24"/>
                </a:lnTo>
                <a:lnTo>
                  <a:pt x="1112" y="8"/>
                </a:lnTo>
                <a:lnTo>
                  <a:pt x="1280" y="0"/>
                </a:lnTo>
                <a:lnTo>
                  <a:pt x="1440" y="0"/>
                </a:lnTo>
                <a:lnTo>
                  <a:pt x="1544" y="24"/>
                </a:lnTo>
                <a:lnTo>
                  <a:pt x="1680" y="56"/>
                </a:lnTo>
                <a:lnTo>
                  <a:pt x="1808" y="104"/>
                </a:lnTo>
                <a:lnTo>
                  <a:pt x="1912" y="152"/>
                </a:lnTo>
                <a:lnTo>
                  <a:pt x="1992" y="216"/>
                </a:lnTo>
                <a:lnTo>
                  <a:pt x="2040" y="248"/>
                </a:lnTo>
                <a:lnTo>
                  <a:pt x="1688" y="968"/>
                </a:lnTo>
                <a:lnTo>
                  <a:pt x="0" y="968"/>
                </a:lnTo>
                <a:close/>
              </a:path>
            </a:pathLst>
          </a:custGeom>
          <a:solidFill>
            <a:srgbClr val="CCFFCC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9167" name="Rectangle 62"/>
          <p:cNvSpPr>
            <a:spLocks noChangeArrowheads="1"/>
          </p:cNvSpPr>
          <p:nvPr/>
        </p:nvSpPr>
        <p:spPr bwMode="auto">
          <a:xfrm>
            <a:off x="2871788" y="4854575"/>
            <a:ext cx="3292475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200">
                <a:solidFill>
                  <a:srgbClr val="000000"/>
                </a:solidFill>
              </a:rPr>
              <a:t>Engineering tensile strain, </a:t>
            </a:r>
            <a:endParaRPr lang="en-US">
              <a:latin typeface="Times" pitchFamily="18" charset="0"/>
            </a:endParaRPr>
          </a:p>
        </p:txBody>
      </p:sp>
      <p:sp>
        <p:nvSpPr>
          <p:cNvPr id="49168" name="Rectangle 63"/>
          <p:cNvSpPr>
            <a:spLocks noChangeArrowheads="1"/>
          </p:cNvSpPr>
          <p:nvPr/>
        </p:nvSpPr>
        <p:spPr bwMode="auto">
          <a:xfrm>
            <a:off x="6503988" y="4841875"/>
            <a:ext cx="122238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200">
                <a:solidFill>
                  <a:srgbClr val="000000"/>
                </a:solidFill>
                <a:latin typeface="Symbol" pitchFamily="18" charset="2"/>
              </a:rPr>
              <a:t>e</a:t>
            </a:r>
            <a:endParaRPr lang="en-US">
              <a:latin typeface="Times" pitchFamily="18" charset="0"/>
            </a:endParaRPr>
          </a:p>
        </p:txBody>
      </p:sp>
      <p:sp>
        <p:nvSpPr>
          <p:cNvPr id="49174" name="Freeform 69"/>
          <p:cNvSpPr>
            <a:spLocks/>
          </p:cNvSpPr>
          <p:nvPr/>
        </p:nvSpPr>
        <p:spPr bwMode="auto">
          <a:xfrm>
            <a:off x="2363788" y="2682875"/>
            <a:ext cx="584200" cy="2089150"/>
          </a:xfrm>
          <a:custGeom>
            <a:avLst/>
            <a:gdLst>
              <a:gd name="T0" fmla="*/ 0 w 368"/>
              <a:gd name="T1" fmla="*/ 1296 h 1336"/>
              <a:gd name="T2" fmla="*/ 192 w 368"/>
              <a:gd name="T3" fmla="*/ 310 h 1336"/>
              <a:gd name="T4" fmla="*/ 216 w 368"/>
              <a:gd name="T5" fmla="*/ 226 h 1336"/>
              <a:gd name="T6" fmla="*/ 256 w 368"/>
              <a:gd name="T7" fmla="*/ 132 h 1336"/>
              <a:gd name="T8" fmla="*/ 312 w 368"/>
              <a:gd name="T9" fmla="*/ 62 h 1336"/>
              <a:gd name="T10" fmla="*/ 368 w 368"/>
              <a:gd name="T11" fmla="*/ 0 h 133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68"/>
              <a:gd name="T19" fmla="*/ 0 h 1336"/>
              <a:gd name="T20" fmla="*/ 368 w 368"/>
              <a:gd name="T21" fmla="*/ 1336 h 13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68" h="1336">
                <a:moveTo>
                  <a:pt x="0" y="1336"/>
                </a:moveTo>
                <a:lnTo>
                  <a:pt x="192" y="320"/>
                </a:lnTo>
                <a:lnTo>
                  <a:pt x="216" y="232"/>
                </a:lnTo>
                <a:lnTo>
                  <a:pt x="256" y="136"/>
                </a:lnTo>
                <a:lnTo>
                  <a:pt x="312" y="64"/>
                </a:lnTo>
                <a:lnTo>
                  <a:pt x="368" y="0"/>
                </a:lnTo>
              </a:path>
            </a:pathLst>
          </a:custGeom>
          <a:noFill/>
          <a:ln w="38100">
            <a:solidFill>
              <a:srgbClr val="000066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9176" name="Freeform 72"/>
          <p:cNvSpPr>
            <a:spLocks/>
          </p:cNvSpPr>
          <p:nvPr/>
        </p:nvSpPr>
        <p:spPr bwMode="auto">
          <a:xfrm>
            <a:off x="2357438" y="3254375"/>
            <a:ext cx="3270250" cy="1517650"/>
          </a:xfrm>
          <a:custGeom>
            <a:avLst/>
            <a:gdLst>
              <a:gd name="T0" fmla="*/ 0 w 2056"/>
              <a:gd name="T1" fmla="*/ 936 h 976"/>
              <a:gd name="T2" fmla="*/ 346 w 2056"/>
              <a:gd name="T3" fmla="*/ 276 h 976"/>
              <a:gd name="T4" fmla="*/ 402 w 2056"/>
              <a:gd name="T5" fmla="*/ 215 h 976"/>
              <a:gd name="T6" fmla="*/ 466 w 2056"/>
              <a:gd name="T7" fmla="*/ 168 h 976"/>
              <a:gd name="T8" fmla="*/ 586 w 2056"/>
              <a:gd name="T9" fmla="*/ 122 h 976"/>
              <a:gd name="T10" fmla="*/ 722 w 2056"/>
              <a:gd name="T11" fmla="*/ 76 h 976"/>
              <a:gd name="T12" fmla="*/ 892 w 2056"/>
              <a:gd name="T13" fmla="*/ 38 h 976"/>
              <a:gd name="T14" fmla="*/ 1060 w 2056"/>
              <a:gd name="T15" fmla="*/ 16 h 976"/>
              <a:gd name="T16" fmla="*/ 1236 w 2056"/>
              <a:gd name="T17" fmla="*/ 0 h 976"/>
              <a:gd name="T18" fmla="*/ 1454 w 2056"/>
              <a:gd name="T19" fmla="*/ 0 h 976"/>
              <a:gd name="T20" fmla="*/ 1638 w 2056"/>
              <a:gd name="T21" fmla="*/ 38 h 976"/>
              <a:gd name="T22" fmla="*/ 1790 w 2056"/>
              <a:gd name="T23" fmla="*/ 84 h 976"/>
              <a:gd name="T24" fmla="*/ 1928 w 2056"/>
              <a:gd name="T25" fmla="*/ 146 h 976"/>
              <a:gd name="T26" fmla="*/ 2064 w 2056"/>
              <a:gd name="T27" fmla="*/ 238 h 97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2056"/>
              <a:gd name="T43" fmla="*/ 0 h 976"/>
              <a:gd name="T44" fmla="*/ 2056 w 2056"/>
              <a:gd name="T45" fmla="*/ 976 h 97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2056" h="976">
                <a:moveTo>
                  <a:pt x="0" y="976"/>
                </a:moveTo>
                <a:lnTo>
                  <a:pt x="344" y="288"/>
                </a:lnTo>
                <a:lnTo>
                  <a:pt x="400" y="224"/>
                </a:lnTo>
                <a:lnTo>
                  <a:pt x="464" y="176"/>
                </a:lnTo>
                <a:lnTo>
                  <a:pt x="584" y="128"/>
                </a:lnTo>
                <a:lnTo>
                  <a:pt x="720" y="80"/>
                </a:lnTo>
                <a:lnTo>
                  <a:pt x="888" y="40"/>
                </a:lnTo>
                <a:lnTo>
                  <a:pt x="1056" y="16"/>
                </a:lnTo>
                <a:lnTo>
                  <a:pt x="1232" y="0"/>
                </a:lnTo>
                <a:lnTo>
                  <a:pt x="1448" y="0"/>
                </a:lnTo>
                <a:lnTo>
                  <a:pt x="1632" y="40"/>
                </a:lnTo>
                <a:lnTo>
                  <a:pt x="1784" y="88"/>
                </a:lnTo>
                <a:lnTo>
                  <a:pt x="1920" y="152"/>
                </a:lnTo>
                <a:lnTo>
                  <a:pt x="2056" y="248"/>
                </a:lnTo>
              </a:path>
            </a:pathLst>
          </a:custGeom>
          <a:noFill/>
          <a:ln w="38100">
            <a:solidFill>
              <a:srgbClr val="00993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37"/>
          <p:cNvGrpSpPr/>
          <p:nvPr/>
        </p:nvGrpSpPr>
        <p:grpSpPr>
          <a:xfrm>
            <a:off x="2973388" y="2352675"/>
            <a:ext cx="5892800" cy="1760538"/>
            <a:chOff x="2973388" y="2352675"/>
            <a:chExt cx="5892800" cy="1760538"/>
          </a:xfrm>
        </p:grpSpPr>
        <p:sp>
          <p:nvSpPr>
            <p:cNvPr id="49163" name="Rectangle 55"/>
            <p:cNvSpPr>
              <a:spLocks noChangeArrowheads="1"/>
            </p:cNvSpPr>
            <p:nvPr/>
          </p:nvSpPr>
          <p:spPr bwMode="auto">
            <a:xfrm>
              <a:off x="6389688" y="3571875"/>
              <a:ext cx="2209800" cy="2746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FF99CC"/>
                  </a:solidFill>
                </a:rPr>
                <a:t>very small toughness </a:t>
              </a:r>
              <a:endParaRPr lang="en-US">
                <a:latin typeface="Times" pitchFamily="18" charset="0"/>
              </a:endParaRPr>
            </a:p>
          </p:txBody>
        </p:sp>
        <p:sp>
          <p:nvSpPr>
            <p:cNvPr id="49164" name="Rectangle 56"/>
            <p:cNvSpPr>
              <a:spLocks noChangeArrowheads="1"/>
            </p:cNvSpPr>
            <p:nvPr/>
          </p:nvSpPr>
          <p:spPr bwMode="auto">
            <a:xfrm>
              <a:off x="6389688" y="3838575"/>
              <a:ext cx="2476500" cy="2746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FF99CC"/>
                  </a:solidFill>
                </a:rPr>
                <a:t>(unreinforced polymers) </a:t>
              </a:r>
              <a:endParaRPr lang="en-US">
                <a:latin typeface="Times" pitchFamily="18" charset="0"/>
              </a:endParaRPr>
            </a:p>
          </p:txBody>
        </p:sp>
        <p:sp>
          <p:nvSpPr>
            <p:cNvPr id="49175" name="Rectangle 71"/>
            <p:cNvSpPr>
              <a:spLocks noChangeArrowheads="1"/>
            </p:cNvSpPr>
            <p:nvPr/>
          </p:nvSpPr>
          <p:spPr bwMode="auto">
            <a:xfrm>
              <a:off x="2973388" y="2352675"/>
              <a:ext cx="2781300" cy="2746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 dirty="0">
                  <a:solidFill>
                    <a:srgbClr val="000099"/>
                  </a:solidFill>
                </a:rPr>
                <a:t>small toughness (ceramics)</a:t>
              </a:r>
              <a:endParaRPr lang="en-US" dirty="0">
                <a:latin typeface="Times" pitchFamily="18" charset="0"/>
              </a:endParaRPr>
            </a:p>
          </p:txBody>
        </p:sp>
        <p:sp>
          <p:nvSpPr>
            <p:cNvPr id="49177" name="Rectangle 75"/>
            <p:cNvSpPr>
              <a:spLocks noChangeArrowheads="1"/>
            </p:cNvSpPr>
            <p:nvPr/>
          </p:nvSpPr>
          <p:spPr bwMode="auto">
            <a:xfrm>
              <a:off x="5076825" y="2822575"/>
              <a:ext cx="2578100" cy="2746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 dirty="0">
                  <a:solidFill>
                    <a:srgbClr val="009900"/>
                  </a:solidFill>
                </a:rPr>
                <a:t>large toughness (metals) </a:t>
              </a:r>
              <a:endParaRPr lang="en-US" dirty="0">
                <a:latin typeface="Times" pitchFamily="18" charset="0"/>
              </a:endParaRPr>
            </a:p>
          </p:txBody>
        </p:sp>
      </p:grpSp>
      <p:sp>
        <p:nvSpPr>
          <p:cNvPr id="49178" name="Freeform 77"/>
          <p:cNvSpPr>
            <a:spLocks/>
          </p:cNvSpPr>
          <p:nvPr/>
        </p:nvSpPr>
        <p:spPr bwMode="auto">
          <a:xfrm>
            <a:off x="2363788" y="4524375"/>
            <a:ext cx="4533900" cy="266700"/>
          </a:xfrm>
          <a:custGeom>
            <a:avLst/>
            <a:gdLst>
              <a:gd name="T0" fmla="*/ 0 w 2856"/>
              <a:gd name="T1" fmla="*/ 168 h 168"/>
              <a:gd name="T2" fmla="*/ 288 w 2856"/>
              <a:gd name="T3" fmla="*/ 24 h 168"/>
              <a:gd name="T4" fmla="*/ 376 w 2856"/>
              <a:gd name="T5" fmla="*/ 8 h 168"/>
              <a:gd name="T6" fmla="*/ 528 w 2856"/>
              <a:gd name="T7" fmla="*/ 0 h 168"/>
              <a:gd name="T8" fmla="*/ 688 w 2856"/>
              <a:gd name="T9" fmla="*/ 0 h 168"/>
              <a:gd name="T10" fmla="*/ 968 w 2856"/>
              <a:gd name="T11" fmla="*/ 0 h 168"/>
              <a:gd name="T12" fmla="*/ 1176 w 2856"/>
              <a:gd name="T13" fmla="*/ 0 h 168"/>
              <a:gd name="T14" fmla="*/ 1432 w 2856"/>
              <a:gd name="T15" fmla="*/ 0 h 168"/>
              <a:gd name="T16" fmla="*/ 1920 w 2856"/>
              <a:gd name="T17" fmla="*/ 0 h 168"/>
              <a:gd name="T18" fmla="*/ 2488 w 2856"/>
              <a:gd name="T19" fmla="*/ 0 h 168"/>
              <a:gd name="T20" fmla="*/ 2856 w 2856"/>
              <a:gd name="T21" fmla="*/ 0 h 168"/>
              <a:gd name="T22" fmla="*/ 2608 w 2856"/>
              <a:gd name="T23" fmla="*/ 168 h 168"/>
              <a:gd name="T24" fmla="*/ 0 w 2856"/>
              <a:gd name="T25" fmla="*/ 168 h 16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856"/>
              <a:gd name="T40" fmla="*/ 0 h 168"/>
              <a:gd name="T41" fmla="*/ 2856 w 2856"/>
              <a:gd name="T42" fmla="*/ 168 h 168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856" h="168">
                <a:moveTo>
                  <a:pt x="0" y="168"/>
                </a:moveTo>
                <a:lnTo>
                  <a:pt x="288" y="24"/>
                </a:lnTo>
                <a:lnTo>
                  <a:pt x="376" y="8"/>
                </a:lnTo>
                <a:lnTo>
                  <a:pt x="528" y="0"/>
                </a:lnTo>
                <a:lnTo>
                  <a:pt x="688" y="0"/>
                </a:lnTo>
                <a:lnTo>
                  <a:pt x="968" y="0"/>
                </a:lnTo>
                <a:lnTo>
                  <a:pt x="1176" y="0"/>
                </a:lnTo>
                <a:lnTo>
                  <a:pt x="1432" y="0"/>
                </a:lnTo>
                <a:lnTo>
                  <a:pt x="1920" y="0"/>
                </a:lnTo>
                <a:lnTo>
                  <a:pt x="2488" y="0"/>
                </a:lnTo>
                <a:lnTo>
                  <a:pt x="2856" y="0"/>
                </a:lnTo>
                <a:lnTo>
                  <a:pt x="2608" y="168"/>
                </a:lnTo>
                <a:lnTo>
                  <a:pt x="0" y="168"/>
                </a:lnTo>
                <a:close/>
              </a:path>
            </a:pathLst>
          </a:custGeom>
          <a:solidFill>
            <a:srgbClr val="FF99CC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9179" name="Freeform 87"/>
          <p:cNvSpPr>
            <a:spLocks/>
          </p:cNvSpPr>
          <p:nvPr/>
        </p:nvSpPr>
        <p:spPr bwMode="auto">
          <a:xfrm>
            <a:off x="2351088" y="4511675"/>
            <a:ext cx="4546600" cy="273050"/>
          </a:xfrm>
          <a:custGeom>
            <a:avLst/>
            <a:gdLst>
              <a:gd name="T0" fmla="*/ 0 w 2848"/>
              <a:gd name="T1" fmla="*/ 168 h 176"/>
              <a:gd name="T2" fmla="*/ 284 w 2848"/>
              <a:gd name="T3" fmla="*/ 30 h 176"/>
              <a:gd name="T4" fmla="*/ 356 w 2848"/>
              <a:gd name="T5" fmla="*/ 16 h 176"/>
              <a:gd name="T6" fmla="*/ 566 w 2848"/>
              <a:gd name="T7" fmla="*/ 8 h 176"/>
              <a:gd name="T8" fmla="*/ 970 w 2848"/>
              <a:gd name="T9" fmla="*/ 0 h 176"/>
              <a:gd name="T10" fmla="*/ 2880 w 2848"/>
              <a:gd name="T11" fmla="*/ 0 h 17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848"/>
              <a:gd name="T19" fmla="*/ 0 h 176"/>
              <a:gd name="T20" fmla="*/ 2848 w 2848"/>
              <a:gd name="T21" fmla="*/ 176 h 17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848" h="176">
                <a:moveTo>
                  <a:pt x="0" y="176"/>
                </a:moveTo>
                <a:lnTo>
                  <a:pt x="280" y="32"/>
                </a:lnTo>
                <a:lnTo>
                  <a:pt x="352" y="16"/>
                </a:lnTo>
                <a:lnTo>
                  <a:pt x="560" y="8"/>
                </a:lnTo>
                <a:lnTo>
                  <a:pt x="960" y="0"/>
                </a:lnTo>
                <a:lnTo>
                  <a:pt x="2848" y="0"/>
                </a:lnTo>
              </a:path>
            </a:pathLst>
          </a:custGeom>
          <a:noFill/>
          <a:ln w="38100">
            <a:solidFill>
              <a:srgbClr val="990066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3" name="Group 94"/>
          <p:cNvGrpSpPr>
            <a:grpSpLocks/>
          </p:cNvGrpSpPr>
          <p:nvPr/>
        </p:nvGrpSpPr>
        <p:grpSpPr bwMode="auto">
          <a:xfrm>
            <a:off x="2351088" y="4714875"/>
            <a:ext cx="5753100" cy="127000"/>
            <a:chOff x="1481" y="3080"/>
            <a:chExt cx="3624" cy="80"/>
          </a:xfrm>
        </p:grpSpPr>
        <p:sp>
          <p:nvSpPr>
            <p:cNvPr id="49188" name="Freeform 95"/>
            <p:cNvSpPr>
              <a:spLocks/>
            </p:cNvSpPr>
            <p:nvPr/>
          </p:nvSpPr>
          <p:spPr bwMode="auto">
            <a:xfrm>
              <a:off x="5017" y="3080"/>
              <a:ext cx="88" cy="80"/>
            </a:xfrm>
            <a:custGeom>
              <a:avLst/>
              <a:gdLst>
                <a:gd name="T0" fmla="*/ 88 w 88"/>
                <a:gd name="T1" fmla="*/ 40 h 80"/>
                <a:gd name="T2" fmla="*/ 0 w 88"/>
                <a:gd name="T3" fmla="*/ 80 h 80"/>
                <a:gd name="T4" fmla="*/ 32 w 88"/>
                <a:gd name="T5" fmla="*/ 40 h 80"/>
                <a:gd name="T6" fmla="*/ 0 w 88"/>
                <a:gd name="T7" fmla="*/ 0 h 80"/>
                <a:gd name="T8" fmla="*/ 88 w 88"/>
                <a:gd name="T9" fmla="*/ 40 h 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"/>
                <a:gd name="T16" fmla="*/ 0 h 80"/>
                <a:gd name="T17" fmla="*/ 88 w 88"/>
                <a:gd name="T18" fmla="*/ 80 h 8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" h="80">
                  <a:moveTo>
                    <a:pt x="88" y="40"/>
                  </a:moveTo>
                  <a:lnTo>
                    <a:pt x="0" y="80"/>
                  </a:lnTo>
                  <a:lnTo>
                    <a:pt x="32" y="40"/>
                  </a:lnTo>
                  <a:lnTo>
                    <a:pt x="0" y="0"/>
                  </a:lnTo>
                  <a:lnTo>
                    <a:pt x="88" y="40"/>
                  </a:lnTo>
                  <a:close/>
                </a:path>
              </a:pathLst>
            </a:cu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189" name="Line 96"/>
            <p:cNvSpPr>
              <a:spLocks noChangeShapeType="1"/>
            </p:cNvSpPr>
            <p:nvPr/>
          </p:nvSpPr>
          <p:spPr bwMode="auto">
            <a:xfrm>
              <a:off x="1481" y="3120"/>
              <a:ext cx="3568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59"/>
          <p:cNvGrpSpPr>
            <a:grpSpLocks/>
          </p:cNvGrpSpPr>
          <p:nvPr/>
        </p:nvGrpSpPr>
        <p:grpSpPr bwMode="auto">
          <a:xfrm>
            <a:off x="2287588" y="2505075"/>
            <a:ext cx="127000" cy="2286000"/>
            <a:chOff x="1441" y="1672"/>
            <a:chExt cx="80" cy="1440"/>
          </a:xfrm>
        </p:grpSpPr>
        <p:sp>
          <p:nvSpPr>
            <p:cNvPr id="49186" name="Freeform 60"/>
            <p:cNvSpPr>
              <a:spLocks/>
            </p:cNvSpPr>
            <p:nvPr/>
          </p:nvSpPr>
          <p:spPr bwMode="auto">
            <a:xfrm>
              <a:off x="1441" y="1672"/>
              <a:ext cx="80" cy="88"/>
            </a:xfrm>
            <a:custGeom>
              <a:avLst/>
              <a:gdLst>
                <a:gd name="T0" fmla="*/ 40 w 80"/>
                <a:gd name="T1" fmla="*/ 0 h 88"/>
                <a:gd name="T2" fmla="*/ 80 w 80"/>
                <a:gd name="T3" fmla="*/ 88 h 88"/>
                <a:gd name="T4" fmla="*/ 40 w 80"/>
                <a:gd name="T5" fmla="*/ 56 h 88"/>
                <a:gd name="T6" fmla="*/ 0 w 80"/>
                <a:gd name="T7" fmla="*/ 88 h 88"/>
                <a:gd name="T8" fmla="*/ 40 w 80"/>
                <a:gd name="T9" fmla="*/ 0 h 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0"/>
                <a:gd name="T16" fmla="*/ 0 h 88"/>
                <a:gd name="T17" fmla="*/ 80 w 80"/>
                <a:gd name="T18" fmla="*/ 88 h 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0" h="88">
                  <a:moveTo>
                    <a:pt x="40" y="0"/>
                  </a:moveTo>
                  <a:lnTo>
                    <a:pt x="80" y="88"/>
                  </a:lnTo>
                  <a:lnTo>
                    <a:pt x="40" y="56"/>
                  </a:lnTo>
                  <a:lnTo>
                    <a:pt x="0" y="88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000000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187" name="Line 61"/>
            <p:cNvSpPr>
              <a:spLocks noChangeShapeType="1"/>
            </p:cNvSpPr>
            <p:nvPr/>
          </p:nvSpPr>
          <p:spPr bwMode="auto">
            <a:xfrm flipV="1">
              <a:off x="1481" y="1728"/>
              <a:ext cx="1" cy="138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9183" name="Line 105"/>
          <p:cNvSpPr>
            <a:spLocks noChangeShapeType="1"/>
          </p:cNvSpPr>
          <p:nvPr/>
        </p:nvSpPr>
        <p:spPr bwMode="auto">
          <a:xfrm>
            <a:off x="2944813" y="2692400"/>
            <a:ext cx="0" cy="2070100"/>
          </a:xfrm>
          <a:prstGeom prst="line">
            <a:avLst/>
          </a:prstGeom>
          <a:noFill/>
          <a:ln w="19050">
            <a:solidFill>
              <a:srgbClr val="000099"/>
            </a:solidFill>
            <a:prstDash val="lg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84" name="Line 107"/>
          <p:cNvSpPr>
            <a:spLocks noChangeShapeType="1"/>
          </p:cNvSpPr>
          <p:nvPr/>
        </p:nvSpPr>
        <p:spPr bwMode="auto">
          <a:xfrm>
            <a:off x="5624513" y="3632200"/>
            <a:ext cx="0" cy="1147763"/>
          </a:xfrm>
          <a:prstGeom prst="line">
            <a:avLst/>
          </a:prstGeom>
          <a:noFill/>
          <a:ln w="19050">
            <a:solidFill>
              <a:srgbClr val="009933"/>
            </a:solidFill>
            <a:prstDash val="lg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85" name="Line 109"/>
          <p:cNvSpPr>
            <a:spLocks noChangeShapeType="1"/>
          </p:cNvSpPr>
          <p:nvPr/>
        </p:nvSpPr>
        <p:spPr bwMode="auto">
          <a:xfrm>
            <a:off x="6888163" y="4503738"/>
            <a:ext cx="0" cy="279400"/>
          </a:xfrm>
          <a:prstGeom prst="line">
            <a:avLst/>
          </a:prstGeom>
          <a:noFill/>
          <a:ln w="19050">
            <a:solidFill>
              <a:srgbClr val="990066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Rectangle 65"/>
          <p:cNvSpPr>
            <a:spLocks noChangeArrowheads="1"/>
          </p:cNvSpPr>
          <p:nvPr/>
        </p:nvSpPr>
        <p:spPr bwMode="auto">
          <a:xfrm>
            <a:off x="609600" y="3073400"/>
            <a:ext cx="141865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200" dirty="0" smtClean="0">
                <a:solidFill>
                  <a:srgbClr val="000000"/>
                </a:solidFill>
              </a:rPr>
              <a:t>Engineering </a:t>
            </a:r>
            <a:endParaRPr lang="en-US" dirty="0">
              <a:latin typeface="Times" pitchFamily="18" charset="0"/>
            </a:endParaRPr>
          </a:p>
        </p:txBody>
      </p:sp>
      <p:sp>
        <p:nvSpPr>
          <p:cNvPr id="38" name="Rectangle 66"/>
          <p:cNvSpPr>
            <a:spLocks noChangeArrowheads="1"/>
          </p:cNvSpPr>
          <p:nvPr/>
        </p:nvSpPr>
        <p:spPr bwMode="auto">
          <a:xfrm>
            <a:off x="609600" y="3403600"/>
            <a:ext cx="885825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200">
                <a:solidFill>
                  <a:srgbClr val="000000"/>
                </a:solidFill>
              </a:rPr>
              <a:t>tensile </a:t>
            </a:r>
            <a:endParaRPr lang="en-US">
              <a:latin typeface="Times" pitchFamily="18" charset="0"/>
            </a:endParaRPr>
          </a:p>
        </p:txBody>
      </p:sp>
      <p:sp>
        <p:nvSpPr>
          <p:cNvPr id="39" name="Rectangle 67"/>
          <p:cNvSpPr>
            <a:spLocks noChangeArrowheads="1"/>
          </p:cNvSpPr>
          <p:nvPr/>
        </p:nvSpPr>
        <p:spPr bwMode="auto">
          <a:xfrm>
            <a:off x="609600" y="3733800"/>
            <a:ext cx="900113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200">
                <a:solidFill>
                  <a:srgbClr val="000000"/>
                </a:solidFill>
              </a:rPr>
              <a:t>stress, </a:t>
            </a:r>
            <a:endParaRPr lang="en-US">
              <a:latin typeface="Times" pitchFamily="18" charset="0"/>
            </a:endParaRPr>
          </a:p>
        </p:txBody>
      </p:sp>
      <p:sp>
        <p:nvSpPr>
          <p:cNvPr id="40" name="Rectangle 68"/>
          <p:cNvSpPr>
            <a:spLocks noChangeArrowheads="1"/>
          </p:cNvSpPr>
          <p:nvPr/>
        </p:nvSpPr>
        <p:spPr bwMode="auto">
          <a:xfrm>
            <a:off x="1612900" y="3721100"/>
            <a:ext cx="168275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200">
                <a:solidFill>
                  <a:srgbClr val="000000"/>
                </a:solidFill>
                <a:latin typeface="Symbol" pitchFamily="18" charset="2"/>
              </a:rPr>
              <a:t>s</a:t>
            </a:r>
            <a:endParaRPr lang="en-US">
              <a:latin typeface="Times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6" descr="Fig 6_1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47788" y="2614613"/>
            <a:ext cx="2347912" cy="3271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685800" y="381000"/>
            <a:ext cx="7772400" cy="533400"/>
          </a:xfrm>
          <a:prstGeom prst="rect">
            <a:avLst/>
          </a:prstGeom>
        </p:spPr>
        <p:txBody>
          <a:bodyPr>
            <a:normAutofit fontScale="67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What if you only include the elastic region?</a:t>
            </a:r>
            <a:endParaRPr kumimoji="0" lang="en-US" sz="44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9294D79-3421-4A26-9B8A-46D2BD5A7906}" type="slidenum">
              <a:rPr lang="en-US" smtClean="0"/>
              <a:pPr/>
              <a:t>28</a:t>
            </a:fld>
            <a:endParaRPr lang="en-US" smtClean="0"/>
          </a:p>
        </p:txBody>
      </p:sp>
      <p:pic>
        <p:nvPicPr>
          <p:cNvPr id="5124" name="Picture 36" descr="Fig 6_1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47788" y="2614613"/>
            <a:ext cx="2347912" cy="3271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Resilience, </a:t>
            </a:r>
            <a:r>
              <a:rPr lang="en-US" i="1" dirty="0" smtClean="0"/>
              <a:t>U</a:t>
            </a:r>
            <a:r>
              <a:rPr lang="en-US" i="1" baseline="-25000" dirty="0" smtClean="0"/>
              <a:t>r</a:t>
            </a:r>
            <a:endParaRPr lang="en-US" i="1" dirty="0" smtClean="0"/>
          </a:p>
        </p:txBody>
      </p:sp>
      <p:sp>
        <p:nvSpPr>
          <p:cNvPr id="512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96913" y="1203325"/>
            <a:ext cx="6896100" cy="1120775"/>
          </a:xfrm>
        </p:spPr>
        <p:txBody>
          <a:bodyPr/>
          <a:lstStyle/>
          <a:p>
            <a:r>
              <a:rPr lang="en-US" sz="2400" b="0" smtClean="0"/>
              <a:t>Ability of a material to store energy </a:t>
            </a:r>
          </a:p>
          <a:p>
            <a:pPr lvl="1"/>
            <a:r>
              <a:rPr lang="en-US" sz="2400" b="0" smtClean="0"/>
              <a:t>Energy stored best in elastic region</a:t>
            </a:r>
          </a:p>
        </p:txBody>
      </p:sp>
      <p:sp>
        <p:nvSpPr>
          <p:cNvPr id="5127" name="Text Box 7"/>
          <p:cNvSpPr txBox="1">
            <a:spLocks noChangeArrowheads="1"/>
          </p:cNvSpPr>
          <p:nvPr/>
        </p:nvSpPr>
        <p:spPr bwMode="auto">
          <a:xfrm>
            <a:off x="4214813" y="3448050"/>
            <a:ext cx="3643312" cy="1187450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/>
              <a:t>If we assume a linear stress-strain curve this simplifies to</a:t>
            </a:r>
          </a:p>
        </p:txBody>
      </p:sp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1257300" y="6096000"/>
            <a:ext cx="2057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>
                <a:solidFill>
                  <a:srgbClr val="000000"/>
                </a:solidFill>
              </a:rPr>
              <a:t>Adapted from Fig. 6.15, </a:t>
            </a:r>
            <a:r>
              <a:rPr lang="en-US" sz="1200" i="1">
                <a:solidFill>
                  <a:srgbClr val="000000"/>
                </a:solidFill>
              </a:rPr>
              <a:t>Callister 7e.</a:t>
            </a:r>
            <a:endParaRPr lang="en-US" sz="1200">
              <a:solidFill>
                <a:srgbClr val="000000"/>
              </a:solidFill>
            </a:endParaRPr>
          </a:p>
        </p:txBody>
      </p:sp>
      <p:grpSp>
        <p:nvGrpSpPr>
          <p:cNvPr id="2" name="Group 35"/>
          <p:cNvGrpSpPr>
            <a:grpSpLocks/>
          </p:cNvGrpSpPr>
          <p:nvPr/>
        </p:nvGrpSpPr>
        <p:grpSpPr bwMode="auto">
          <a:xfrm>
            <a:off x="4829175" y="4864100"/>
            <a:ext cx="2047875" cy="1123950"/>
            <a:chOff x="3042" y="2812"/>
            <a:chExt cx="1290" cy="708"/>
          </a:xfrm>
        </p:grpSpPr>
        <p:sp>
          <p:nvSpPr>
            <p:cNvPr id="5130" name="Line 25"/>
            <p:cNvSpPr>
              <a:spLocks noChangeShapeType="1"/>
            </p:cNvSpPr>
            <p:nvPr/>
          </p:nvSpPr>
          <p:spPr bwMode="auto">
            <a:xfrm>
              <a:off x="3627" y="3160"/>
              <a:ext cx="172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31" name="Rectangle 26"/>
            <p:cNvSpPr>
              <a:spLocks noChangeArrowheads="1"/>
            </p:cNvSpPr>
            <p:nvPr/>
          </p:nvSpPr>
          <p:spPr bwMode="auto">
            <a:xfrm>
              <a:off x="4252" y="3148"/>
              <a:ext cx="8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 i="1">
                  <a:solidFill>
                    <a:srgbClr val="000000"/>
                  </a:solidFill>
                </a:rPr>
                <a:t>y</a:t>
              </a:r>
              <a:endParaRPr lang="en-US" i="1">
                <a:latin typeface="Times" pitchFamily="18" charset="0"/>
              </a:endParaRPr>
            </a:p>
          </p:txBody>
        </p:sp>
        <p:sp>
          <p:nvSpPr>
            <p:cNvPr id="5132" name="Rectangle 27"/>
            <p:cNvSpPr>
              <a:spLocks noChangeArrowheads="1"/>
            </p:cNvSpPr>
            <p:nvPr/>
          </p:nvSpPr>
          <p:spPr bwMode="auto">
            <a:xfrm>
              <a:off x="4019" y="3148"/>
              <a:ext cx="8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 i="1">
                  <a:solidFill>
                    <a:srgbClr val="000000"/>
                  </a:solidFill>
                </a:rPr>
                <a:t>y</a:t>
              </a:r>
              <a:endParaRPr lang="en-US" i="1">
                <a:latin typeface="Times" pitchFamily="18" charset="0"/>
              </a:endParaRPr>
            </a:p>
          </p:txBody>
        </p:sp>
        <p:sp>
          <p:nvSpPr>
            <p:cNvPr id="5133" name="Rectangle 28"/>
            <p:cNvSpPr>
              <a:spLocks noChangeArrowheads="1"/>
            </p:cNvSpPr>
            <p:nvPr/>
          </p:nvSpPr>
          <p:spPr bwMode="auto">
            <a:xfrm>
              <a:off x="3229" y="3148"/>
              <a:ext cx="5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 i="1">
                  <a:solidFill>
                    <a:srgbClr val="000000"/>
                  </a:solidFill>
                </a:rPr>
                <a:t>r</a:t>
              </a:r>
              <a:endParaRPr lang="en-US" i="1">
                <a:latin typeface="Times" pitchFamily="18" charset="0"/>
              </a:endParaRPr>
            </a:p>
          </p:txBody>
        </p:sp>
        <p:sp>
          <p:nvSpPr>
            <p:cNvPr id="5134" name="Rectangle 29"/>
            <p:cNvSpPr>
              <a:spLocks noChangeArrowheads="1"/>
            </p:cNvSpPr>
            <p:nvPr/>
          </p:nvSpPr>
          <p:spPr bwMode="auto">
            <a:xfrm>
              <a:off x="3637" y="3194"/>
              <a:ext cx="151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3400">
                  <a:solidFill>
                    <a:srgbClr val="000000"/>
                  </a:solidFill>
                </a:rPr>
                <a:t>2</a:t>
              </a:r>
              <a:endParaRPr lang="en-US">
                <a:latin typeface="Times" pitchFamily="18" charset="0"/>
              </a:endParaRPr>
            </a:p>
          </p:txBody>
        </p:sp>
        <p:sp>
          <p:nvSpPr>
            <p:cNvPr id="5135" name="Rectangle 30"/>
            <p:cNvSpPr>
              <a:spLocks noChangeArrowheads="1"/>
            </p:cNvSpPr>
            <p:nvPr/>
          </p:nvSpPr>
          <p:spPr bwMode="auto">
            <a:xfrm>
              <a:off x="3650" y="2812"/>
              <a:ext cx="151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3400">
                  <a:solidFill>
                    <a:srgbClr val="000000"/>
                  </a:solidFill>
                </a:rPr>
                <a:t>1</a:t>
              </a:r>
              <a:endParaRPr lang="en-US">
                <a:latin typeface="Times" pitchFamily="18" charset="0"/>
              </a:endParaRPr>
            </a:p>
          </p:txBody>
        </p:sp>
        <p:sp>
          <p:nvSpPr>
            <p:cNvPr id="5136" name="Rectangle 31"/>
            <p:cNvSpPr>
              <a:spLocks noChangeArrowheads="1"/>
            </p:cNvSpPr>
            <p:nvPr/>
          </p:nvSpPr>
          <p:spPr bwMode="auto">
            <a:xfrm>
              <a:off x="3042" y="2982"/>
              <a:ext cx="196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3400" i="1">
                  <a:solidFill>
                    <a:srgbClr val="000000"/>
                  </a:solidFill>
                </a:rPr>
                <a:t>U</a:t>
              </a:r>
              <a:endParaRPr lang="en-US" i="1">
                <a:latin typeface="Times" pitchFamily="18" charset="0"/>
              </a:endParaRPr>
            </a:p>
          </p:txBody>
        </p:sp>
        <p:sp>
          <p:nvSpPr>
            <p:cNvPr id="5137" name="Rectangle 32"/>
            <p:cNvSpPr>
              <a:spLocks noChangeArrowheads="1"/>
            </p:cNvSpPr>
            <p:nvPr/>
          </p:nvSpPr>
          <p:spPr bwMode="auto">
            <a:xfrm>
              <a:off x="4117" y="2955"/>
              <a:ext cx="119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3400">
                  <a:solidFill>
                    <a:srgbClr val="000000"/>
                  </a:solidFill>
                  <a:latin typeface="Symbol" pitchFamily="18" charset="2"/>
                </a:rPr>
                <a:t>e</a:t>
              </a:r>
              <a:endParaRPr lang="en-US">
                <a:latin typeface="Times" pitchFamily="18" charset="0"/>
              </a:endParaRPr>
            </a:p>
          </p:txBody>
        </p:sp>
        <p:sp>
          <p:nvSpPr>
            <p:cNvPr id="5138" name="Rectangle 33"/>
            <p:cNvSpPr>
              <a:spLocks noChangeArrowheads="1"/>
            </p:cNvSpPr>
            <p:nvPr/>
          </p:nvSpPr>
          <p:spPr bwMode="auto">
            <a:xfrm>
              <a:off x="3850" y="2955"/>
              <a:ext cx="164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3400">
                  <a:solidFill>
                    <a:srgbClr val="000000"/>
                  </a:solidFill>
                  <a:latin typeface="Symbol" pitchFamily="18" charset="2"/>
                </a:rPr>
                <a:t>s</a:t>
              </a:r>
              <a:endParaRPr lang="en-US">
                <a:latin typeface="Times" pitchFamily="18" charset="0"/>
              </a:endParaRPr>
            </a:p>
          </p:txBody>
        </p:sp>
        <p:sp>
          <p:nvSpPr>
            <p:cNvPr id="5139" name="Rectangle 34"/>
            <p:cNvSpPr>
              <a:spLocks noChangeArrowheads="1"/>
            </p:cNvSpPr>
            <p:nvPr/>
          </p:nvSpPr>
          <p:spPr bwMode="auto">
            <a:xfrm>
              <a:off x="3399" y="2955"/>
              <a:ext cx="149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3400">
                  <a:solidFill>
                    <a:srgbClr val="000000"/>
                  </a:solidFill>
                  <a:latin typeface="Symbol" pitchFamily="18" charset="2"/>
                </a:rPr>
                <a:t>@</a:t>
              </a:r>
              <a:endParaRPr lang="en-US">
                <a:latin typeface="Times" pitchFamily="18" charset="0"/>
              </a:endParaRPr>
            </a:p>
          </p:txBody>
        </p:sp>
      </p:grpSp>
      <p:graphicFrame>
        <p:nvGraphicFramePr>
          <p:cNvPr id="5122" name="Object 42"/>
          <p:cNvGraphicFramePr>
            <a:graphicFrameLocks noChangeAspect="1"/>
          </p:cNvGraphicFramePr>
          <p:nvPr>
            <p:ph sz="half" idx="2"/>
          </p:nvPr>
        </p:nvGraphicFramePr>
        <p:xfrm>
          <a:off x="4760913" y="2308225"/>
          <a:ext cx="2286000" cy="974725"/>
        </p:xfrm>
        <a:graphic>
          <a:graphicData uri="http://schemas.openxmlformats.org/presentationml/2006/ole">
            <p:oleObj spid="_x0000_s2050" name="Equation" r:id="rId5" imgW="863280" imgH="3682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Concepts we went over so far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96912" y="1203325"/>
            <a:ext cx="5551487" cy="4892675"/>
          </a:xfrm>
        </p:spPr>
        <p:txBody>
          <a:bodyPr>
            <a:normAutofit/>
          </a:bodyPr>
          <a:lstStyle/>
          <a:p>
            <a:r>
              <a:rPr lang="en-US" dirty="0" smtClean="0"/>
              <a:t>Stress and strain</a:t>
            </a:r>
          </a:p>
          <a:p>
            <a:r>
              <a:rPr lang="en-US" dirty="0" smtClean="0"/>
              <a:t>Yield stress</a:t>
            </a:r>
          </a:p>
          <a:p>
            <a:r>
              <a:rPr lang="en-US" dirty="0" smtClean="0"/>
              <a:t>Tensile Stress</a:t>
            </a:r>
          </a:p>
          <a:p>
            <a:r>
              <a:rPr lang="en-US" dirty="0" smtClean="0"/>
              <a:t>Young’s Modulus</a:t>
            </a:r>
          </a:p>
          <a:p>
            <a:r>
              <a:rPr lang="en-US" dirty="0" smtClean="0"/>
              <a:t>Toughness</a:t>
            </a:r>
          </a:p>
          <a:p>
            <a:r>
              <a:rPr lang="en-US" dirty="0" smtClean="0"/>
              <a:t>Ductility</a:t>
            </a:r>
          </a:p>
          <a:p>
            <a:r>
              <a:rPr lang="en-US" dirty="0" smtClean="0"/>
              <a:t>Elastic and plastic behavior</a:t>
            </a:r>
          </a:p>
          <a:p>
            <a:r>
              <a:rPr lang="en-US" dirty="0" smtClean="0"/>
              <a:t>What about </a:t>
            </a:r>
            <a:r>
              <a:rPr lang="en-US" i="1" dirty="0" smtClean="0"/>
              <a:t>hardness</a:t>
            </a:r>
            <a:r>
              <a:rPr lang="en-US" dirty="0" smtClean="0"/>
              <a:t>?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10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4572000" cy="6858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Engineering Stress</a:t>
            </a:r>
          </a:p>
        </p:txBody>
      </p:sp>
      <p:grpSp>
        <p:nvGrpSpPr>
          <p:cNvPr id="14" name="Group 253"/>
          <p:cNvGrpSpPr>
            <a:grpSpLocks/>
          </p:cNvGrpSpPr>
          <p:nvPr/>
        </p:nvGrpSpPr>
        <p:grpSpPr bwMode="auto">
          <a:xfrm>
            <a:off x="228600" y="1096963"/>
            <a:ext cx="3781425" cy="5102225"/>
            <a:chOff x="336" y="691"/>
            <a:chExt cx="2382" cy="3214"/>
          </a:xfrm>
        </p:grpSpPr>
        <p:sp>
          <p:nvSpPr>
            <p:cNvPr id="26631" name="Rectangle 3"/>
            <p:cNvSpPr>
              <a:spLocks noChangeArrowheads="1"/>
            </p:cNvSpPr>
            <p:nvPr/>
          </p:nvSpPr>
          <p:spPr bwMode="auto">
            <a:xfrm>
              <a:off x="336" y="691"/>
              <a:ext cx="1634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/>
                <a:t>•  </a:t>
              </a:r>
              <a:r>
                <a:rPr lang="en-US">
                  <a:solidFill>
                    <a:schemeClr val="accent2"/>
                  </a:solidFill>
                </a:rPr>
                <a:t>Tensile</a:t>
              </a:r>
              <a:r>
                <a:rPr lang="en-US"/>
                <a:t> stress, </a:t>
              </a:r>
              <a:r>
                <a:rPr lang="en-US">
                  <a:latin typeface="Symbol" pitchFamily="18" charset="2"/>
                </a:rPr>
                <a:t>s</a:t>
              </a:r>
              <a:r>
                <a:rPr lang="en-US"/>
                <a:t>:</a:t>
              </a:r>
            </a:p>
          </p:txBody>
        </p:sp>
        <p:sp>
          <p:nvSpPr>
            <p:cNvPr id="26632" name="Rectangle 21"/>
            <p:cNvSpPr>
              <a:spLocks noChangeArrowheads="1"/>
            </p:cNvSpPr>
            <p:nvPr/>
          </p:nvSpPr>
          <p:spPr bwMode="auto">
            <a:xfrm>
              <a:off x="663" y="3486"/>
              <a:ext cx="1018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>
                  <a:solidFill>
                    <a:srgbClr val="0099FF"/>
                  </a:solidFill>
                </a:rPr>
                <a:t>original area </a:t>
              </a:r>
              <a:endParaRPr lang="en-US"/>
            </a:p>
          </p:txBody>
        </p:sp>
        <p:sp>
          <p:nvSpPr>
            <p:cNvPr id="26633" name="Rectangle 22"/>
            <p:cNvSpPr>
              <a:spLocks noChangeArrowheads="1"/>
            </p:cNvSpPr>
            <p:nvPr/>
          </p:nvSpPr>
          <p:spPr bwMode="auto">
            <a:xfrm>
              <a:off x="663" y="3694"/>
              <a:ext cx="1116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>
                  <a:solidFill>
                    <a:srgbClr val="0099FF"/>
                  </a:solidFill>
                </a:rPr>
                <a:t>before loading</a:t>
              </a:r>
              <a:endParaRPr lang="en-US"/>
            </a:p>
          </p:txBody>
        </p:sp>
        <p:grpSp>
          <p:nvGrpSpPr>
            <p:cNvPr id="15" name="Group 25"/>
            <p:cNvGrpSpPr>
              <a:grpSpLocks/>
            </p:cNvGrpSpPr>
            <p:nvPr/>
          </p:nvGrpSpPr>
          <p:grpSpPr bwMode="auto">
            <a:xfrm>
              <a:off x="847" y="3358"/>
              <a:ext cx="192" cy="144"/>
              <a:chOff x="847" y="3358"/>
              <a:chExt cx="192" cy="144"/>
            </a:xfrm>
          </p:grpSpPr>
          <p:sp>
            <p:nvSpPr>
              <p:cNvPr id="26679" name="Freeform 23"/>
              <p:cNvSpPr>
                <a:spLocks/>
              </p:cNvSpPr>
              <p:nvPr/>
            </p:nvSpPr>
            <p:spPr bwMode="auto">
              <a:xfrm>
                <a:off x="943" y="3358"/>
                <a:ext cx="96" cy="88"/>
              </a:xfrm>
              <a:custGeom>
                <a:avLst/>
                <a:gdLst>
                  <a:gd name="T0" fmla="*/ 96 w 96"/>
                  <a:gd name="T1" fmla="*/ 0 h 88"/>
                  <a:gd name="T2" fmla="*/ 48 w 96"/>
                  <a:gd name="T3" fmla="*/ 88 h 88"/>
                  <a:gd name="T4" fmla="*/ 48 w 96"/>
                  <a:gd name="T5" fmla="*/ 32 h 88"/>
                  <a:gd name="T6" fmla="*/ 0 w 96"/>
                  <a:gd name="T7" fmla="*/ 24 h 88"/>
                  <a:gd name="T8" fmla="*/ 96 w 96"/>
                  <a:gd name="T9" fmla="*/ 0 h 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6"/>
                  <a:gd name="T16" fmla="*/ 0 h 88"/>
                  <a:gd name="T17" fmla="*/ 96 w 96"/>
                  <a:gd name="T18" fmla="*/ 88 h 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6" h="88">
                    <a:moveTo>
                      <a:pt x="96" y="0"/>
                    </a:moveTo>
                    <a:lnTo>
                      <a:pt x="48" y="88"/>
                    </a:lnTo>
                    <a:lnTo>
                      <a:pt x="48" y="32"/>
                    </a:lnTo>
                    <a:lnTo>
                      <a:pt x="0" y="24"/>
                    </a:lnTo>
                    <a:lnTo>
                      <a:pt x="96" y="0"/>
                    </a:lnTo>
                    <a:close/>
                  </a:path>
                </a:pathLst>
              </a:cu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80" name="Line 24"/>
              <p:cNvSpPr>
                <a:spLocks noChangeShapeType="1"/>
              </p:cNvSpPr>
              <p:nvPr/>
            </p:nvSpPr>
            <p:spPr bwMode="auto">
              <a:xfrm flipV="1">
                <a:off x="847" y="3390"/>
                <a:ext cx="144" cy="11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6635" name="Rectangle 73"/>
            <p:cNvSpPr>
              <a:spLocks noChangeArrowheads="1"/>
            </p:cNvSpPr>
            <p:nvPr/>
          </p:nvSpPr>
          <p:spPr bwMode="auto">
            <a:xfrm>
              <a:off x="404" y="1544"/>
              <a:ext cx="587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>
                  <a:solidFill>
                    <a:srgbClr val="0099FF"/>
                  </a:solidFill>
                </a:rPr>
                <a:t>Area, </a:t>
              </a:r>
              <a:r>
                <a:rPr lang="en-US" sz="2200" i="1">
                  <a:solidFill>
                    <a:srgbClr val="0099FF"/>
                  </a:solidFill>
                </a:rPr>
                <a:t>A</a:t>
              </a:r>
              <a:endParaRPr lang="en-US" i="1"/>
            </a:p>
          </p:txBody>
        </p:sp>
        <p:grpSp>
          <p:nvGrpSpPr>
            <p:cNvPr id="16" name="Group 219"/>
            <p:cNvGrpSpPr>
              <a:grpSpLocks/>
            </p:cNvGrpSpPr>
            <p:nvPr/>
          </p:nvGrpSpPr>
          <p:grpSpPr bwMode="auto">
            <a:xfrm>
              <a:off x="1024" y="1712"/>
              <a:ext cx="568" cy="152"/>
              <a:chOff x="1024" y="1712"/>
              <a:chExt cx="568" cy="152"/>
            </a:xfrm>
          </p:grpSpPr>
          <p:sp>
            <p:nvSpPr>
              <p:cNvPr id="26677" name="Freeform 74"/>
              <p:cNvSpPr>
                <a:spLocks/>
              </p:cNvSpPr>
              <p:nvPr/>
            </p:nvSpPr>
            <p:spPr bwMode="auto">
              <a:xfrm>
                <a:off x="1496" y="1784"/>
                <a:ext cx="96" cy="80"/>
              </a:xfrm>
              <a:custGeom>
                <a:avLst/>
                <a:gdLst>
                  <a:gd name="T0" fmla="*/ 96 w 96"/>
                  <a:gd name="T1" fmla="*/ 64 h 80"/>
                  <a:gd name="T2" fmla="*/ 0 w 96"/>
                  <a:gd name="T3" fmla="*/ 80 h 80"/>
                  <a:gd name="T4" fmla="*/ 40 w 96"/>
                  <a:gd name="T5" fmla="*/ 48 h 80"/>
                  <a:gd name="T6" fmla="*/ 24 w 96"/>
                  <a:gd name="T7" fmla="*/ 0 h 80"/>
                  <a:gd name="T8" fmla="*/ 96 w 96"/>
                  <a:gd name="T9" fmla="*/ 64 h 8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6"/>
                  <a:gd name="T16" fmla="*/ 0 h 80"/>
                  <a:gd name="T17" fmla="*/ 96 w 96"/>
                  <a:gd name="T18" fmla="*/ 80 h 8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6" h="80">
                    <a:moveTo>
                      <a:pt x="96" y="64"/>
                    </a:moveTo>
                    <a:lnTo>
                      <a:pt x="0" y="80"/>
                    </a:lnTo>
                    <a:lnTo>
                      <a:pt x="40" y="48"/>
                    </a:lnTo>
                    <a:lnTo>
                      <a:pt x="24" y="0"/>
                    </a:lnTo>
                    <a:lnTo>
                      <a:pt x="96" y="64"/>
                    </a:lnTo>
                    <a:close/>
                  </a:path>
                </a:pathLst>
              </a:cu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78" name="Line 75"/>
              <p:cNvSpPr>
                <a:spLocks noChangeShapeType="1"/>
              </p:cNvSpPr>
              <p:nvPr/>
            </p:nvSpPr>
            <p:spPr bwMode="auto">
              <a:xfrm>
                <a:off x="1024" y="1712"/>
                <a:ext cx="512" cy="12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7" name="Group 220"/>
            <p:cNvGrpSpPr>
              <a:grpSpLocks/>
            </p:cNvGrpSpPr>
            <p:nvPr/>
          </p:nvGrpSpPr>
          <p:grpSpPr bwMode="auto">
            <a:xfrm>
              <a:off x="1688" y="1048"/>
              <a:ext cx="112" cy="280"/>
              <a:chOff x="1688" y="1048"/>
              <a:chExt cx="112" cy="280"/>
            </a:xfrm>
          </p:grpSpPr>
          <p:sp>
            <p:nvSpPr>
              <p:cNvPr id="26675" name="Freeform 77"/>
              <p:cNvSpPr>
                <a:spLocks/>
              </p:cNvSpPr>
              <p:nvPr/>
            </p:nvSpPr>
            <p:spPr bwMode="auto">
              <a:xfrm>
                <a:off x="1688" y="1048"/>
                <a:ext cx="112" cy="120"/>
              </a:xfrm>
              <a:custGeom>
                <a:avLst/>
                <a:gdLst>
                  <a:gd name="T0" fmla="*/ 56 w 112"/>
                  <a:gd name="T1" fmla="*/ 0 h 120"/>
                  <a:gd name="T2" fmla="*/ 112 w 112"/>
                  <a:gd name="T3" fmla="*/ 120 h 120"/>
                  <a:gd name="T4" fmla="*/ 56 w 112"/>
                  <a:gd name="T5" fmla="*/ 80 h 120"/>
                  <a:gd name="T6" fmla="*/ 0 w 112"/>
                  <a:gd name="T7" fmla="*/ 120 h 120"/>
                  <a:gd name="T8" fmla="*/ 56 w 112"/>
                  <a:gd name="T9" fmla="*/ 0 h 1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2"/>
                  <a:gd name="T16" fmla="*/ 0 h 120"/>
                  <a:gd name="T17" fmla="*/ 112 w 112"/>
                  <a:gd name="T18" fmla="*/ 120 h 12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2" h="120">
                    <a:moveTo>
                      <a:pt x="56" y="0"/>
                    </a:moveTo>
                    <a:lnTo>
                      <a:pt x="112" y="120"/>
                    </a:lnTo>
                    <a:lnTo>
                      <a:pt x="56" y="80"/>
                    </a:lnTo>
                    <a:lnTo>
                      <a:pt x="0" y="120"/>
                    </a:lnTo>
                    <a:lnTo>
                      <a:pt x="56" y="0"/>
                    </a:lnTo>
                    <a:close/>
                  </a:path>
                </a:pathLst>
              </a:custGeom>
              <a:solidFill>
                <a:srgbClr val="008800"/>
              </a:solidFill>
              <a:ln w="12700">
                <a:solidFill>
                  <a:srgbClr val="0088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76" name="Line 78"/>
              <p:cNvSpPr>
                <a:spLocks noChangeShapeType="1"/>
              </p:cNvSpPr>
              <p:nvPr/>
            </p:nvSpPr>
            <p:spPr bwMode="auto">
              <a:xfrm flipV="1">
                <a:off x="1744" y="1128"/>
                <a:ext cx="1" cy="200"/>
              </a:xfrm>
              <a:prstGeom prst="line">
                <a:avLst/>
              </a:prstGeom>
              <a:noFill/>
              <a:ln w="38100">
                <a:solidFill>
                  <a:srgbClr val="0088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8" name="Group 222"/>
            <p:cNvGrpSpPr>
              <a:grpSpLocks/>
            </p:cNvGrpSpPr>
            <p:nvPr/>
          </p:nvGrpSpPr>
          <p:grpSpPr bwMode="auto">
            <a:xfrm>
              <a:off x="1688" y="2368"/>
              <a:ext cx="112" cy="280"/>
              <a:chOff x="1688" y="2368"/>
              <a:chExt cx="112" cy="280"/>
            </a:xfrm>
          </p:grpSpPr>
          <p:sp>
            <p:nvSpPr>
              <p:cNvPr id="26673" name="Freeform 80"/>
              <p:cNvSpPr>
                <a:spLocks/>
              </p:cNvSpPr>
              <p:nvPr/>
            </p:nvSpPr>
            <p:spPr bwMode="auto">
              <a:xfrm>
                <a:off x="1688" y="2528"/>
                <a:ext cx="112" cy="120"/>
              </a:xfrm>
              <a:custGeom>
                <a:avLst/>
                <a:gdLst>
                  <a:gd name="T0" fmla="*/ 56 w 112"/>
                  <a:gd name="T1" fmla="*/ 120 h 120"/>
                  <a:gd name="T2" fmla="*/ 0 w 112"/>
                  <a:gd name="T3" fmla="*/ 0 h 120"/>
                  <a:gd name="T4" fmla="*/ 56 w 112"/>
                  <a:gd name="T5" fmla="*/ 40 h 120"/>
                  <a:gd name="T6" fmla="*/ 112 w 112"/>
                  <a:gd name="T7" fmla="*/ 0 h 120"/>
                  <a:gd name="T8" fmla="*/ 56 w 112"/>
                  <a:gd name="T9" fmla="*/ 120 h 1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2"/>
                  <a:gd name="T16" fmla="*/ 0 h 120"/>
                  <a:gd name="T17" fmla="*/ 112 w 112"/>
                  <a:gd name="T18" fmla="*/ 120 h 12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2" h="120">
                    <a:moveTo>
                      <a:pt x="56" y="120"/>
                    </a:moveTo>
                    <a:lnTo>
                      <a:pt x="0" y="0"/>
                    </a:lnTo>
                    <a:lnTo>
                      <a:pt x="56" y="40"/>
                    </a:lnTo>
                    <a:lnTo>
                      <a:pt x="112" y="0"/>
                    </a:lnTo>
                    <a:lnTo>
                      <a:pt x="56" y="120"/>
                    </a:lnTo>
                    <a:close/>
                  </a:path>
                </a:pathLst>
              </a:custGeom>
              <a:solidFill>
                <a:srgbClr val="008800"/>
              </a:solidFill>
              <a:ln w="12700">
                <a:solidFill>
                  <a:srgbClr val="0088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74" name="Line 81"/>
              <p:cNvSpPr>
                <a:spLocks noChangeShapeType="1"/>
              </p:cNvSpPr>
              <p:nvPr/>
            </p:nvSpPr>
            <p:spPr bwMode="auto">
              <a:xfrm flipV="1">
                <a:off x="1744" y="2368"/>
                <a:ext cx="1" cy="200"/>
              </a:xfrm>
              <a:prstGeom prst="line">
                <a:avLst/>
              </a:prstGeom>
              <a:noFill/>
              <a:ln w="38100">
                <a:solidFill>
                  <a:srgbClr val="0088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6639" name="Rectangle 83"/>
            <p:cNvSpPr>
              <a:spLocks noChangeArrowheads="1"/>
            </p:cNvSpPr>
            <p:nvPr/>
          </p:nvSpPr>
          <p:spPr bwMode="auto">
            <a:xfrm>
              <a:off x="1848" y="2480"/>
              <a:ext cx="137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i="1">
                  <a:solidFill>
                    <a:srgbClr val="008800"/>
                  </a:solidFill>
                </a:rPr>
                <a:t>F</a:t>
              </a:r>
              <a:endParaRPr lang="en-US" i="1"/>
            </a:p>
          </p:txBody>
        </p:sp>
        <p:sp>
          <p:nvSpPr>
            <p:cNvPr id="26640" name="Rectangle 84"/>
            <p:cNvSpPr>
              <a:spLocks noChangeArrowheads="1"/>
            </p:cNvSpPr>
            <p:nvPr/>
          </p:nvSpPr>
          <p:spPr bwMode="auto">
            <a:xfrm>
              <a:off x="1984" y="2528"/>
              <a:ext cx="6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i="1">
                  <a:solidFill>
                    <a:srgbClr val="008800"/>
                  </a:solidFill>
                </a:rPr>
                <a:t>t</a:t>
              </a:r>
              <a:endParaRPr lang="en-US" i="1"/>
            </a:p>
          </p:txBody>
        </p:sp>
        <p:sp>
          <p:nvSpPr>
            <p:cNvPr id="26641" name="Rectangle 85"/>
            <p:cNvSpPr>
              <a:spLocks noChangeArrowheads="1"/>
            </p:cNvSpPr>
            <p:nvPr/>
          </p:nvSpPr>
          <p:spPr bwMode="auto">
            <a:xfrm>
              <a:off x="1848" y="896"/>
              <a:ext cx="137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i="1">
                  <a:solidFill>
                    <a:srgbClr val="008800"/>
                  </a:solidFill>
                </a:rPr>
                <a:t>F</a:t>
              </a:r>
              <a:endParaRPr lang="en-US" i="1"/>
            </a:p>
          </p:txBody>
        </p:sp>
        <p:sp>
          <p:nvSpPr>
            <p:cNvPr id="26642" name="Rectangle 86"/>
            <p:cNvSpPr>
              <a:spLocks noChangeArrowheads="1"/>
            </p:cNvSpPr>
            <p:nvPr/>
          </p:nvSpPr>
          <p:spPr bwMode="auto">
            <a:xfrm>
              <a:off x="1984" y="944"/>
              <a:ext cx="6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i="1">
                  <a:solidFill>
                    <a:srgbClr val="008800"/>
                  </a:solidFill>
                </a:rPr>
                <a:t>t</a:t>
              </a:r>
              <a:endParaRPr lang="en-US" i="1"/>
            </a:p>
          </p:txBody>
        </p:sp>
        <p:grpSp>
          <p:nvGrpSpPr>
            <p:cNvPr id="19" name="Group 203"/>
            <p:cNvGrpSpPr>
              <a:grpSpLocks/>
            </p:cNvGrpSpPr>
            <p:nvPr/>
          </p:nvGrpSpPr>
          <p:grpSpPr bwMode="auto">
            <a:xfrm>
              <a:off x="594" y="2782"/>
              <a:ext cx="2124" cy="686"/>
              <a:chOff x="594" y="2782"/>
              <a:chExt cx="2124" cy="686"/>
            </a:xfrm>
          </p:grpSpPr>
          <p:sp>
            <p:nvSpPr>
              <p:cNvPr id="26653" name="Rectangle 14"/>
              <p:cNvSpPr>
                <a:spLocks noChangeArrowheads="1"/>
              </p:cNvSpPr>
              <p:nvPr/>
            </p:nvSpPr>
            <p:spPr bwMode="auto">
              <a:xfrm>
                <a:off x="695" y="2966"/>
                <a:ext cx="135" cy="2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800">
                    <a:solidFill>
                      <a:srgbClr val="000000"/>
                    </a:solidFill>
                    <a:latin typeface="Symbol" pitchFamily="18" charset="2"/>
                  </a:rPr>
                  <a:t>s</a:t>
                </a:r>
                <a:endParaRPr lang="en-US">
                  <a:latin typeface="Times" pitchFamily="18" charset="0"/>
                </a:endParaRPr>
              </a:p>
            </p:txBody>
          </p:sp>
          <p:sp>
            <p:nvSpPr>
              <p:cNvPr id="26654" name="Rectangle 15"/>
              <p:cNvSpPr>
                <a:spLocks noChangeArrowheads="1"/>
              </p:cNvSpPr>
              <p:nvPr/>
            </p:nvSpPr>
            <p:spPr bwMode="auto">
              <a:xfrm>
                <a:off x="887" y="2966"/>
                <a:ext cx="131" cy="2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800">
                    <a:solidFill>
                      <a:srgbClr val="000000"/>
                    </a:solidFill>
                  </a:rPr>
                  <a:t>=</a:t>
                </a:r>
                <a:endParaRPr lang="en-US"/>
              </a:p>
            </p:txBody>
          </p:sp>
          <p:sp>
            <p:nvSpPr>
              <p:cNvPr id="26655" name="Rectangle 16"/>
              <p:cNvSpPr>
                <a:spLocks noChangeArrowheads="1"/>
              </p:cNvSpPr>
              <p:nvPr/>
            </p:nvSpPr>
            <p:spPr bwMode="auto">
              <a:xfrm>
                <a:off x="1111" y="2838"/>
                <a:ext cx="137" cy="2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800" i="1">
                    <a:solidFill>
                      <a:srgbClr val="008800"/>
                    </a:solidFill>
                  </a:rPr>
                  <a:t>F</a:t>
                </a:r>
                <a:endParaRPr lang="en-US" i="1"/>
              </a:p>
            </p:txBody>
          </p:sp>
          <p:sp>
            <p:nvSpPr>
              <p:cNvPr id="26656" name="Rectangle 17"/>
              <p:cNvSpPr>
                <a:spLocks noChangeArrowheads="1"/>
              </p:cNvSpPr>
              <p:nvPr/>
            </p:nvSpPr>
            <p:spPr bwMode="auto">
              <a:xfrm>
                <a:off x="1223" y="2918"/>
                <a:ext cx="53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i="1">
                    <a:solidFill>
                      <a:srgbClr val="008800"/>
                    </a:solidFill>
                  </a:rPr>
                  <a:t>t</a:t>
                </a:r>
                <a:endParaRPr lang="en-US" i="1"/>
              </a:p>
            </p:txBody>
          </p:sp>
          <p:sp>
            <p:nvSpPr>
              <p:cNvPr id="26657" name="Rectangle 18"/>
              <p:cNvSpPr>
                <a:spLocks noChangeArrowheads="1"/>
              </p:cNvSpPr>
              <p:nvPr/>
            </p:nvSpPr>
            <p:spPr bwMode="auto">
              <a:xfrm>
                <a:off x="1071" y="3158"/>
                <a:ext cx="149" cy="2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800" i="1">
                    <a:solidFill>
                      <a:srgbClr val="0099FF"/>
                    </a:solidFill>
                  </a:rPr>
                  <a:t>A</a:t>
                </a:r>
                <a:endParaRPr lang="en-US" i="1"/>
              </a:p>
            </p:txBody>
          </p:sp>
          <p:sp>
            <p:nvSpPr>
              <p:cNvPr id="26658" name="Rectangle 19"/>
              <p:cNvSpPr>
                <a:spLocks noChangeArrowheads="1"/>
              </p:cNvSpPr>
              <p:nvPr/>
            </p:nvSpPr>
            <p:spPr bwMode="auto">
              <a:xfrm>
                <a:off x="1239" y="3238"/>
                <a:ext cx="107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i="1">
                    <a:solidFill>
                      <a:srgbClr val="0099FF"/>
                    </a:solidFill>
                  </a:rPr>
                  <a:t>o</a:t>
                </a:r>
                <a:endParaRPr lang="en-US" i="1"/>
              </a:p>
            </p:txBody>
          </p:sp>
          <p:sp>
            <p:nvSpPr>
              <p:cNvPr id="26659" name="Rectangle 11"/>
              <p:cNvSpPr>
                <a:spLocks noChangeArrowheads="1"/>
              </p:cNvSpPr>
              <p:nvPr/>
            </p:nvSpPr>
            <p:spPr bwMode="auto">
              <a:xfrm>
                <a:off x="594" y="2782"/>
                <a:ext cx="2124" cy="6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60" name="Line 183"/>
              <p:cNvSpPr>
                <a:spLocks noChangeShapeType="1"/>
              </p:cNvSpPr>
              <p:nvPr/>
            </p:nvSpPr>
            <p:spPr bwMode="auto">
              <a:xfrm>
                <a:off x="1629" y="3130"/>
                <a:ext cx="227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61" name="Line 184"/>
              <p:cNvSpPr>
                <a:spLocks noChangeShapeType="1"/>
              </p:cNvSpPr>
              <p:nvPr/>
            </p:nvSpPr>
            <p:spPr bwMode="auto">
              <a:xfrm>
                <a:off x="2322" y="3130"/>
                <a:ext cx="278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62" name="Rectangle 186"/>
              <p:cNvSpPr>
                <a:spLocks noChangeArrowheads="1"/>
              </p:cNvSpPr>
              <p:nvPr/>
            </p:nvSpPr>
            <p:spPr bwMode="auto">
              <a:xfrm>
                <a:off x="1793" y="3140"/>
                <a:ext cx="67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000000"/>
                    </a:solidFill>
                  </a:rPr>
                  <a:t>2</a:t>
                </a:r>
                <a:endParaRPr lang="en-US"/>
              </a:p>
            </p:txBody>
          </p:sp>
          <p:sp>
            <p:nvSpPr>
              <p:cNvPr id="26663" name="Rectangle 187"/>
              <p:cNvSpPr>
                <a:spLocks noChangeArrowheads="1"/>
              </p:cNvSpPr>
              <p:nvPr/>
            </p:nvSpPr>
            <p:spPr bwMode="auto">
              <a:xfrm>
                <a:off x="1807" y="2997"/>
                <a:ext cx="33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000000"/>
                    </a:solidFill>
                  </a:rPr>
                  <a:t>f</a:t>
                </a:r>
                <a:endParaRPr lang="en-US"/>
              </a:p>
            </p:txBody>
          </p:sp>
          <p:grpSp>
            <p:nvGrpSpPr>
              <p:cNvPr id="20" name="Group 201"/>
              <p:cNvGrpSpPr>
                <a:grpSpLocks/>
              </p:cNvGrpSpPr>
              <p:nvPr/>
            </p:nvGrpSpPr>
            <p:grpSpPr bwMode="auto">
              <a:xfrm>
                <a:off x="2338" y="3140"/>
                <a:ext cx="246" cy="256"/>
                <a:chOff x="2326" y="3140"/>
                <a:chExt cx="246" cy="256"/>
              </a:xfrm>
            </p:grpSpPr>
            <p:sp>
              <p:nvSpPr>
                <p:cNvPr id="26671" name="Rectangle 185"/>
                <p:cNvSpPr>
                  <a:spLocks noChangeArrowheads="1"/>
                </p:cNvSpPr>
                <p:nvPr/>
              </p:nvSpPr>
              <p:spPr bwMode="auto">
                <a:xfrm>
                  <a:off x="2505" y="3140"/>
                  <a:ext cx="67" cy="14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1500">
                      <a:solidFill>
                        <a:srgbClr val="000000"/>
                      </a:solidFill>
                    </a:rPr>
                    <a:t>2</a:t>
                  </a:r>
                  <a:endParaRPr lang="en-US"/>
                </a:p>
              </p:txBody>
            </p:sp>
            <p:sp>
              <p:nvSpPr>
                <p:cNvPr id="26672" name="Rectangle 188"/>
                <p:cNvSpPr>
                  <a:spLocks noChangeArrowheads="1"/>
                </p:cNvSpPr>
                <p:nvPr/>
              </p:nvSpPr>
              <p:spPr bwMode="auto">
                <a:xfrm>
                  <a:off x="2326" y="3156"/>
                  <a:ext cx="167" cy="24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2500">
                      <a:solidFill>
                        <a:srgbClr val="000000"/>
                      </a:solidFill>
                    </a:rPr>
                    <a:t>m</a:t>
                  </a:r>
                  <a:endParaRPr lang="en-US"/>
                </a:p>
              </p:txBody>
            </p:sp>
          </p:grpSp>
          <p:sp>
            <p:nvSpPr>
              <p:cNvPr id="26665" name="Rectangle 189"/>
              <p:cNvSpPr>
                <a:spLocks noChangeArrowheads="1"/>
              </p:cNvSpPr>
              <p:nvPr/>
            </p:nvSpPr>
            <p:spPr bwMode="auto">
              <a:xfrm>
                <a:off x="2389" y="2874"/>
                <a:ext cx="144" cy="2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500">
                    <a:solidFill>
                      <a:srgbClr val="000000"/>
                    </a:solidFill>
                  </a:rPr>
                  <a:t>N</a:t>
                </a:r>
                <a:endParaRPr lang="en-US"/>
              </a:p>
            </p:txBody>
          </p:sp>
          <p:sp>
            <p:nvSpPr>
              <p:cNvPr id="26666" name="Rectangle 191"/>
              <p:cNvSpPr>
                <a:spLocks noChangeArrowheads="1"/>
              </p:cNvSpPr>
              <p:nvPr/>
            </p:nvSpPr>
            <p:spPr bwMode="auto">
              <a:xfrm>
                <a:off x="2007" y="3000"/>
                <a:ext cx="178" cy="2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500">
                    <a:solidFill>
                      <a:srgbClr val="000000"/>
                    </a:solidFill>
                  </a:rPr>
                  <a:t>or</a:t>
                </a:r>
                <a:endParaRPr lang="en-US"/>
              </a:p>
            </p:txBody>
          </p:sp>
          <p:sp>
            <p:nvSpPr>
              <p:cNvPr id="26667" name="Rectangle 193"/>
              <p:cNvSpPr>
                <a:spLocks noChangeArrowheads="1"/>
              </p:cNvSpPr>
              <p:nvPr/>
            </p:nvSpPr>
            <p:spPr bwMode="auto">
              <a:xfrm>
                <a:off x="1630" y="3156"/>
                <a:ext cx="156" cy="2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500">
                    <a:solidFill>
                      <a:srgbClr val="000000"/>
                    </a:solidFill>
                  </a:rPr>
                  <a:t>in</a:t>
                </a:r>
                <a:endParaRPr lang="en-US"/>
              </a:p>
            </p:txBody>
          </p:sp>
          <p:sp>
            <p:nvSpPr>
              <p:cNvPr id="26668" name="Rectangle 194"/>
              <p:cNvSpPr>
                <a:spLocks noChangeArrowheads="1"/>
              </p:cNvSpPr>
              <p:nvPr/>
            </p:nvSpPr>
            <p:spPr bwMode="auto">
              <a:xfrm>
                <a:off x="1634" y="2874"/>
                <a:ext cx="156" cy="2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500">
                    <a:solidFill>
                      <a:srgbClr val="000000"/>
                    </a:solidFill>
                  </a:rPr>
                  <a:t>lb</a:t>
                </a:r>
                <a:endParaRPr lang="en-US"/>
              </a:p>
            </p:txBody>
          </p:sp>
          <p:sp>
            <p:nvSpPr>
              <p:cNvPr id="26669" name="Rectangle 196"/>
              <p:cNvSpPr>
                <a:spLocks noChangeArrowheads="1"/>
              </p:cNvSpPr>
              <p:nvPr/>
            </p:nvSpPr>
            <p:spPr bwMode="auto">
              <a:xfrm>
                <a:off x="1463" y="2980"/>
                <a:ext cx="117" cy="2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500">
                    <a:solidFill>
                      <a:srgbClr val="000000"/>
                    </a:solidFill>
                  </a:rPr>
                  <a:t>=</a:t>
                </a:r>
                <a:endParaRPr lang="en-US"/>
              </a:p>
            </p:txBody>
          </p:sp>
          <p:sp>
            <p:nvSpPr>
              <p:cNvPr id="26670" name="Line 202"/>
              <p:cNvSpPr>
                <a:spLocks noChangeShapeType="1"/>
              </p:cNvSpPr>
              <p:nvPr/>
            </p:nvSpPr>
            <p:spPr bwMode="auto">
              <a:xfrm>
                <a:off x="1072" y="3130"/>
                <a:ext cx="26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1" name="Group 223"/>
            <p:cNvGrpSpPr>
              <a:grpSpLocks/>
            </p:cNvGrpSpPr>
            <p:nvPr/>
          </p:nvGrpSpPr>
          <p:grpSpPr bwMode="auto">
            <a:xfrm>
              <a:off x="1229" y="1208"/>
              <a:ext cx="1038" cy="1134"/>
              <a:chOff x="1229" y="1208"/>
              <a:chExt cx="1038" cy="1134"/>
            </a:xfrm>
          </p:grpSpPr>
          <p:sp>
            <p:nvSpPr>
              <p:cNvPr id="26645" name="Freeform 28"/>
              <p:cNvSpPr>
                <a:spLocks/>
              </p:cNvSpPr>
              <p:nvPr/>
            </p:nvSpPr>
            <p:spPr bwMode="auto">
              <a:xfrm>
                <a:off x="1234" y="1624"/>
                <a:ext cx="1029" cy="400"/>
              </a:xfrm>
              <a:custGeom>
                <a:avLst/>
                <a:gdLst>
                  <a:gd name="T0" fmla="*/ 0 w 1024"/>
                  <a:gd name="T1" fmla="*/ 264 h 400"/>
                  <a:gd name="T2" fmla="*/ 585 w 1024"/>
                  <a:gd name="T3" fmla="*/ 400 h 400"/>
                  <a:gd name="T4" fmla="*/ 1039 w 1024"/>
                  <a:gd name="T5" fmla="*/ 136 h 400"/>
                  <a:gd name="T6" fmla="*/ 462 w 1024"/>
                  <a:gd name="T7" fmla="*/ 0 h 400"/>
                  <a:gd name="T8" fmla="*/ 0 w 1024"/>
                  <a:gd name="T9" fmla="*/ 264 h 4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4"/>
                  <a:gd name="T16" fmla="*/ 0 h 400"/>
                  <a:gd name="T17" fmla="*/ 1024 w 1024"/>
                  <a:gd name="T18" fmla="*/ 400 h 4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4" h="400">
                    <a:moveTo>
                      <a:pt x="0" y="264"/>
                    </a:moveTo>
                    <a:lnTo>
                      <a:pt x="576" y="400"/>
                    </a:lnTo>
                    <a:lnTo>
                      <a:pt x="1024" y="136"/>
                    </a:lnTo>
                    <a:lnTo>
                      <a:pt x="456" y="0"/>
                    </a:lnTo>
                    <a:lnTo>
                      <a:pt x="0" y="264"/>
                    </a:lnTo>
                    <a:close/>
                  </a:path>
                </a:pathLst>
              </a:custGeom>
              <a:solidFill>
                <a:srgbClr val="66CC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46" name="Freeform 29"/>
              <p:cNvSpPr>
                <a:spLocks/>
              </p:cNvSpPr>
              <p:nvPr/>
            </p:nvSpPr>
            <p:spPr bwMode="auto">
              <a:xfrm>
                <a:off x="1229" y="1470"/>
                <a:ext cx="1032" cy="872"/>
              </a:xfrm>
              <a:custGeom>
                <a:avLst/>
                <a:gdLst>
                  <a:gd name="T0" fmla="*/ 0 w 1032"/>
                  <a:gd name="T1" fmla="*/ 0 h 872"/>
                  <a:gd name="T2" fmla="*/ 0 w 1032"/>
                  <a:gd name="T3" fmla="*/ 736 h 872"/>
                  <a:gd name="T4" fmla="*/ 576 w 1032"/>
                  <a:gd name="T5" fmla="*/ 872 h 872"/>
                  <a:gd name="T6" fmla="*/ 1032 w 1032"/>
                  <a:gd name="T7" fmla="*/ 608 h 87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032"/>
                  <a:gd name="T13" fmla="*/ 0 h 872"/>
                  <a:gd name="T14" fmla="*/ 1032 w 1032"/>
                  <a:gd name="T15" fmla="*/ 872 h 87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032" h="872">
                    <a:moveTo>
                      <a:pt x="0" y="0"/>
                    </a:moveTo>
                    <a:lnTo>
                      <a:pt x="0" y="736"/>
                    </a:lnTo>
                    <a:lnTo>
                      <a:pt x="576" y="872"/>
                    </a:lnTo>
                    <a:lnTo>
                      <a:pt x="1032" y="608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47" name="Freeform 32"/>
              <p:cNvSpPr>
                <a:spLocks/>
              </p:cNvSpPr>
              <p:nvPr/>
            </p:nvSpPr>
            <p:spPr bwMode="auto">
              <a:xfrm>
                <a:off x="1232" y="1210"/>
                <a:ext cx="1032" cy="869"/>
              </a:xfrm>
              <a:custGeom>
                <a:avLst/>
                <a:gdLst>
                  <a:gd name="T0" fmla="*/ 1032 w 1032"/>
                  <a:gd name="T1" fmla="*/ 847 h 880"/>
                  <a:gd name="T2" fmla="*/ 1032 w 1032"/>
                  <a:gd name="T3" fmla="*/ 130 h 880"/>
                  <a:gd name="T4" fmla="*/ 464 w 1032"/>
                  <a:gd name="T5" fmla="*/ 0 h 880"/>
                  <a:gd name="T6" fmla="*/ 0 w 1032"/>
                  <a:gd name="T7" fmla="*/ 255 h 88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032"/>
                  <a:gd name="T13" fmla="*/ 0 h 880"/>
                  <a:gd name="T14" fmla="*/ 1032 w 1032"/>
                  <a:gd name="T15" fmla="*/ 880 h 88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032" h="880">
                    <a:moveTo>
                      <a:pt x="1032" y="880"/>
                    </a:moveTo>
                    <a:lnTo>
                      <a:pt x="1032" y="136"/>
                    </a:lnTo>
                    <a:lnTo>
                      <a:pt x="464" y="0"/>
                    </a:lnTo>
                    <a:lnTo>
                      <a:pt x="0" y="264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48" name="Freeform 33"/>
              <p:cNvSpPr>
                <a:spLocks/>
              </p:cNvSpPr>
              <p:nvPr/>
            </p:nvSpPr>
            <p:spPr bwMode="auto">
              <a:xfrm>
                <a:off x="1234" y="1346"/>
                <a:ext cx="1032" cy="264"/>
              </a:xfrm>
              <a:custGeom>
                <a:avLst/>
                <a:gdLst>
                  <a:gd name="T0" fmla="*/ 0 w 1032"/>
                  <a:gd name="T1" fmla="*/ 128 h 264"/>
                  <a:gd name="T2" fmla="*/ 568 w 1032"/>
                  <a:gd name="T3" fmla="*/ 264 h 264"/>
                  <a:gd name="T4" fmla="*/ 1032 w 1032"/>
                  <a:gd name="T5" fmla="*/ 0 h 264"/>
                  <a:gd name="T6" fmla="*/ 0 60000 65536"/>
                  <a:gd name="T7" fmla="*/ 0 60000 65536"/>
                  <a:gd name="T8" fmla="*/ 0 60000 65536"/>
                  <a:gd name="T9" fmla="*/ 0 w 1032"/>
                  <a:gd name="T10" fmla="*/ 0 h 264"/>
                  <a:gd name="T11" fmla="*/ 1032 w 1032"/>
                  <a:gd name="T12" fmla="*/ 264 h 2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032" h="264">
                    <a:moveTo>
                      <a:pt x="0" y="128"/>
                    </a:moveTo>
                    <a:lnTo>
                      <a:pt x="568" y="264"/>
                    </a:lnTo>
                    <a:lnTo>
                      <a:pt x="1032" y="0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49" name="Line 35"/>
              <p:cNvSpPr>
                <a:spLocks noChangeShapeType="1"/>
              </p:cNvSpPr>
              <p:nvPr/>
            </p:nvSpPr>
            <p:spPr bwMode="auto">
              <a:xfrm flipV="1">
                <a:off x="1802" y="1606"/>
                <a:ext cx="1" cy="7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50" name="Line 207"/>
              <p:cNvSpPr>
                <a:spLocks noChangeShapeType="1"/>
              </p:cNvSpPr>
              <p:nvPr/>
            </p:nvSpPr>
            <p:spPr bwMode="auto">
              <a:xfrm>
                <a:off x="1699" y="1208"/>
                <a:ext cx="0" cy="73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51" name="Line 208"/>
              <p:cNvSpPr>
                <a:spLocks noChangeShapeType="1"/>
              </p:cNvSpPr>
              <p:nvPr/>
            </p:nvSpPr>
            <p:spPr bwMode="auto">
              <a:xfrm flipV="1">
                <a:off x="1229" y="1936"/>
                <a:ext cx="475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52" name="Line 209"/>
              <p:cNvSpPr>
                <a:spLocks noChangeShapeType="1"/>
              </p:cNvSpPr>
              <p:nvPr/>
            </p:nvSpPr>
            <p:spPr bwMode="auto">
              <a:xfrm flipH="1" flipV="1">
                <a:off x="1699" y="1933"/>
                <a:ext cx="568" cy="14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15" name="Rectangle 3"/>
          <p:cNvSpPr>
            <a:spLocks noChangeArrowheads="1"/>
          </p:cNvSpPr>
          <p:nvPr/>
        </p:nvSpPr>
        <p:spPr bwMode="auto">
          <a:xfrm>
            <a:off x="4822825" y="4299284"/>
            <a:ext cx="23399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b="1"/>
              <a:t>•  </a:t>
            </a:r>
            <a:r>
              <a:rPr lang="en-US" b="1">
                <a:solidFill>
                  <a:schemeClr val="accent2"/>
                </a:solidFill>
              </a:rPr>
              <a:t>Tensile</a:t>
            </a:r>
            <a:r>
              <a:rPr lang="en-US" b="1"/>
              <a:t> strain:</a:t>
            </a:r>
          </a:p>
        </p:txBody>
      </p:sp>
      <p:sp>
        <p:nvSpPr>
          <p:cNvPr id="116" name="Rectangle 4"/>
          <p:cNvSpPr>
            <a:spLocks noChangeArrowheads="1"/>
          </p:cNvSpPr>
          <p:nvPr/>
        </p:nvSpPr>
        <p:spPr bwMode="auto">
          <a:xfrm>
            <a:off x="6853237" y="4318000"/>
            <a:ext cx="2290763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b="1" dirty="0"/>
              <a:t>•  </a:t>
            </a:r>
            <a:r>
              <a:rPr lang="en-US" b="1" dirty="0">
                <a:solidFill>
                  <a:schemeClr val="accent2"/>
                </a:solidFill>
              </a:rPr>
              <a:t>Lateral</a:t>
            </a:r>
            <a:r>
              <a:rPr lang="en-US" b="1" dirty="0"/>
              <a:t> strain:</a:t>
            </a:r>
          </a:p>
        </p:txBody>
      </p:sp>
      <p:sp>
        <p:nvSpPr>
          <p:cNvPr id="117" name="Rectangle 12"/>
          <p:cNvSpPr txBox="1">
            <a:spLocks noChangeArrowheads="1"/>
          </p:cNvSpPr>
          <p:nvPr/>
        </p:nvSpPr>
        <p:spPr>
          <a:xfrm>
            <a:off x="4343400" y="0"/>
            <a:ext cx="48006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Engineering Strain</a:t>
            </a:r>
          </a:p>
        </p:txBody>
      </p:sp>
      <p:grpSp>
        <p:nvGrpSpPr>
          <p:cNvPr id="118" name="Group 98"/>
          <p:cNvGrpSpPr>
            <a:grpSpLocks/>
          </p:cNvGrpSpPr>
          <p:nvPr/>
        </p:nvGrpSpPr>
        <p:grpSpPr bwMode="auto">
          <a:xfrm>
            <a:off x="4953000" y="4727575"/>
            <a:ext cx="1066800" cy="965200"/>
            <a:chOff x="872" y="1096"/>
            <a:chExt cx="672" cy="608"/>
          </a:xfrm>
        </p:grpSpPr>
        <p:sp>
          <p:nvSpPr>
            <p:cNvPr id="119" name="Rectangle 80"/>
            <p:cNvSpPr>
              <a:spLocks noChangeArrowheads="1"/>
            </p:cNvSpPr>
            <p:nvPr/>
          </p:nvSpPr>
          <p:spPr bwMode="auto">
            <a:xfrm>
              <a:off x="872" y="1200"/>
              <a:ext cx="98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>
                  <a:solidFill>
                    <a:srgbClr val="000000"/>
                  </a:solidFill>
                  <a:latin typeface="Symbol" pitchFamily="18" charset="2"/>
                </a:rPr>
                <a:t>e</a:t>
              </a:r>
              <a:endParaRPr lang="en-US">
                <a:latin typeface="Times" pitchFamily="18" charset="0"/>
              </a:endParaRPr>
            </a:p>
          </p:txBody>
        </p:sp>
        <p:sp>
          <p:nvSpPr>
            <p:cNvPr id="120" name="Rectangle 81"/>
            <p:cNvSpPr>
              <a:spLocks noChangeArrowheads="1"/>
            </p:cNvSpPr>
            <p:nvPr/>
          </p:nvSpPr>
          <p:spPr bwMode="auto">
            <a:xfrm>
              <a:off x="1064" y="1200"/>
              <a:ext cx="123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lang="en-US">
                <a:latin typeface="Times" pitchFamily="18" charset="0"/>
              </a:endParaRPr>
            </a:p>
          </p:txBody>
        </p:sp>
        <p:sp>
          <p:nvSpPr>
            <p:cNvPr id="121" name="Line 82"/>
            <p:cNvSpPr>
              <a:spLocks noChangeShapeType="1"/>
            </p:cNvSpPr>
            <p:nvPr/>
          </p:nvSpPr>
          <p:spPr bwMode="auto">
            <a:xfrm>
              <a:off x="1248" y="1424"/>
              <a:ext cx="29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2" name="Rectangle 83"/>
            <p:cNvSpPr>
              <a:spLocks noChangeArrowheads="1"/>
            </p:cNvSpPr>
            <p:nvPr/>
          </p:nvSpPr>
          <p:spPr bwMode="auto">
            <a:xfrm>
              <a:off x="1312" y="1096"/>
              <a:ext cx="111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>
                  <a:solidFill>
                    <a:srgbClr val="008800"/>
                  </a:solidFill>
                  <a:latin typeface="Symbol" pitchFamily="18" charset="2"/>
                </a:rPr>
                <a:t>d</a:t>
              </a:r>
              <a:endParaRPr lang="en-US">
                <a:latin typeface="Times" pitchFamily="18" charset="0"/>
              </a:endParaRPr>
            </a:p>
          </p:txBody>
        </p:sp>
        <p:sp>
          <p:nvSpPr>
            <p:cNvPr id="123" name="Rectangle 84"/>
            <p:cNvSpPr>
              <a:spLocks noChangeArrowheads="1"/>
            </p:cNvSpPr>
            <p:nvPr/>
          </p:nvSpPr>
          <p:spPr bwMode="auto">
            <a:xfrm>
              <a:off x="1248" y="1424"/>
              <a:ext cx="125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i="1">
                  <a:solidFill>
                    <a:srgbClr val="000000"/>
                  </a:solidFill>
                </a:rPr>
                <a:t>L</a:t>
              </a:r>
              <a:endParaRPr lang="en-US" i="1"/>
            </a:p>
          </p:txBody>
        </p:sp>
        <p:sp>
          <p:nvSpPr>
            <p:cNvPr id="124" name="Rectangle 85"/>
            <p:cNvSpPr>
              <a:spLocks noChangeArrowheads="1"/>
            </p:cNvSpPr>
            <p:nvPr/>
          </p:nvSpPr>
          <p:spPr bwMode="auto">
            <a:xfrm>
              <a:off x="1384" y="1512"/>
              <a:ext cx="89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 i="1" dirty="0">
                  <a:solidFill>
                    <a:srgbClr val="000000"/>
                  </a:solidFill>
                </a:rPr>
                <a:t>o</a:t>
              </a:r>
              <a:endParaRPr lang="en-US" i="1" dirty="0"/>
            </a:p>
          </p:txBody>
        </p:sp>
      </p:grpSp>
      <p:sp>
        <p:nvSpPr>
          <p:cNvPr id="125" name="Rectangle 92"/>
          <p:cNvSpPr>
            <a:spLocks noChangeArrowheads="1"/>
          </p:cNvSpPr>
          <p:nvPr/>
        </p:nvSpPr>
        <p:spPr bwMode="auto">
          <a:xfrm>
            <a:off x="7602537" y="4737100"/>
            <a:ext cx="195263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800">
                <a:solidFill>
                  <a:srgbClr val="000000"/>
                </a:solidFill>
                <a:latin typeface="Symbol" pitchFamily="18" charset="2"/>
              </a:rPr>
              <a:t>-</a:t>
            </a:r>
            <a:endParaRPr lang="en-US">
              <a:latin typeface="Times" pitchFamily="18" charset="0"/>
            </a:endParaRPr>
          </a:p>
        </p:txBody>
      </p:sp>
      <p:sp>
        <p:nvSpPr>
          <p:cNvPr id="126" name="Rectangle 93"/>
          <p:cNvSpPr>
            <a:spLocks noChangeArrowheads="1"/>
          </p:cNvSpPr>
          <p:nvPr/>
        </p:nvSpPr>
        <p:spPr bwMode="auto">
          <a:xfrm>
            <a:off x="7793037" y="4737100"/>
            <a:ext cx="176213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800">
                <a:solidFill>
                  <a:srgbClr val="004400"/>
                </a:solidFill>
                <a:latin typeface="Symbol" pitchFamily="18" charset="2"/>
              </a:rPr>
              <a:t>d</a:t>
            </a:r>
            <a:endParaRPr lang="en-US">
              <a:latin typeface="Times" pitchFamily="18" charset="0"/>
            </a:endParaRPr>
          </a:p>
        </p:txBody>
      </p:sp>
      <p:grpSp>
        <p:nvGrpSpPr>
          <p:cNvPr id="127" name="Group 97"/>
          <p:cNvGrpSpPr>
            <a:grpSpLocks/>
          </p:cNvGrpSpPr>
          <p:nvPr/>
        </p:nvGrpSpPr>
        <p:grpSpPr bwMode="auto">
          <a:xfrm>
            <a:off x="7043737" y="4902200"/>
            <a:ext cx="1130300" cy="812800"/>
            <a:chOff x="3960" y="1184"/>
            <a:chExt cx="712" cy="512"/>
          </a:xfrm>
        </p:grpSpPr>
        <p:sp>
          <p:nvSpPr>
            <p:cNvPr id="128" name="Rectangle 88"/>
            <p:cNvSpPr>
              <a:spLocks noChangeArrowheads="1"/>
            </p:cNvSpPr>
            <p:nvPr/>
          </p:nvSpPr>
          <p:spPr bwMode="auto">
            <a:xfrm>
              <a:off x="3960" y="1200"/>
              <a:ext cx="98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>
                  <a:solidFill>
                    <a:srgbClr val="000000"/>
                  </a:solidFill>
                  <a:latin typeface="Symbol" pitchFamily="18" charset="2"/>
                </a:rPr>
                <a:t>e</a:t>
              </a:r>
              <a:endParaRPr lang="en-US">
                <a:latin typeface="Times" pitchFamily="18" charset="0"/>
              </a:endParaRPr>
            </a:p>
          </p:txBody>
        </p:sp>
        <p:sp>
          <p:nvSpPr>
            <p:cNvPr id="129" name="Rectangle 89"/>
            <p:cNvSpPr>
              <a:spLocks noChangeArrowheads="1"/>
            </p:cNvSpPr>
            <p:nvPr/>
          </p:nvSpPr>
          <p:spPr bwMode="auto">
            <a:xfrm>
              <a:off x="4056" y="1304"/>
              <a:ext cx="89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 i="1">
                  <a:solidFill>
                    <a:srgbClr val="000000"/>
                  </a:solidFill>
                </a:rPr>
                <a:t>L</a:t>
              </a:r>
              <a:endParaRPr lang="en-US" i="1"/>
            </a:p>
          </p:txBody>
        </p:sp>
        <p:sp>
          <p:nvSpPr>
            <p:cNvPr id="130" name="Rectangle 90"/>
            <p:cNvSpPr>
              <a:spLocks noChangeArrowheads="1"/>
            </p:cNvSpPr>
            <p:nvPr/>
          </p:nvSpPr>
          <p:spPr bwMode="auto">
            <a:xfrm>
              <a:off x="4200" y="1200"/>
              <a:ext cx="123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lang="en-US">
                <a:latin typeface="Times" pitchFamily="18" charset="0"/>
              </a:endParaRPr>
            </a:p>
          </p:txBody>
        </p:sp>
        <p:sp>
          <p:nvSpPr>
            <p:cNvPr id="131" name="Line 91"/>
            <p:cNvSpPr>
              <a:spLocks noChangeShapeType="1"/>
            </p:cNvSpPr>
            <p:nvPr/>
          </p:nvSpPr>
          <p:spPr bwMode="auto">
            <a:xfrm>
              <a:off x="4376" y="1416"/>
              <a:ext cx="29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2" name="Rectangle 94"/>
            <p:cNvSpPr>
              <a:spLocks noChangeArrowheads="1"/>
            </p:cNvSpPr>
            <p:nvPr/>
          </p:nvSpPr>
          <p:spPr bwMode="auto">
            <a:xfrm>
              <a:off x="4544" y="1184"/>
              <a:ext cx="89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 i="1">
                  <a:solidFill>
                    <a:srgbClr val="004400"/>
                  </a:solidFill>
                </a:rPr>
                <a:t>L</a:t>
              </a:r>
              <a:endParaRPr lang="en-US" i="1"/>
            </a:p>
          </p:txBody>
        </p:sp>
        <p:sp>
          <p:nvSpPr>
            <p:cNvPr id="133" name="Rectangle 95"/>
            <p:cNvSpPr>
              <a:spLocks noChangeArrowheads="1"/>
            </p:cNvSpPr>
            <p:nvPr/>
          </p:nvSpPr>
          <p:spPr bwMode="auto">
            <a:xfrm>
              <a:off x="4384" y="1416"/>
              <a:ext cx="16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i="1">
                  <a:solidFill>
                    <a:srgbClr val="000000"/>
                  </a:solidFill>
                </a:rPr>
                <a:t>w</a:t>
              </a:r>
              <a:endParaRPr lang="en-US" i="1"/>
            </a:p>
          </p:txBody>
        </p:sp>
        <p:sp>
          <p:nvSpPr>
            <p:cNvPr id="134" name="Rectangle 96"/>
            <p:cNvSpPr>
              <a:spLocks noChangeArrowheads="1"/>
            </p:cNvSpPr>
            <p:nvPr/>
          </p:nvSpPr>
          <p:spPr bwMode="auto">
            <a:xfrm>
              <a:off x="4568" y="1504"/>
              <a:ext cx="89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 i="1">
                  <a:solidFill>
                    <a:srgbClr val="000000"/>
                  </a:solidFill>
                </a:rPr>
                <a:t>o</a:t>
              </a:r>
              <a:endParaRPr lang="en-US" i="1"/>
            </a:p>
          </p:txBody>
        </p:sp>
      </p:grpSp>
      <p:grpSp>
        <p:nvGrpSpPr>
          <p:cNvPr id="135" name="Group 230"/>
          <p:cNvGrpSpPr>
            <a:grpSpLocks/>
          </p:cNvGrpSpPr>
          <p:nvPr/>
        </p:nvGrpSpPr>
        <p:grpSpPr bwMode="auto">
          <a:xfrm>
            <a:off x="5791200" y="1374775"/>
            <a:ext cx="2211388" cy="2740025"/>
            <a:chOff x="2096" y="648"/>
            <a:chExt cx="1393" cy="1726"/>
          </a:xfrm>
        </p:grpSpPr>
        <p:sp>
          <p:nvSpPr>
            <p:cNvPr id="136" name="Rectangle 103"/>
            <p:cNvSpPr>
              <a:spLocks noChangeArrowheads="1"/>
            </p:cNvSpPr>
            <p:nvPr/>
          </p:nvSpPr>
          <p:spPr bwMode="auto">
            <a:xfrm>
              <a:off x="2352" y="1112"/>
              <a:ext cx="728" cy="728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37" name="Group 107"/>
            <p:cNvGrpSpPr>
              <a:grpSpLocks/>
            </p:cNvGrpSpPr>
            <p:nvPr/>
          </p:nvGrpSpPr>
          <p:grpSpPr bwMode="auto">
            <a:xfrm>
              <a:off x="2656" y="648"/>
              <a:ext cx="112" cy="288"/>
              <a:chOff x="2656" y="648"/>
              <a:chExt cx="112" cy="288"/>
            </a:xfrm>
          </p:grpSpPr>
          <p:sp>
            <p:nvSpPr>
              <p:cNvPr id="191" name="Freeform 105"/>
              <p:cNvSpPr>
                <a:spLocks/>
              </p:cNvSpPr>
              <p:nvPr/>
            </p:nvSpPr>
            <p:spPr bwMode="auto">
              <a:xfrm>
                <a:off x="2656" y="648"/>
                <a:ext cx="112" cy="120"/>
              </a:xfrm>
              <a:custGeom>
                <a:avLst/>
                <a:gdLst>
                  <a:gd name="T0" fmla="*/ 56 w 112"/>
                  <a:gd name="T1" fmla="*/ 0 h 120"/>
                  <a:gd name="T2" fmla="*/ 112 w 112"/>
                  <a:gd name="T3" fmla="*/ 120 h 120"/>
                  <a:gd name="T4" fmla="*/ 56 w 112"/>
                  <a:gd name="T5" fmla="*/ 80 h 120"/>
                  <a:gd name="T6" fmla="*/ 0 w 112"/>
                  <a:gd name="T7" fmla="*/ 120 h 120"/>
                  <a:gd name="T8" fmla="*/ 56 w 112"/>
                  <a:gd name="T9" fmla="*/ 0 h 1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2"/>
                  <a:gd name="T16" fmla="*/ 0 h 120"/>
                  <a:gd name="T17" fmla="*/ 112 w 112"/>
                  <a:gd name="T18" fmla="*/ 120 h 12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2" h="120">
                    <a:moveTo>
                      <a:pt x="56" y="0"/>
                    </a:moveTo>
                    <a:lnTo>
                      <a:pt x="112" y="120"/>
                    </a:lnTo>
                    <a:lnTo>
                      <a:pt x="56" y="80"/>
                    </a:lnTo>
                    <a:lnTo>
                      <a:pt x="0" y="120"/>
                    </a:lnTo>
                    <a:lnTo>
                      <a:pt x="56" y="0"/>
                    </a:lnTo>
                    <a:close/>
                  </a:path>
                </a:pathLst>
              </a:custGeom>
              <a:solidFill>
                <a:srgbClr val="008800"/>
              </a:solidFill>
              <a:ln w="12700">
                <a:solidFill>
                  <a:srgbClr val="0088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2" name="Line 106"/>
              <p:cNvSpPr>
                <a:spLocks noChangeShapeType="1"/>
              </p:cNvSpPr>
              <p:nvPr/>
            </p:nvSpPr>
            <p:spPr bwMode="auto">
              <a:xfrm>
                <a:off x="2712" y="728"/>
                <a:ext cx="1" cy="208"/>
              </a:xfrm>
              <a:prstGeom prst="line">
                <a:avLst/>
              </a:prstGeom>
              <a:noFill/>
              <a:ln w="38100">
                <a:solidFill>
                  <a:srgbClr val="0088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38" name="Group 110"/>
            <p:cNvGrpSpPr>
              <a:grpSpLocks/>
            </p:cNvGrpSpPr>
            <p:nvPr/>
          </p:nvGrpSpPr>
          <p:grpSpPr bwMode="auto">
            <a:xfrm>
              <a:off x="2648" y="2000"/>
              <a:ext cx="112" cy="288"/>
              <a:chOff x="2648" y="2000"/>
              <a:chExt cx="112" cy="288"/>
            </a:xfrm>
          </p:grpSpPr>
          <p:sp>
            <p:nvSpPr>
              <p:cNvPr id="189" name="Freeform 108"/>
              <p:cNvSpPr>
                <a:spLocks/>
              </p:cNvSpPr>
              <p:nvPr/>
            </p:nvSpPr>
            <p:spPr bwMode="auto">
              <a:xfrm>
                <a:off x="2648" y="2168"/>
                <a:ext cx="112" cy="120"/>
              </a:xfrm>
              <a:custGeom>
                <a:avLst/>
                <a:gdLst>
                  <a:gd name="T0" fmla="*/ 56 w 112"/>
                  <a:gd name="T1" fmla="*/ 120 h 120"/>
                  <a:gd name="T2" fmla="*/ 0 w 112"/>
                  <a:gd name="T3" fmla="*/ 0 h 120"/>
                  <a:gd name="T4" fmla="*/ 56 w 112"/>
                  <a:gd name="T5" fmla="*/ 40 h 120"/>
                  <a:gd name="T6" fmla="*/ 112 w 112"/>
                  <a:gd name="T7" fmla="*/ 0 h 120"/>
                  <a:gd name="T8" fmla="*/ 56 w 112"/>
                  <a:gd name="T9" fmla="*/ 120 h 1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2"/>
                  <a:gd name="T16" fmla="*/ 0 h 120"/>
                  <a:gd name="T17" fmla="*/ 112 w 112"/>
                  <a:gd name="T18" fmla="*/ 120 h 12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2" h="120">
                    <a:moveTo>
                      <a:pt x="56" y="120"/>
                    </a:moveTo>
                    <a:lnTo>
                      <a:pt x="0" y="0"/>
                    </a:lnTo>
                    <a:lnTo>
                      <a:pt x="56" y="40"/>
                    </a:lnTo>
                    <a:lnTo>
                      <a:pt x="112" y="0"/>
                    </a:lnTo>
                    <a:lnTo>
                      <a:pt x="56" y="120"/>
                    </a:lnTo>
                    <a:close/>
                  </a:path>
                </a:pathLst>
              </a:custGeom>
              <a:solidFill>
                <a:srgbClr val="008800"/>
              </a:solidFill>
              <a:ln w="12700">
                <a:solidFill>
                  <a:srgbClr val="0088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0" name="Line 109"/>
              <p:cNvSpPr>
                <a:spLocks noChangeShapeType="1"/>
              </p:cNvSpPr>
              <p:nvPr/>
            </p:nvSpPr>
            <p:spPr bwMode="auto">
              <a:xfrm flipV="1">
                <a:off x="2704" y="2000"/>
                <a:ext cx="1" cy="208"/>
              </a:xfrm>
              <a:prstGeom prst="line">
                <a:avLst/>
              </a:prstGeom>
              <a:noFill/>
              <a:ln w="38100">
                <a:solidFill>
                  <a:srgbClr val="0088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39" name="Line 116"/>
            <p:cNvSpPr>
              <a:spLocks noChangeShapeType="1"/>
            </p:cNvSpPr>
            <p:nvPr/>
          </p:nvSpPr>
          <p:spPr bwMode="auto">
            <a:xfrm>
              <a:off x="2976" y="1112"/>
              <a:ext cx="24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0" name="Line 117"/>
            <p:cNvSpPr>
              <a:spLocks noChangeShapeType="1"/>
            </p:cNvSpPr>
            <p:nvPr/>
          </p:nvSpPr>
          <p:spPr bwMode="auto">
            <a:xfrm>
              <a:off x="3032" y="1112"/>
              <a:ext cx="24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1" name="Rectangle 121"/>
            <p:cNvSpPr>
              <a:spLocks noChangeArrowheads="1"/>
            </p:cNvSpPr>
            <p:nvPr/>
          </p:nvSpPr>
          <p:spPr bwMode="auto">
            <a:xfrm>
              <a:off x="3136" y="904"/>
              <a:ext cx="95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008800"/>
                  </a:solidFill>
                  <a:latin typeface="Symbol" pitchFamily="18" charset="2"/>
                </a:rPr>
                <a:t>d</a:t>
              </a:r>
              <a:endParaRPr lang="en-US">
                <a:latin typeface="Times" pitchFamily="18" charset="0"/>
              </a:endParaRPr>
            </a:p>
          </p:txBody>
        </p:sp>
        <p:sp>
          <p:nvSpPr>
            <p:cNvPr id="142" name="Rectangle 122"/>
            <p:cNvSpPr>
              <a:spLocks noChangeArrowheads="1"/>
            </p:cNvSpPr>
            <p:nvPr/>
          </p:nvSpPr>
          <p:spPr bwMode="auto">
            <a:xfrm>
              <a:off x="3232" y="912"/>
              <a:ext cx="160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008800"/>
                  </a:solidFill>
                </a:rPr>
                <a:t>/2</a:t>
              </a:r>
              <a:endParaRPr lang="en-US"/>
            </a:p>
          </p:txBody>
        </p:sp>
        <p:grpSp>
          <p:nvGrpSpPr>
            <p:cNvPr id="143" name="Group 226"/>
            <p:cNvGrpSpPr>
              <a:grpSpLocks/>
            </p:cNvGrpSpPr>
            <p:nvPr/>
          </p:nvGrpSpPr>
          <p:grpSpPr bwMode="auto">
            <a:xfrm>
              <a:off x="2096" y="2110"/>
              <a:ext cx="352" cy="264"/>
              <a:chOff x="2096" y="2110"/>
              <a:chExt cx="352" cy="264"/>
            </a:xfrm>
          </p:grpSpPr>
          <p:sp>
            <p:nvSpPr>
              <p:cNvPr id="186" name="Rectangle 158"/>
              <p:cNvSpPr>
                <a:spLocks noChangeArrowheads="1"/>
              </p:cNvSpPr>
              <p:nvPr/>
            </p:nvSpPr>
            <p:spPr bwMode="auto">
              <a:xfrm>
                <a:off x="2096" y="2110"/>
                <a:ext cx="95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>
                    <a:solidFill>
                      <a:srgbClr val="004400"/>
                    </a:solidFill>
                    <a:latin typeface="Symbol" pitchFamily="18" charset="2"/>
                  </a:rPr>
                  <a:t>d</a:t>
                </a:r>
                <a:endParaRPr lang="en-US">
                  <a:latin typeface="Times" pitchFamily="18" charset="0"/>
                </a:endParaRPr>
              </a:p>
            </p:txBody>
          </p:sp>
          <p:sp>
            <p:nvSpPr>
              <p:cNvPr id="187" name="Rectangle 159"/>
              <p:cNvSpPr>
                <a:spLocks noChangeArrowheads="1"/>
              </p:cNvSpPr>
              <p:nvPr/>
            </p:nvSpPr>
            <p:spPr bwMode="auto">
              <a:xfrm>
                <a:off x="2192" y="2182"/>
                <a:ext cx="89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000" i="1">
                    <a:solidFill>
                      <a:srgbClr val="004400"/>
                    </a:solidFill>
                  </a:rPr>
                  <a:t>L</a:t>
                </a:r>
                <a:endParaRPr lang="en-US" i="1"/>
              </a:p>
            </p:txBody>
          </p:sp>
          <p:sp>
            <p:nvSpPr>
              <p:cNvPr id="188" name="Rectangle 160"/>
              <p:cNvSpPr>
                <a:spLocks noChangeArrowheads="1"/>
              </p:cNvSpPr>
              <p:nvPr/>
            </p:nvSpPr>
            <p:spPr bwMode="auto">
              <a:xfrm>
                <a:off x="2288" y="2118"/>
                <a:ext cx="160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>
                    <a:solidFill>
                      <a:srgbClr val="004400"/>
                    </a:solidFill>
                  </a:rPr>
                  <a:t>/2</a:t>
                </a:r>
                <a:endParaRPr lang="en-US"/>
              </a:p>
            </p:txBody>
          </p:sp>
        </p:grpSp>
        <p:sp>
          <p:nvSpPr>
            <p:cNvPr id="144" name="Freeform 161"/>
            <p:cNvSpPr>
              <a:spLocks/>
            </p:cNvSpPr>
            <p:nvPr/>
          </p:nvSpPr>
          <p:spPr bwMode="auto">
            <a:xfrm>
              <a:off x="3176" y="1754"/>
              <a:ext cx="80" cy="88"/>
            </a:xfrm>
            <a:custGeom>
              <a:avLst/>
              <a:gdLst>
                <a:gd name="T0" fmla="*/ 40 w 80"/>
                <a:gd name="T1" fmla="*/ 88 h 88"/>
                <a:gd name="T2" fmla="*/ 0 w 80"/>
                <a:gd name="T3" fmla="*/ 0 h 88"/>
                <a:gd name="T4" fmla="*/ 40 w 80"/>
                <a:gd name="T5" fmla="*/ 32 h 88"/>
                <a:gd name="T6" fmla="*/ 80 w 80"/>
                <a:gd name="T7" fmla="*/ 0 h 88"/>
                <a:gd name="T8" fmla="*/ 40 w 80"/>
                <a:gd name="T9" fmla="*/ 88 h 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0"/>
                <a:gd name="T16" fmla="*/ 0 h 88"/>
                <a:gd name="T17" fmla="*/ 80 w 80"/>
                <a:gd name="T18" fmla="*/ 88 h 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0" h="88">
                  <a:moveTo>
                    <a:pt x="40" y="88"/>
                  </a:moveTo>
                  <a:lnTo>
                    <a:pt x="0" y="0"/>
                  </a:lnTo>
                  <a:lnTo>
                    <a:pt x="40" y="32"/>
                  </a:lnTo>
                  <a:lnTo>
                    <a:pt x="80" y="0"/>
                  </a:lnTo>
                  <a:lnTo>
                    <a:pt x="40" y="88"/>
                  </a:lnTo>
                  <a:close/>
                </a:path>
              </a:pathLst>
            </a:cu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" name="Freeform 162"/>
            <p:cNvSpPr>
              <a:spLocks/>
            </p:cNvSpPr>
            <p:nvPr/>
          </p:nvSpPr>
          <p:spPr bwMode="auto">
            <a:xfrm>
              <a:off x="3176" y="1112"/>
              <a:ext cx="80" cy="88"/>
            </a:xfrm>
            <a:custGeom>
              <a:avLst/>
              <a:gdLst>
                <a:gd name="T0" fmla="*/ 40 w 80"/>
                <a:gd name="T1" fmla="*/ 0 h 88"/>
                <a:gd name="T2" fmla="*/ 80 w 80"/>
                <a:gd name="T3" fmla="*/ 88 h 88"/>
                <a:gd name="T4" fmla="*/ 40 w 80"/>
                <a:gd name="T5" fmla="*/ 56 h 88"/>
                <a:gd name="T6" fmla="*/ 0 w 80"/>
                <a:gd name="T7" fmla="*/ 88 h 88"/>
                <a:gd name="T8" fmla="*/ 40 w 80"/>
                <a:gd name="T9" fmla="*/ 0 h 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0"/>
                <a:gd name="T16" fmla="*/ 0 h 88"/>
                <a:gd name="T17" fmla="*/ 80 w 80"/>
                <a:gd name="T18" fmla="*/ 88 h 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0" h="88">
                  <a:moveTo>
                    <a:pt x="40" y="0"/>
                  </a:moveTo>
                  <a:lnTo>
                    <a:pt x="80" y="88"/>
                  </a:lnTo>
                  <a:lnTo>
                    <a:pt x="40" y="56"/>
                  </a:lnTo>
                  <a:lnTo>
                    <a:pt x="0" y="88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" name="Rectangle 176"/>
            <p:cNvSpPr>
              <a:spLocks noChangeArrowheads="1"/>
            </p:cNvSpPr>
            <p:nvPr/>
          </p:nvSpPr>
          <p:spPr bwMode="auto">
            <a:xfrm>
              <a:off x="3264" y="1344"/>
              <a:ext cx="125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i="1">
                  <a:solidFill>
                    <a:srgbClr val="000000"/>
                  </a:solidFill>
                </a:rPr>
                <a:t>L</a:t>
              </a:r>
              <a:endParaRPr lang="en-US" i="1"/>
            </a:p>
          </p:txBody>
        </p:sp>
        <p:sp>
          <p:nvSpPr>
            <p:cNvPr id="147" name="Rectangle 177"/>
            <p:cNvSpPr>
              <a:spLocks noChangeArrowheads="1"/>
            </p:cNvSpPr>
            <p:nvPr/>
          </p:nvSpPr>
          <p:spPr bwMode="auto">
            <a:xfrm>
              <a:off x="3400" y="1432"/>
              <a:ext cx="89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 i="1">
                  <a:solidFill>
                    <a:srgbClr val="000000"/>
                  </a:solidFill>
                </a:rPr>
                <a:t>o</a:t>
              </a:r>
              <a:endParaRPr lang="en-US" i="1"/>
            </a:p>
          </p:txBody>
        </p:sp>
        <p:grpSp>
          <p:nvGrpSpPr>
            <p:cNvPr id="148" name="Group 191"/>
            <p:cNvGrpSpPr>
              <a:grpSpLocks/>
            </p:cNvGrpSpPr>
            <p:nvPr/>
          </p:nvGrpSpPr>
          <p:grpSpPr bwMode="auto">
            <a:xfrm>
              <a:off x="2368" y="1688"/>
              <a:ext cx="688" cy="80"/>
              <a:chOff x="2368" y="1688"/>
              <a:chExt cx="688" cy="80"/>
            </a:xfrm>
          </p:grpSpPr>
          <p:sp>
            <p:nvSpPr>
              <p:cNvPr id="173" name="Freeform 178"/>
              <p:cNvSpPr>
                <a:spLocks/>
              </p:cNvSpPr>
              <p:nvPr/>
            </p:nvSpPr>
            <p:spPr bwMode="auto">
              <a:xfrm>
                <a:off x="2368" y="1688"/>
                <a:ext cx="88" cy="80"/>
              </a:xfrm>
              <a:custGeom>
                <a:avLst/>
                <a:gdLst>
                  <a:gd name="T0" fmla="*/ 0 w 88"/>
                  <a:gd name="T1" fmla="*/ 40 h 80"/>
                  <a:gd name="T2" fmla="*/ 88 w 88"/>
                  <a:gd name="T3" fmla="*/ 0 h 80"/>
                  <a:gd name="T4" fmla="*/ 56 w 88"/>
                  <a:gd name="T5" fmla="*/ 40 h 80"/>
                  <a:gd name="T6" fmla="*/ 88 w 88"/>
                  <a:gd name="T7" fmla="*/ 80 h 80"/>
                  <a:gd name="T8" fmla="*/ 0 w 88"/>
                  <a:gd name="T9" fmla="*/ 40 h 8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8"/>
                  <a:gd name="T16" fmla="*/ 0 h 80"/>
                  <a:gd name="T17" fmla="*/ 88 w 88"/>
                  <a:gd name="T18" fmla="*/ 80 h 8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8" h="80">
                    <a:moveTo>
                      <a:pt x="0" y="40"/>
                    </a:moveTo>
                    <a:lnTo>
                      <a:pt x="88" y="0"/>
                    </a:lnTo>
                    <a:lnTo>
                      <a:pt x="56" y="40"/>
                    </a:lnTo>
                    <a:lnTo>
                      <a:pt x="88" y="8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" name="Freeform 179"/>
              <p:cNvSpPr>
                <a:spLocks/>
              </p:cNvSpPr>
              <p:nvPr/>
            </p:nvSpPr>
            <p:spPr bwMode="auto">
              <a:xfrm>
                <a:off x="2968" y="1688"/>
                <a:ext cx="88" cy="80"/>
              </a:xfrm>
              <a:custGeom>
                <a:avLst/>
                <a:gdLst>
                  <a:gd name="T0" fmla="*/ 88 w 88"/>
                  <a:gd name="T1" fmla="*/ 40 h 80"/>
                  <a:gd name="T2" fmla="*/ 0 w 88"/>
                  <a:gd name="T3" fmla="*/ 80 h 80"/>
                  <a:gd name="T4" fmla="*/ 32 w 88"/>
                  <a:gd name="T5" fmla="*/ 40 h 80"/>
                  <a:gd name="T6" fmla="*/ 0 w 88"/>
                  <a:gd name="T7" fmla="*/ 0 h 80"/>
                  <a:gd name="T8" fmla="*/ 88 w 88"/>
                  <a:gd name="T9" fmla="*/ 40 h 8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8"/>
                  <a:gd name="T16" fmla="*/ 0 h 80"/>
                  <a:gd name="T17" fmla="*/ 88 w 88"/>
                  <a:gd name="T18" fmla="*/ 80 h 8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8" h="80">
                    <a:moveTo>
                      <a:pt x="88" y="40"/>
                    </a:moveTo>
                    <a:lnTo>
                      <a:pt x="0" y="80"/>
                    </a:lnTo>
                    <a:lnTo>
                      <a:pt x="32" y="40"/>
                    </a:lnTo>
                    <a:lnTo>
                      <a:pt x="0" y="0"/>
                    </a:lnTo>
                    <a:lnTo>
                      <a:pt x="88" y="40"/>
                    </a:lnTo>
                    <a:close/>
                  </a:path>
                </a:pathLst>
              </a:cu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" name="Line 180"/>
              <p:cNvSpPr>
                <a:spLocks noChangeShapeType="1"/>
              </p:cNvSpPr>
              <p:nvPr/>
            </p:nvSpPr>
            <p:spPr bwMode="auto">
              <a:xfrm>
                <a:off x="2424" y="1728"/>
                <a:ext cx="24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6" name="Line 181"/>
              <p:cNvSpPr>
                <a:spLocks noChangeShapeType="1"/>
              </p:cNvSpPr>
              <p:nvPr/>
            </p:nvSpPr>
            <p:spPr bwMode="auto">
              <a:xfrm>
                <a:off x="2480" y="1728"/>
                <a:ext cx="24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7" name="Line 182"/>
              <p:cNvSpPr>
                <a:spLocks noChangeShapeType="1"/>
              </p:cNvSpPr>
              <p:nvPr/>
            </p:nvSpPr>
            <p:spPr bwMode="auto">
              <a:xfrm>
                <a:off x="2536" y="1728"/>
                <a:ext cx="24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8" name="Line 183"/>
              <p:cNvSpPr>
                <a:spLocks noChangeShapeType="1"/>
              </p:cNvSpPr>
              <p:nvPr/>
            </p:nvSpPr>
            <p:spPr bwMode="auto">
              <a:xfrm>
                <a:off x="2592" y="1728"/>
                <a:ext cx="24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9" name="Line 184"/>
              <p:cNvSpPr>
                <a:spLocks noChangeShapeType="1"/>
              </p:cNvSpPr>
              <p:nvPr/>
            </p:nvSpPr>
            <p:spPr bwMode="auto">
              <a:xfrm>
                <a:off x="2648" y="1728"/>
                <a:ext cx="24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0" name="Line 185"/>
              <p:cNvSpPr>
                <a:spLocks noChangeShapeType="1"/>
              </p:cNvSpPr>
              <p:nvPr/>
            </p:nvSpPr>
            <p:spPr bwMode="auto">
              <a:xfrm>
                <a:off x="2704" y="1728"/>
                <a:ext cx="24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1" name="Line 186"/>
              <p:cNvSpPr>
                <a:spLocks noChangeShapeType="1"/>
              </p:cNvSpPr>
              <p:nvPr/>
            </p:nvSpPr>
            <p:spPr bwMode="auto">
              <a:xfrm>
                <a:off x="2760" y="1728"/>
                <a:ext cx="24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2" name="Line 187"/>
              <p:cNvSpPr>
                <a:spLocks noChangeShapeType="1"/>
              </p:cNvSpPr>
              <p:nvPr/>
            </p:nvSpPr>
            <p:spPr bwMode="auto">
              <a:xfrm>
                <a:off x="2816" y="1728"/>
                <a:ext cx="24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3" name="Line 188"/>
              <p:cNvSpPr>
                <a:spLocks noChangeShapeType="1"/>
              </p:cNvSpPr>
              <p:nvPr/>
            </p:nvSpPr>
            <p:spPr bwMode="auto">
              <a:xfrm>
                <a:off x="2872" y="1728"/>
                <a:ext cx="24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" name="Line 189"/>
              <p:cNvSpPr>
                <a:spLocks noChangeShapeType="1"/>
              </p:cNvSpPr>
              <p:nvPr/>
            </p:nvSpPr>
            <p:spPr bwMode="auto">
              <a:xfrm>
                <a:off x="2928" y="1728"/>
                <a:ext cx="24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" name="Line 190"/>
              <p:cNvSpPr>
                <a:spLocks noChangeShapeType="1"/>
              </p:cNvSpPr>
              <p:nvPr/>
            </p:nvSpPr>
            <p:spPr bwMode="auto">
              <a:xfrm>
                <a:off x="2984" y="1728"/>
                <a:ext cx="8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49" name="Rectangle 192"/>
            <p:cNvSpPr>
              <a:spLocks noChangeArrowheads="1"/>
            </p:cNvSpPr>
            <p:nvPr/>
          </p:nvSpPr>
          <p:spPr bwMode="auto">
            <a:xfrm>
              <a:off x="2584" y="1496"/>
              <a:ext cx="16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i="1" dirty="0">
                  <a:solidFill>
                    <a:srgbClr val="000000"/>
                  </a:solidFill>
                </a:rPr>
                <a:t>w</a:t>
              </a:r>
              <a:endParaRPr lang="en-US" i="1" dirty="0"/>
            </a:p>
          </p:txBody>
        </p:sp>
        <p:sp>
          <p:nvSpPr>
            <p:cNvPr id="150" name="Rectangle 193"/>
            <p:cNvSpPr>
              <a:spLocks noChangeArrowheads="1"/>
            </p:cNvSpPr>
            <p:nvPr/>
          </p:nvSpPr>
          <p:spPr bwMode="auto">
            <a:xfrm>
              <a:off x="2736" y="1584"/>
              <a:ext cx="89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 i="1">
                  <a:solidFill>
                    <a:srgbClr val="000000"/>
                  </a:solidFill>
                </a:rPr>
                <a:t>o</a:t>
              </a:r>
              <a:endParaRPr lang="en-US" i="1"/>
            </a:p>
          </p:txBody>
        </p:sp>
        <p:grpSp>
          <p:nvGrpSpPr>
            <p:cNvPr id="151" name="Group 196"/>
            <p:cNvGrpSpPr>
              <a:grpSpLocks/>
            </p:cNvGrpSpPr>
            <p:nvPr/>
          </p:nvGrpSpPr>
          <p:grpSpPr bwMode="auto">
            <a:xfrm>
              <a:off x="2187" y="2056"/>
              <a:ext cx="152" cy="96"/>
              <a:chOff x="2208" y="2056"/>
              <a:chExt cx="152" cy="96"/>
            </a:xfrm>
          </p:grpSpPr>
          <p:sp>
            <p:nvSpPr>
              <p:cNvPr id="171" name="Freeform 194"/>
              <p:cNvSpPr>
                <a:spLocks/>
              </p:cNvSpPr>
              <p:nvPr/>
            </p:nvSpPr>
            <p:spPr bwMode="auto">
              <a:xfrm>
                <a:off x="2288" y="2056"/>
                <a:ext cx="72" cy="96"/>
              </a:xfrm>
              <a:custGeom>
                <a:avLst/>
                <a:gdLst>
                  <a:gd name="T0" fmla="*/ 72 w 72"/>
                  <a:gd name="T1" fmla="*/ 48 h 96"/>
                  <a:gd name="T2" fmla="*/ 0 w 72"/>
                  <a:gd name="T3" fmla="*/ 96 h 96"/>
                  <a:gd name="T4" fmla="*/ 24 w 72"/>
                  <a:gd name="T5" fmla="*/ 48 h 96"/>
                  <a:gd name="T6" fmla="*/ 0 w 72"/>
                  <a:gd name="T7" fmla="*/ 0 h 96"/>
                  <a:gd name="T8" fmla="*/ 72 w 72"/>
                  <a:gd name="T9" fmla="*/ 48 h 9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"/>
                  <a:gd name="T16" fmla="*/ 0 h 96"/>
                  <a:gd name="T17" fmla="*/ 72 w 72"/>
                  <a:gd name="T18" fmla="*/ 96 h 9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" h="96">
                    <a:moveTo>
                      <a:pt x="72" y="48"/>
                    </a:moveTo>
                    <a:lnTo>
                      <a:pt x="0" y="96"/>
                    </a:lnTo>
                    <a:lnTo>
                      <a:pt x="24" y="48"/>
                    </a:lnTo>
                    <a:lnTo>
                      <a:pt x="0" y="0"/>
                    </a:lnTo>
                    <a:lnTo>
                      <a:pt x="72" y="48"/>
                    </a:lnTo>
                    <a:close/>
                  </a:path>
                </a:pathLst>
              </a:custGeom>
              <a:solidFill>
                <a:srgbClr val="004400"/>
              </a:solidFill>
              <a:ln w="12700">
                <a:solidFill>
                  <a:srgbClr val="0044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2" name="Line 195"/>
              <p:cNvSpPr>
                <a:spLocks noChangeShapeType="1"/>
              </p:cNvSpPr>
              <p:nvPr/>
            </p:nvSpPr>
            <p:spPr bwMode="auto">
              <a:xfrm>
                <a:off x="2208" y="2104"/>
                <a:ext cx="104" cy="1"/>
              </a:xfrm>
              <a:prstGeom prst="line">
                <a:avLst/>
              </a:prstGeom>
              <a:noFill/>
              <a:ln w="12700">
                <a:solidFill>
                  <a:srgbClr val="0044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52" name="Group 199"/>
            <p:cNvGrpSpPr>
              <a:grpSpLocks/>
            </p:cNvGrpSpPr>
            <p:nvPr/>
          </p:nvGrpSpPr>
          <p:grpSpPr bwMode="auto">
            <a:xfrm>
              <a:off x="2457" y="2056"/>
              <a:ext cx="152" cy="96"/>
              <a:chOff x="2448" y="2056"/>
              <a:chExt cx="152" cy="96"/>
            </a:xfrm>
          </p:grpSpPr>
          <p:sp>
            <p:nvSpPr>
              <p:cNvPr id="169" name="Freeform 197"/>
              <p:cNvSpPr>
                <a:spLocks/>
              </p:cNvSpPr>
              <p:nvPr/>
            </p:nvSpPr>
            <p:spPr bwMode="auto">
              <a:xfrm>
                <a:off x="2448" y="2056"/>
                <a:ext cx="72" cy="96"/>
              </a:xfrm>
              <a:custGeom>
                <a:avLst/>
                <a:gdLst>
                  <a:gd name="T0" fmla="*/ 0 w 72"/>
                  <a:gd name="T1" fmla="*/ 48 h 96"/>
                  <a:gd name="T2" fmla="*/ 72 w 72"/>
                  <a:gd name="T3" fmla="*/ 0 h 96"/>
                  <a:gd name="T4" fmla="*/ 48 w 72"/>
                  <a:gd name="T5" fmla="*/ 48 h 96"/>
                  <a:gd name="T6" fmla="*/ 72 w 72"/>
                  <a:gd name="T7" fmla="*/ 96 h 96"/>
                  <a:gd name="T8" fmla="*/ 0 w 72"/>
                  <a:gd name="T9" fmla="*/ 48 h 9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"/>
                  <a:gd name="T16" fmla="*/ 0 h 96"/>
                  <a:gd name="T17" fmla="*/ 72 w 72"/>
                  <a:gd name="T18" fmla="*/ 96 h 9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" h="96">
                    <a:moveTo>
                      <a:pt x="0" y="48"/>
                    </a:moveTo>
                    <a:lnTo>
                      <a:pt x="72" y="0"/>
                    </a:lnTo>
                    <a:lnTo>
                      <a:pt x="48" y="48"/>
                    </a:lnTo>
                    <a:lnTo>
                      <a:pt x="72" y="96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rgbClr val="004400"/>
              </a:solidFill>
              <a:ln w="12700">
                <a:solidFill>
                  <a:srgbClr val="0044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0" name="Line 198"/>
              <p:cNvSpPr>
                <a:spLocks noChangeShapeType="1"/>
              </p:cNvSpPr>
              <p:nvPr/>
            </p:nvSpPr>
            <p:spPr bwMode="auto">
              <a:xfrm>
                <a:off x="2496" y="2104"/>
                <a:ext cx="104" cy="1"/>
              </a:xfrm>
              <a:prstGeom prst="line">
                <a:avLst/>
              </a:prstGeom>
              <a:noFill/>
              <a:ln w="12700">
                <a:solidFill>
                  <a:srgbClr val="0044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53" name="Group 209"/>
            <p:cNvGrpSpPr>
              <a:grpSpLocks/>
            </p:cNvGrpSpPr>
            <p:nvPr/>
          </p:nvGrpSpPr>
          <p:grpSpPr bwMode="auto">
            <a:xfrm>
              <a:off x="3088" y="1112"/>
              <a:ext cx="96" cy="152"/>
              <a:chOff x="3088" y="1112"/>
              <a:chExt cx="96" cy="152"/>
            </a:xfrm>
          </p:grpSpPr>
          <p:sp>
            <p:nvSpPr>
              <p:cNvPr id="167" name="Freeform 207"/>
              <p:cNvSpPr>
                <a:spLocks/>
              </p:cNvSpPr>
              <p:nvPr/>
            </p:nvSpPr>
            <p:spPr bwMode="auto">
              <a:xfrm>
                <a:off x="3088" y="1112"/>
                <a:ext cx="96" cy="72"/>
              </a:xfrm>
              <a:custGeom>
                <a:avLst/>
                <a:gdLst>
                  <a:gd name="T0" fmla="*/ 48 w 96"/>
                  <a:gd name="T1" fmla="*/ 0 h 72"/>
                  <a:gd name="T2" fmla="*/ 96 w 96"/>
                  <a:gd name="T3" fmla="*/ 72 h 72"/>
                  <a:gd name="T4" fmla="*/ 48 w 96"/>
                  <a:gd name="T5" fmla="*/ 48 h 72"/>
                  <a:gd name="T6" fmla="*/ 0 w 96"/>
                  <a:gd name="T7" fmla="*/ 72 h 72"/>
                  <a:gd name="T8" fmla="*/ 48 w 96"/>
                  <a:gd name="T9" fmla="*/ 0 h 7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6"/>
                  <a:gd name="T16" fmla="*/ 0 h 72"/>
                  <a:gd name="T17" fmla="*/ 96 w 96"/>
                  <a:gd name="T18" fmla="*/ 72 h 7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6" h="72">
                    <a:moveTo>
                      <a:pt x="48" y="0"/>
                    </a:moveTo>
                    <a:lnTo>
                      <a:pt x="96" y="72"/>
                    </a:lnTo>
                    <a:lnTo>
                      <a:pt x="48" y="48"/>
                    </a:lnTo>
                    <a:lnTo>
                      <a:pt x="0" y="72"/>
                    </a:lnTo>
                    <a:lnTo>
                      <a:pt x="48" y="0"/>
                    </a:lnTo>
                    <a:close/>
                  </a:path>
                </a:pathLst>
              </a:custGeom>
              <a:solidFill>
                <a:srgbClr val="008800"/>
              </a:solidFill>
              <a:ln w="12700">
                <a:solidFill>
                  <a:srgbClr val="0088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" name="Line 208"/>
              <p:cNvSpPr>
                <a:spLocks noChangeShapeType="1"/>
              </p:cNvSpPr>
              <p:nvPr/>
            </p:nvSpPr>
            <p:spPr bwMode="auto">
              <a:xfrm flipV="1">
                <a:off x="3136" y="1160"/>
                <a:ext cx="1" cy="104"/>
              </a:xfrm>
              <a:prstGeom prst="line">
                <a:avLst/>
              </a:prstGeom>
              <a:noFill/>
              <a:ln w="12700">
                <a:solidFill>
                  <a:srgbClr val="0088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54" name="Group 212"/>
            <p:cNvGrpSpPr>
              <a:grpSpLocks/>
            </p:cNvGrpSpPr>
            <p:nvPr/>
          </p:nvGrpSpPr>
          <p:grpSpPr bwMode="auto">
            <a:xfrm>
              <a:off x="3088" y="792"/>
              <a:ext cx="96" cy="152"/>
              <a:chOff x="3088" y="792"/>
              <a:chExt cx="96" cy="152"/>
            </a:xfrm>
          </p:grpSpPr>
          <p:sp>
            <p:nvSpPr>
              <p:cNvPr id="165" name="Freeform 210"/>
              <p:cNvSpPr>
                <a:spLocks/>
              </p:cNvSpPr>
              <p:nvPr/>
            </p:nvSpPr>
            <p:spPr bwMode="auto">
              <a:xfrm>
                <a:off x="3088" y="872"/>
                <a:ext cx="96" cy="72"/>
              </a:xfrm>
              <a:custGeom>
                <a:avLst/>
                <a:gdLst>
                  <a:gd name="T0" fmla="*/ 48 w 96"/>
                  <a:gd name="T1" fmla="*/ 72 h 72"/>
                  <a:gd name="T2" fmla="*/ 0 w 96"/>
                  <a:gd name="T3" fmla="*/ 0 h 72"/>
                  <a:gd name="T4" fmla="*/ 48 w 96"/>
                  <a:gd name="T5" fmla="*/ 24 h 72"/>
                  <a:gd name="T6" fmla="*/ 96 w 96"/>
                  <a:gd name="T7" fmla="*/ 0 h 72"/>
                  <a:gd name="T8" fmla="*/ 48 w 96"/>
                  <a:gd name="T9" fmla="*/ 72 h 7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6"/>
                  <a:gd name="T16" fmla="*/ 0 h 72"/>
                  <a:gd name="T17" fmla="*/ 96 w 96"/>
                  <a:gd name="T18" fmla="*/ 72 h 7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6" h="72">
                    <a:moveTo>
                      <a:pt x="48" y="72"/>
                    </a:moveTo>
                    <a:lnTo>
                      <a:pt x="0" y="0"/>
                    </a:lnTo>
                    <a:lnTo>
                      <a:pt x="48" y="24"/>
                    </a:lnTo>
                    <a:lnTo>
                      <a:pt x="96" y="0"/>
                    </a:lnTo>
                    <a:lnTo>
                      <a:pt x="48" y="72"/>
                    </a:lnTo>
                    <a:close/>
                  </a:path>
                </a:pathLst>
              </a:custGeom>
              <a:solidFill>
                <a:srgbClr val="008800"/>
              </a:solidFill>
              <a:ln w="12700">
                <a:solidFill>
                  <a:srgbClr val="0088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6" name="Line 211"/>
              <p:cNvSpPr>
                <a:spLocks noChangeShapeType="1"/>
              </p:cNvSpPr>
              <p:nvPr/>
            </p:nvSpPr>
            <p:spPr bwMode="auto">
              <a:xfrm flipV="1">
                <a:off x="3136" y="792"/>
                <a:ext cx="1" cy="104"/>
              </a:xfrm>
              <a:prstGeom prst="line">
                <a:avLst/>
              </a:prstGeom>
              <a:noFill/>
              <a:ln w="12700">
                <a:solidFill>
                  <a:srgbClr val="0088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55" name="Line 215"/>
            <p:cNvSpPr>
              <a:spLocks noChangeShapeType="1"/>
            </p:cNvSpPr>
            <p:nvPr/>
          </p:nvSpPr>
          <p:spPr bwMode="auto">
            <a:xfrm flipH="1">
              <a:off x="2988" y="957"/>
              <a:ext cx="24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6" name="Line 217"/>
            <p:cNvSpPr>
              <a:spLocks noChangeShapeType="1"/>
            </p:cNvSpPr>
            <p:nvPr/>
          </p:nvSpPr>
          <p:spPr bwMode="auto">
            <a:xfrm flipH="1">
              <a:off x="3066" y="1107"/>
              <a:ext cx="17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7" name="Line 218"/>
            <p:cNvSpPr>
              <a:spLocks noChangeShapeType="1"/>
            </p:cNvSpPr>
            <p:nvPr/>
          </p:nvSpPr>
          <p:spPr bwMode="auto">
            <a:xfrm>
              <a:off x="3216" y="1131"/>
              <a:ext cx="0" cy="6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8" name="Line 219"/>
            <p:cNvSpPr>
              <a:spLocks noChangeShapeType="1"/>
            </p:cNvSpPr>
            <p:nvPr/>
          </p:nvSpPr>
          <p:spPr bwMode="auto">
            <a:xfrm flipH="1">
              <a:off x="3072" y="1845"/>
              <a:ext cx="17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9" name="Line 220"/>
            <p:cNvSpPr>
              <a:spLocks noChangeShapeType="1"/>
            </p:cNvSpPr>
            <p:nvPr/>
          </p:nvSpPr>
          <p:spPr bwMode="auto">
            <a:xfrm>
              <a:off x="2988" y="1998"/>
              <a:ext cx="0" cy="2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0" name="Line 221"/>
            <p:cNvSpPr>
              <a:spLocks noChangeShapeType="1"/>
            </p:cNvSpPr>
            <p:nvPr/>
          </p:nvSpPr>
          <p:spPr bwMode="auto">
            <a:xfrm flipH="1">
              <a:off x="3087" y="1998"/>
              <a:ext cx="1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1" name="Line 222"/>
            <p:cNvSpPr>
              <a:spLocks noChangeShapeType="1"/>
            </p:cNvSpPr>
            <p:nvPr/>
          </p:nvSpPr>
          <p:spPr bwMode="auto">
            <a:xfrm>
              <a:off x="3084" y="1998"/>
              <a:ext cx="0" cy="1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2" name="Line 224"/>
            <p:cNvSpPr>
              <a:spLocks noChangeShapeType="1"/>
            </p:cNvSpPr>
            <p:nvPr/>
          </p:nvSpPr>
          <p:spPr bwMode="auto">
            <a:xfrm>
              <a:off x="2451" y="1998"/>
              <a:ext cx="0" cy="2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3" name="Rectangle 104"/>
            <p:cNvSpPr>
              <a:spLocks noChangeArrowheads="1"/>
            </p:cNvSpPr>
            <p:nvPr/>
          </p:nvSpPr>
          <p:spPr bwMode="auto">
            <a:xfrm>
              <a:off x="2456" y="960"/>
              <a:ext cx="528" cy="1032"/>
            </a:xfrm>
            <a:prstGeom prst="rect">
              <a:avLst/>
            </a:prstGeom>
            <a:noFill/>
            <a:ln w="25400">
              <a:solidFill>
                <a:srgbClr val="0088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" name="Line 225"/>
            <p:cNvSpPr>
              <a:spLocks noChangeShapeType="1"/>
            </p:cNvSpPr>
            <p:nvPr/>
          </p:nvSpPr>
          <p:spPr bwMode="auto">
            <a:xfrm>
              <a:off x="2346" y="1998"/>
              <a:ext cx="0" cy="1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93" name="TextBox 125"/>
          <p:cNvSpPr txBox="1">
            <a:spLocks noChangeArrowheads="1"/>
          </p:cNvSpPr>
          <p:nvPr/>
        </p:nvSpPr>
        <p:spPr bwMode="auto">
          <a:xfrm>
            <a:off x="5867400" y="4724400"/>
            <a:ext cx="9540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/>
              <a:t>= (L</a:t>
            </a:r>
            <a:r>
              <a:rPr lang="en-US" baseline="-25000" dirty="0"/>
              <a:t>i</a:t>
            </a:r>
            <a:r>
              <a:rPr lang="en-US" dirty="0"/>
              <a:t>-L</a:t>
            </a:r>
            <a:r>
              <a:rPr lang="en-US" baseline="-25000" dirty="0"/>
              <a:t>o</a:t>
            </a:r>
            <a:r>
              <a:rPr lang="en-US" dirty="0"/>
              <a:t>)</a:t>
            </a:r>
          </a:p>
        </p:txBody>
      </p:sp>
      <p:sp>
        <p:nvSpPr>
          <p:cNvPr id="194" name="TextBox 126"/>
          <p:cNvSpPr txBox="1">
            <a:spLocks noChangeArrowheads="1"/>
          </p:cNvSpPr>
          <p:nvPr/>
        </p:nvSpPr>
        <p:spPr bwMode="auto">
          <a:xfrm>
            <a:off x="8139112" y="4784725"/>
            <a:ext cx="8683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/>
              <a:t>= (</a:t>
            </a:r>
            <a:r>
              <a:rPr lang="en-US" dirty="0" err="1"/>
              <a:t>r</a:t>
            </a:r>
            <a:r>
              <a:rPr lang="en-US" baseline="-25000" dirty="0" err="1"/>
              <a:t>i</a:t>
            </a:r>
            <a:r>
              <a:rPr lang="en-US" dirty="0" err="1"/>
              <a:t>-r</a:t>
            </a:r>
            <a:r>
              <a:rPr lang="en-US" baseline="-25000" dirty="0" err="1"/>
              <a:t>o</a:t>
            </a:r>
            <a:r>
              <a:rPr lang="en-US" dirty="0"/>
              <a:t>)</a:t>
            </a:r>
          </a:p>
        </p:txBody>
      </p:sp>
      <p:pic>
        <p:nvPicPr>
          <p:cNvPr id="195" name="Picture 194" descr="Explaining Poisson rati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191000" y="665885"/>
            <a:ext cx="4724400" cy="61921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352C601-48AF-4097-BFBE-3F73F76931BB}" type="slidenum">
              <a:rPr lang="en-US" smtClean="0"/>
              <a:pPr/>
              <a:t>30</a:t>
            </a:fld>
            <a:endParaRPr lang="en-US" smtClean="0"/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Hardness</a:t>
            </a:r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457200" y="1066800"/>
            <a:ext cx="8001000" cy="173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en-US"/>
              <a:t>•  Resistance to permanently indenting the surface.</a:t>
            </a:r>
          </a:p>
          <a:p>
            <a:r>
              <a:rPr lang="en-US"/>
              <a:t>•  Large hardness means:</a:t>
            </a:r>
          </a:p>
          <a:p>
            <a:r>
              <a:rPr lang="en-US" sz="2200"/>
              <a:t>    --resistance to plastic deformation or cracking in</a:t>
            </a:r>
          </a:p>
          <a:p>
            <a:r>
              <a:rPr lang="en-US" sz="2200"/>
              <a:t>       compression.</a:t>
            </a:r>
          </a:p>
          <a:p>
            <a:r>
              <a:rPr lang="en-US" sz="2200"/>
              <a:t>    --better wear properties.</a:t>
            </a:r>
            <a:endParaRPr lang="en-US"/>
          </a:p>
        </p:txBody>
      </p:sp>
      <p:grpSp>
        <p:nvGrpSpPr>
          <p:cNvPr id="2" name="Group 671"/>
          <p:cNvGrpSpPr>
            <a:grpSpLocks/>
          </p:cNvGrpSpPr>
          <p:nvPr/>
        </p:nvGrpSpPr>
        <p:grpSpPr bwMode="auto">
          <a:xfrm>
            <a:off x="603250" y="2743200"/>
            <a:ext cx="7518400" cy="3424238"/>
            <a:chOff x="380" y="1728"/>
            <a:chExt cx="4736" cy="2157"/>
          </a:xfrm>
        </p:grpSpPr>
        <p:sp>
          <p:nvSpPr>
            <p:cNvPr id="51206" name="AutoShape 6"/>
            <p:cNvSpPr>
              <a:spLocks noChangeAspect="1" noChangeArrowheads="1" noTextEdit="1"/>
            </p:cNvSpPr>
            <p:nvPr/>
          </p:nvSpPr>
          <p:spPr bwMode="auto">
            <a:xfrm>
              <a:off x="444" y="1728"/>
              <a:ext cx="4452" cy="13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207" name="Rectangle 7"/>
            <p:cNvSpPr>
              <a:spLocks noChangeArrowheads="1"/>
            </p:cNvSpPr>
            <p:nvPr/>
          </p:nvSpPr>
          <p:spPr bwMode="auto">
            <a:xfrm>
              <a:off x="1118" y="2476"/>
              <a:ext cx="983" cy="489"/>
            </a:xfrm>
            <a:prstGeom prst="rect">
              <a:avLst/>
            </a:prstGeom>
            <a:solidFill>
              <a:srgbClr val="FFFFFF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208" name="Oval 8"/>
            <p:cNvSpPr>
              <a:spLocks noChangeArrowheads="1"/>
            </p:cNvSpPr>
            <p:nvPr/>
          </p:nvSpPr>
          <p:spPr bwMode="auto">
            <a:xfrm>
              <a:off x="1460" y="2277"/>
              <a:ext cx="312" cy="312"/>
            </a:xfrm>
            <a:prstGeom prst="ellipse">
              <a:avLst/>
            </a:prstGeom>
            <a:solidFill>
              <a:srgbClr val="77777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" name="Group 9"/>
            <p:cNvGrpSpPr>
              <a:grpSpLocks/>
            </p:cNvGrpSpPr>
            <p:nvPr/>
          </p:nvGrpSpPr>
          <p:grpSpPr bwMode="auto">
            <a:xfrm>
              <a:off x="1576" y="1884"/>
              <a:ext cx="81" cy="393"/>
              <a:chOff x="1576" y="1884"/>
              <a:chExt cx="81" cy="393"/>
            </a:xfrm>
          </p:grpSpPr>
          <p:sp>
            <p:nvSpPr>
              <p:cNvPr id="51834" name="Freeform 10"/>
              <p:cNvSpPr>
                <a:spLocks/>
              </p:cNvSpPr>
              <p:nvPr/>
            </p:nvSpPr>
            <p:spPr bwMode="auto">
              <a:xfrm>
                <a:off x="1576" y="2189"/>
                <a:ext cx="81" cy="88"/>
              </a:xfrm>
              <a:custGeom>
                <a:avLst/>
                <a:gdLst>
                  <a:gd name="T0" fmla="*/ 40 w 81"/>
                  <a:gd name="T1" fmla="*/ 88 h 88"/>
                  <a:gd name="T2" fmla="*/ 0 w 81"/>
                  <a:gd name="T3" fmla="*/ 0 h 88"/>
                  <a:gd name="T4" fmla="*/ 40 w 81"/>
                  <a:gd name="T5" fmla="*/ 27 h 88"/>
                  <a:gd name="T6" fmla="*/ 81 w 81"/>
                  <a:gd name="T7" fmla="*/ 0 h 88"/>
                  <a:gd name="T8" fmla="*/ 40 w 81"/>
                  <a:gd name="T9" fmla="*/ 88 h 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1"/>
                  <a:gd name="T16" fmla="*/ 0 h 88"/>
                  <a:gd name="T17" fmla="*/ 81 w 81"/>
                  <a:gd name="T18" fmla="*/ 88 h 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1" h="88">
                    <a:moveTo>
                      <a:pt x="40" y="88"/>
                    </a:moveTo>
                    <a:lnTo>
                      <a:pt x="0" y="0"/>
                    </a:lnTo>
                    <a:lnTo>
                      <a:pt x="40" y="27"/>
                    </a:lnTo>
                    <a:lnTo>
                      <a:pt x="81" y="0"/>
                    </a:lnTo>
                    <a:lnTo>
                      <a:pt x="40" y="88"/>
                    </a:lnTo>
                    <a:close/>
                  </a:path>
                </a:pathLst>
              </a:custGeom>
              <a:solidFill>
                <a:srgbClr val="AA0000"/>
              </a:solidFill>
              <a:ln w="11113">
                <a:solidFill>
                  <a:srgbClr val="AA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835" name="Line 11"/>
              <p:cNvSpPr>
                <a:spLocks noChangeShapeType="1"/>
              </p:cNvSpPr>
              <p:nvPr/>
            </p:nvSpPr>
            <p:spPr bwMode="auto">
              <a:xfrm flipV="1">
                <a:off x="1616" y="1884"/>
                <a:ext cx="1" cy="332"/>
              </a:xfrm>
              <a:prstGeom prst="line">
                <a:avLst/>
              </a:prstGeom>
              <a:noFill/>
              <a:ln w="22225">
                <a:solidFill>
                  <a:srgbClr val="AA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1210" name="Rectangle 12"/>
            <p:cNvSpPr>
              <a:spLocks noChangeArrowheads="1"/>
            </p:cNvSpPr>
            <p:nvPr/>
          </p:nvSpPr>
          <p:spPr bwMode="auto">
            <a:xfrm>
              <a:off x="539" y="1965"/>
              <a:ext cx="340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555555"/>
                  </a:solidFill>
                </a:rPr>
                <a:t>e.g.,  </a:t>
              </a:r>
              <a:endParaRPr lang="en-US"/>
            </a:p>
          </p:txBody>
        </p:sp>
        <p:sp>
          <p:nvSpPr>
            <p:cNvPr id="51211" name="Rectangle 13"/>
            <p:cNvSpPr>
              <a:spLocks noChangeArrowheads="1"/>
            </p:cNvSpPr>
            <p:nvPr/>
          </p:nvSpPr>
          <p:spPr bwMode="auto">
            <a:xfrm>
              <a:off x="539" y="2121"/>
              <a:ext cx="907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lang="en-US" sz="1700">
                  <a:solidFill>
                    <a:srgbClr val="555555"/>
                  </a:solidFill>
                </a:rPr>
                <a:t>10 mm sphere</a:t>
              </a:r>
              <a:endParaRPr lang="en-US"/>
            </a:p>
          </p:txBody>
        </p:sp>
        <p:sp>
          <p:nvSpPr>
            <p:cNvPr id="51212" name="Rectangle 14"/>
            <p:cNvSpPr>
              <a:spLocks noChangeArrowheads="1"/>
            </p:cNvSpPr>
            <p:nvPr/>
          </p:nvSpPr>
          <p:spPr bwMode="auto">
            <a:xfrm>
              <a:off x="1650" y="1823"/>
              <a:ext cx="1134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AA0000"/>
                  </a:solidFill>
                </a:rPr>
                <a:t>apply known force </a:t>
              </a:r>
              <a:endParaRPr lang="en-US"/>
            </a:p>
          </p:txBody>
        </p:sp>
        <p:sp>
          <p:nvSpPr>
            <p:cNvPr id="51213" name="Rectangle 15"/>
            <p:cNvSpPr>
              <a:spLocks noChangeArrowheads="1"/>
            </p:cNvSpPr>
            <p:nvPr/>
          </p:nvSpPr>
          <p:spPr bwMode="auto">
            <a:xfrm>
              <a:off x="1650" y="1979"/>
              <a:ext cx="1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1214" name="Rectangle 16"/>
            <p:cNvSpPr>
              <a:spLocks noChangeArrowheads="1"/>
            </p:cNvSpPr>
            <p:nvPr/>
          </p:nvSpPr>
          <p:spPr bwMode="auto">
            <a:xfrm>
              <a:off x="2595" y="2490"/>
              <a:ext cx="977" cy="489"/>
            </a:xfrm>
            <a:prstGeom prst="rect">
              <a:avLst/>
            </a:prstGeom>
            <a:solidFill>
              <a:srgbClr val="FFFFFF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215" name="Line 19"/>
            <p:cNvSpPr>
              <a:spLocks noChangeShapeType="1"/>
            </p:cNvSpPr>
            <p:nvPr/>
          </p:nvSpPr>
          <p:spPr bwMode="auto">
            <a:xfrm>
              <a:off x="2976" y="2491"/>
              <a:ext cx="233" cy="1"/>
            </a:xfrm>
            <a:prstGeom prst="line">
              <a:avLst/>
            </a:prstGeom>
            <a:noFill/>
            <a:ln w="38100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216" name="Oval 20"/>
            <p:cNvSpPr>
              <a:spLocks noChangeArrowheads="1"/>
            </p:cNvSpPr>
            <p:nvPr/>
          </p:nvSpPr>
          <p:spPr bwMode="auto">
            <a:xfrm>
              <a:off x="2924" y="1979"/>
              <a:ext cx="312" cy="312"/>
            </a:xfrm>
            <a:prstGeom prst="ellipse">
              <a:avLst/>
            </a:prstGeom>
            <a:solidFill>
              <a:srgbClr val="77777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217" name="Rectangle 21"/>
            <p:cNvSpPr>
              <a:spLocks noChangeArrowheads="1"/>
            </p:cNvSpPr>
            <p:nvPr/>
          </p:nvSpPr>
          <p:spPr bwMode="auto">
            <a:xfrm>
              <a:off x="3263" y="1863"/>
              <a:ext cx="847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CC"/>
                  </a:solidFill>
                </a:rPr>
                <a:t>measure size </a:t>
              </a:r>
              <a:endParaRPr lang="en-US"/>
            </a:p>
          </p:txBody>
        </p:sp>
        <p:sp>
          <p:nvSpPr>
            <p:cNvPr id="51218" name="Rectangle 22"/>
            <p:cNvSpPr>
              <a:spLocks noChangeArrowheads="1"/>
            </p:cNvSpPr>
            <p:nvPr/>
          </p:nvSpPr>
          <p:spPr bwMode="auto">
            <a:xfrm>
              <a:off x="3263" y="2019"/>
              <a:ext cx="869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CC"/>
                  </a:solidFill>
                </a:rPr>
                <a:t>of indent after </a:t>
              </a:r>
              <a:endParaRPr lang="en-US"/>
            </a:p>
          </p:txBody>
        </p:sp>
        <p:sp>
          <p:nvSpPr>
            <p:cNvPr id="51219" name="Rectangle 23"/>
            <p:cNvSpPr>
              <a:spLocks noChangeArrowheads="1"/>
            </p:cNvSpPr>
            <p:nvPr/>
          </p:nvSpPr>
          <p:spPr bwMode="auto">
            <a:xfrm>
              <a:off x="3263" y="2175"/>
              <a:ext cx="854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CC"/>
                  </a:solidFill>
                </a:rPr>
                <a:t>removing load</a:t>
              </a:r>
              <a:endParaRPr lang="en-US"/>
            </a:p>
          </p:txBody>
        </p:sp>
        <p:sp>
          <p:nvSpPr>
            <p:cNvPr id="51220" name="Line 24"/>
            <p:cNvSpPr>
              <a:spLocks noChangeShapeType="1"/>
            </p:cNvSpPr>
            <p:nvPr/>
          </p:nvSpPr>
          <p:spPr bwMode="auto">
            <a:xfrm>
              <a:off x="2971" y="2518"/>
              <a:ext cx="1" cy="156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221" name="Line 25"/>
            <p:cNvSpPr>
              <a:spLocks noChangeShapeType="1"/>
            </p:cNvSpPr>
            <p:nvPr/>
          </p:nvSpPr>
          <p:spPr bwMode="auto">
            <a:xfrm>
              <a:off x="3209" y="2519"/>
              <a:ext cx="1" cy="156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222" name="Rectangle 26"/>
            <p:cNvSpPr>
              <a:spLocks noChangeArrowheads="1"/>
            </p:cNvSpPr>
            <p:nvPr/>
          </p:nvSpPr>
          <p:spPr bwMode="auto">
            <a:xfrm>
              <a:off x="3042" y="2616"/>
              <a:ext cx="107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i="1">
                  <a:solidFill>
                    <a:srgbClr val="0000CC"/>
                  </a:solidFill>
                </a:rPr>
                <a:t>d</a:t>
              </a:r>
              <a:endParaRPr lang="en-US" i="1"/>
            </a:p>
          </p:txBody>
        </p:sp>
        <p:grpSp>
          <p:nvGrpSpPr>
            <p:cNvPr id="4" name="Group 27"/>
            <p:cNvGrpSpPr>
              <a:grpSpLocks/>
            </p:cNvGrpSpPr>
            <p:nvPr/>
          </p:nvGrpSpPr>
          <p:grpSpPr bwMode="auto">
            <a:xfrm>
              <a:off x="1467" y="2616"/>
              <a:ext cx="298" cy="54"/>
              <a:chOff x="1467" y="2616"/>
              <a:chExt cx="298" cy="54"/>
            </a:xfrm>
          </p:grpSpPr>
          <p:sp>
            <p:nvSpPr>
              <p:cNvPr id="51831" name="Freeform 28"/>
              <p:cNvSpPr>
                <a:spLocks/>
              </p:cNvSpPr>
              <p:nvPr/>
            </p:nvSpPr>
            <p:spPr bwMode="auto">
              <a:xfrm>
                <a:off x="1467" y="2616"/>
                <a:ext cx="48" cy="54"/>
              </a:xfrm>
              <a:custGeom>
                <a:avLst/>
                <a:gdLst>
                  <a:gd name="T0" fmla="*/ 0 w 48"/>
                  <a:gd name="T1" fmla="*/ 27 h 54"/>
                  <a:gd name="T2" fmla="*/ 48 w 48"/>
                  <a:gd name="T3" fmla="*/ 0 h 54"/>
                  <a:gd name="T4" fmla="*/ 34 w 48"/>
                  <a:gd name="T5" fmla="*/ 27 h 54"/>
                  <a:gd name="T6" fmla="*/ 48 w 48"/>
                  <a:gd name="T7" fmla="*/ 54 h 54"/>
                  <a:gd name="T8" fmla="*/ 0 w 48"/>
                  <a:gd name="T9" fmla="*/ 27 h 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8"/>
                  <a:gd name="T16" fmla="*/ 0 h 54"/>
                  <a:gd name="T17" fmla="*/ 48 w 48"/>
                  <a:gd name="T18" fmla="*/ 54 h 5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8" h="54">
                    <a:moveTo>
                      <a:pt x="0" y="27"/>
                    </a:moveTo>
                    <a:lnTo>
                      <a:pt x="48" y="0"/>
                    </a:lnTo>
                    <a:lnTo>
                      <a:pt x="34" y="27"/>
                    </a:lnTo>
                    <a:lnTo>
                      <a:pt x="48" y="54"/>
                    </a:lnTo>
                    <a:lnTo>
                      <a:pt x="0" y="27"/>
                    </a:lnTo>
                    <a:close/>
                  </a:path>
                </a:pathLst>
              </a:custGeom>
              <a:solidFill>
                <a:srgbClr val="000000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832" name="Freeform 29"/>
              <p:cNvSpPr>
                <a:spLocks/>
              </p:cNvSpPr>
              <p:nvPr/>
            </p:nvSpPr>
            <p:spPr bwMode="auto">
              <a:xfrm>
                <a:off x="1718" y="2616"/>
                <a:ext cx="47" cy="54"/>
              </a:xfrm>
              <a:custGeom>
                <a:avLst/>
                <a:gdLst>
                  <a:gd name="T0" fmla="*/ 47 w 47"/>
                  <a:gd name="T1" fmla="*/ 27 h 54"/>
                  <a:gd name="T2" fmla="*/ 0 w 47"/>
                  <a:gd name="T3" fmla="*/ 54 h 54"/>
                  <a:gd name="T4" fmla="*/ 13 w 47"/>
                  <a:gd name="T5" fmla="*/ 27 h 54"/>
                  <a:gd name="T6" fmla="*/ 0 w 47"/>
                  <a:gd name="T7" fmla="*/ 0 h 54"/>
                  <a:gd name="T8" fmla="*/ 47 w 47"/>
                  <a:gd name="T9" fmla="*/ 27 h 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7"/>
                  <a:gd name="T16" fmla="*/ 0 h 54"/>
                  <a:gd name="T17" fmla="*/ 47 w 47"/>
                  <a:gd name="T18" fmla="*/ 54 h 5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7" h="54">
                    <a:moveTo>
                      <a:pt x="47" y="27"/>
                    </a:moveTo>
                    <a:lnTo>
                      <a:pt x="0" y="54"/>
                    </a:lnTo>
                    <a:lnTo>
                      <a:pt x="13" y="27"/>
                    </a:lnTo>
                    <a:lnTo>
                      <a:pt x="0" y="0"/>
                    </a:lnTo>
                    <a:lnTo>
                      <a:pt x="47" y="27"/>
                    </a:lnTo>
                    <a:close/>
                  </a:path>
                </a:pathLst>
              </a:custGeom>
              <a:solidFill>
                <a:srgbClr val="000000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833" name="Line 30"/>
              <p:cNvSpPr>
                <a:spLocks noChangeShapeType="1"/>
              </p:cNvSpPr>
              <p:nvPr/>
            </p:nvSpPr>
            <p:spPr bwMode="auto">
              <a:xfrm>
                <a:off x="1501" y="2643"/>
                <a:ext cx="230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1224" name="Rectangle 31"/>
            <p:cNvSpPr>
              <a:spLocks noChangeArrowheads="1"/>
            </p:cNvSpPr>
            <p:nvPr/>
          </p:nvSpPr>
          <p:spPr bwMode="auto">
            <a:xfrm>
              <a:off x="1562" y="2636"/>
              <a:ext cx="11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 i="1">
                  <a:solidFill>
                    <a:srgbClr val="555555"/>
                  </a:solidFill>
                </a:rPr>
                <a:t>D</a:t>
              </a:r>
              <a:endParaRPr lang="en-US" i="1"/>
            </a:p>
          </p:txBody>
        </p:sp>
        <p:sp>
          <p:nvSpPr>
            <p:cNvPr id="51225" name="Rectangle 32"/>
            <p:cNvSpPr>
              <a:spLocks noChangeArrowheads="1"/>
            </p:cNvSpPr>
            <p:nvPr/>
          </p:nvSpPr>
          <p:spPr bwMode="auto">
            <a:xfrm>
              <a:off x="3629" y="2500"/>
              <a:ext cx="975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</a:rPr>
                <a:t>Smaller indents </a:t>
              </a:r>
              <a:endParaRPr lang="en-US"/>
            </a:p>
          </p:txBody>
        </p:sp>
        <p:sp>
          <p:nvSpPr>
            <p:cNvPr id="51226" name="Rectangle 33"/>
            <p:cNvSpPr>
              <a:spLocks noChangeArrowheads="1"/>
            </p:cNvSpPr>
            <p:nvPr/>
          </p:nvSpPr>
          <p:spPr bwMode="auto">
            <a:xfrm>
              <a:off x="3629" y="2656"/>
              <a:ext cx="763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</a:rPr>
                <a:t>mean larger </a:t>
              </a:r>
              <a:endParaRPr lang="en-US"/>
            </a:p>
          </p:txBody>
        </p:sp>
        <p:sp>
          <p:nvSpPr>
            <p:cNvPr id="51227" name="Rectangle 34"/>
            <p:cNvSpPr>
              <a:spLocks noChangeArrowheads="1"/>
            </p:cNvSpPr>
            <p:nvPr/>
          </p:nvSpPr>
          <p:spPr bwMode="auto">
            <a:xfrm>
              <a:off x="3629" y="2812"/>
              <a:ext cx="597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</a:rPr>
                <a:t>hardness.</a:t>
              </a:r>
              <a:endParaRPr lang="en-US"/>
            </a:p>
          </p:txBody>
        </p:sp>
        <p:grpSp>
          <p:nvGrpSpPr>
            <p:cNvPr id="5" name="Group 667"/>
            <p:cNvGrpSpPr>
              <a:grpSpLocks/>
            </p:cNvGrpSpPr>
            <p:nvPr/>
          </p:nvGrpSpPr>
          <p:grpSpPr bwMode="auto">
            <a:xfrm>
              <a:off x="380" y="3144"/>
              <a:ext cx="4736" cy="741"/>
              <a:chOff x="380" y="3144"/>
              <a:chExt cx="4736" cy="741"/>
            </a:xfrm>
          </p:grpSpPr>
          <p:sp>
            <p:nvSpPr>
              <p:cNvPr id="51230" name="Rectangle 37"/>
              <p:cNvSpPr>
                <a:spLocks noChangeArrowheads="1"/>
              </p:cNvSpPr>
              <p:nvPr/>
            </p:nvSpPr>
            <p:spPr bwMode="auto">
              <a:xfrm>
                <a:off x="1836" y="3674"/>
                <a:ext cx="1575" cy="2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200">
                    <a:solidFill>
                      <a:srgbClr val="000000"/>
                    </a:solidFill>
                  </a:rPr>
                  <a:t>increasing hardness</a:t>
                </a:r>
                <a:endParaRPr lang="en-US"/>
              </a:p>
            </p:txBody>
          </p:sp>
          <p:grpSp>
            <p:nvGrpSpPr>
              <p:cNvPr id="6" name="Group 38"/>
              <p:cNvGrpSpPr>
                <a:grpSpLocks/>
              </p:cNvGrpSpPr>
              <p:nvPr/>
            </p:nvGrpSpPr>
            <p:grpSpPr bwMode="auto">
              <a:xfrm>
                <a:off x="4844" y="3528"/>
                <a:ext cx="272" cy="176"/>
                <a:chOff x="4844" y="3528"/>
                <a:chExt cx="272" cy="176"/>
              </a:xfrm>
            </p:grpSpPr>
            <p:sp>
              <p:nvSpPr>
                <p:cNvPr id="51829" name="Freeform 39"/>
                <p:cNvSpPr>
                  <a:spLocks/>
                </p:cNvSpPr>
                <p:nvPr/>
              </p:nvSpPr>
              <p:spPr bwMode="auto">
                <a:xfrm>
                  <a:off x="4916" y="3528"/>
                  <a:ext cx="200" cy="176"/>
                </a:xfrm>
                <a:custGeom>
                  <a:avLst/>
                  <a:gdLst>
                    <a:gd name="T0" fmla="*/ 200 w 200"/>
                    <a:gd name="T1" fmla="*/ 88 h 176"/>
                    <a:gd name="T2" fmla="*/ 0 w 200"/>
                    <a:gd name="T3" fmla="*/ 176 h 176"/>
                    <a:gd name="T4" fmla="*/ 64 w 200"/>
                    <a:gd name="T5" fmla="*/ 88 h 176"/>
                    <a:gd name="T6" fmla="*/ 0 w 200"/>
                    <a:gd name="T7" fmla="*/ 0 h 176"/>
                    <a:gd name="T8" fmla="*/ 200 w 200"/>
                    <a:gd name="T9" fmla="*/ 88 h 17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00"/>
                    <a:gd name="T16" fmla="*/ 0 h 176"/>
                    <a:gd name="T17" fmla="*/ 200 w 200"/>
                    <a:gd name="T18" fmla="*/ 176 h 17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00" h="176">
                      <a:moveTo>
                        <a:pt x="200" y="88"/>
                      </a:moveTo>
                      <a:lnTo>
                        <a:pt x="0" y="176"/>
                      </a:lnTo>
                      <a:lnTo>
                        <a:pt x="64" y="88"/>
                      </a:lnTo>
                      <a:lnTo>
                        <a:pt x="0" y="0"/>
                      </a:lnTo>
                      <a:lnTo>
                        <a:pt x="200" y="8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830" name="Line 40"/>
                <p:cNvSpPr>
                  <a:spLocks noChangeShapeType="1"/>
                </p:cNvSpPr>
                <p:nvPr/>
              </p:nvSpPr>
              <p:spPr bwMode="auto">
                <a:xfrm>
                  <a:off x="4844" y="3616"/>
                  <a:ext cx="136" cy="1"/>
                </a:xfrm>
                <a:prstGeom prst="line">
                  <a:avLst/>
                </a:prstGeom>
                <a:noFill/>
                <a:ln w="1016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7" name="Group 41"/>
              <p:cNvGrpSpPr>
                <a:grpSpLocks/>
              </p:cNvGrpSpPr>
              <p:nvPr/>
            </p:nvGrpSpPr>
            <p:grpSpPr bwMode="auto">
              <a:xfrm>
                <a:off x="3364" y="3568"/>
                <a:ext cx="1593" cy="104"/>
                <a:chOff x="3364" y="3568"/>
                <a:chExt cx="1593" cy="104"/>
              </a:xfrm>
            </p:grpSpPr>
            <p:sp>
              <p:nvSpPr>
                <p:cNvPr id="51629" name="Line 42"/>
                <p:cNvSpPr>
                  <a:spLocks noChangeShapeType="1"/>
                </p:cNvSpPr>
                <p:nvPr/>
              </p:nvSpPr>
              <p:spPr bwMode="auto">
                <a:xfrm flipV="1">
                  <a:off x="4956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630" name="Line 43"/>
                <p:cNvSpPr>
                  <a:spLocks noChangeShapeType="1"/>
                </p:cNvSpPr>
                <p:nvPr/>
              </p:nvSpPr>
              <p:spPr bwMode="auto">
                <a:xfrm flipV="1">
                  <a:off x="4948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631" name="Line 44"/>
                <p:cNvSpPr>
                  <a:spLocks noChangeShapeType="1"/>
                </p:cNvSpPr>
                <p:nvPr/>
              </p:nvSpPr>
              <p:spPr bwMode="auto">
                <a:xfrm flipV="1">
                  <a:off x="4940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632" name="Line 45"/>
                <p:cNvSpPr>
                  <a:spLocks noChangeShapeType="1"/>
                </p:cNvSpPr>
                <p:nvPr/>
              </p:nvSpPr>
              <p:spPr bwMode="auto">
                <a:xfrm flipV="1">
                  <a:off x="4932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01010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633" name="Line 46"/>
                <p:cNvSpPr>
                  <a:spLocks noChangeShapeType="1"/>
                </p:cNvSpPr>
                <p:nvPr/>
              </p:nvSpPr>
              <p:spPr bwMode="auto">
                <a:xfrm flipV="1">
                  <a:off x="4924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01010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634" name="Line 47"/>
                <p:cNvSpPr>
                  <a:spLocks noChangeShapeType="1"/>
                </p:cNvSpPr>
                <p:nvPr/>
              </p:nvSpPr>
              <p:spPr bwMode="auto">
                <a:xfrm flipV="1">
                  <a:off x="4916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02020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635" name="Line 48"/>
                <p:cNvSpPr>
                  <a:spLocks noChangeShapeType="1"/>
                </p:cNvSpPr>
                <p:nvPr/>
              </p:nvSpPr>
              <p:spPr bwMode="auto">
                <a:xfrm flipV="1">
                  <a:off x="4908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02020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636" name="Line 49"/>
                <p:cNvSpPr>
                  <a:spLocks noChangeShapeType="1"/>
                </p:cNvSpPr>
                <p:nvPr/>
              </p:nvSpPr>
              <p:spPr bwMode="auto">
                <a:xfrm flipV="1">
                  <a:off x="4900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03030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637" name="Line 50"/>
                <p:cNvSpPr>
                  <a:spLocks noChangeShapeType="1"/>
                </p:cNvSpPr>
                <p:nvPr/>
              </p:nvSpPr>
              <p:spPr bwMode="auto">
                <a:xfrm flipV="1">
                  <a:off x="4892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03030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638" name="Line 51"/>
                <p:cNvSpPr>
                  <a:spLocks noChangeShapeType="1"/>
                </p:cNvSpPr>
                <p:nvPr/>
              </p:nvSpPr>
              <p:spPr bwMode="auto">
                <a:xfrm flipV="1">
                  <a:off x="4884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040404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639" name="Line 52"/>
                <p:cNvSpPr>
                  <a:spLocks noChangeShapeType="1"/>
                </p:cNvSpPr>
                <p:nvPr/>
              </p:nvSpPr>
              <p:spPr bwMode="auto">
                <a:xfrm flipV="1">
                  <a:off x="4876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040404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640" name="Line 53"/>
                <p:cNvSpPr>
                  <a:spLocks noChangeShapeType="1"/>
                </p:cNvSpPr>
                <p:nvPr/>
              </p:nvSpPr>
              <p:spPr bwMode="auto">
                <a:xfrm flipV="1">
                  <a:off x="4868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040404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641" name="Line 54"/>
                <p:cNvSpPr>
                  <a:spLocks noChangeShapeType="1"/>
                </p:cNvSpPr>
                <p:nvPr/>
              </p:nvSpPr>
              <p:spPr bwMode="auto">
                <a:xfrm flipV="1">
                  <a:off x="4860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050505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642" name="Line 55"/>
                <p:cNvSpPr>
                  <a:spLocks noChangeShapeType="1"/>
                </p:cNvSpPr>
                <p:nvPr/>
              </p:nvSpPr>
              <p:spPr bwMode="auto">
                <a:xfrm flipV="1">
                  <a:off x="4852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050505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643" name="Line 56"/>
                <p:cNvSpPr>
                  <a:spLocks noChangeShapeType="1"/>
                </p:cNvSpPr>
                <p:nvPr/>
              </p:nvSpPr>
              <p:spPr bwMode="auto">
                <a:xfrm flipV="1">
                  <a:off x="4844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06060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644" name="Line 57"/>
                <p:cNvSpPr>
                  <a:spLocks noChangeShapeType="1"/>
                </p:cNvSpPr>
                <p:nvPr/>
              </p:nvSpPr>
              <p:spPr bwMode="auto">
                <a:xfrm flipV="1">
                  <a:off x="4836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06060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645" name="Line 58"/>
                <p:cNvSpPr>
                  <a:spLocks noChangeShapeType="1"/>
                </p:cNvSpPr>
                <p:nvPr/>
              </p:nvSpPr>
              <p:spPr bwMode="auto">
                <a:xfrm flipV="1">
                  <a:off x="4828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070707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646" name="Line 59"/>
                <p:cNvSpPr>
                  <a:spLocks noChangeShapeType="1"/>
                </p:cNvSpPr>
                <p:nvPr/>
              </p:nvSpPr>
              <p:spPr bwMode="auto">
                <a:xfrm flipV="1">
                  <a:off x="4820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070707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647" name="Line 60"/>
                <p:cNvSpPr>
                  <a:spLocks noChangeShapeType="1"/>
                </p:cNvSpPr>
                <p:nvPr/>
              </p:nvSpPr>
              <p:spPr bwMode="auto">
                <a:xfrm flipV="1">
                  <a:off x="4812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080808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648" name="Line 61"/>
                <p:cNvSpPr>
                  <a:spLocks noChangeShapeType="1"/>
                </p:cNvSpPr>
                <p:nvPr/>
              </p:nvSpPr>
              <p:spPr bwMode="auto">
                <a:xfrm flipV="1">
                  <a:off x="4804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080808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649" name="Line 62"/>
                <p:cNvSpPr>
                  <a:spLocks noChangeShapeType="1"/>
                </p:cNvSpPr>
                <p:nvPr/>
              </p:nvSpPr>
              <p:spPr bwMode="auto">
                <a:xfrm flipV="1">
                  <a:off x="4796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080808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650" name="Line 63"/>
                <p:cNvSpPr>
                  <a:spLocks noChangeShapeType="1"/>
                </p:cNvSpPr>
                <p:nvPr/>
              </p:nvSpPr>
              <p:spPr bwMode="auto">
                <a:xfrm flipV="1">
                  <a:off x="4788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090909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651" name="Line 64"/>
                <p:cNvSpPr>
                  <a:spLocks noChangeShapeType="1"/>
                </p:cNvSpPr>
                <p:nvPr/>
              </p:nvSpPr>
              <p:spPr bwMode="auto">
                <a:xfrm flipV="1">
                  <a:off x="4780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090909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652" name="Line 65"/>
                <p:cNvSpPr>
                  <a:spLocks noChangeShapeType="1"/>
                </p:cNvSpPr>
                <p:nvPr/>
              </p:nvSpPr>
              <p:spPr bwMode="auto">
                <a:xfrm flipV="1">
                  <a:off x="4772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0A0A0A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653" name="Line 66"/>
                <p:cNvSpPr>
                  <a:spLocks noChangeShapeType="1"/>
                </p:cNvSpPr>
                <p:nvPr/>
              </p:nvSpPr>
              <p:spPr bwMode="auto">
                <a:xfrm flipV="1">
                  <a:off x="4764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0A0A0A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654" name="Line 67"/>
                <p:cNvSpPr>
                  <a:spLocks noChangeShapeType="1"/>
                </p:cNvSpPr>
                <p:nvPr/>
              </p:nvSpPr>
              <p:spPr bwMode="auto">
                <a:xfrm flipV="1">
                  <a:off x="4756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0B0B0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655" name="Line 68"/>
                <p:cNvSpPr>
                  <a:spLocks noChangeShapeType="1"/>
                </p:cNvSpPr>
                <p:nvPr/>
              </p:nvSpPr>
              <p:spPr bwMode="auto">
                <a:xfrm flipV="1">
                  <a:off x="4748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0B0B0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656" name="Line 69"/>
                <p:cNvSpPr>
                  <a:spLocks noChangeShapeType="1"/>
                </p:cNvSpPr>
                <p:nvPr/>
              </p:nvSpPr>
              <p:spPr bwMode="auto">
                <a:xfrm flipV="1">
                  <a:off x="4740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0C0C0C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657" name="Line 70"/>
                <p:cNvSpPr>
                  <a:spLocks noChangeShapeType="1"/>
                </p:cNvSpPr>
                <p:nvPr/>
              </p:nvSpPr>
              <p:spPr bwMode="auto">
                <a:xfrm flipV="1">
                  <a:off x="4732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0C0C0C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658" name="Line 71"/>
                <p:cNvSpPr>
                  <a:spLocks noChangeShapeType="1"/>
                </p:cNvSpPr>
                <p:nvPr/>
              </p:nvSpPr>
              <p:spPr bwMode="auto">
                <a:xfrm flipV="1">
                  <a:off x="4724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0C0C0C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659" name="Line 72"/>
                <p:cNvSpPr>
                  <a:spLocks noChangeShapeType="1"/>
                </p:cNvSpPr>
                <p:nvPr/>
              </p:nvSpPr>
              <p:spPr bwMode="auto">
                <a:xfrm flipV="1">
                  <a:off x="4716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0D0D0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660" name="Line 73"/>
                <p:cNvSpPr>
                  <a:spLocks noChangeShapeType="1"/>
                </p:cNvSpPr>
                <p:nvPr/>
              </p:nvSpPr>
              <p:spPr bwMode="auto">
                <a:xfrm flipV="1">
                  <a:off x="4708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0D0D0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661" name="Line 74"/>
                <p:cNvSpPr>
                  <a:spLocks noChangeShapeType="1"/>
                </p:cNvSpPr>
                <p:nvPr/>
              </p:nvSpPr>
              <p:spPr bwMode="auto">
                <a:xfrm flipV="1">
                  <a:off x="4700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0E0E0E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662" name="Line 75"/>
                <p:cNvSpPr>
                  <a:spLocks noChangeShapeType="1"/>
                </p:cNvSpPr>
                <p:nvPr/>
              </p:nvSpPr>
              <p:spPr bwMode="auto">
                <a:xfrm flipV="1">
                  <a:off x="4692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0E0E0E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663" name="Line 76"/>
                <p:cNvSpPr>
                  <a:spLocks noChangeShapeType="1"/>
                </p:cNvSpPr>
                <p:nvPr/>
              </p:nvSpPr>
              <p:spPr bwMode="auto">
                <a:xfrm flipV="1">
                  <a:off x="4684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0F0F0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664" name="Line 77"/>
                <p:cNvSpPr>
                  <a:spLocks noChangeShapeType="1"/>
                </p:cNvSpPr>
                <p:nvPr/>
              </p:nvSpPr>
              <p:spPr bwMode="auto">
                <a:xfrm flipV="1">
                  <a:off x="4676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0F0F0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665" name="Line 78"/>
                <p:cNvSpPr>
                  <a:spLocks noChangeShapeType="1"/>
                </p:cNvSpPr>
                <p:nvPr/>
              </p:nvSpPr>
              <p:spPr bwMode="auto">
                <a:xfrm flipV="1">
                  <a:off x="4668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10101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666" name="Line 79"/>
                <p:cNvSpPr>
                  <a:spLocks noChangeShapeType="1"/>
                </p:cNvSpPr>
                <p:nvPr/>
              </p:nvSpPr>
              <p:spPr bwMode="auto">
                <a:xfrm flipV="1">
                  <a:off x="4660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10101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667" name="Line 80"/>
                <p:cNvSpPr>
                  <a:spLocks noChangeShapeType="1"/>
                </p:cNvSpPr>
                <p:nvPr/>
              </p:nvSpPr>
              <p:spPr bwMode="auto">
                <a:xfrm flipV="1">
                  <a:off x="4652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11111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668" name="Line 81"/>
                <p:cNvSpPr>
                  <a:spLocks noChangeShapeType="1"/>
                </p:cNvSpPr>
                <p:nvPr/>
              </p:nvSpPr>
              <p:spPr bwMode="auto">
                <a:xfrm flipV="1">
                  <a:off x="4644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11111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669" name="Line 82"/>
                <p:cNvSpPr>
                  <a:spLocks noChangeShapeType="1"/>
                </p:cNvSpPr>
                <p:nvPr/>
              </p:nvSpPr>
              <p:spPr bwMode="auto">
                <a:xfrm flipV="1">
                  <a:off x="4636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11111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670" name="Line 83"/>
                <p:cNvSpPr>
                  <a:spLocks noChangeShapeType="1"/>
                </p:cNvSpPr>
                <p:nvPr/>
              </p:nvSpPr>
              <p:spPr bwMode="auto">
                <a:xfrm flipV="1">
                  <a:off x="4628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12121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671" name="Line 84"/>
                <p:cNvSpPr>
                  <a:spLocks noChangeShapeType="1"/>
                </p:cNvSpPr>
                <p:nvPr/>
              </p:nvSpPr>
              <p:spPr bwMode="auto">
                <a:xfrm flipV="1">
                  <a:off x="4620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12121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672" name="Line 85"/>
                <p:cNvSpPr>
                  <a:spLocks noChangeShapeType="1"/>
                </p:cNvSpPr>
                <p:nvPr/>
              </p:nvSpPr>
              <p:spPr bwMode="auto">
                <a:xfrm flipV="1">
                  <a:off x="4612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13131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673" name="Line 86"/>
                <p:cNvSpPr>
                  <a:spLocks noChangeShapeType="1"/>
                </p:cNvSpPr>
                <p:nvPr/>
              </p:nvSpPr>
              <p:spPr bwMode="auto">
                <a:xfrm flipV="1">
                  <a:off x="4604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13131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674" name="Line 87"/>
                <p:cNvSpPr>
                  <a:spLocks noChangeShapeType="1"/>
                </p:cNvSpPr>
                <p:nvPr/>
              </p:nvSpPr>
              <p:spPr bwMode="auto">
                <a:xfrm flipV="1">
                  <a:off x="4596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141414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675" name="Line 88"/>
                <p:cNvSpPr>
                  <a:spLocks noChangeShapeType="1"/>
                </p:cNvSpPr>
                <p:nvPr/>
              </p:nvSpPr>
              <p:spPr bwMode="auto">
                <a:xfrm flipV="1">
                  <a:off x="4588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141414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676" name="Line 89"/>
                <p:cNvSpPr>
                  <a:spLocks noChangeShapeType="1"/>
                </p:cNvSpPr>
                <p:nvPr/>
              </p:nvSpPr>
              <p:spPr bwMode="auto">
                <a:xfrm flipV="1">
                  <a:off x="4580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151515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677" name="Line 90"/>
                <p:cNvSpPr>
                  <a:spLocks noChangeShapeType="1"/>
                </p:cNvSpPr>
                <p:nvPr/>
              </p:nvSpPr>
              <p:spPr bwMode="auto">
                <a:xfrm flipV="1">
                  <a:off x="4572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151515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678" name="Line 91"/>
                <p:cNvSpPr>
                  <a:spLocks noChangeShapeType="1"/>
                </p:cNvSpPr>
                <p:nvPr/>
              </p:nvSpPr>
              <p:spPr bwMode="auto">
                <a:xfrm flipV="1">
                  <a:off x="4564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151515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679" name="Line 92"/>
                <p:cNvSpPr>
                  <a:spLocks noChangeShapeType="1"/>
                </p:cNvSpPr>
                <p:nvPr/>
              </p:nvSpPr>
              <p:spPr bwMode="auto">
                <a:xfrm flipV="1">
                  <a:off x="4556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16161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680" name="Line 93"/>
                <p:cNvSpPr>
                  <a:spLocks noChangeShapeType="1"/>
                </p:cNvSpPr>
                <p:nvPr/>
              </p:nvSpPr>
              <p:spPr bwMode="auto">
                <a:xfrm flipV="1">
                  <a:off x="4548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16161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681" name="Line 94"/>
                <p:cNvSpPr>
                  <a:spLocks noChangeShapeType="1"/>
                </p:cNvSpPr>
                <p:nvPr/>
              </p:nvSpPr>
              <p:spPr bwMode="auto">
                <a:xfrm flipV="1">
                  <a:off x="4540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171717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682" name="Line 95"/>
                <p:cNvSpPr>
                  <a:spLocks noChangeShapeType="1"/>
                </p:cNvSpPr>
                <p:nvPr/>
              </p:nvSpPr>
              <p:spPr bwMode="auto">
                <a:xfrm flipV="1">
                  <a:off x="4532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171717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683" name="Line 96"/>
                <p:cNvSpPr>
                  <a:spLocks noChangeShapeType="1"/>
                </p:cNvSpPr>
                <p:nvPr/>
              </p:nvSpPr>
              <p:spPr bwMode="auto">
                <a:xfrm flipV="1">
                  <a:off x="4524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181818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684" name="Line 97"/>
                <p:cNvSpPr>
                  <a:spLocks noChangeShapeType="1"/>
                </p:cNvSpPr>
                <p:nvPr/>
              </p:nvSpPr>
              <p:spPr bwMode="auto">
                <a:xfrm flipV="1">
                  <a:off x="4516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181818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685" name="Line 98"/>
                <p:cNvSpPr>
                  <a:spLocks noChangeShapeType="1"/>
                </p:cNvSpPr>
                <p:nvPr/>
              </p:nvSpPr>
              <p:spPr bwMode="auto">
                <a:xfrm flipV="1">
                  <a:off x="4508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191919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686" name="Line 99"/>
                <p:cNvSpPr>
                  <a:spLocks noChangeShapeType="1"/>
                </p:cNvSpPr>
                <p:nvPr/>
              </p:nvSpPr>
              <p:spPr bwMode="auto">
                <a:xfrm flipV="1">
                  <a:off x="4500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191919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687" name="Line 100"/>
                <p:cNvSpPr>
                  <a:spLocks noChangeShapeType="1"/>
                </p:cNvSpPr>
                <p:nvPr/>
              </p:nvSpPr>
              <p:spPr bwMode="auto">
                <a:xfrm flipV="1">
                  <a:off x="4492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191919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688" name="Line 101"/>
                <p:cNvSpPr>
                  <a:spLocks noChangeShapeType="1"/>
                </p:cNvSpPr>
                <p:nvPr/>
              </p:nvSpPr>
              <p:spPr bwMode="auto">
                <a:xfrm flipV="1">
                  <a:off x="4484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1A1A1A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689" name="Line 102"/>
                <p:cNvSpPr>
                  <a:spLocks noChangeShapeType="1"/>
                </p:cNvSpPr>
                <p:nvPr/>
              </p:nvSpPr>
              <p:spPr bwMode="auto">
                <a:xfrm flipV="1">
                  <a:off x="4476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1A1A1A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690" name="Line 103"/>
                <p:cNvSpPr>
                  <a:spLocks noChangeShapeType="1"/>
                </p:cNvSpPr>
                <p:nvPr/>
              </p:nvSpPr>
              <p:spPr bwMode="auto">
                <a:xfrm flipV="1">
                  <a:off x="4468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1B1B1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691" name="Line 104"/>
                <p:cNvSpPr>
                  <a:spLocks noChangeShapeType="1"/>
                </p:cNvSpPr>
                <p:nvPr/>
              </p:nvSpPr>
              <p:spPr bwMode="auto">
                <a:xfrm flipV="1">
                  <a:off x="4460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1B1B1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692" name="Line 105"/>
                <p:cNvSpPr>
                  <a:spLocks noChangeShapeType="1"/>
                </p:cNvSpPr>
                <p:nvPr/>
              </p:nvSpPr>
              <p:spPr bwMode="auto">
                <a:xfrm flipV="1">
                  <a:off x="4452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1C1C1C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693" name="Line 106"/>
                <p:cNvSpPr>
                  <a:spLocks noChangeShapeType="1"/>
                </p:cNvSpPr>
                <p:nvPr/>
              </p:nvSpPr>
              <p:spPr bwMode="auto">
                <a:xfrm flipV="1">
                  <a:off x="4444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1C1C1C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694" name="Line 107"/>
                <p:cNvSpPr>
                  <a:spLocks noChangeShapeType="1"/>
                </p:cNvSpPr>
                <p:nvPr/>
              </p:nvSpPr>
              <p:spPr bwMode="auto">
                <a:xfrm flipV="1">
                  <a:off x="4436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1D1D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695" name="Line 108"/>
                <p:cNvSpPr>
                  <a:spLocks noChangeShapeType="1"/>
                </p:cNvSpPr>
                <p:nvPr/>
              </p:nvSpPr>
              <p:spPr bwMode="auto">
                <a:xfrm flipV="1">
                  <a:off x="4428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1D1D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696" name="Line 109"/>
                <p:cNvSpPr>
                  <a:spLocks noChangeShapeType="1"/>
                </p:cNvSpPr>
                <p:nvPr/>
              </p:nvSpPr>
              <p:spPr bwMode="auto">
                <a:xfrm flipV="1">
                  <a:off x="4420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1D1D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697" name="Line 110"/>
                <p:cNvSpPr>
                  <a:spLocks noChangeShapeType="1"/>
                </p:cNvSpPr>
                <p:nvPr/>
              </p:nvSpPr>
              <p:spPr bwMode="auto">
                <a:xfrm flipV="1">
                  <a:off x="4412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1E1E1E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698" name="Line 111"/>
                <p:cNvSpPr>
                  <a:spLocks noChangeShapeType="1"/>
                </p:cNvSpPr>
                <p:nvPr/>
              </p:nvSpPr>
              <p:spPr bwMode="auto">
                <a:xfrm flipV="1">
                  <a:off x="4404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1E1E1E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699" name="Line 112"/>
                <p:cNvSpPr>
                  <a:spLocks noChangeShapeType="1"/>
                </p:cNvSpPr>
                <p:nvPr/>
              </p:nvSpPr>
              <p:spPr bwMode="auto">
                <a:xfrm flipV="1">
                  <a:off x="4396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1F1F1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700" name="Line 113"/>
                <p:cNvSpPr>
                  <a:spLocks noChangeShapeType="1"/>
                </p:cNvSpPr>
                <p:nvPr/>
              </p:nvSpPr>
              <p:spPr bwMode="auto">
                <a:xfrm flipV="1">
                  <a:off x="4388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1F1F1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701" name="Line 114"/>
                <p:cNvSpPr>
                  <a:spLocks noChangeShapeType="1"/>
                </p:cNvSpPr>
                <p:nvPr/>
              </p:nvSpPr>
              <p:spPr bwMode="auto">
                <a:xfrm flipV="1">
                  <a:off x="4380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20202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702" name="Line 115"/>
                <p:cNvSpPr>
                  <a:spLocks noChangeShapeType="1"/>
                </p:cNvSpPr>
                <p:nvPr/>
              </p:nvSpPr>
              <p:spPr bwMode="auto">
                <a:xfrm flipV="1">
                  <a:off x="4372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20202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703" name="Line 116"/>
                <p:cNvSpPr>
                  <a:spLocks noChangeShapeType="1"/>
                </p:cNvSpPr>
                <p:nvPr/>
              </p:nvSpPr>
              <p:spPr bwMode="auto">
                <a:xfrm flipV="1">
                  <a:off x="4364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21212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704" name="Line 117"/>
                <p:cNvSpPr>
                  <a:spLocks noChangeShapeType="1"/>
                </p:cNvSpPr>
                <p:nvPr/>
              </p:nvSpPr>
              <p:spPr bwMode="auto">
                <a:xfrm flipV="1">
                  <a:off x="4356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21212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705" name="Line 118"/>
                <p:cNvSpPr>
                  <a:spLocks noChangeShapeType="1"/>
                </p:cNvSpPr>
                <p:nvPr/>
              </p:nvSpPr>
              <p:spPr bwMode="auto">
                <a:xfrm flipV="1">
                  <a:off x="4348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22222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706" name="Line 119"/>
                <p:cNvSpPr>
                  <a:spLocks noChangeShapeType="1"/>
                </p:cNvSpPr>
                <p:nvPr/>
              </p:nvSpPr>
              <p:spPr bwMode="auto">
                <a:xfrm flipV="1">
                  <a:off x="4340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22222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707" name="Line 120"/>
                <p:cNvSpPr>
                  <a:spLocks noChangeShapeType="1"/>
                </p:cNvSpPr>
                <p:nvPr/>
              </p:nvSpPr>
              <p:spPr bwMode="auto">
                <a:xfrm flipV="1">
                  <a:off x="4332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22222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708" name="Line 121"/>
                <p:cNvSpPr>
                  <a:spLocks noChangeShapeType="1"/>
                </p:cNvSpPr>
                <p:nvPr/>
              </p:nvSpPr>
              <p:spPr bwMode="auto">
                <a:xfrm flipV="1">
                  <a:off x="4324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23232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709" name="Line 122"/>
                <p:cNvSpPr>
                  <a:spLocks noChangeShapeType="1"/>
                </p:cNvSpPr>
                <p:nvPr/>
              </p:nvSpPr>
              <p:spPr bwMode="auto">
                <a:xfrm flipV="1">
                  <a:off x="4316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23232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710" name="Line 123"/>
                <p:cNvSpPr>
                  <a:spLocks noChangeShapeType="1"/>
                </p:cNvSpPr>
                <p:nvPr/>
              </p:nvSpPr>
              <p:spPr bwMode="auto">
                <a:xfrm flipV="1">
                  <a:off x="4308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242424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711" name="Line 124"/>
                <p:cNvSpPr>
                  <a:spLocks noChangeShapeType="1"/>
                </p:cNvSpPr>
                <p:nvPr/>
              </p:nvSpPr>
              <p:spPr bwMode="auto">
                <a:xfrm flipV="1">
                  <a:off x="4300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242424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712" name="Line 125"/>
                <p:cNvSpPr>
                  <a:spLocks noChangeShapeType="1"/>
                </p:cNvSpPr>
                <p:nvPr/>
              </p:nvSpPr>
              <p:spPr bwMode="auto">
                <a:xfrm flipV="1">
                  <a:off x="4292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252525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713" name="Line 126"/>
                <p:cNvSpPr>
                  <a:spLocks noChangeShapeType="1"/>
                </p:cNvSpPr>
                <p:nvPr/>
              </p:nvSpPr>
              <p:spPr bwMode="auto">
                <a:xfrm flipV="1">
                  <a:off x="4284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252525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714" name="Line 127"/>
                <p:cNvSpPr>
                  <a:spLocks noChangeShapeType="1"/>
                </p:cNvSpPr>
                <p:nvPr/>
              </p:nvSpPr>
              <p:spPr bwMode="auto">
                <a:xfrm flipV="1">
                  <a:off x="4276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26262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715" name="Line 128"/>
                <p:cNvSpPr>
                  <a:spLocks noChangeShapeType="1"/>
                </p:cNvSpPr>
                <p:nvPr/>
              </p:nvSpPr>
              <p:spPr bwMode="auto">
                <a:xfrm flipV="1">
                  <a:off x="4268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26262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716" name="Line 129"/>
                <p:cNvSpPr>
                  <a:spLocks noChangeShapeType="1"/>
                </p:cNvSpPr>
                <p:nvPr/>
              </p:nvSpPr>
              <p:spPr bwMode="auto">
                <a:xfrm flipV="1">
                  <a:off x="4260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26262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717" name="Line 130"/>
                <p:cNvSpPr>
                  <a:spLocks noChangeShapeType="1"/>
                </p:cNvSpPr>
                <p:nvPr/>
              </p:nvSpPr>
              <p:spPr bwMode="auto">
                <a:xfrm flipV="1">
                  <a:off x="4252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272727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718" name="Line 131"/>
                <p:cNvSpPr>
                  <a:spLocks noChangeShapeType="1"/>
                </p:cNvSpPr>
                <p:nvPr/>
              </p:nvSpPr>
              <p:spPr bwMode="auto">
                <a:xfrm flipV="1">
                  <a:off x="4244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272727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719" name="Line 132"/>
                <p:cNvSpPr>
                  <a:spLocks noChangeShapeType="1"/>
                </p:cNvSpPr>
                <p:nvPr/>
              </p:nvSpPr>
              <p:spPr bwMode="auto">
                <a:xfrm flipV="1">
                  <a:off x="4236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282828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720" name="Line 133"/>
                <p:cNvSpPr>
                  <a:spLocks noChangeShapeType="1"/>
                </p:cNvSpPr>
                <p:nvPr/>
              </p:nvSpPr>
              <p:spPr bwMode="auto">
                <a:xfrm flipV="1">
                  <a:off x="4228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282828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721" name="Line 134"/>
                <p:cNvSpPr>
                  <a:spLocks noChangeShapeType="1"/>
                </p:cNvSpPr>
                <p:nvPr/>
              </p:nvSpPr>
              <p:spPr bwMode="auto">
                <a:xfrm flipV="1">
                  <a:off x="4220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292929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722" name="Line 135"/>
                <p:cNvSpPr>
                  <a:spLocks noChangeShapeType="1"/>
                </p:cNvSpPr>
                <p:nvPr/>
              </p:nvSpPr>
              <p:spPr bwMode="auto">
                <a:xfrm flipV="1">
                  <a:off x="4212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292929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723" name="Line 136"/>
                <p:cNvSpPr>
                  <a:spLocks noChangeShapeType="1"/>
                </p:cNvSpPr>
                <p:nvPr/>
              </p:nvSpPr>
              <p:spPr bwMode="auto">
                <a:xfrm flipV="1">
                  <a:off x="4204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2A2A2A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724" name="Line 137"/>
                <p:cNvSpPr>
                  <a:spLocks noChangeShapeType="1"/>
                </p:cNvSpPr>
                <p:nvPr/>
              </p:nvSpPr>
              <p:spPr bwMode="auto">
                <a:xfrm flipV="1">
                  <a:off x="4196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2A2A2A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725" name="Line 138"/>
                <p:cNvSpPr>
                  <a:spLocks noChangeShapeType="1"/>
                </p:cNvSpPr>
                <p:nvPr/>
              </p:nvSpPr>
              <p:spPr bwMode="auto">
                <a:xfrm flipV="1">
                  <a:off x="4188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2A2A2A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726" name="Line 139"/>
                <p:cNvSpPr>
                  <a:spLocks noChangeShapeType="1"/>
                </p:cNvSpPr>
                <p:nvPr/>
              </p:nvSpPr>
              <p:spPr bwMode="auto">
                <a:xfrm flipV="1">
                  <a:off x="4180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2B2B2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727" name="Line 140"/>
                <p:cNvSpPr>
                  <a:spLocks noChangeShapeType="1"/>
                </p:cNvSpPr>
                <p:nvPr/>
              </p:nvSpPr>
              <p:spPr bwMode="auto">
                <a:xfrm flipV="1">
                  <a:off x="4172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2B2B2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728" name="Line 141"/>
                <p:cNvSpPr>
                  <a:spLocks noChangeShapeType="1"/>
                </p:cNvSpPr>
                <p:nvPr/>
              </p:nvSpPr>
              <p:spPr bwMode="auto">
                <a:xfrm flipV="1">
                  <a:off x="4164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2C2C2C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729" name="Line 142"/>
                <p:cNvSpPr>
                  <a:spLocks noChangeShapeType="1"/>
                </p:cNvSpPr>
                <p:nvPr/>
              </p:nvSpPr>
              <p:spPr bwMode="auto">
                <a:xfrm flipV="1">
                  <a:off x="4156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2C2C2C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730" name="Line 143"/>
                <p:cNvSpPr>
                  <a:spLocks noChangeShapeType="1"/>
                </p:cNvSpPr>
                <p:nvPr/>
              </p:nvSpPr>
              <p:spPr bwMode="auto">
                <a:xfrm flipV="1">
                  <a:off x="4148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2D2D2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731" name="Line 144"/>
                <p:cNvSpPr>
                  <a:spLocks noChangeShapeType="1"/>
                </p:cNvSpPr>
                <p:nvPr/>
              </p:nvSpPr>
              <p:spPr bwMode="auto">
                <a:xfrm flipV="1">
                  <a:off x="4140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2D2D2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732" name="Line 145"/>
                <p:cNvSpPr>
                  <a:spLocks noChangeShapeType="1"/>
                </p:cNvSpPr>
                <p:nvPr/>
              </p:nvSpPr>
              <p:spPr bwMode="auto">
                <a:xfrm flipV="1">
                  <a:off x="4132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2E2E2E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733" name="Line 146"/>
                <p:cNvSpPr>
                  <a:spLocks noChangeShapeType="1"/>
                </p:cNvSpPr>
                <p:nvPr/>
              </p:nvSpPr>
              <p:spPr bwMode="auto">
                <a:xfrm flipV="1">
                  <a:off x="4124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2E2E2E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734" name="Line 147"/>
                <p:cNvSpPr>
                  <a:spLocks noChangeShapeType="1"/>
                </p:cNvSpPr>
                <p:nvPr/>
              </p:nvSpPr>
              <p:spPr bwMode="auto">
                <a:xfrm flipV="1">
                  <a:off x="4116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2E2E2E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735" name="Line 148"/>
                <p:cNvSpPr>
                  <a:spLocks noChangeShapeType="1"/>
                </p:cNvSpPr>
                <p:nvPr/>
              </p:nvSpPr>
              <p:spPr bwMode="auto">
                <a:xfrm flipV="1">
                  <a:off x="4108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2F2F2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736" name="Line 149"/>
                <p:cNvSpPr>
                  <a:spLocks noChangeShapeType="1"/>
                </p:cNvSpPr>
                <p:nvPr/>
              </p:nvSpPr>
              <p:spPr bwMode="auto">
                <a:xfrm flipV="1">
                  <a:off x="4100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2F2F2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737" name="Line 150"/>
                <p:cNvSpPr>
                  <a:spLocks noChangeShapeType="1"/>
                </p:cNvSpPr>
                <p:nvPr/>
              </p:nvSpPr>
              <p:spPr bwMode="auto">
                <a:xfrm flipV="1">
                  <a:off x="4092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30303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738" name="Line 151"/>
                <p:cNvSpPr>
                  <a:spLocks noChangeShapeType="1"/>
                </p:cNvSpPr>
                <p:nvPr/>
              </p:nvSpPr>
              <p:spPr bwMode="auto">
                <a:xfrm flipV="1">
                  <a:off x="4084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30303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739" name="Line 152"/>
                <p:cNvSpPr>
                  <a:spLocks noChangeShapeType="1"/>
                </p:cNvSpPr>
                <p:nvPr/>
              </p:nvSpPr>
              <p:spPr bwMode="auto">
                <a:xfrm flipV="1">
                  <a:off x="4076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31313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740" name="Line 153"/>
                <p:cNvSpPr>
                  <a:spLocks noChangeShapeType="1"/>
                </p:cNvSpPr>
                <p:nvPr/>
              </p:nvSpPr>
              <p:spPr bwMode="auto">
                <a:xfrm flipV="1">
                  <a:off x="4068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31313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741" name="Line 154"/>
                <p:cNvSpPr>
                  <a:spLocks noChangeShapeType="1"/>
                </p:cNvSpPr>
                <p:nvPr/>
              </p:nvSpPr>
              <p:spPr bwMode="auto">
                <a:xfrm flipV="1">
                  <a:off x="4060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32323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742" name="Line 155"/>
                <p:cNvSpPr>
                  <a:spLocks noChangeShapeType="1"/>
                </p:cNvSpPr>
                <p:nvPr/>
              </p:nvSpPr>
              <p:spPr bwMode="auto">
                <a:xfrm flipV="1">
                  <a:off x="4052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32323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743" name="Line 156"/>
                <p:cNvSpPr>
                  <a:spLocks noChangeShapeType="1"/>
                </p:cNvSpPr>
                <p:nvPr/>
              </p:nvSpPr>
              <p:spPr bwMode="auto">
                <a:xfrm flipV="1">
                  <a:off x="4044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33333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744" name="Line 157"/>
                <p:cNvSpPr>
                  <a:spLocks noChangeShapeType="1"/>
                </p:cNvSpPr>
                <p:nvPr/>
              </p:nvSpPr>
              <p:spPr bwMode="auto">
                <a:xfrm flipV="1">
                  <a:off x="4036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33333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745" name="Line 158"/>
                <p:cNvSpPr>
                  <a:spLocks noChangeShapeType="1"/>
                </p:cNvSpPr>
                <p:nvPr/>
              </p:nvSpPr>
              <p:spPr bwMode="auto">
                <a:xfrm flipV="1">
                  <a:off x="4028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33333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746" name="Line 159"/>
                <p:cNvSpPr>
                  <a:spLocks noChangeShapeType="1"/>
                </p:cNvSpPr>
                <p:nvPr/>
              </p:nvSpPr>
              <p:spPr bwMode="auto">
                <a:xfrm flipV="1">
                  <a:off x="4020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343434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747" name="Line 160"/>
                <p:cNvSpPr>
                  <a:spLocks noChangeShapeType="1"/>
                </p:cNvSpPr>
                <p:nvPr/>
              </p:nvSpPr>
              <p:spPr bwMode="auto">
                <a:xfrm flipV="1">
                  <a:off x="4012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343434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748" name="Line 161"/>
                <p:cNvSpPr>
                  <a:spLocks noChangeShapeType="1"/>
                </p:cNvSpPr>
                <p:nvPr/>
              </p:nvSpPr>
              <p:spPr bwMode="auto">
                <a:xfrm flipV="1">
                  <a:off x="4004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353535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749" name="Line 162"/>
                <p:cNvSpPr>
                  <a:spLocks noChangeShapeType="1"/>
                </p:cNvSpPr>
                <p:nvPr/>
              </p:nvSpPr>
              <p:spPr bwMode="auto">
                <a:xfrm flipV="1">
                  <a:off x="3996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353535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750" name="Line 163"/>
                <p:cNvSpPr>
                  <a:spLocks noChangeShapeType="1"/>
                </p:cNvSpPr>
                <p:nvPr/>
              </p:nvSpPr>
              <p:spPr bwMode="auto">
                <a:xfrm flipV="1">
                  <a:off x="3988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36363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751" name="Line 164"/>
                <p:cNvSpPr>
                  <a:spLocks noChangeShapeType="1"/>
                </p:cNvSpPr>
                <p:nvPr/>
              </p:nvSpPr>
              <p:spPr bwMode="auto">
                <a:xfrm flipV="1">
                  <a:off x="3980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36363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752" name="Line 165"/>
                <p:cNvSpPr>
                  <a:spLocks noChangeShapeType="1"/>
                </p:cNvSpPr>
                <p:nvPr/>
              </p:nvSpPr>
              <p:spPr bwMode="auto">
                <a:xfrm flipV="1">
                  <a:off x="3972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373737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753" name="Line 166"/>
                <p:cNvSpPr>
                  <a:spLocks noChangeShapeType="1"/>
                </p:cNvSpPr>
                <p:nvPr/>
              </p:nvSpPr>
              <p:spPr bwMode="auto">
                <a:xfrm flipV="1">
                  <a:off x="3964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373737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754" name="Line 167"/>
                <p:cNvSpPr>
                  <a:spLocks noChangeShapeType="1"/>
                </p:cNvSpPr>
                <p:nvPr/>
              </p:nvSpPr>
              <p:spPr bwMode="auto">
                <a:xfrm flipV="1">
                  <a:off x="3956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373737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755" name="Line 168"/>
                <p:cNvSpPr>
                  <a:spLocks noChangeShapeType="1"/>
                </p:cNvSpPr>
                <p:nvPr/>
              </p:nvSpPr>
              <p:spPr bwMode="auto">
                <a:xfrm flipV="1">
                  <a:off x="3948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383838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756" name="Line 169"/>
                <p:cNvSpPr>
                  <a:spLocks noChangeShapeType="1"/>
                </p:cNvSpPr>
                <p:nvPr/>
              </p:nvSpPr>
              <p:spPr bwMode="auto">
                <a:xfrm flipV="1">
                  <a:off x="3940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383838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757" name="Line 170"/>
                <p:cNvSpPr>
                  <a:spLocks noChangeShapeType="1"/>
                </p:cNvSpPr>
                <p:nvPr/>
              </p:nvSpPr>
              <p:spPr bwMode="auto">
                <a:xfrm flipV="1">
                  <a:off x="3932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393939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758" name="Line 171"/>
                <p:cNvSpPr>
                  <a:spLocks noChangeShapeType="1"/>
                </p:cNvSpPr>
                <p:nvPr/>
              </p:nvSpPr>
              <p:spPr bwMode="auto">
                <a:xfrm flipV="1">
                  <a:off x="3924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393939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759" name="Line 172"/>
                <p:cNvSpPr>
                  <a:spLocks noChangeShapeType="1"/>
                </p:cNvSpPr>
                <p:nvPr/>
              </p:nvSpPr>
              <p:spPr bwMode="auto">
                <a:xfrm flipV="1">
                  <a:off x="3916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3A3A3A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760" name="Line 173"/>
                <p:cNvSpPr>
                  <a:spLocks noChangeShapeType="1"/>
                </p:cNvSpPr>
                <p:nvPr/>
              </p:nvSpPr>
              <p:spPr bwMode="auto">
                <a:xfrm flipV="1">
                  <a:off x="3908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3A3A3A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761" name="Line 174"/>
                <p:cNvSpPr>
                  <a:spLocks noChangeShapeType="1"/>
                </p:cNvSpPr>
                <p:nvPr/>
              </p:nvSpPr>
              <p:spPr bwMode="auto">
                <a:xfrm flipV="1">
                  <a:off x="3900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3B3B3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762" name="Line 175"/>
                <p:cNvSpPr>
                  <a:spLocks noChangeShapeType="1"/>
                </p:cNvSpPr>
                <p:nvPr/>
              </p:nvSpPr>
              <p:spPr bwMode="auto">
                <a:xfrm flipV="1">
                  <a:off x="3892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3B3B3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763" name="Line 176"/>
                <p:cNvSpPr>
                  <a:spLocks noChangeShapeType="1"/>
                </p:cNvSpPr>
                <p:nvPr/>
              </p:nvSpPr>
              <p:spPr bwMode="auto">
                <a:xfrm flipV="1">
                  <a:off x="3884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3B3B3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764" name="Line 177"/>
                <p:cNvSpPr>
                  <a:spLocks noChangeShapeType="1"/>
                </p:cNvSpPr>
                <p:nvPr/>
              </p:nvSpPr>
              <p:spPr bwMode="auto">
                <a:xfrm flipV="1">
                  <a:off x="3876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3C3C3C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765" name="Line 178"/>
                <p:cNvSpPr>
                  <a:spLocks noChangeShapeType="1"/>
                </p:cNvSpPr>
                <p:nvPr/>
              </p:nvSpPr>
              <p:spPr bwMode="auto">
                <a:xfrm flipV="1">
                  <a:off x="3868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3C3C3C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766" name="Line 179"/>
                <p:cNvSpPr>
                  <a:spLocks noChangeShapeType="1"/>
                </p:cNvSpPr>
                <p:nvPr/>
              </p:nvSpPr>
              <p:spPr bwMode="auto">
                <a:xfrm flipV="1">
                  <a:off x="3860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3D3D3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767" name="Line 180"/>
                <p:cNvSpPr>
                  <a:spLocks noChangeShapeType="1"/>
                </p:cNvSpPr>
                <p:nvPr/>
              </p:nvSpPr>
              <p:spPr bwMode="auto">
                <a:xfrm flipV="1">
                  <a:off x="3852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3D3D3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768" name="Line 181"/>
                <p:cNvSpPr>
                  <a:spLocks noChangeShapeType="1"/>
                </p:cNvSpPr>
                <p:nvPr/>
              </p:nvSpPr>
              <p:spPr bwMode="auto">
                <a:xfrm flipV="1">
                  <a:off x="3844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3E3E3E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769" name="Line 182"/>
                <p:cNvSpPr>
                  <a:spLocks noChangeShapeType="1"/>
                </p:cNvSpPr>
                <p:nvPr/>
              </p:nvSpPr>
              <p:spPr bwMode="auto">
                <a:xfrm flipV="1">
                  <a:off x="3836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3E3E3E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770" name="Line 183"/>
                <p:cNvSpPr>
                  <a:spLocks noChangeShapeType="1"/>
                </p:cNvSpPr>
                <p:nvPr/>
              </p:nvSpPr>
              <p:spPr bwMode="auto">
                <a:xfrm flipV="1">
                  <a:off x="3828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3F3F3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771" name="Line 184"/>
                <p:cNvSpPr>
                  <a:spLocks noChangeShapeType="1"/>
                </p:cNvSpPr>
                <p:nvPr/>
              </p:nvSpPr>
              <p:spPr bwMode="auto">
                <a:xfrm flipV="1">
                  <a:off x="3820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3F3F3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772" name="Line 185"/>
                <p:cNvSpPr>
                  <a:spLocks noChangeShapeType="1"/>
                </p:cNvSpPr>
                <p:nvPr/>
              </p:nvSpPr>
              <p:spPr bwMode="auto">
                <a:xfrm flipV="1">
                  <a:off x="3812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40404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773" name="Line 186"/>
                <p:cNvSpPr>
                  <a:spLocks noChangeShapeType="1"/>
                </p:cNvSpPr>
                <p:nvPr/>
              </p:nvSpPr>
              <p:spPr bwMode="auto">
                <a:xfrm flipV="1">
                  <a:off x="3804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40404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774" name="Line 187"/>
                <p:cNvSpPr>
                  <a:spLocks noChangeShapeType="1"/>
                </p:cNvSpPr>
                <p:nvPr/>
              </p:nvSpPr>
              <p:spPr bwMode="auto">
                <a:xfrm flipV="1">
                  <a:off x="3796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40404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775" name="Line 188"/>
                <p:cNvSpPr>
                  <a:spLocks noChangeShapeType="1"/>
                </p:cNvSpPr>
                <p:nvPr/>
              </p:nvSpPr>
              <p:spPr bwMode="auto">
                <a:xfrm flipV="1">
                  <a:off x="3788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41414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776" name="Line 189"/>
                <p:cNvSpPr>
                  <a:spLocks noChangeShapeType="1"/>
                </p:cNvSpPr>
                <p:nvPr/>
              </p:nvSpPr>
              <p:spPr bwMode="auto">
                <a:xfrm flipV="1">
                  <a:off x="3780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41414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777" name="Line 190"/>
                <p:cNvSpPr>
                  <a:spLocks noChangeShapeType="1"/>
                </p:cNvSpPr>
                <p:nvPr/>
              </p:nvSpPr>
              <p:spPr bwMode="auto">
                <a:xfrm flipV="1">
                  <a:off x="3772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42424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778" name="Line 191"/>
                <p:cNvSpPr>
                  <a:spLocks noChangeShapeType="1"/>
                </p:cNvSpPr>
                <p:nvPr/>
              </p:nvSpPr>
              <p:spPr bwMode="auto">
                <a:xfrm flipV="1">
                  <a:off x="3764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42424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779" name="Line 192"/>
                <p:cNvSpPr>
                  <a:spLocks noChangeShapeType="1"/>
                </p:cNvSpPr>
                <p:nvPr/>
              </p:nvSpPr>
              <p:spPr bwMode="auto">
                <a:xfrm flipV="1">
                  <a:off x="3756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43434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780" name="Line 193"/>
                <p:cNvSpPr>
                  <a:spLocks noChangeShapeType="1"/>
                </p:cNvSpPr>
                <p:nvPr/>
              </p:nvSpPr>
              <p:spPr bwMode="auto">
                <a:xfrm flipV="1">
                  <a:off x="3748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43434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781" name="Line 194"/>
                <p:cNvSpPr>
                  <a:spLocks noChangeShapeType="1"/>
                </p:cNvSpPr>
                <p:nvPr/>
              </p:nvSpPr>
              <p:spPr bwMode="auto">
                <a:xfrm flipV="1">
                  <a:off x="3740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444444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782" name="Line 195"/>
                <p:cNvSpPr>
                  <a:spLocks noChangeShapeType="1"/>
                </p:cNvSpPr>
                <p:nvPr/>
              </p:nvSpPr>
              <p:spPr bwMode="auto">
                <a:xfrm flipV="1">
                  <a:off x="3732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444444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783" name="Line 196"/>
                <p:cNvSpPr>
                  <a:spLocks noChangeShapeType="1"/>
                </p:cNvSpPr>
                <p:nvPr/>
              </p:nvSpPr>
              <p:spPr bwMode="auto">
                <a:xfrm flipV="1">
                  <a:off x="3724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444444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784" name="Line 197"/>
                <p:cNvSpPr>
                  <a:spLocks noChangeShapeType="1"/>
                </p:cNvSpPr>
                <p:nvPr/>
              </p:nvSpPr>
              <p:spPr bwMode="auto">
                <a:xfrm flipV="1">
                  <a:off x="3716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454545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785" name="Line 198"/>
                <p:cNvSpPr>
                  <a:spLocks noChangeShapeType="1"/>
                </p:cNvSpPr>
                <p:nvPr/>
              </p:nvSpPr>
              <p:spPr bwMode="auto">
                <a:xfrm flipV="1">
                  <a:off x="3708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454545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786" name="Line 199"/>
                <p:cNvSpPr>
                  <a:spLocks noChangeShapeType="1"/>
                </p:cNvSpPr>
                <p:nvPr/>
              </p:nvSpPr>
              <p:spPr bwMode="auto">
                <a:xfrm flipV="1">
                  <a:off x="3700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46464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787" name="Line 200"/>
                <p:cNvSpPr>
                  <a:spLocks noChangeShapeType="1"/>
                </p:cNvSpPr>
                <p:nvPr/>
              </p:nvSpPr>
              <p:spPr bwMode="auto">
                <a:xfrm flipV="1">
                  <a:off x="3692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46464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788" name="Line 201"/>
                <p:cNvSpPr>
                  <a:spLocks noChangeShapeType="1"/>
                </p:cNvSpPr>
                <p:nvPr/>
              </p:nvSpPr>
              <p:spPr bwMode="auto">
                <a:xfrm flipV="1">
                  <a:off x="3684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474747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789" name="Line 202"/>
                <p:cNvSpPr>
                  <a:spLocks noChangeShapeType="1"/>
                </p:cNvSpPr>
                <p:nvPr/>
              </p:nvSpPr>
              <p:spPr bwMode="auto">
                <a:xfrm flipV="1">
                  <a:off x="3676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474747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790" name="Line 203"/>
                <p:cNvSpPr>
                  <a:spLocks noChangeShapeType="1"/>
                </p:cNvSpPr>
                <p:nvPr/>
              </p:nvSpPr>
              <p:spPr bwMode="auto">
                <a:xfrm flipV="1">
                  <a:off x="3668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484848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791" name="Line 204"/>
                <p:cNvSpPr>
                  <a:spLocks noChangeShapeType="1"/>
                </p:cNvSpPr>
                <p:nvPr/>
              </p:nvSpPr>
              <p:spPr bwMode="auto">
                <a:xfrm flipV="1">
                  <a:off x="3660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484848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792" name="Line 205"/>
                <p:cNvSpPr>
                  <a:spLocks noChangeShapeType="1"/>
                </p:cNvSpPr>
                <p:nvPr/>
              </p:nvSpPr>
              <p:spPr bwMode="auto">
                <a:xfrm flipV="1">
                  <a:off x="3652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484848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793" name="Line 206"/>
                <p:cNvSpPr>
                  <a:spLocks noChangeShapeType="1"/>
                </p:cNvSpPr>
                <p:nvPr/>
              </p:nvSpPr>
              <p:spPr bwMode="auto">
                <a:xfrm flipV="1">
                  <a:off x="3644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494949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794" name="Line 207"/>
                <p:cNvSpPr>
                  <a:spLocks noChangeShapeType="1"/>
                </p:cNvSpPr>
                <p:nvPr/>
              </p:nvSpPr>
              <p:spPr bwMode="auto">
                <a:xfrm flipV="1">
                  <a:off x="3636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494949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795" name="Line 208"/>
                <p:cNvSpPr>
                  <a:spLocks noChangeShapeType="1"/>
                </p:cNvSpPr>
                <p:nvPr/>
              </p:nvSpPr>
              <p:spPr bwMode="auto">
                <a:xfrm flipV="1">
                  <a:off x="3628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4A4A4A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796" name="Line 209"/>
                <p:cNvSpPr>
                  <a:spLocks noChangeShapeType="1"/>
                </p:cNvSpPr>
                <p:nvPr/>
              </p:nvSpPr>
              <p:spPr bwMode="auto">
                <a:xfrm flipV="1">
                  <a:off x="3620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4A4A4A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797" name="Line 210"/>
                <p:cNvSpPr>
                  <a:spLocks noChangeShapeType="1"/>
                </p:cNvSpPr>
                <p:nvPr/>
              </p:nvSpPr>
              <p:spPr bwMode="auto">
                <a:xfrm flipV="1">
                  <a:off x="3612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4B4B4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798" name="Line 211"/>
                <p:cNvSpPr>
                  <a:spLocks noChangeShapeType="1"/>
                </p:cNvSpPr>
                <p:nvPr/>
              </p:nvSpPr>
              <p:spPr bwMode="auto">
                <a:xfrm flipV="1">
                  <a:off x="3604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4B4B4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799" name="Line 212"/>
                <p:cNvSpPr>
                  <a:spLocks noChangeShapeType="1"/>
                </p:cNvSpPr>
                <p:nvPr/>
              </p:nvSpPr>
              <p:spPr bwMode="auto">
                <a:xfrm flipV="1">
                  <a:off x="3596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4C4C4C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800" name="Line 213"/>
                <p:cNvSpPr>
                  <a:spLocks noChangeShapeType="1"/>
                </p:cNvSpPr>
                <p:nvPr/>
              </p:nvSpPr>
              <p:spPr bwMode="auto">
                <a:xfrm flipV="1">
                  <a:off x="3588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4C4C4C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801" name="Line 214"/>
                <p:cNvSpPr>
                  <a:spLocks noChangeShapeType="1"/>
                </p:cNvSpPr>
                <p:nvPr/>
              </p:nvSpPr>
              <p:spPr bwMode="auto">
                <a:xfrm flipV="1">
                  <a:off x="3580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4C4C4C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802" name="Line 215"/>
                <p:cNvSpPr>
                  <a:spLocks noChangeShapeType="1"/>
                </p:cNvSpPr>
                <p:nvPr/>
              </p:nvSpPr>
              <p:spPr bwMode="auto">
                <a:xfrm flipV="1">
                  <a:off x="3572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803" name="Line 216"/>
                <p:cNvSpPr>
                  <a:spLocks noChangeShapeType="1"/>
                </p:cNvSpPr>
                <p:nvPr/>
              </p:nvSpPr>
              <p:spPr bwMode="auto">
                <a:xfrm flipV="1">
                  <a:off x="3564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804" name="Line 217"/>
                <p:cNvSpPr>
                  <a:spLocks noChangeShapeType="1"/>
                </p:cNvSpPr>
                <p:nvPr/>
              </p:nvSpPr>
              <p:spPr bwMode="auto">
                <a:xfrm flipV="1">
                  <a:off x="3556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4E4E4E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805" name="Line 218"/>
                <p:cNvSpPr>
                  <a:spLocks noChangeShapeType="1"/>
                </p:cNvSpPr>
                <p:nvPr/>
              </p:nvSpPr>
              <p:spPr bwMode="auto">
                <a:xfrm flipV="1">
                  <a:off x="3548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4E4E4E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806" name="Line 219"/>
                <p:cNvSpPr>
                  <a:spLocks noChangeShapeType="1"/>
                </p:cNvSpPr>
                <p:nvPr/>
              </p:nvSpPr>
              <p:spPr bwMode="auto">
                <a:xfrm flipV="1">
                  <a:off x="3540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4F4F4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807" name="Line 220"/>
                <p:cNvSpPr>
                  <a:spLocks noChangeShapeType="1"/>
                </p:cNvSpPr>
                <p:nvPr/>
              </p:nvSpPr>
              <p:spPr bwMode="auto">
                <a:xfrm flipV="1">
                  <a:off x="3532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4F4F4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808" name="Line 221"/>
                <p:cNvSpPr>
                  <a:spLocks noChangeShapeType="1"/>
                </p:cNvSpPr>
                <p:nvPr/>
              </p:nvSpPr>
              <p:spPr bwMode="auto">
                <a:xfrm flipV="1">
                  <a:off x="3524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50505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809" name="Line 222"/>
                <p:cNvSpPr>
                  <a:spLocks noChangeShapeType="1"/>
                </p:cNvSpPr>
                <p:nvPr/>
              </p:nvSpPr>
              <p:spPr bwMode="auto">
                <a:xfrm flipV="1">
                  <a:off x="3516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50505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810" name="Line 223"/>
                <p:cNvSpPr>
                  <a:spLocks noChangeShapeType="1"/>
                </p:cNvSpPr>
                <p:nvPr/>
              </p:nvSpPr>
              <p:spPr bwMode="auto">
                <a:xfrm flipV="1">
                  <a:off x="3508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51515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811" name="Line 224"/>
                <p:cNvSpPr>
                  <a:spLocks noChangeShapeType="1"/>
                </p:cNvSpPr>
                <p:nvPr/>
              </p:nvSpPr>
              <p:spPr bwMode="auto">
                <a:xfrm flipV="1">
                  <a:off x="3500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51515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812" name="Line 225"/>
                <p:cNvSpPr>
                  <a:spLocks noChangeShapeType="1"/>
                </p:cNvSpPr>
                <p:nvPr/>
              </p:nvSpPr>
              <p:spPr bwMode="auto">
                <a:xfrm flipV="1">
                  <a:off x="3492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51515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813" name="Line 226"/>
                <p:cNvSpPr>
                  <a:spLocks noChangeShapeType="1"/>
                </p:cNvSpPr>
                <p:nvPr/>
              </p:nvSpPr>
              <p:spPr bwMode="auto">
                <a:xfrm flipV="1">
                  <a:off x="3484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52525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814" name="Line 227"/>
                <p:cNvSpPr>
                  <a:spLocks noChangeShapeType="1"/>
                </p:cNvSpPr>
                <p:nvPr/>
              </p:nvSpPr>
              <p:spPr bwMode="auto">
                <a:xfrm flipV="1">
                  <a:off x="3476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52525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815" name="Line 228"/>
                <p:cNvSpPr>
                  <a:spLocks noChangeShapeType="1"/>
                </p:cNvSpPr>
                <p:nvPr/>
              </p:nvSpPr>
              <p:spPr bwMode="auto">
                <a:xfrm flipV="1">
                  <a:off x="3468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53535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816" name="Line 229"/>
                <p:cNvSpPr>
                  <a:spLocks noChangeShapeType="1"/>
                </p:cNvSpPr>
                <p:nvPr/>
              </p:nvSpPr>
              <p:spPr bwMode="auto">
                <a:xfrm flipV="1">
                  <a:off x="3460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53535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817" name="Line 230"/>
                <p:cNvSpPr>
                  <a:spLocks noChangeShapeType="1"/>
                </p:cNvSpPr>
                <p:nvPr/>
              </p:nvSpPr>
              <p:spPr bwMode="auto">
                <a:xfrm flipV="1">
                  <a:off x="3452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545454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818" name="Line 231"/>
                <p:cNvSpPr>
                  <a:spLocks noChangeShapeType="1"/>
                </p:cNvSpPr>
                <p:nvPr/>
              </p:nvSpPr>
              <p:spPr bwMode="auto">
                <a:xfrm flipV="1">
                  <a:off x="3444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545454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819" name="Line 232"/>
                <p:cNvSpPr>
                  <a:spLocks noChangeShapeType="1"/>
                </p:cNvSpPr>
                <p:nvPr/>
              </p:nvSpPr>
              <p:spPr bwMode="auto">
                <a:xfrm flipV="1">
                  <a:off x="3436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555555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820" name="Line 233"/>
                <p:cNvSpPr>
                  <a:spLocks noChangeShapeType="1"/>
                </p:cNvSpPr>
                <p:nvPr/>
              </p:nvSpPr>
              <p:spPr bwMode="auto">
                <a:xfrm flipV="1">
                  <a:off x="3428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555555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821" name="Line 234"/>
                <p:cNvSpPr>
                  <a:spLocks noChangeShapeType="1"/>
                </p:cNvSpPr>
                <p:nvPr/>
              </p:nvSpPr>
              <p:spPr bwMode="auto">
                <a:xfrm flipV="1">
                  <a:off x="3420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555555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822" name="Line 235"/>
                <p:cNvSpPr>
                  <a:spLocks noChangeShapeType="1"/>
                </p:cNvSpPr>
                <p:nvPr/>
              </p:nvSpPr>
              <p:spPr bwMode="auto">
                <a:xfrm flipV="1">
                  <a:off x="3412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56565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823" name="Line 236"/>
                <p:cNvSpPr>
                  <a:spLocks noChangeShapeType="1"/>
                </p:cNvSpPr>
                <p:nvPr/>
              </p:nvSpPr>
              <p:spPr bwMode="auto">
                <a:xfrm flipV="1">
                  <a:off x="3404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56565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824" name="Line 237"/>
                <p:cNvSpPr>
                  <a:spLocks noChangeShapeType="1"/>
                </p:cNvSpPr>
                <p:nvPr/>
              </p:nvSpPr>
              <p:spPr bwMode="auto">
                <a:xfrm flipV="1">
                  <a:off x="3396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575757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825" name="Line 238"/>
                <p:cNvSpPr>
                  <a:spLocks noChangeShapeType="1"/>
                </p:cNvSpPr>
                <p:nvPr/>
              </p:nvSpPr>
              <p:spPr bwMode="auto">
                <a:xfrm flipV="1">
                  <a:off x="3388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575757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826" name="Line 239"/>
                <p:cNvSpPr>
                  <a:spLocks noChangeShapeType="1"/>
                </p:cNvSpPr>
                <p:nvPr/>
              </p:nvSpPr>
              <p:spPr bwMode="auto">
                <a:xfrm flipV="1">
                  <a:off x="3380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585858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827" name="Line 240"/>
                <p:cNvSpPr>
                  <a:spLocks noChangeShapeType="1"/>
                </p:cNvSpPr>
                <p:nvPr/>
              </p:nvSpPr>
              <p:spPr bwMode="auto">
                <a:xfrm flipV="1">
                  <a:off x="3372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585858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828" name="Line 241"/>
                <p:cNvSpPr>
                  <a:spLocks noChangeShapeType="1"/>
                </p:cNvSpPr>
                <p:nvPr/>
              </p:nvSpPr>
              <p:spPr bwMode="auto">
                <a:xfrm flipV="1">
                  <a:off x="3364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595959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8" name="Group 242"/>
              <p:cNvGrpSpPr>
                <a:grpSpLocks/>
              </p:cNvGrpSpPr>
              <p:nvPr/>
            </p:nvGrpSpPr>
            <p:grpSpPr bwMode="auto">
              <a:xfrm>
                <a:off x="1764" y="3568"/>
                <a:ext cx="1593" cy="104"/>
                <a:chOff x="1764" y="3568"/>
                <a:chExt cx="1593" cy="104"/>
              </a:xfrm>
            </p:grpSpPr>
            <p:sp>
              <p:nvSpPr>
                <p:cNvPr id="51429" name="Line 243"/>
                <p:cNvSpPr>
                  <a:spLocks noChangeShapeType="1"/>
                </p:cNvSpPr>
                <p:nvPr/>
              </p:nvSpPr>
              <p:spPr bwMode="auto">
                <a:xfrm flipV="1">
                  <a:off x="3356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595959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430" name="Line 244"/>
                <p:cNvSpPr>
                  <a:spLocks noChangeShapeType="1"/>
                </p:cNvSpPr>
                <p:nvPr/>
              </p:nvSpPr>
              <p:spPr bwMode="auto">
                <a:xfrm flipV="1">
                  <a:off x="3348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595959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431" name="Line 245"/>
                <p:cNvSpPr>
                  <a:spLocks noChangeShapeType="1"/>
                </p:cNvSpPr>
                <p:nvPr/>
              </p:nvSpPr>
              <p:spPr bwMode="auto">
                <a:xfrm flipV="1">
                  <a:off x="3340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5A5A5A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432" name="Line 246"/>
                <p:cNvSpPr>
                  <a:spLocks noChangeShapeType="1"/>
                </p:cNvSpPr>
                <p:nvPr/>
              </p:nvSpPr>
              <p:spPr bwMode="auto">
                <a:xfrm flipV="1">
                  <a:off x="3332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5A5A5A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433" name="Line 247"/>
                <p:cNvSpPr>
                  <a:spLocks noChangeShapeType="1"/>
                </p:cNvSpPr>
                <p:nvPr/>
              </p:nvSpPr>
              <p:spPr bwMode="auto">
                <a:xfrm flipV="1">
                  <a:off x="3324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5B5B5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434" name="Line 248"/>
                <p:cNvSpPr>
                  <a:spLocks noChangeShapeType="1"/>
                </p:cNvSpPr>
                <p:nvPr/>
              </p:nvSpPr>
              <p:spPr bwMode="auto">
                <a:xfrm flipV="1">
                  <a:off x="3316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5B5B5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435" name="Line 249"/>
                <p:cNvSpPr>
                  <a:spLocks noChangeShapeType="1"/>
                </p:cNvSpPr>
                <p:nvPr/>
              </p:nvSpPr>
              <p:spPr bwMode="auto">
                <a:xfrm flipV="1">
                  <a:off x="3308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5C5C5C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436" name="Line 250"/>
                <p:cNvSpPr>
                  <a:spLocks noChangeShapeType="1"/>
                </p:cNvSpPr>
                <p:nvPr/>
              </p:nvSpPr>
              <p:spPr bwMode="auto">
                <a:xfrm flipV="1">
                  <a:off x="3300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5C5C5C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437" name="Line 251"/>
                <p:cNvSpPr>
                  <a:spLocks noChangeShapeType="1"/>
                </p:cNvSpPr>
                <p:nvPr/>
              </p:nvSpPr>
              <p:spPr bwMode="auto">
                <a:xfrm flipV="1">
                  <a:off x="3292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5D5D5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438" name="Line 252"/>
                <p:cNvSpPr>
                  <a:spLocks noChangeShapeType="1"/>
                </p:cNvSpPr>
                <p:nvPr/>
              </p:nvSpPr>
              <p:spPr bwMode="auto">
                <a:xfrm flipV="1">
                  <a:off x="3284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5D5D5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439" name="Line 253"/>
                <p:cNvSpPr>
                  <a:spLocks noChangeShapeType="1"/>
                </p:cNvSpPr>
                <p:nvPr/>
              </p:nvSpPr>
              <p:spPr bwMode="auto">
                <a:xfrm flipV="1">
                  <a:off x="3276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5D5D5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440" name="Line 254"/>
                <p:cNvSpPr>
                  <a:spLocks noChangeShapeType="1"/>
                </p:cNvSpPr>
                <p:nvPr/>
              </p:nvSpPr>
              <p:spPr bwMode="auto">
                <a:xfrm flipV="1">
                  <a:off x="3268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5E5E5E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441" name="Line 255"/>
                <p:cNvSpPr>
                  <a:spLocks noChangeShapeType="1"/>
                </p:cNvSpPr>
                <p:nvPr/>
              </p:nvSpPr>
              <p:spPr bwMode="auto">
                <a:xfrm flipV="1">
                  <a:off x="3260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5E5E5E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442" name="Line 256"/>
                <p:cNvSpPr>
                  <a:spLocks noChangeShapeType="1"/>
                </p:cNvSpPr>
                <p:nvPr/>
              </p:nvSpPr>
              <p:spPr bwMode="auto">
                <a:xfrm flipV="1">
                  <a:off x="3252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5F5F5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443" name="Line 257"/>
                <p:cNvSpPr>
                  <a:spLocks noChangeShapeType="1"/>
                </p:cNvSpPr>
                <p:nvPr/>
              </p:nvSpPr>
              <p:spPr bwMode="auto">
                <a:xfrm flipV="1">
                  <a:off x="3244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5F5F5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444" name="Line 258"/>
                <p:cNvSpPr>
                  <a:spLocks noChangeShapeType="1"/>
                </p:cNvSpPr>
                <p:nvPr/>
              </p:nvSpPr>
              <p:spPr bwMode="auto">
                <a:xfrm flipV="1">
                  <a:off x="3236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60606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445" name="Line 259"/>
                <p:cNvSpPr>
                  <a:spLocks noChangeShapeType="1"/>
                </p:cNvSpPr>
                <p:nvPr/>
              </p:nvSpPr>
              <p:spPr bwMode="auto">
                <a:xfrm flipV="1">
                  <a:off x="3228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60606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446" name="Line 260"/>
                <p:cNvSpPr>
                  <a:spLocks noChangeShapeType="1"/>
                </p:cNvSpPr>
                <p:nvPr/>
              </p:nvSpPr>
              <p:spPr bwMode="auto">
                <a:xfrm flipV="1">
                  <a:off x="3220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61616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447" name="Line 261"/>
                <p:cNvSpPr>
                  <a:spLocks noChangeShapeType="1"/>
                </p:cNvSpPr>
                <p:nvPr/>
              </p:nvSpPr>
              <p:spPr bwMode="auto">
                <a:xfrm flipV="1">
                  <a:off x="3212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61616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448" name="Line 262"/>
                <p:cNvSpPr>
                  <a:spLocks noChangeShapeType="1"/>
                </p:cNvSpPr>
                <p:nvPr/>
              </p:nvSpPr>
              <p:spPr bwMode="auto">
                <a:xfrm flipV="1">
                  <a:off x="3204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62626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449" name="Line 263"/>
                <p:cNvSpPr>
                  <a:spLocks noChangeShapeType="1"/>
                </p:cNvSpPr>
                <p:nvPr/>
              </p:nvSpPr>
              <p:spPr bwMode="auto">
                <a:xfrm flipV="1">
                  <a:off x="3196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62626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450" name="Line 264"/>
                <p:cNvSpPr>
                  <a:spLocks noChangeShapeType="1"/>
                </p:cNvSpPr>
                <p:nvPr/>
              </p:nvSpPr>
              <p:spPr bwMode="auto">
                <a:xfrm flipV="1">
                  <a:off x="3188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62626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451" name="Line 265"/>
                <p:cNvSpPr>
                  <a:spLocks noChangeShapeType="1"/>
                </p:cNvSpPr>
                <p:nvPr/>
              </p:nvSpPr>
              <p:spPr bwMode="auto">
                <a:xfrm flipV="1">
                  <a:off x="3180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63636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452" name="Line 266"/>
                <p:cNvSpPr>
                  <a:spLocks noChangeShapeType="1"/>
                </p:cNvSpPr>
                <p:nvPr/>
              </p:nvSpPr>
              <p:spPr bwMode="auto">
                <a:xfrm flipV="1">
                  <a:off x="3172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63636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453" name="Line 267"/>
                <p:cNvSpPr>
                  <a:spLocks noChangeShapeType="1"/>
                </p:cNvSpPr>
                <p:nvPr/>
              </p:nvSpPr>
              <p:spPr bwMode="auto">
                <a:xfrm flipV="1">
                  <a:off x="3164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646464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454" name="Line 268"/>
                <p:cNvSpPr>
                  <a:spLocks noChangeShapeType="1"/>
                </p:cNvSpPr>
                <p:nvPr/>
              </p:nvSpPr>
              <p:spPr bwMode="auto">
                <a:xfrm flipV="1">
                  <a:off x="3156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646464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455" name="Line 269"/>
                <p:cNvSpPr>
                  <a:spLocks noChangeShapeType="1"/>
                </p:cNvSpPr>
                <p:nvPr/>
              </p:nvSpPr>
              <p:spPr bwMode="auto">
                <a:xfrm flipV="1">
                  <a:off x="3148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656565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456" name="Line 270"/>
                <p:cNvSpPr>
                  <a:spLocks noChangeShapeType="1"/>
                </p:cNvSpPr>
                <p:nvPr/>
              </p:nvSpPr>
              <p:spPr bwMode="auto">
                <a:xfrm flipV="1">
                  <a:off x="3140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656565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457" name="Line 271"/>
                <p:cNvSpPr>
                  <a:spLocks noChangeShapeType="1"/>
                </p:cNvSpPr>
                <p:nvPr/>
              </p:nvSpPr>
              <p:spPr bwMode="auto">
                <a:xfrm flipV="1">
                  <a:off x="3132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66666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458" name="Line 272"/>
                <p:cNvSpPr>
                  <a:spLocks noChangeShapeType="1"/>
                </p:cNvSpPr>
                <p:nvPr/>
              </p:nvSpPr>
              <p:spPr bwMode="auto">
                <a:xfrm flipV="1">
                  <a:off x="3124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66666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459" name="Line 273"/>
                <p:cNvSpPr>
                  <a:spLocks noChangeShapeType="1"/>
                </p:cNvSpPr>
                <p:nvPr/>
              </p:nvSpPr>
              <p:spPr bwMode="auto">
                <a:xfrm flipV="1">
                  <a:off x="3116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66666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460" name="Line 274"/>
                <p:cNvSpPr>
                  <a:spLocks noChangeShapeType="1"/>
                </p:cNvSpPr>
                <p:nvPr/>
              </p:nvSpPr>
              <p:spPr bwMode="auto">
                <a:xfrm flipV="1">
                  <a:off x="3108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676767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461" name="Line 275"/>
                <p:cNvSpPr>
                  <a:spLocks noChangeShapeType="1"/>
                </p:cNvSpPr>
                <p:nvPr/>
              </p:nvSpPr>
              <p:spPr bwMode="auto">
                <a:xfrm flipV="1">
                  <a:off x="3100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676767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462" name="Line 276"/>
                <p:cNvSpPr>
                  <a:spLocks noChangeShapeType="1"/>
                </p:cNvSpPr>
                <p:nvPr/>
              </p:nvSpPr>
              <p:spPr bwMode="auto">
                <a:xfrm flipV="1">
                  <a:off x="3092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686868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463" name="Line 277"/>
                <p:cNvSpPr>
                  <a:spLocks noChangeShapeType="1"/>
                </p:cNvSpPr>
                <p:nvPr/>
              </p:nvSpPr>
              <p:spPr bwMode="auto">
                <a:xfrm flipV="1">
                  <a:off x="3084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686868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464" name="Line 278"/>
                <p:cNvSpPr>
                  <a:spLocks noChangeShapeType="1"/>
                </p:cNvSpPr>
                <p:nvPr/>
              </p:nvSpPr>
              <p:spPr bwMode="auto">
                <a:xfrm flipV="1">
                  <a:off x="3076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696969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465" name="Line 279"/>
                <p:cNvSpPr>
                  <a:spLocks noChangeShapeType="1"/>
                </p:cNvSpPr>
                <p:nvPr/>
              </p:nvSpPr>
              <p:spPr bwMode="auto">
                <a:xfrm flipV="1">
                  <a:off x="3068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696969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466" name="Line 280"/>
                <p:cNvSpPr>
                  <a:spLocks noChangeShapeType="1"/>
                </p:cNvSpPr>
                <p:nvPr/>
              </p:nvSpPr>
              <p:spPr bwMode="auto">
                <a:xfrm flipV="1">
                  <a:off x="3060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6A6A6A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467" name="Line 281"/>
                <p:cNvSpPr>
                  <a:spLocks noChangeShapeType="1"/>
                </p:cNvSpPr>
                <p:nvPr/>
              </p:nvSpPr>
              <p:spPr bwMode="auto">
                <a:xfrm flipV="1">
                  <a:off x="3052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6A6A6A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468" name="Line 282"/>
                <p:cNvSpPr>
                  <a:spLocks noChangeShapeType="1"/>
                </p:cNvSpPr>
                <p:nvPr/>
              </p:nvSpPr>
              <p:spPr bwMode="auto">
                <a:xfrm flipV="1">
                  <a:off x="3044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6A6A6A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469" name="Line 283"/>
                <p:cNvSpPr>
                  <a:spLocks noChangeShapeType="1"/>
                </p:cNvSpPr>
                <p:nvPr/>
              </p:nvSpPr>
              <p:spPr bwMode="auto">
                <a:xfrm flipV="1">
                  <a:off x="3036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6B6B6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470" name="Line 284"/>
                <p:cNvSpPr>
                  <a:spLocks noChangeShapeType="1"/>
                </p:cNvSpPr>
                <p:nvPr/>
              </p:nvSpPr>
              <p:spPr bwMode="auto">
                <a:xfrm flipV="1">
                  <a:off x="3028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6B6B6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471" name="Line 285"/>
                <p:cNvSpPr>
                  <a:spLocks noChangeShapeType="1"/>
                </p:cNvSpPr>
                <p:nvPr/>
              </p:nvSpPr>
              <p:spPr bwMode="auto">
                <a:xfrm flipV="1">
                  <a:off x="3020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6C6C6C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472" name="Line 286"/>
                <p:cNvSpPr>
                  <a:spLocks noChangeShapeType="1"/>
                </p:cNvSpPr>
                <p:nvPr/>
              </p:nvSpPr>
              <p:spPr bwMode="auto">
                <a:xfrm flipV="1">
                  <a:off x="3012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6C6C6C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473" name="Line 287"/>
                <p:cNvSpPr>
                  <a:spLocks noChangeShapeType="1"/>
                </p:cNvSpPr>
                <p:nvPr/>
              </p:nvSpPr>
              <p:spPr bwMode="auto">
                <a:xfrm flipV="1">
                  <a:off x="3004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6D6D6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474" name="Line 288"/>
                <p:cNvSpPr>
                  <a:spLocks noChangeShapeType="1"/>
                </p:cNvSpPr>
                <p:nvPr/>
              </p:nvSpPr>
              <p:spPr bwMode="auto">
                <a:xfrm flipV="1">
                  <a:off x="2996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6D6D6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475" name="Line 289"/>
                <p:cNvSpPr>
                  <a:spLocks noChangeShapeType="1"/>
                </p:cNvSpPr>
                <p:nvPr/>
              </p:nvSpPr>
              <p:spPr bwMode="auto">
                <a:xfrm flipV="1">
                  <a:off x="2988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6E6E6E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476" name="Line 290"/>
                <p:cNvSpPr>
                  <a:spLocks noChangeShapeType="1"/>
                </p:cNvSpPr>
                <p:nvPr/>
              </p:nvSpPr>
              <p:spPr bwMode="auto">
                <a:xfrm flipV="1">
                  <a:off x="2980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6E6E6E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477" name="Line 291"/>
                <p:cNvSpPr>
                  <a:spLocks noChangeShapeType="1"/>
                </p:cNvSpPr>
                <p:nvPr/>
              </p:nvSpPr>
              <p:spPr bwMode="auto">
                <a:xfrm flipV="1">
                  <a:off x="2972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6E6E6E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478" name="Line 292"/>
                <p:cNvSpPr>
                  <a:spLocks noChangeShapeType="1"/>
                </p:cNvSpPr>
                <p:nvPr/>
              </p:nvSpPr>
              <p:spPr bwMode="auto">
                <a:xfrm flipV="1">
                  <a:off x="2964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6F6F6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479" name="Line 293"/>
                <p:cNvSpPr>
                  <a:spLocks noChangeShapeType="1"/>
                </p:cNvSpPr>
                <p:nvPr/>
              </p:nvSpPr>
              <p:spPr bwMode="auto">
                <a:xfrm flipV="1">
                  <a:off x="2956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6F6F6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480" name="Line 294"/>
                <p:cNvSpPr>
                  <a:spLocks noChangeShapeType="1"/>
                </p:cNvSpPr>
                <p:nvPr/>
              </p:nvSpPr>
              <p:spPr bwMode="auto">
                <a:xfrm flipV="1">
                  <a:off x="2948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70707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481" name="Line 295"/>
                <p:cNvSpPr>
                  <a:spLocks noChangeShapeType="1"/>
                </p:cNvSpPr>
                <p:nvPr/>
              </p:nvSpPr>
              <p:spPr bwMode="auto">
                <a:xfrm flipV="1">
                  <a:off x="2940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70707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482" name="Line 296"/>
                <p:cNvSpPr>
                  <a:spLocks noChangeShapeType="1"/>
                </p:cNvSpPr>
                <p:nvPr/>
              </p:nvSpPr>
              <p:spPr bwMode="auto">
                <a:xfrm flipV="1">
                  <a:off x="2932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71717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483" name="Line 297"/>
                <p:cNvSpPr>
                  <a:spLocks noChangeShapeType="1"/>
                </p:cNvSpPr>
                <p:nvPr/>
              </p:nvSpPr>
              <p:spPr bwMode="auto">
                <a:xfrm flipV="1">
                  <a:off x="2924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71717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484" name="Line 298"/>
                <p:cNvSpPr>
                  <a:spLocks noChangeShapeType="1"/>
                </p:cNvSpPr>
                <p:nvPr/>
              </p:nvSpPr>
              <p:spPr bwMode="auto">
                <a:xfrm flipV="1">
                  <a:off x="2916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72727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485" name="Line 299"/>
                <p:cNvSpPr>
                  <a:spLocks noChangeShapeType="1"/>
                </p:cNvSpPr>
                <p:nvPr/>
              </p:nvSpPr>
              <p:spPr bwMode="auto">
                <a:xfrm flipV="1">
                  <a:off x="2908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72727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486" name="Line 300"/>
                <p:cNvSpPr>
                  <a:spLocks noChangeShapeType="1"/>
                </p:cNvSpPr>
                <p:nvPr/>
              </p:nvSpPr>
              <p:spPr bwMode="auto">
                <a:xfrm flipV="1">
                  <a:off x="2900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73737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487" name="Line 301"/>
                <p:cNvSpPr>
                  <a:spLocks noChangeShapeType="1"/>
                </p:cNvSpPr>
                <p:nvPr/>
              </p:nvSpPr>
              <p:spPr bwMode="auto">
                <a:xfrm flipV="1">
                  <a:off x="2892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73737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488" name="Line 302"/>
                <p:cNvSpPr>
                  <a:spLocks noChangeShapeType="1"/>
                </p:cNvSpPr>
                <p:nvPr/>
              </p:nvSpPr>
              <p:spPr bwMode="auto">
                <a:xfrm flipV="1">
                  <a:off x="2884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73737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489" name="Line 303"/>
                <p:cNvSpPr>
                  <a:spLocks noChangeShapeType="1"/>
                </p:cNvSpPr>
                <p:nvPr/>
              </p:nvSpPr>
              <p:spPr bwMode="auto">
                <a:xfrm flipV="1">
                  <a:off x="2876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747474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490" name="Line 304"/>
                <p:cNvSpPr>
                  <a:spLocks noChangeShapeType="1"/>
                </p:cNvSpPr>
                <p:nvPr/>
              </p:nvSpPr>
              <p:spPr bwMode="auto">
                <a:xfrm flipV="1">
                  <a:off x="2868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747474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491" name="Line 305"/>
                <p:cNvSpPr>
                  <a:spLocks noChangeShapeType="1"/>
                </p:cNvSpPr>
                <p:nvPr/>
              </p:nvSpPr>
              <p:spPr bwMode="auto">
                <a:xfrm flipV="1">
                  <a:off x="2860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757575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492" name="Line 306"/>
                <p:cNvSpPr>
                  <a:spLocks noChangeShapeType="1"/>
                </p:cNvSpPr>
                <p:nvPr/>
              </p:nvSpPr>
              <p:spPr bwMode="auto">
                <a:xfrm flipV="1">
                  <a:off x="2852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757575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493" name="Line 307"/>
                <p:cNvSpPr>
                  <a:spLocks noChangeShapeType="1"/>
                </p:cNvSpPr>
                <p:nvPr/>
              </p:nvSpPr>
              <p:spPr bwMode="auto">
                <a:xfrm flipV="1">
                  <a:off x="2844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76767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494" name="Line 308"/>
                <p:cNvSpPr>
                  <a:spLocks noChangeShapeType="1"/>
                </p:cNvSpPr>
                <p:nvPr/>
              </p:nvSpPr>
              <p:spPr bwMode="auto">
                <a:xfrm flipV="1">
                  <a:off x="2836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76767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495" name="Line 309"/>
                <p:cNvSpPr>
                  <a:spLocks noChangeShapeType="1"/>
                </p:cNvSpPr>
                <p:nvPr/>
              </p:nvSpPr>
              <p:spPr bwMode="auto">
                <a:xfrm flipV="1">
                  <a:off x="2828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777777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496" name="Line 310"/>
                <p:cNvSpPr>
                  <a:spLocks noChangeShapeType="1"/>
                </p:cNvSpPr>
                <p:nvPr/>
              </p:nvSpPr>
              <p:spPr bwMode="auto">
                <a:xfrm flipV="1">
                  <a:off x="2820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777777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497" name="Line 311"/>
                <p:cNvSpPr>
                  <a:spLocks noChangeShapeType="1"/>
                </p:cNvSpPr>
                <p:nvPr/>
              </p:nvSpPr>
              <p:spPr bwMode="auto">
                <a:xfrm flipV="1">
                  <a:off x="2812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777777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498" name="Line 312"/>
                <p:cNvSpPr>
                  <a:spLocks noChangeShapeType="1"/>
                </p:cNvSpPr>
                <p:nvPr/>
              </p:nvSpPr>
              <p:spPr bwMode="auto">
                <a:xfrm flipV="1">
                  <a:off x="2804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787878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499" name="Line 313"/>
                <p:cNvSpPr>
                  <a:spLocks noChangeShapeType="1"/>
                </p:cNvSpPr>
                <p:nvPr/>
              </p:nvSpPr>
              <p:spPr bwMode="auto">
                <a:xfrm flipV="1">
                  <a:off x="2796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787878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500" name="Line 314"/>
                <p:cNvSpPr>
                  <a:spLocks noChangeShapeType="1"/>
                </p:cNvSpPr>
                <p:nvPr/>
              </p:nvSpPr>
              <p:spPr bwMode="auto">
                <a:xfrm flipV="1">
                  <a:off x="2788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797979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501" name="Line 315"/>
                <p:cNvSpPr>
                  <a:spLocks noChangeShapeType="1"/>
                </p:cNvSpPr>
                <p:nvPr/>
              </p:nvSpPr>
              <p:spPr bwMode="auto">
                <a:xfrm flipV="1">
                  <a:off x="2780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797979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502" name="Line 316"/>
                <p:cNvSpPr>
                  <a:spLocks noChangeShapeType="1"/>
                </p:cNvSpPr>
                <p:nvPr/>
              </p:nvSpPr>
              <p:spPr bwMode="auto">
                <a:xfrm flipV="1">
                  <a:off x="2772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7A7A7A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503" name="Line 317"/>
                <p:cNvSpPr>
                  <a:spLocks noChangeShapeType="1"/>
                </p:cNvSpPr>
                <p:nvPr/>
              </p:nvSpPr>
              <p:spPr bwMode="auto">
                <a:xfrm flipV="1">
                  <a:off x="2764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7A7A7A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504" name="Line 318"/>
                <p:cNvSpPr>
                  <a:spLocks noChangeShapeType="1"/>
                </p:cNvSpPr>
                <p:nvPr/>
              </p:nvSpPr>
              <p:spPr bwMode="auto">
                <a:xfrm flipV="1">
                  <a:off x="2756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7B7B7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505" name="Line 319"/>
                <p:cNvSpPr>
                  <a:spLocks noChangeShapeType="1"/>
                </p:cNvSpPr>
                <p:nvPr/>
              </p:nvSpPr>
              <p:spPr bwMode="auto">
                <a:xfrm flipV="1">
                  <a:off x="2748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7B7B7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506" name="Line 320"/>
                <p:cNvSpPr>
                  <a:spLocks noChangeShapeType="1"/>
                </p:cNvSpPr>
                <p:nvPr/>
              </p:nvSpPr>
              <p:spPr bwMode="auto">
                <a:xfrm flipV="1">
                  <a:off x="2740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7B7B7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507" name="Line 321"/>
                <p:cNvSpPr>
                  <a:spLocks noChangeShapeType="1"/>
                </p:cNvSpPr>
                <p:nvPr/>
              </p:nvSpPr>
              <p:spPr bwMode="auto">
                <a:xfrm flipV="1">
                  <a:off x="2732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7C7C7C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508" name="Line 322"/>
                <p:cNvSpPr>
                  <a:spLocks noChangeShapeType="1"/>
                </p:cNvSpPr>
                <p:nvPr/>
              </p:nvSpPr>
              <p:spPr bwMode="auto">
                <a:xfrm flipV="1">
                  <a:off x="2724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7C7C7C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509" name="Line 323"/>
                <p:cNvSpPr>
                  <a:spLocks noChangeShapeType="1"/>
                </p:cNvSpPr>
                <p:nvPr/>
              </p:nvSpPr>
              <p:spPr bwMode="auto">
                <a:xfrm flipV="1">
                  <a:off x="2716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7D7D7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510" name="Line 324"/>
                <p:cNvSpPr>
                  <a:spLocks noChangeShapeType="1"/>
                </p:cNvSpPr>
                <p:nvPr/>
              </p:nvSpPr>
              <p:spPr bwMode="auto">
                <a:xfrm flipV="1">
                  <a:off x="2708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7D7D7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511" name="Line 325"/>
                <p:cNvSpPr>
                  <a:spLocks noChangeShapeType="1"/>
                </p:cNvSpPr>
                <p:nvPr/>
              </p:nvSpPr>
              <p:spPr bwMode="auto">
                <a:xfrm flipV="1">
                  <a:off x="2700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7E7E7E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512" name="Line 326"/>
                <p:cNvSpPr>
                  <a:spLocks noChangeShapeType="1"/>
                </p:cNvSpPr>
                <p:nvPr/>
              </p:nvSpPr>
              <p:spPr bwMode="auto">
                <a:xfrm flipV="1">
                  <a:off x="2692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7E7E7E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513" name="Line 327"/>
                <p:cNvSpPr>
                  <a:spLocks noChangeShapeType="1"/>
                </p:cNvSpPr>
                <p:nvPr/>
              </p:nvSpPr>
              <p:spPr bwMode="auto">
                <a:xfrm flipV="1">
                  <a:off x="2684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7F7F7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514" name="Line 328"/>
                <p:cNvSpPr>
                  <a:spLocks noChangeShapeType="1"/>
                </p:cNvSpPr>
                <p:nvPr/>
              </p:nvSpPr>
              <p:spPr bwMode="auto">
                <a:xfrm flipV="1">
                  <a:off x="2676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7F7F7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515" name="Line 329"/>
                <p:cNvSpPr>
                  <a:spLocks noChangeShapeType="1"/>
                </p:cNvSpPr>
                <p:nvPr/>
              </p:nvSpPr>
              <p:spPr bwMode="auto">
                <a:xfrm flipV="1">
                  <a:off x="2668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516" name="Line 330"/>
                <p:cNvSpPr>
                  <a:spLocks noChangeShapeType="1"/>
                </p:cNvSpPr>
                <p:nvPr/>
              </p:nvSpPr>
              <p:spPr bwMode="auto">
                <a:xfrm flipV="1">
                  <a:off x="2660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517" name="Line 331"/>
                <p:cNvSpPr>
                  <a:spLocks noChangeShapeType="1"/>
                </p:cNvSpPr>
                <p:nvPr/>
              </p:nvSpPr>
              <p:spPr bwMode="auto">
                <a:xfrm flipV="1">
                  <a:off x="2652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518" name="Line 332"/>
                <p:cNvSpPr>
                  <a:spLocks noChangeShapeType="1"/>
                </p:cNvSpPr>
                <p:nvPr/>
              </p:nvSpPr>
              <p:spPr bwMode="auto">
                <a:xfrm flipV="1">
                  <a:off x="2644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81818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519" name="Line 333"/>
                <p:cNvSpPr>
                  <a:spLocks noChangeShapeType="1"/>
                </p:cNvSpPr>
                <p:nvPr/>
              </p:nvSpPr>
              <p:spPr bwMode="auto">
                <a:xfrm flipV="1">
                  <a:off x="2636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81818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520" name="Line 334"/>
                <p:cNvSpPr>
                  <a:spLocks noChangeShapeType="1"/>
                </p:cNvSpPr>
                <p:nvPr/>
              </p:nvSpPr>
              <p:spPr bwMode="auto">
                <a:xfrm flipV="1">
                  <a:off x="2628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82828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521" name="Line 335"/>
                <p:cNvSpPr>
                  <a:spLocks noChangeShapeType="1"/>
                </p:cNvSpPr>
                <p:nvPr/>
              </p:nvSpPr>
              <p:spPr bwMode="auto">
                <a:xfrm flipV="1">
                  <a:off x="2620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82828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522" name="Line 336"/>
                <p:cNvSpPr>
                  <a:spLocks noChangeShapeType="1"/>
                </p:cNvSpPr>
                <p:nvPr/>
              </p:nvSpPr>
              <p:spPr bwMode="auto">
                <a:xfrm flipV="1">
                  <a:off x="2612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83838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523" name="Line 337"/>
                <p:cNvSpPr>
                  <a:spLocks noChangeShapeType="1"/>
                </p:cNvSpPr>
                <p:nvPr/>
              </p:nvSpPr>
              <p:spPr bwMode="auto">
                <a:xfrm flipV="1">
                  <a:off x="2604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83838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524" name="Line 338"/>
                <p:cNvSpPr>
                  <a:spLocks noChangeShapeType="1"/>
                </p:cNvSpPr>
                <p:nvPr/>
              </p:nvSpPr>
              <p:spPr bwMode="auto">
                <a:xfrm flipV="1">
                  <a:off x="2596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848484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525" name="Line 339"/>
                <p:cNvSpPr>
                  <a:spLocks noChangeShapeType="1"/>
                </p:cNvSpPr>
                <p:nvPr/>
              </p:nvSpPr>
              <p:spPr bwMode="auto">
                <a:xfrm flipV="1">
                  <a:off x="2588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848484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526" name="Line 340"/>
                <p:cNvSpPr>
                  <a:spLocks noChangeShapeType="1"/>
                </p:cNvSpPr>
                <p:nvPr/>
              </p:nvSpPr>
              <p:spPr bwMode="auto">
                <a:xfrm flipV="1">
                  <a:off x="2580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848484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527" name="Line 341"/>
                <p:cNvSpPr>
                  <a:spLocks noChangeShapeType="1"/>
                </p:cNvSpPr>
                <p:nvPr/>
              </p:nvSpPr>
              <p:spPr bwMode="auto">
                <a:xfrm flipV="1">
                  <a:off x="2572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858585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528" name="Line 342"/>
                <p:cNvSpPr>
                  <a:spLocks noChangeShapeType="1"/>
                </p:cNvSpPr>
                <p:nvPr/>
              </p:nvSpPr>
              <p:spPr bwMode="auto">
                <a:xfrm flipV="1">
                  <a:off x="2564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858585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529" name="Line 343"/>
                <p:cNvSpPr>
                  <a:spLocks noChangeShapeType="1"/>
                </p:cNvSpPr>
                <p:nvPr/>
              </p:nvSpPr>
              <p:spPr bwMode="auto">
                <a:xfrm flipV="1">
                  <a:off x="2556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86868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530" name="Line 344"/>
                <p:cNvSpPr>
                  <a:spLocks noChangeShapeType="1"/>
                </p:cNvSpPr>
                <p:nvPr/>
              </p:nvSpPr>
              <p:spPr bwMode="auto">
                <a:xfrm flipV="1">
                  <a:off x="2548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86868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531" name="Line 345"/>
                <p:cNvSpPr>
                  <a:spLocks noChangeShapeType="1"/>
                </p:cNvSpPr>
                <p:nvPr/>
              </p:nvSpPr>
              <p:spPr bwMode="auto">
                <a:xfrm flipV="1">
                  <a:off x="2540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878787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532" name="Line 346"/>
                <p:cNvSpPr>
                  <a:spLocks noChangeShapeType="1"/>
                </p:cNvSpPr>
                <p:nvPr/>
              </p:nvSpPr>
              <p:spPr bwMode="auto">
                <a:xfrm flipV="1">
                  <a:off x="2532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878787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533" name="Line 347"/>
                <p:cNvSpPr>
                  <a:spLocks noChangeShapeType="1"/>
                </p:cNvSpPr>
                <p:nvPr/>
              </p:nvSpPr>
              <p:spPr bwMode="auto">
                <a:xfrm flipV="1">
                  <a:off x="2524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888888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534" name="Line 348"/>
                <p:cNvSpPr>
                  <a:spLocks noChangeShapeType="1"/>
                </p:cNvSpPr>
                <p:nvPr/>
              </p:nvSpPr>
              <p:spPr bwMode="auto">
                <a:xfrm flipV="1">
                  <a:off x="2516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888888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535" name="Line 349"/>
                <p:cNvSpPr>
                  <a:spLocks noChangeShapeType="1"/>
                </p:cNvSpPr>
                <p:nvPr/>
              </p:nvSpPr>
              <p:spPr bwMode="auto">
                <a:xfrm flipV="1">
                  <a:off x="2508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888888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536" name="Line 350"/>
                <p:cNvSpPr>
                  <a:spLocks noChangeShapeType="1"/>
                </p:cNvSpPr>
                <p:nvPr/>
              </p:nvSpPr>
              <p:spPr bwMode="auto">
                <a:xfrm flipV="1">
                  <a:off x="2500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898989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537" name="Line 351"/>
                <p:cNvSpPr>
                  <a:spLocks noChangeShapeType="1"/>
                </p:cNvSpPr>
                <p:nvPr/>
              </p:nvSpPr>
              <p:spPr bwMode="auto">
                <a:xfrm flipV="1">
                  <a:off x="2492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898989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538" name="Line 352"/>
                <p:cNvSpPr>
                  <a:spLocks noChangeShapeType="1"/>
                </p:cNvSpPr>
                <p:nvPr/>
              </p:nvSpPr>
              <p:spPr bwMode="auto">
                <a:xfrm flipV="1">
                  <a:off x="2484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8A8A8A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539" name="Line 353"/>
                <p:cNvSpPr>
                  <a:spLocks noChangeShapeType="1"/>
                </p:cNvSpPr>
                <p:nvPr/>
              </p:nvSpPr>
              <p:spPr bwMode="auto">
                <a:xfrm flipV="1">
                  <a:off x="2476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8A8A8A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540" name="Line 354"/>
                <p:cNvSpPr>
                  <a:spLocks noChangeShapeType="1"/>
                </p:cNvSpPr>
                <p:nvPr/>
              </p:nvSpPr>
              <p:spPr bwMode="auto">
                <a:xfrm flipV="1">
                  <a:off x="2468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8B8B8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541" name="Line 355"/>
                <p:cNvSpPr>
                  <a:spLocks noChangeShapeType="1"/>
                </p:cNvSpPr>
                <p:nvPr/>
              </p:nvSpPr>
              <p:spPr bwMode="auto">
                <a:xfrm flipV="1">
                  <a:off x="2460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8B8B8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542" name="Line 356"/>
                <p:cNvSpPr>
                  <a:spLocks noChangeShapeType="1"/>
                </p:cNvSpPr>
                <p:nvPr/>
              </p:nvSpPr>
              <p:spPr bwMode="auto">
                <a:xfrm flipV="1">
                  <a:off x="2452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8C8C8C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543" name="Line 357"/>
                <p:cNvSpPr>
                  <a:spLocks noChangeShapeType="1"/>
                </p:cNvSpPr>
                <p:nvPr/>
              </p:nvSpPr>
              <p:spPr bwMode="auto">
                <a:xfrm flipV="1">
                  <a:off x="2444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8C8C8C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544" name="Line 358"/>
                <p:cNvSpPr>
                  <a:spLocks noChangeShapeType="1"/>
                </p:cNvSpPr>
                <p:nvPr/>
              </p:nvSpPr>
              <p:spPr bwMode="auto">
                <a:xfrm flipV="1">
                  <a:off x="2436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8C8C8C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545" name="Line 359"/>
                <p:cNvSpPr>
                  <a:spLocks noChangeShapeType="1"/>
                </p:cNvSpPr>
                <p:nvPr/>
              </p:nvSpPr>
              <p:spPr bwMode="auto">
                <a:xfrm flipV="1">
                  <a:off x="2428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8D8D8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546" name="Line 360"/>
                <p:cNvSpPr>
                  <a:spLocks noChangeShapeType="1"/>
                </p:cNvSpPr>
                <p:nvPr/>
              </p:nvSpPr>
              <p:spPr bwMode="auto">
                <a:xfrm flipV="1">
                  <a:off x="2420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8D8D8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547" name="Line 361"/>
                <p:cNvSpPr>
                  <a:spLocks noChangeShapeType="1"/>
                </p:cNvSpPr>
                <p:nvPr/>
              </p:nvSpPr>
              <p:spPr bwMode="auto">
                <a:xfrm flipV="1">
                  <a:off x="2412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8E8E8E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548" name="Line 362"/>
                <p:cNvSpPr>
                  <a:spLocks noChangeShapeType="1"/>
                </p:cNvSpPr>
                <p:nvPr/>
              </p:nvSpPr>
              <p:spPr bwMode="auto">
                <a:xfrm flipV="1">
                  <a:off x="2404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8E8E8E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549" name="Line 363"/>
                <p:cNvSpPr>
                  <a:spLocks noChangeShapeType="1"/>
                </p:cNvSpPr>
                <p:nvPr/>
              </p:nvSpPr>
              <p:spPr bwMode="auto">
                <a:xfrm flipV="1">
                  <a:off x="2396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8F8F8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550" name="Line 364"/>
                <p:cNvSpPr>
                  <a:spLocks noChangeShapeType="1"/>
                </p:cNvSpPr>
                <p:nvPr/>
              </p:nvSpPr>
              <p:spPr bwMode="auto">
                <a:xfrm flipV="1">
                  <a:off x="2388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8F8F8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551" name="Line 365"/>
                <p:cNvSpPr>
                  <a:spLocks noChangeShapeType="1"/>
                </p:cNvSpPr>
                <p:nvPr/>
              </p:nvSpPr>
              <p:spPr bwMode="auto">
                <a:xfrm flipV="1">
                  <a:off x="2380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90909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552" name="Line 366"/>
                <p:cNvSpPr>
                  <a:spLocks noChangeShapeType="1"/>
                </p:cNvSpPr>
                <p:nvPr/>
              </p:nvSpPr>
              <p:spPr bwMode="auto">
                <a:xfrm flipV="1">
                  <a:off x="2372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90909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553" name="Line 367"/>
                <p:cNvSpPr>
                  <a:spLocks noChangeShapeType="1"/>
                </p:cNvSpPr>
                <p:nvPr/>
              </p:nvSpPr>
              <p:spPr bwMode="auto">
                <a:xfrm flipV="1">
                  <a:off x="2364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91919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554" name="Line 368"/>
                <p:cNvSpPr>
                  <a:spLocks noChangeShapeType="1"/>
                </p:cNvSpPr>
                <p:nvPr/>
              </p:nvSpPr>
              <p:spPr bwMode="auto">
                <a:xfrm flipV="1">
                  <a:off x="2356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91919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555" name="Line 369"/>
                <p:cNvSpPr>
                  <a:spLocks noChangeShapeType="1"/>
                </p:cNvSpPr>
                <p:nvPr/>
              </p:nvSpPr>
              <p:spPr bwMode="auto">
                <a:xfrm flipV="1">
                  <a:off x="2348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91919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556" name="Line 370"/>
                <p:cNvSpPr>
                  <a:spLocks noChangeShapeType="1"/>
                </p:cNvSpPr>
                <p:nvPr/>
              </p:nvSpPr>
              <p:spPr bwMode="auto">
                <a:xfrm flipV="1">
                  <a:off x="2340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92929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557" name="Line 371"/>
                <p:cNvSpPr>
                  <a:spLocks noChangeShapeType="1"/>
                </p:cNvSpPr>
                <p:nvPr/>
              </p:nvSpPr>
              <p:spPr bwMode="auto">
                <a:xfrm flipV="1">
                  <a:off x="2332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92929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558" name="Line 372"/>
                <p:cNvSpPr>
                  <a:spLocks noChangeShapeType="1"/>
                </p:cNvSpPr>
                <p:nvPr/>
              </p:nvSpPr>
              <p:spPr bwMode="auto">
                <a:xfrm flipV="1">
                  <a:off x="2324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93939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559" name="Line 373"/>
                <p:cNvSpPr>
                  <a:spLocks noChangeShapeType="1"/>
                </p:cNvSpPr>
                <p:nvPr/>
              </p:nvSpPr>
              <p:spPr bwMode="auto">
                <a:xfrm flipV="1">
                  <a:off x="2316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93939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560" name="Line 374"/>
                <p:cNvSpPr>
                  <a:spLocks noChangeShapeType="1"/>
                </p:cNvSpPr>
                <p:nvPr/>
              </p:nvSpPr>
              <p:spPr bwMode="auto">
                <a:xfrm flipV="1">
                  <a:off x="2308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949494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561" name="Line 375"/>
                <p:cNvSpPr>
                  <a:spLocks noChangeShapeType="1"/>
                </p:cNvSpPr>
                <p:nvPr/>
              </p:nvSpPr>
              <p:spPr bwMode="auto">
                <a:xfrm flipV="1">
                  <a:off x="2300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949494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562" name="Line 376"/>
                <p:cNvSpPr>
                  <a:spLocks noChangeShapeType="1"/>
                </p:cNvSpPr>
                <p:nvPr/>
              </p:nvSpPr>
              <p:spPr bwMode="auto">
                <a:xfrm flipV="1">
                  <a:off x="2292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959595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563" name="Line 377"/>
                <p:cNvSpPr>
                  <a:spLocks noChangeShapeType="1"/>
                </p:cNvSpPr>
                <p:nvPr/>
              </p:nvSpPr>
              <p:spPr bwMode="auto">
                <a:xfrm flipV="1">
                  <a:off x="2284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959595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564" name="Line 378"/>
                <p:cNvSpPr>
                  <a:spLocks noChangeShapeType="1"/>
                </p:cNvSpPr>
                <p:nvPr/>
              </p:nvSpPr>
              <p:spPr bwMode="auto">
                <a:xfrm flipV="1">
                  <a:off x="2276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959595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565" name="Line 379"/>
                <p:cNvSpPr>
                  <a:spLocks noChangeShapeType="1"/>
                </p:cNvSpPr>
                <p:nvPr/>
              </p:nvSpPr>
              <p:spPr bwMode="auto">
                <a:xfrm flipV="1">
                  <a:off x="2268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96969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566" name="Line 380"/>
                <p:cNvSpPr>
                  <a:spLocks noChangeShapeType="1"/>
                </p:cNvSpPr>
                <p:nvPr/>
              </p:nvSpPr>
              <p:spPr bwMode="auto">
                <a:xfrm flipV="1">
                  <a:off x="2260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96969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567" name="Line 381"/>
                <p:cNvSpPr>
                  <a:spLocks noChangeShapeType="1"/>
                </p:cNvSpPr>
                <p:nvPr/>
              </p:nvSpPr>
              <p:spPr bwMode="auto">
                <a:xfrm flipV="1">
                  <a:off x="2252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979797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568" name="Line 382"/>
                <p:cNvSpPr>
                  <a:spLocks noChangeShapeType="1"/>
                </p:cNvSpPr>
                <p:nvPr/>
              </p:nvSpPr>
              <p:spPr bwMode="auto">
                <a:xfrm flipV="1">
                  <a:off x="2244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979797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569" name="Line 383"/>
                <p:cNvSpPr>
                  <a:spLocks noChangeShapeType="1"/>
                </p:cNvSpPr>
                <p:nvPr/>
              </p:nvSpPr>
              <p:spPr bwMode="auto">
                <a:xfrm flipV="1">
                  <a:off x="2236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989898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570" name="Line 384"/>
                <p:cNvSpPr>
                  <a:spLocks noChangeShapeType="1"/>
                </p:cNvSpPr>
                <p:nvPr/>
              </p:nvSpPr>
              <p:spPr bwMode="auto">
                <a:xfrm flipV="1">
                  <a:off x="2228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989898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571" name="Line 385"/>
                <p:cNvSpPr>
                  <a:spLocks noChangeShapeType="1"/>
                </p:cNvSpPr>
                <p:nvPr/>
              </p:nvSpPr>
              <p:spPr bwMode="auto">
                <a:xfrm flipV="1">
                  <a:off x="2220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999999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572" name="Line 386"/>
                <p:cNvSpPr>
                  <a:spLocks noChangeShapeType="1"/>
                </p:cNvSpPr>
                <p:nvPr/>
              </p:nvSpPr>
              <p:spPr bwMode="auto">
                <a:xfrm flipV="1">
                  <a:off x="2212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999999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573" name="Line 387"/>
                <p:cNvSpPr>
                  <a:spLocks noChangeShapeType="1"/>
                </p:cNvSpPr>
                <p:nvPr/>
              </p:nvSpPr>
              <p:spPr bwMode="auto">
                <a:xfrm flipV="1">
                  <a:off x="2204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999999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574" name="Line 388"/>
                <p:cNvSpPr>
                  <a:spLocks noChangeShapeType="1"/>
                </p:cNvSpPr>
                <p:nvPr/>
              </p:nvSpPr>
              <p:spPr bwMode="auto">
                <a:xfrm flipV="1">
                  <a:off x="2196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9A9A9A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575" name="Line 389"/>
                <p:cNvSpPr>
                  <a:spLocks noChangeShapeType="1"/>
                </p:cNvSpPr>
                <p:nvPr/>
              </p:nvSpPr>
              <p:spPr bwMode="auto">
                <a:xfrm flipV="1">
                  <a:off x="2188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9A9A9A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576" name="Line 390"/>
                <p:cNvSpPr>
                  <a:spLocks noChangeShapeType="1"/>
                </p:cNvSpPr>
                <p:nvPr/>
              </p:nvSpPr>
              <p:spPr bwMode="auto">
                <a:xfrm flipV="1">
                  <a:off x="2180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9B9B9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577" name="Line 391"/>
                <p:cNvSpPr>
                  <a:spLocks noChangeShapeType="1"/>
                </p:cNvSpPr>
                <p:nvPr/>
              </p:nvSpPr>
              <p:spPr bwMode="auto">
                <a:xfrm flipV="1">
                  <a:off x="2172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9B9B9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578" name="Line 392"/>
                <p:cNvSpPr>
                  <a:spLocks noChangeShapeType="1"/>
                </p:cNvSpPr>
                <p:nvPr/>
              </p:nvSpPr>
              <p:spPr bwMode="auto">
                <a:xfrm flipV="1">
                  <a:off x="2164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9C9C9C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579" name="Line 393"/>
                <p:cNvSpPr>
                  <a:spLocks noChangeShapeType="1"/>
                </p:cNvSpPr>
                <p:nvPr/>
              </p:nvSpPr>
              <p:spPr bwMode="auto">
                <a:xfrm flipV="1">
                  <a:off x="2156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9C9C9C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580" name="Line 394"/>
                <p:cNvSpPr>
                  <a:spLocks noChangeShapeType="1"/>
                </p:cNvSpPr>
                <p:nvPr/>
              </p:nvSpPr>
              <p:spPr bwMode="auto">
                <a:xfrm flipV="1">
                  <a:off x="2148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9D9D9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581" name="Line 395"/>
                <p:cNvSpPr>
                  <a:spLocks noChangeShapeType="1"/>
                </p:cNvSpPr>
                <p:nvPr/>
              </p:nvSpPr>
              <p:spPr bwMode="auto">
                <a:xfrm flipV="1">
                  <a:off x="2140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9D9D9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582" name="Line 396"/>
                <p:cNvSpPr>
                  <a:spLocks noChangeShapeType="1"/>
                </p:cNvSpPr>
                <p:nvPr/>
              </p:nvSpPr>
              <p:spPr bwMode="auto">
                <a:xfrm flipV="1">
                  <a:off x="2132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9D9D9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583" name="Line 397"/>
                <p:cNvSpPr>
                  <a:spLocks noChangeShapeType="1"/>
                </p:cNvSpPr>
                <p:nvPr/>
              </p:nvSpPr>
              <p:spPr bwMode="auto">
                <a:xfrm flipV="1">
                  <a:off x="2124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9E9E9E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584" name="Line 398"/>
                <p:cNvSpPr>
                  <a:spLocks noChangeShapeType="1"/>
                </p:cNvSpPr>
                <p:nvPr/>
              </p:nvSpPr>
              <p:spPr bwMode="auto">
                <a:xfrm flipV="1">
                  <a:off x="2116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9E9E9E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585" name="Line 399"/>
                <p:cNvSpPr>
                  <a:spLocks noChangeShapeType="1"/>
                </p:cNvSpPr>
                <p:nvPr/>
              </p:nvSpPr>
              <p:spPr bwMode="auto">
                <a:xfrm flipV="1">
                  <a:off x="2108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9F9F9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586" name="Line 400"/>
                <p:cNvSpPr>
                  <a:spLocks noChangeShapeType="1"/>
                </p:cNvSpPr>
                <p:nvPr/>
              </p:nvSpPr>
              <p:spPr bwMode="auto">
                <a:xfrm flipV="1">
                  <a:off x="2100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9F9F9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587" name="Line 401"/>
                <p:cNvSpPr>
                  <a:spLocks noChangeShapeType="1"/>
                </p:cNvSpPr>
                <p:nvPr/>
              </p:nvSpPr>
              <p:spPr bwMode="auto">
                <a:xfrm flipV="1">
                  <a:off x="2092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A0A0A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588" name="Line 402"/>
                <p:cNvSpPr>
                  <a:spLocks noChangeShapeType="1"/>
                </p:cNvSpPr>
                <p:nvPr/>
              </p:nvSpPr>
              <p:spPr bwMode="auto">
                <a:xfrm flipV="1">
                  <a:off x="2084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A0A0A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589" name="Line 403"/>
                <p:cNvSpPr>
                  <a:spLocks noChangeShapeType="1"/>
                </p:cNvSpPr>
                <p:nvPr/>
              </p:nvSpPr>
              <p:spPr bwMode="auto">
                <a:xfrm flipV="1">
                  <a:off x="2076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A1A1A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590" name="Line 404"/>
                <p:cNvSpPr>
                  <a:spLocks noChangeShapeType="1"/>
                </p:cNvSpPr>
                <p:nvPr/>
              </p:nvSpPr>
              <p:spPr bwMode="auto">
                <a:xfrm flipV="1">
                  <a:off x="2068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A1A1A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591" name="Line 405"/>
                <p:cNvSpPr>
                  <a:spLocks noChangeShapeType="1"/>
                </p:cNvSpPr>
                <p:nvPr/>
              </p:nvSpPr>
              <p:spPr bwMode="auto">
                <a:xfrm flipV="1">
                  <a:off x="2060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A2A2A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592" name="Line 406"/>
                <p:cNvSpPr>
                  <a:spLocks noChangeShapeType="1"/>
                </p:cNvSpPr>
                <p:nvPr/>
              </p:nvSpPr>
              <p:spPr bwMode="auto">
                <a:xfrm flipV="1">
                  <a:off x="2052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A2A2A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593" name="Line 407"/>
                <p:cNvSpPr>
                  <a:spLocks noChangeShapeType="1"/>
                </p:cNvSpPr>
                <p:nvPr/>
              </p:nvSpPr>
              <p:spPr bwMode="auto">
                <a:xfrm flipV="1">
                  <a:off x="2044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A2A2A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594" name="Line 408"/>
                <p:cNvSpPr>
                  <a:spLocks noChangeShapeType="1"/>
                </p:cNvSpPr>
                <p:nvPr/>
              </p:nvSpPr>
              <p:spPr bwMode="auto">
                <a:xfrm flipV="1">
                  <a:off x="2036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A3A3A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595" name="Line 409"/>
                <p:cNvSpPr>
                  <a:spLocks noChangeShapeType="1"/>
                </p:cNvSpPr>
                <p:nvPr/>
              </p:nvSpPr>
              <p:spPr bwMode="auto">
                <a:xfrm flipV="1">
                  <a:off x="2028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A3A3A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596" name="Line 410"/>
                <p:cNvSpPr>
                  <a:spLocks noChangeShapeType="1"/>
                </p:cNvSpPr>
                <p:nvPr/>
              </p:nvSpPr>
              <p:spPr bwMode="auto">
                <a:xfrm flipV="1">
                  <a:off x="2020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A4A4A4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597" name="Line 411"/>
                <p:cNvSpPr>
                  <a:spLocks noChangeShapeType="1"/>
                </p:cNvSpPr>
                <p:nvPr/>
              </p:nvSpPr>
              <p:spPr bwMode="auto">
                <a:xfrm flipV="1">
                  <a:off x="2012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A4A4A4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598" name="Line 412"/>
                <p:cNvSpPr>
                  <a:spLocks noChangeShapeType="1"/>
                </p:cNvSpPr>
                <p:nvPr/>
              </p:nvSpPr>
              <p:spPr bwMode="auto">
                <a:xfrm flipV="1">
                  <a:off x="2004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A5A5A5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599" name="Line 413"/>
                <p:cNvSpPr>
                  <a:spLocks noChangeShapeType="1"/>
                </p:cNvSpPr>
                <p:nvPr/>
              </p:nvSpPr>
              <p:spPr bwMode="auto">
                <a:xfrm flipV="1">
                  <a:off x="1996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A5A5A5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600" name="Line 414"/>
                <p:cNvSpPr>
                  <a:spLocks noChangeShapeType="1"/>
                </p:cNvSpPr>
                <p:nvPr/>
              </p:nvSpPr>
              <p:spPr bwMode="auto">
                <a:xfrm flipV="1">
                  <a:off x="1988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A6A6A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601" name="Line 415"/>
                <p:cNvSpPr>
                  <a:spLocks noChangeShapeType="1"/>
                </p:cNvSpPr>
                <p:nvPr/>
              </p:nvSpPr>
              <p:spPr bwMode="auto">
                <a:xfrm flipV="1">
                  <a:off x="1980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A6A6A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602" name="Line 416"/>
                <p:cNvSpPr>
                  <a:spLocks noChangeShapeType="1"/>
                </p:cNvSpPr>
                <p:nvPr/>
              </p:nvSpPr>
              <p:spPr bwMode="auto">
                <a:xfrm flipV="1">
                  <a:off x="1972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A6A6A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603" name="Line 417"/>
                <p:cNvSpPr>
                  <a:spLocks noChangeShapeType="1"/>
                </p:cNvSpPr>
                <p:nvPr/>
              </p:nvSpPr>
              <p:spPr bwMode="auto">
                <a:xfrm flipV="1">
                  <a:off x="1964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A7A7A7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604" name="Line 418"/>
                <p:cNvSpPr>
                  <a:spLocks noChangeShapeType="1"/>
                </p:cNvSpPr>
                <p:nvPr/>
              </p:nvSpPr>
              <p:spPr bwMode="auto">
                <a:xfrm flipV="1">
                  <a:off x="1956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A7A7A7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605" name="Line 419"/>
                <p:cNvSpPr>
                  <a:spLocks noChangeShapeType="1"/>
                </p:cNvSpPr>
                <p:nvPr/>
              </p:nvSpPr>
              <p:spPr bwMode="auto">
                <a:xfrm flipV="1">
                  <a:off x="1948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A8A8A8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606" name="Line 420"/>
                <p:cNvSpPr>
                  <a:spLocks noChangeShapeType="1"/>
                </p:cNvSpPr>
                <p:nvPr/>
              </p:nvSpPr>
              <p:spPr bwMode="auto">
                <a:xfrm flipV="1">
                  <a:off x="1940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A8A8A8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607" name="Line 421"/>
                <p:cNvSpPr>
                  <a:spLocks noChangeShapeType="1"/>
                </p:cNvSpPr>
                <p:nvPr/>
              </p:nvSpPr>
              <p:spPr bwMode="auto">
                <a:xfrm flipV="1">
                  <a:off x="1932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A9A9A9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608" name="Line 422"/>
                <p:cNvSpPr>
                  <a:spLocks noChangeShapeType="1"/>
                </p:cNvSpPr>
                <p:nvPr/>
              </p:nvSpPr>
              <p:spPr bwMode="auto">
                <a:xfrm flipV="1">
                  <a:off x="1924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A9A9A9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609" name="Line 423"/>
                <p:cNvSpPr>
                  <a:spLocks noChangeShapeType="1"/>
                </p:cNvSpPr>
                <p:nvPr/>
              </p:nvSpPr>
              <p:spPr bwMode="auto">
                <a:xfrm flipV="1">
                  <a:off x="1916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AAAAAA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610" name="Line 424"/>
                <p:cNvSpPr>
                  <a:spLocks noChangeShapeType="1"/>
                </p:cNvSpPr>
                <p:nvPr/>
              </p:nvSpPr>
              <p:spPr bwMode="auto">
                <a:xfrm flipV="1">
                  <a:off x="1908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AAAAAA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611" name="Line 425"/>
                <p:cNvSpPr>
                  <a:spLocks noChangeShapeType="1"/>
                </p:cNvSpPr>
                <p:nvPr/>
              </p:nvSpPr>
              <p:spPr bwMode="auto">
                <a:xfrm flipV="1">
                  <a:off x="1900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AAAAAA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612" name="Line 426"/>
                <p:cNvSpPr>
                  <a:spLocks noChangeShapeType="1"/>
                </p:cNvSpPr>
                <p:nvPr/>
              </p:nvSpPr>
              <p:spPr bwMode="auto">
                <a:xfrm flipV="1">
                  <a:off x="1892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ABABA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613" name="Line 427"/>
                <p:cNvSpPr>
                  <a:spLocks noChangeShapeType="1"/>
                </p:cNvSpPr>
                <p:nvPr/>
              </p:nvSpPr>
              <p:spPr bwMode="auto">
                <a:xfrm flipV="1">
                  <a:off x="1884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ABABA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614" name="Line 428"/>
                <p:cNvSpPr>
                  <a:spLocks noChangeShapeType="1"/>
                </p:cNvSpPr>
                <p:nvPr/>
              </p:nvSpPr>
              <p:spPr bwMode="auto">
                <a:xfrm flipV="1">
                  <a:off x="1876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ACACAC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615" name="Line 429"/>
                <p:cNvSpPr>
                  <a:spLocks noChangeShapeType="1"/>
                </p:cNvSpPr>
                <p:nvPr/>
              </p:nvSpPr>
              <p:spPr bwMode="auto">
                <a:xfrm flipV="1">
                  <a:off x="1868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ACACAC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616" name="Line 430"/>
                <p:cNvSpPr>
                  <a:spLocks noChangeShapeType="1"/>
                </p:cNvSpPr>
                <p:nvPr/>
              </p:nvSpPr>
              <p:spPr bwMode="auto">
                <a:xfrm flipV="1">
                  <a:off x="1860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ADADA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617" name="Line 431"/>
                <p:cNvSpPr>
                  <a:spLocks noChangeShapeType="1"/>
                </p:cNvSpPr>
                <p:nvPr/>
              </p:nvSpPr>
              <p:spPr bwMode="auto">
                <a:xfrm flipV="1">
                  <a:off x="1852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ADADA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618" name="Line 432"/>
                <p:cNvSpPr>
                  <a:spLocks noChangeShapeType="1"/>
                </p:cNvSpPr>
                <p:nvPr/>
              </p:nvSpPr>
              <p:spPr bwMode="auto">
                <a:xfrm flipV="1">
                  <a:off x="1844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AEAEAE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619" name="Line 433"/>
                <p:cNvSpPr>
                  <a:spLocks noChangeShapeType="1"/>
                </p:cNvSpPr>
                <p:nvPr/>
              </p:nvSpPr>
              <p:spPr bwMode="auto">
                <a:xfrm flipV="1">
                  <a:off x="1836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AEAEAE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620" name="Line 434"/>
                <p:cNvSpPr>
                  <a:spLocks noChangeShapeType="1"/>
                </p:cNvSpPr>
                <p:nvPr/>
              </p:nvSpPr>
              <p:spPr bwMode="auto">
                <a:xfrm flipV="1">
                  <a:off x="1828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AEAEAE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621" name="Line 435"/>
                <p:cNvSpPr>
                  <a:spLocks noChangeShapeType="1"/>
                </p:cNvSpPr>
                <p:nvPr/>
              </p:nvSpPr>
              <p:spPr bwMode="auto">
                <a:xfrm flipV="1">
                  <a:off x="1820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AFAFA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622" name="Line 436"/>
                <p:cNvSpPr>
                  <a:spLocks noChangeShapeType="1"/>
                </p:cNvSpPr>
                <p:nvPr/>
              </p:nvSpPr>
              <p:spPr bwMode="auto">
                <a:xfrm flipV="1">
                  <a:off x="1812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AFAFA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623" name="Line 437"/>
                <p:cNvSpPr>
                  <a:spLocks noChangeShapeType="1"/>
                </p:cNvSpPr>
                <p:nvPr/>
              </p:nvSpPr>
              <p:spPr bwMode="auto">
                <a:xfrm flipV="1">
                  <a:off x="1804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B0B0B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624" name="Line 438"/>
                <p:cNvSpPr>
                  <a:spLocks noChangeShapeType="1"/>
                </p:cNvSpPr>
                <p:nvPr/>
              </p:nvSpPr>
              <p:spPr bwMode="auto">
                <a:xfrm flipV="1">
                  <a:off x="1796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B0B0B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625" name="Line 439"/>
                <p:cNvSpPr>
                  <a:spLocks noChangeShapeType="1"/>
                </p:cNvSpPr>
                <p:nvPr/>
              </p:nvSpPr>
              <p:spPr bwMode="auto">
                <a:xfrm flipV="1">
                  <a:off x="1788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B1B1B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626" name="Line 440"/>
                <p:cNvSpPr>
                  <a:spLocks noChangeShapeType="1"/>
                </p:cNvSpPr>
                <p:nvPr/>
              </p:nvSpPr>
              <p:spPr bwMode="auto">
                <a:xfrm flipV="1">
                  <a:off x="1780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B1B1B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627" name="Line 441"/>
                <p:cNvSpPr>
                  <a:spLocks noChangeShapeType="1"/>
                </p:cNvSpPr>
                <p:nvPr/>
              </p:nvSpPr>
              <p:spPr bwMode="auto">
                <a:xfrm flipV="1">
                  <a:off x="1772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B2B2B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628" name="Line 442"/>
                <p:cNvSpPr>
                  <a:spLocks noChangeShapeType="1"/>
                </p:cNvSpPr>
                <p:nvPr/>
              </p:nvSpPr>
              <p:spPr bwMode="auto">
                <a:xfrm flipV="1">
                  <a:off x="1764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B2B2B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51234" name="Line 444"/>
              <p:cNvSpPr>
                <a:spLocks noChangeShapeType="1"/>
              </p:cNvSpPr>
              <p:nvPr/>
            </p:nvSpPr>
            <p:spPr bwMode="auto">
              <a:xfrm flipV="1">
                <a:off x="1756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B3B3B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235" name="Line 445"/>
              <p:cNvSpPr>
                <a:spLocks noChangeShapeType="1"/>
              </p:cNvSpPr>
              <p:nvPr/>
            </p:nvSpPr>
            <p:spPr bwMode="auto">
              <a:xfrm flipV="1">
                <a:off x="1748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B3B3B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236" name="Line 446"/>
              <p:cNvSpPr>
                <a:spLocks noChangeShapeType="1"/>
              </p:cNvSpPr>
              <p:nvPr/>
            </p:nvSpPr>
            <p:spPr bwMode="auto">
              <a:xfrm flipV="1">
                <a:off x="1740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B3B3B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237" name="Line 447"/>
              <p:cNvSpPr>
                <a:spLocks noChangeShapeType="1"/>
              </p:cNvSpPr>
              <p:nvPr/>
            </p:nvSpPr>
            <p:spPr bwMode="auto">
              <a:xfrm flipV="1">
                <a:off x="1732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B4B4B4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238" name="Line 448"/>
              <p:cNvSpPr>
                <a:spLocks noChangeShapeType="1"/>
              </p:cNvSpPr>
              <p:nvPr/>
            </p:nvSpPr>
            <p:spPr bwMode="auto">
              <a:xfrm flipV="1">
                <a:off x="1724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B4B4B4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239" name="Line 449"/>
              <p:cNvSpPr>
                <a:spLocks noChangeShapeType="1"/>
              </p:cNvSpPr>
              <p:nvPr/>
            </p:nvSpPr>
            <p:spPr bwMode="auto">
              <a:xfrm flipV="1">
                <a:off x="1716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B5B5B5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240" name="Line 450"/>
              <p:cNvSpPr>
                <a:spLocks noChangeShapeType="1"/>
              </p:cNvSpPr>
              <p:nvPr/>
            </p:nvSpPr>
            <p:spPr bwMode="auto">
              <a:xfrm flipV="1">
                <a:off x="1708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B5B5B5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241" name="Line 451"/>
              <p:cNvSpPr>
                <a:spLocks noChangeShapeType="1"/>
              </p:cNvSpPr>
              <p:nvPr/>
            </p:nvSpPr>
            <p:spPr bwMode="auto">
              <a:xfrm flipV="1">
                <a:off x="1700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B6B6B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242" name="Line 452"/>
              <p:cNvSpPr>
                <a:spLocks noChangeShapeType="1"/>
              </p:cNvSpPr>
              <p:nvPr/>
            </p:nvSpPr>
            <p:spPr bwMode="auto">
              <a:xfrm flipV="1">
                <a:off x="1692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B6B6B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243" name="Line 453"/>
              <p:cNvSpPr>
                <a:spLocks noChangeShapeType="1"/>
              </p:cNvSpPr>
              <p:nvPr/>
            </p:nvSpPr>
            <p:spPr bwMode="auto">
              <a:xfrm flipV="1">
                <a:off x="1684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B7B7B7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244" name="Line 454"/>
              <p:cNvSpPr>
                <a:spLocks noChangeShapeType="1"/>
              </p:cNvSpPr>
              <p:nvPr/>
            </p:nvSpPr>
            <p:spPr bwMode="auto">
              <a:xfrm flipV="1">
                <a:off x="1676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B7B7B7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245" name="Line 455"/>
              <p:cNvSpPr>
                <a:spLocks noChangeShapeType="1"/>
              </p:cNvSpPr>
              <p:nvPr/>
            </p:nvSpPr>
            <p:spPr bwMode="auto">
              <a:xfrm flipV="1">
                <a:off x="1668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B7B7B7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246" name="Line 456"/>
              <p:cNvSpPr>
                <a:spLocks noChangeShapeType="1"/>
              </p:cNvSpPr>
              <p:nvPr/>
            </p:nvSpPr>
            <p:spPr bwMode="auto">
              <a:xfrm flipV="1">
                <a:off x="1660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B8B8B8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247" name="Line 457"/>
              <p:cNvSpPr>
                <a:spLocks noChangeShapeType="1"/>
              </p:cNvSpPr>
              <p:nvPr/>
            </p:nvSpPr>
            <p:spPr bwMode="auto">
              <a:xfrm flipV="1">
                <a:off x="1652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B8B8B8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248" name="Line 458"/>
              <p:cNvSpPr>
                <a:spLocks noChangeShapeType="1"/>
              </p:cNvSpPr>
              <p:nvPr/>
            </p:nvSpPr>
            <p:spPr bwMode="auto">
              <a:xfrm flipV="1">
                <a:off x="1644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B9B9B9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249" name="Line 459"/>
              <p:cNvSpPr>
                <a:spLocks noChangeShapeType="1"/>
              </p:cNvSpPr>
              <p:nvPr/>
            </p:nvSpPr>
            <p:spPr bwMode="auto">
              <a:xfrm flipV="1">
                <a:off x="1636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B9B9B9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250" name="Line 460"/>
              <p:cNvSpPr>
                <a:spLocks noChangeShapeType="1"/>
              </p:cNvSpPr>
              <p:nvPr/>
            </p:nvSpPr>
            <p:spPr bwMode="auto">
              <a:xfrm flipV="1">
                <a:off x="1628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BABABA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251" name="Line 461"/>
              <p:cNvSpPr>
                <a:spLocks noChangeShapeType="1"/>
              </p:cNvSpPr>
              <p:nvPr/>
            </p:nvSpPr>
            <p:spPr bwMode="auto">
              <a:xfrm flipV="1">
                <a:off x="1620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BABABA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252" name="Line 462"/>
              <p:cNvSpPr>
                <a:spLocks noChangeShapeType="1"/>
              </p:cNvSpPr>
              <p:nvPr/>
            </p:nvSpPr>
            <p:spPr bwMode="auto">
              <a:xfrm flipV="1">
                <a:off x="1612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BBBBBB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253" name="Line 463"/>
              <p:cNvSpPr>
                <a:spLocks noChangeShapeType="1"/>
              </p:cNvSpPr>
              <p:nvPr/>
            </p:nvSpPr>
            <p:spPr bwMode="auto">
              <a:xfrm flipV="1">
                <a:off x="1604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BBBBBB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254" name="Line 464"/>
              <p:cNvSpPr>
                <a:spLocks noChangeShapeType="1"/>
              </p:cNvSpPr>
              <p:nvPr/>
            </p:nvSpPr>
            <p:spPr bwMode="auto">
              <a:xfrm flipV="1">
                <a:off x="1596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BBBBBB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255" name="Line 465"/>
              <p:cNvSpPr>
                <a:spLocks noChangeShapeType="1"/>
              </p:cNvSpPr>
              <p:nvPr/>
            </p:nvSpPr>
            <p:spPr bwMode="auto">
              <a:xfrm flipV="1">
                <a:off x="1588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BCBCBC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256" name="Line 466"/>
              <p:cNvSpPr>
                <a:spLocks noChangeShapeType="1"/>
              </p:cNvSpPr>
              <p:nvPr/>
            </p:nvSpPr>
            <p:spPr bwMode="auto">
              <a:xfrm flipV="1">
                <a:off x="1580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BCBCBC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257" name="Line 467"/>
              <p:cNvSpPr>
                <a:spLocks noChangeShapeType="1"/>
              </p:cNvSpPr>
              <p:nvPr/>
            </p:nvSpPr>
            <p:spPr bwMode="auto">
              <a:xfrm flipV="1">
                <a:off x="1572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BDBDB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258" name="Line 468"/>
              <p:cNvSpPr>
                <a:spLocks noChangeShapeType="1"/>
              </p:cNvSpPr>
              <p:nvPr/>
            </p:nvSpPr>
            <p:spPr bwMode="auto">
              <a:xfrm flipV="1">
                <a:off x="1564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BDBDB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259" name="Line 469"/>
              <p:cNvSpPr>
                <a:spLocks noChangeShapeType="1"/>
              </p:cNvSpPr>
              <p:nvPr/>
            </p:nvSpPr>
            <p:spPr bwMode="auto">
              <a:xfrm flipV="1">
                <a:off x="1556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BEBEBE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260" name="Line 470"/>
              <p:cNvSpPr>
                <a:spLocks noChangeShapeType="1"/>
              </p:cNvSpPr>
              <p:nvPr/>
            </p:nvSpPr>
            <p:spPr bwMode="auto">
              <a:xfrm flipV="1">
                <a:off x="1548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BEBEBE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261" name="Line 471"/>
              <p:cNvSpPr>
                <a:spLocks noChangeShapeType="1"/>
              </p:cNvSpPr>
              <p:nvPr/>
            </p:nvSpPr>
            <p:spPr bwMode="auto">
              <a:xfrm flipV="1">
                <a:off x="1540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BFBFB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262" name="Line 472"/>
              <p:cNvSpPr>
                <a:spLocks noChangeShapeType="1"/>
              </p:cNvSpPr>
              <p:nvPr/>
            </p:nvSpPr>
            <p:spPr bwMode="auto">
              <a:xfrm flipV="1">
                <a:off x="1532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BFBFB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263" name="Line 473"/>
              <p:cNvSpPr>
                <a:spLocks noChangeShapeType="1"/>
              </p:cNvSpPr>
              <p:nvPr/>
            </p:nvSpPr>
            <p:spPr bwMode="auto">
              <a:xfrm flipV="1">
                <a:off x="1524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BFBFB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264" name="Line 474"/>
              <p:cNvSpPr>
                <a:spLocks noChangeShapeType="1"/>
              </p:cNvSpPr>
              <p:nvPr/>
            </p:nvSpPr>
            <p:spPr bwMode="auto">
              <a:xfrm flipV="1">
                <a:off x="1516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C0C0C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265" name="Line 475"/>
              <p:cNvSpPr>
                <a:spLocks noChangeShapeType="1"/>
              </p:cNvSpPr>
              <p:nvPr/>
            </p:nvSpPr>
            <p:spPr bwMode="auto">
              <a:xfrm flipV="1">
                <a:off x="1508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C0C0C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266" name="Line 476"/>
              <p:cNvSpPr>
                <a:spLocks noChangeShapeType="1"/>
              </p:cNvSpPr>
              <p:nvPr/>
            </p:nvSpPr>
            <p:spPr bwMode="auto">
              <a:xfrm flipV="1">
                <a:off x="1500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C1C1C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267" name="Line 477"/>
              <p:cNvSpPr>
                <a:spLocks noChangeShapeType="1"/>
              </p:cNvSpPr>
              <p:nvPr/>
            </p:nvSpPr>
            <p:spPr bwMode="auto">
              <a:xfrm flipV="1">
                <a:off x="1492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C1C1C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268" name="Line 478"/>
              <p:cNvSpPr>
                <a:spLocks noChangeShapeType="1"/>
              </p:cNvSpPr>
              <p:nvPr/>
            </p:nvSpPr>
            <p:spPr bwMode="auto">
              <a:xfrm flipV="1">
                <a:off x="1484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C2C2C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269" name="Line 479"/>
              <p:cNvSpPr>
                <a:spLocks noChangeShapeType="1"/>
              </p:cNvSpPr>
              <p:nvPr/>
            </p:nvSpPr>
            <p:spPr bwMode="auto">
              <a:xfrm flipV="1">
                <a:off x="1476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C2C2C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270" name="Line 480"/>
              <p:cNvSpPr>
                <a:spLocks noChangeShapeType="1"/>
              </p:cNvSpPr>
              <p:nvPr/>
            </p:nvSpPr>
            <p:spPr bwMode="auto">
              <a:xfrm flipV="1">
                <a:off x="1468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C3C3C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271" name="Line 481"/>
              <p:cNvSpPr>
                <a:spLocks noChangeShapeType="1"/>
              </p:cNvSpPr>
              <p:nvPr/>
            </p:nvSpPr>
            <p:spPr bwMode="auto">
              <a:xfrm flipV="1">
                <a:off x="1460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C3C3C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272" name="Line 482"/>
              <p:cNvSpPr>
                <a:spLocks noChangeShapeType="1"/>
              </p:cNvSpPr>
              <p:nvPr/>
            </p:nvSpPr>
            <p:spPr bwMode="auto">
              <a:xfrm flipV="1">
                <a:off x="1452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C4C4C4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273" name="Line 483"/>
              <p:cNvSpPr>
                <a:spLocks noChangeShapeType="1"/>
              </p:cNvSpPr>
              <p:nvPr/>
            </p:nvSpPr>
            <p:spPr bwMode="auto">
              <a:xfrm flipV="1">
                <a:off x="1444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C4C4C4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274" name="Line 484"/>
              <p:cNvSpPr>
                <a:spLocks noChangeShapeType="1"/>
              </p:cNvSpPr>
              <p:nvPr/>
            </p:nvSpPr>
            <p:spPr bwMode="auto">
              <a:xfrm flipV="1">
                <a:off x="1436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C4C4C4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275" name="Line 485"/>
              <p:cNvSpPr>
                <a:spLocks noChangeShapeType="1"/>
              </p:cNvSpPr>
              <p:nvPr/>
            </p:nvSpPr>
            <p:spPr bwMode="auto">
              <a:xfrm flipV="1">
                <a:off x="1428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C5C5C5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276" name="Line 486"/>
              <p:cNvSpPr>
                <a:spLocks noChangeShapeType="1"/>
              </p:cNvSpPr>
              <p:nvPr/>
            </p:nvSpPr>
            <p:spPr bwMode="auto">
              <a:xfrm flipV="1">
                <a:off x="1420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C5C5C5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277" name="Line 487"/>
              <p:cNvSpPr>
                <a:spLocks noChangeShapeType="1"/>
              </p:cNvSpPr>
              <p:nvPr/>
            </p:nvSpPr>
            <p:spPr bwMode="auto">
              <a:xfrm flipV="1">
                <a:off x="1412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C6C6C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278" name="Line 488"/>
              <p:cNvSpPr>
                <a:spLocks noChangeShapeType="1"/>
              </p:cNvSpPr>
              <p:nvPr/>
            </p:nvSpPr>
            <p:spPr bwMode="auto">
              <a:xfrm flipV="1">
                <a:off x="1404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C6C6C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279" name="Line 489"/>
              <p:cNvSpPr>
                <a:spLocks noChangeShapeType="1"/>
              </p:cNvSpPr>
              <p:nvPr/>
            </p:nvSpPr>
            <p:spPr bwMode="auto">
              <a:xfrm flipV="1">
                <a:off x="1396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C7C7C7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280" name="Line 490"/>
              <p:cNvSpPr>
                <a:spLocks noChangeShapeType="1"/>
              </p:cNvSpPr>
              <p:nvPr/>
            </p:nvSpPr>
            <p:spPr bwMode="auto">
              <a:xfrm flipV="1">
                <a:off x="1388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C7C7C7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281" name="Line 491"/>
              <p:cNvSpPr>
                <a:spLocks noChangeShapeType="1"/>
              </p:cNvSpPr>
              <p:nvPr/>
            </p:nvSpPr>
            <p:spPr bwMode="auto">
              <a:xfrm flipV="1">
                <a:off x="1380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C8C8C8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282" name="Line 492"/>
              <p:cNvSpPr>
                <a:spLocks noChangeShapeType="1"/>
              </p:cNvSpPr>
              <p:nvPr/>
            </p:nvSpPr>
            <p:spPr bwMode="auto">
              <a:xfrm flipV="1">
                <a:off x="1372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C8C8C8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283" name="Line 493"/>
              <p:cNvSpPr>
                <a:spLocks noChangeShapeType="1"/>
              </p:cNvSpPr>
              <p:nvPr/>
            </p:nvSpPr>
            <p:spPr bwMode="auto">
              <a:xfrm flipV="1">
                <a:off x="1364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C8C8C8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284" name="Line 494"/>
              <p:cNvSpPr>
                <a:spLocks noChangeShapeType="1"/>
              </p:cNvSpPr>
              <p:nvPr/>
            </p:nvSpPr>
            <p:spPr bwMode="auto">
              <a:xfrm flipV="1">
                <a:off x="1356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C9C9C9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285" name="Line 495"/>
              <p:cNvSpPr>
                <a:spLocks noChangeShapeType="1"/>
              </p:cNvSpPr>
              <p:nvPr/>
            </p:nvSpPr>
            <p:spPr bwMode="auto">
              <a:xfrm flipV="1">
                <a:off x="1348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C9C9C9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286" name="Line 496"/>
              <p:cNvSpPr>
                <a:spLocks noChangeShapeType="1"/>
              </p:cNvSpPr>
              <p:nvPr/>
            </p:nvSpPr>
            <p:spPr bwMode="auto">
              <a:xfrm flipV="1">
                <a:off x="1340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CACACA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287" name="Line 497"/>
              <p:cNvSpPr>
                <a:spLocks noChangeShapeType="1"/>
              </p:cNvSpPr>
              <p:nvPr/>
            </p:nvSpPr>
            <p:spPr bwMode="auto">
              <a:xfrm flipV="1">
                <a:off x="1332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CACACA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288" name="Line 498"/>
              <p:cNvSpPr>
                <a:spLocks noChangeShapeType="1"/>
              </p:cNvSpPr>
              <p:nvPr/>
            </p:nvSpPr>
            <p:spPr bwMode="auto">
              <a:xfrm flipV="1">
                <a:off x="1324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CBCBCB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289" name="Line 499"/>
              <p:cNvSpPr>
                <a:spLocks noChangeShapeType="1"/>
              </p:cNvSpPr>
              <p:nvPr/>
            </p:nvSpPr>
            <p:spPr bwMode="auto">
              <a:xfrm flipV="1">
                <a:off x="1316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CBCBCB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290" name="Line 500"/>
              <p:cNvSpPr>
                <a:spLocks noChangeShapeType="1"/>
              </p:cNvSpPr>
              <p:nvPr/>
            </p:nvSpPr>
            <p:spPr bwMode="auto">
              <a:xfrm flipV="1">
                <a:off x="1308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CCCCCC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291" name="Line 501"/>
              <p:cNvSpPr>
                <a:spLocks noChangeShapeType="1"/>
              </p:cNvSpPr>
              <p:nvPr/>
            </p:nvSpPr>
            <p:spPr bwMode="auto">
              <a:xfrm flipV="1">
                <a:off x="1300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CCCCCC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292" name="Line 502"/>
              <p:cNvSpPr>
                <a:spLocks noChangeShapeType="1"/>
              </p:cNvSpPr>
              <p:nvPr/>
            </p:nvSpPr>
            <p:spPr bwMode="auto">
              <a:xfrm flipV="1">
                <a:off x="1292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CCCCCC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293" name="Line 503"/>
              <p:cNvSpPr>
                <a:spLocks noChangeShapeType="1"/>
              </p:cNvSpPr>
              <p:nvPr/>
            </p:nvSpPr>
            <p:spPr bwMode="auto">
              <a:xfrm flipV="1">
                <a:off x="1284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CDCDC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294" name="Line 504"/>
              <p:cNvSpPr>
                <a:spLocks noChangeShapeType="1"/>
              </p:cNvSpPr>
              <p:nvPr/>
            </p:nvSpPr>
            <p:spPr bwMode="auto">
              <a:xfrm flipV="1">
                <a:off x="1276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CDCDC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295" name="Line 505"/>
              <p:cNvSpPr>
                <a:spLocks noChangeShapeType="1"/>
              </p:cNvSpPr>
              <p:nvPr/>
            </p:nvSpPr>
            <p:spPr bwMode="auto">
              <a:xfrm flipV="1">
                <a:off x="1268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CECECE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296" name="Line 506"/>
              <p:cNvSpPr>
                <a:spLocks noChangeShapeType="1"/>
              </p:cNvSpPr>
              <p:nvPr/>
            </p:nvSpPr>
            <p:spPr bwMode="auto">
              <a:xfrm flipV="1">
                <a:off x="1260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CECECE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297" name="Line 507"/>
              <p:cNvSpPr>
                <a:spLocks noChangeShapeType="1"/>
              </p:cNvSpPr>
              <p:nvPr/>
            </p:nvSpPr>
            <p:spPr bwMode="auto">
              <a:xfrm flipV="1">
                <a:off x="1252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CFCFC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298" name="Line 508"/>
              <p:cNvSpPr>
                <a:spLocks noChangeShapeType="1"/>
              </p:cNvSpPr>
              <p:nvPr/>
            </p:nvSpPr>
            <p:spPr bwMode="auto">
              <a:xfrm flipV="1">
                <a:off x="1244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CFCFC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299" name="Line 509"/>
              <p:cNvSpPr>
                <a:spLocks noChangeShapeType="1"/>
              </p:cNvSpPr>
              <p:nvPr/>
            </p:nvSpPr>
            <p:spPr bwMode="auto">
              <a:xfrm flipV="1">
                <a:off x="1236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D0D0D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300" name="Line 510"/>
              <p:cNvSpPr>
                <a:spLocks noChangeShapeType="1"/>
              </p:cNvSpPr>
              <p:nvPr/>
            </p:nvSpPr>
            <p:spPr bwMode="auto">
              <a:xfrm flipV="1">
                <a:off x="1228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D0D0D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301" name="Line 511"/>
              <p:cNvSpPr>
                <a:spLocks noChangeShapeType="1"/>
              </p:cNvSpPr>
              <p:nvPr/>
            </p:nvSpPr>
            <p:spPr bwMode="auto">
              <a:xfrm flipV="1">
                <a:off x="1220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D1D1D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302" name="Line 512"/>
              <p:cNvSpPr>
                <a:spLocks noChangeShapeType="1"/>
              </p:cNvSpPr>
              <p:nvPr/>
            </p:nvSpPr>
            <p:spPr bwMode="auto">
              <a:xfrm flipV="1">
                <a:off x="1212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D1D1D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303" name="Line 513"/>
              <p:cNvSpPr>
                <a:spLocks noChangeShapeType="1"/>
              </p:cNvSpPr>
              <p:nvPr/>
            </p:nvSpPr>
            <p:spPr bwMode="auto">
              <a:xfrm flipV="1">
                <a:off x="1204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D1D1D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304" name="Line 514"/>
              <p:cNvSpPr>
                <a:spLocks noChangeShapeType="1"/>
              </p:cNvSpPr>
              <p:nvPr/>
            </p:nvSpPr>
            <p:spPr bwMode="auto">
              <a:xfrm flipV="1">
                <a:off x="1196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D2D2D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305" name="Line 515"/>
              <p:cNvSpPr>
                <a:spLocks noChangeShapeType="1"/>
              </p:cNvSpPr>
              <p:nvPr/>
            </p:nvSpPr>
            <p:spPr bwMode="auto">
              <a:xfrm flipV="1">
                <a:off x="1188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D2D2D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306" name="Line 516"/>
              <p:cNvSpPr>
                <a:spLocks noChangeShapeType="1"/>
              </p:cNvSpPr>
              <p:nvPr/>
            </p:nvSpPr>
            <p:spPr bwMode="auto">
              <a:xfrm flipV="1">
                <a:off x="1180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D3D3D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307" name="Line 517"/>
              <p:cNvSpPr>
                <a:spLocks noChangeShapeType="1"/>
              </p:cNvSpPr>
              <p:nvPr/>
            </p:nvSpPr>
            <p:spPr bwMode="auto">
              <a:xfrm flipV="1">
                <a:off x="1172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D3D3D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308" name="Line 518"/>
              <p:cNvSpPr>
                <a:spLocks noChangeShapeType="1"/>
              </p:cNvSpPr>
              <p:nvPr/>
            </p:nvSpPr>
            <p:spPr bwMode="auto">
              <a:xfrm flipV="1">
                <a:off x="1164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D4D4D4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309" name="Line 519"/>
              <p:cNvSpPr>
                <a:spLocks noChangeShapeType="1"/>
              </p:cNvSpPr>
              <p:nvPr/>
            </p:nvSpPr>
            <p:spPr bwMode="auto">
              <a:xfrm flipV="1">
                <a:off x="1156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D4D4D4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310" name="Line 520"/>
              <p:cNvSpPr>
                <a:spLocks noChangeShapeType="1"/>
              </p:cNvSpPr>
              <p:nvPr/>
            </p:nvSpPr>
            <p:spPr bwMode="auto">
              <a:xfrm flipV="1">
                <a:off x="1148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D5D5D5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311" name="Line 521"/>
              <p:cNvSpPr>
                <a:spLocks noChangeShapeType="1"/>
              </p:cNvSpPr>
              <p:nvPr/>
            </p:nvSpPr>
            <p:spPr bwMode="auto">
              <a:xfrm flipV="1">
                <a:off x="1140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D5D5D5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312" name="Line 522"/>
              <p:cNvSpPr>
                <a:spLocks noChangeShapeType="1"/>
              </p:cNvSpPr>
              <p:nvPr/>
            </p:nvSpPr>
            <p:spPr bwMode="auto">
              <a:xfrm flipV="1">
                <a:off x="1132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D5D5D5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313" name="Line 523"/>
              <p:cNvSpPr>
                <a:spLocks noChangeShapeType="1"/>
              </p:cNvSpPr>
              <p:nvPr/>
            </p:nvSpPr>
            <p:spPr bwMode="auto">
              <a:xfrm flipV="1">
                <a:off x="1124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D6D6D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314" name="Line 524"/>
              <p:cNvSpPr>
                <a:spLocks noChangeShapeType="1"/>
              </p:cNvSpPr>
              <p:nvPr/>
            </p:nvSpPr>
            <p:spPr bwMode="auto">
              <a:xfrm flipV="1">
                <a:off x="1116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D6D6D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315" name="Line 525"/>
              <p:cNvSpPr>
                <a:spLocks noChangeShapeType="1"/>
              </p:cNvSpPr>
              <p:nvPr/>
            </p:nvSpPr>
            <p:spPr bwMode="auto">
              <a:xfrm flipV="1">
                <a:off x="1108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D7D7D7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316" name="Line 526"/>
              <p:cNvSpPr>
                <a:spLocks noChangeShapeType="1"/>
              </p:cNvSpPr>
              <p:nvPr/>
            </p:nvSpPr>
            <p:spPr bwMode="auto">
              <a:xfrm flipV="1">
                <a:off x="1100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D7D7D7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317" name="Line 527"/>
              <p:cNvSpPr>
                <a:spLocks noChangeShapeType="1"/>
              </p:cNvSpPr>
              <p:nvPr/>
            </p:nvSpPr>
            <p:spPr bwMode="auto">
              <a:xfrm flipV="1">
                <a:off x="1092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D8D8D8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318" name="Line 528"/>
              <p:cNvSpPr>
                <a:spLocks noChangeShapeType="1"/>
              </p:cNvSpPr>
              <p:nvPr/>
            </p:nvSpPr>
            <p:spPr bwMode="auto">
              <a:xfrm flipV="1">
                <a:off x="1084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D8D8D8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319" name="Line 529"/>
              <p:cNvSpPr>
                <a:spLocks noChangeShapeType="1"/>
              </p:cNvSpPr>
              <p:nvPr/>
            </p:nvSpPr>
            <p:spPr bwMode="auto">
              <a:xfrm flipV="1">
                <a:off x="1076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D9D9D9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320" name="Line 530"/>
              <p:cNvSpPr>
                <a:spLocks noChangeShapeType="1"/>
              </p:cNvSpPr>
              <p:nvPr/>
            </p:nvSpPr>
            <p:spPr bwMode="auto">
              <a:xfrm flipV="1">
                <a:off x="1068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D9D9D9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321" name="Line 531"/>
              <p:cNvSpPr>
                <a:spLocks noChangeShapeType="1"/>
              </p:cNvSpPr>
              <p:nvPr/>
            </p:nvSpPr>
            <p:spPr bwMode="auto">
              <a:xfrm flipV="1">
                <a:off x="1060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D9D9D9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322" name="Line 532"/>
              <p:cNvSpPr>
                <a:spLocks noChangeShapeType="1"/>
              </p:cNvSpPr>
              <p:nvPr/>
            </p:nvSpPr>
            <p:spPr bwMode="auto">
              <a:xfrm flipV="1">
                <a:off x="1052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DADADA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323" name="Line 533"/>
              <p:cNvSpPr>
                <a:spLocks noChangeShapeType="1"/>
              </p:cNvSpPr>
              <p:nvPr/>
            </p:nvSpPr>
            <p:spPr bwMode="auto">
              <a:xfrm flipV="1">
                <a:off x="1044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DADADA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324" name="Line 534"/>
              <p:cNvSpPr>
                <a:spLocks noChangeShapeType="1"/>
              </p:cNvSpPr>
              <p:nvPr/>
            </p:nvSpPr>
            <p:spPr bwMode="auto">
              <a:xfrm flipV="1">
                <a:off x="1036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DBDBDB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325" name="Line 535"/>
              <p:cNvSpPr>
                <a:spLocks noChangeShapeType="1"/>
              </p:cNvSpPr>
              <p:nvPr/>
            </p:nvSpPr>
            <p:spPr bwMode="auto">
              <a:xfrm flipV="1">
                <a:off x="1028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DBDBDB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326" name="Line 536"/>
              <p:cNvSpPr>
                <a:spLocks noChangeShapeType="1"/>
              </p:cNvSpPr>
              <p:nvPr/>
            </p:nvSpPr>
            <p:spPr bwMode="auto">
              <a:xfrm flipV="1">
                <a:off x="1020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DCDCDC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327" name="Line 537"/>
              <p:cNvSpPr>
                <a:spLocks noChangeShapeType="1"/>
              </p:cNvSpPr>
              <p:nvPr/>
            </p:nvSpPr>
            <p:spPr bwMode="auto">
              <a:xfrm flipV="1">
                <a:off x="1012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DCDCDC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328" name="Line 538"/>
              <p:cNvSpPr>
                <a:spLocks noChangeShapeType="1"/>
              </p:cNvSpPr>
              <p:nvPr/>
            </p:nvSpPr>
            <p:spPr bwMode="auto">
              <a:xfrm flipV="1">
                <a:off x="1004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DDDDD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329" name="Line 539"/>
              <p:cNvSpPr>
                <a:spLocks noChangeShapeType="1"/>
              </p:cNvSpPr>
              <p:nvPr/>
            </p:nvSpPr>
            <p:spPr bwMode="auto">
              <a:xfrm flipV="1">
                <a:off x="996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DDDDD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330" name="Line 540"/>
              <p:cNvSpPr>
                <a:spLocks noChangeShapeType="1"/>
              </p:cNvSpPr>
              <p:nvPr/>
            </p:nvSpPr>
            <p:spPr bwMode="auto">
              <a:xfrm flipV="1">
                <a:off x="988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DDDDD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331" name="Line 541"/>
              <p:cNvSpPr>
                <a:spLocks noChangeShapeType="1"/>
              </p:cNvSpPr>
              <p:nvPr/>
            </p:nvSpPr>
            <p:spPr bwMode="auto">
              <a:xfrm flipV="1">
                <a:off x="980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DEDEDE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332" name="Line 542"/>
              <p:cNvSpPr>
                <a:spLocks noChangeShapeType="1"/>
              </p:cNvSpPr>
              <p:nvPr/>
            </p:nvSpPr>
            <p:spPr bwMode="auto">
              <a:xfrm flipV="1">
                <a:off x="972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DEDEDE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333" name="Line 543"/>
              <p:cNvSpPr>
                <a:spLocks noChangeShapeType="1"/>
              </p:cNvSpPr>
              <p:nvPr/>
            </p:nvSpPr>
            <p:spPr bwMode="auto">
              <a:xfrm flipV="1">
                <a:off x="964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DFDFD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334" name="Line 544"/>
              <p:cNvSpPr>
                <a:spLocks noChangeShapeType="1"/>
              </p:cNvSpPr>
              <p:nvPr/>
            </p:nvSpPr>
            <p:spPr bwMode="auto">
              <a:xfrm flipV="1">
                <a:off x="956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DFDFD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335" name="Line 545"/>
              <p:cNvSpPr>
                <a:spLocks noChangeShapeType="1"/>
              </p:cNvSpPr>
              <p:nvPr/>
            </p:nvSpPr>
            <p:spPr bwMode="auto">
              <a:xfrm flipV="1">
                <a:off x="948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E0E0E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336" name="Line 546"/>
              <p:cNvSpPr>
                <a:spLocks noChangeShapeType="1"/>
              </p:cNvSpPr>
              <p:nvPr/>
            </p:nvSpPr>
            <p:spPr bwMode="auto">
              <a:xfrm flipV="1">
                <a:off x="940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E0E0E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337" name="Line 547"/>
              <p:cNvSpPr>
                <a:spLocks noChangeShapeType="1"/>
              </p:cNvSpPr>
              <p:nvPr/>
            </p:nvSpPr>
            <p:spPr bwMode="auto">
              <a:xfrm flipV="1">
                <a:off x="932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E1E1E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338" name="Line 548"/>
              <p:cNvSpPr>
                <a:spLocks noChangeShapeType="1"/>
              </p:cNvSpPr>
              <p:nvPr/>
            </p:nvSpPr>
            <p:spPr bwMode="auto">
              <a:xfrm flipV="1">
                <a:off x="924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E1E1E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339" name="Line 549"/>
              <p:cNvSpPr>
                <a:spLocks noChangeShapeType="1"/>
              </p:cNvSpPr>
              <p:nvPr/>
            </p:nvSpPr>
            <p:spPr bwMode="auto">
              <a:xfrm flipV="1">
                <a:off x="916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E2E2E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340" name="Line 550"/>
              <p:cNvSpPr>
                <a:spLocks noChangeShapeType="1"/>
              </p:cNvSpPr>
              <p:nvPr/>
            </p:nvSpPr>
            <p:spPr bwMode="auto">
              <a:xfrm flipV="1">
                <a:off x="908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E2E2E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341" name="Line 551"/>
              <p:cNvSpPr>
                <a:spLocks noChangeShapeType="1"/>
              </p:cNvSpPr>
              <p:nvPr/>
            </p:nvSpPr>
            <p:spPr bwMode="auto">
              <a:xfrm flipV="1">
                <a:off x="900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E2E2E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342" name="Line 552"/>
              <p:cNvSpPr>
                <a:spLocks noChangeShapeType="1"/>
              </p:cNvSpPr>
              <p:nvPr/>
            </p:nvSpPr>
            <p:spPr bwMode="auto">
              <a:xfrm flipV="1">
                <a:off x="892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E3E3E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343" name="Line 553"/>
              <p:cNvSpPr>
                <a:spLocks noChangeShapeType="1"/>
              </p:cNvSpPr>
              <p:nvPr/>
            </p:nvSpPr>
            <p:spPr bwMode="auto">
              <a:xfrm flipV="1">
                <a:off x="884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E3E3E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344" name="Line 554"/>
              <p:cNvSpPr>
                <a:spLocks noChangeShapeType="1"/>
              </p:cNvSpPr>
              <p:nvPr/>
            </p:nvSpPr>
            <p:spPr bwMode="auto">
              <a:xfrm flipV="1">
                <a:off x="876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E4E4E4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345" name="Line 555"/>
              <p:cNvSpPr>
                <a:spLocks noChangeShapeType="1"/>
              </p:cNvSpPr>
              <p:nvPr/>
            </p:nvSpPr>
            <p:spPr bwMode="auto">
              <a:xfrm flipV="1">
                <a:off x="868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E4E4E4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346" name="Line 556"/>
              <p:cNvSpPr>
                <a:spLocks noChangeShapeType="1"/>
              </p:cNvSpPr>
              <p:nvPr/>
            </p:nvSpPr>
            <p:spPr bwMode="auto">
              <a:xfrm flipV="1">
                <a:off x="860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E5E5E5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347" name="Line 557"/>
              <p:cNvSpPr>
                <a:spLocks noChangeShapeType="1"/>
              </p:cNvSpPr>
              <p:nvPr/>
            </p:nvSpPr>
            <p:spPr bwMode="auto">
              <a:xfrm flipV="1">
                <a:off x="852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E5E5E5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348" name="Line 558"/>
              <p:cNvSpPr>
                <a:spLocks noChangeShapeType="1"/>
              </p:cNvSpPr>
              <p:nvPr/>
            </p:nvSpPr>
            <p:spPr bwMode="auto">
              <a:xfrm flipV="1">
                <a:off x="844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E6E6E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349" name="Line 559"/>
              <p:cNvSpPr>
                <a:spLocks noChangeShapeType="1"/>
              </p:cNvSpPr>
              <p:nvPr/>
            </p:nvSpPr>
            <p:spPr bwMode="auto">
              <a:xfrm flipV="1">
                <a:off x="836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E6E6E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350" name="Line 560"/>
              <p:cNvSpPr>
                <a:spLocks noChangeShapeType="1"/>
              </p:cNvSpPr>
              <p:nvPr/>
            </p:nvSpPr>
            <p:spPr bwMode="auto">
              <a:xfrm flipV="1">
                <a:off x="828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E6E6E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351" name="Line 561"/>
              <p:cNvSpPr>
                <a:spLocks noChangeShapeType="1"/>
              </p:cNvSpPr>
              <p:nvPr/>
            </p:nvSpPr>
            <p:spPr bwMode="auto">
              <a:xfrm flipV="1">
                <a:off x="820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E7E7E7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352" name="Line 562"/>
              <p:cNvSpPr>
                <a:spLocks noChangeShapeType="1"/>
              </p:cNvSpPr>
              <p:nvPr/>
            </p:nvSpPr>
            <p:spPr bwMode="auto">
              <a:xfrm flipV="1">
                <a:off x="812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E7E7E7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353" name="Line 563"/>
              <p:cNvSpPr>
                <a:spLocks noChangeShapeType="1"/>
              </p:cNvSpPr>
              <p:nvPr/>
            </p:nvSpPr>
            <p:spPr bwMode="auto">
              <a:xfrm flipV="1">
                <a:off x="804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E8E8E8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354" name="Line 564"/>
              <p:cNvSpPr>
                <a:spLocks noChangeShapeType="1"/>
              </p:cNvSpPr>
              <p:nvPr/>
            </p:nvSpPr>
            <p:spPr bwMode="auto">
              <a:xfrm flipV="1">
                <a:off x="796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E8E8E8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355" name="Line 565"/>
              <p:cNvSpPr>
                <a:spLocks noChangeShapeType="1"/>
              </p:cNvSpPr>
              <p:nvPr/>
            </p:nvSpPr>
            <p:spPr bwMode="auto">
              <a:xfrm flipV="1">
                <a:off x="788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E9E9E9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356" name="Line 566"/>
              <p:cNvSpPr>
                <a:spLocks noChangeShapeType="1"/>
              </p:cNvSpPr>
              <p:nvPr/>
            </p:nvSpPr>
            <p:spPr bwMode="auto">
              <a:xfrm flipV="1">
                <a:off x="780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E9E9E9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357" name="Line 567"/>
              <p:cNvSpPr>
                <a:spLocks noChangeShapeType="1"/>
              </p:cNvSpPr>
              <p:nvPr/>
            </p:nvSpPr>
            <p:spPr bwMode="auto">
              <a:xfrm flipV="1">
                <a:off x="772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EAEAEA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358" name="Line 568"/>
              <p:cNvSpPr>
                <a:spLocks noChangeShapeType="1"/>
              </p:cNvSpPr>
              <p:nvPr/>
            </p:nvSpPr>
            <p:spPr bwMode="auto">
              <a:xfrm flipV="1">
                <a:off x="764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EAEAEA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359" name="Line 569"/>
              <p:cNvSpPr>
                <a:spLocks noChangeShapeType="1"/>
              </p:cNvSpPr>
              <p:nvPr/>
            </p:nvSpPr>
            <p:spPr bwMode="auto">
              <a:xfrm flipV="1">
                <a:off x="756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EAEAEA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360" name="Line 570"/>
              <p:cNvSpPr>
                <a:spLocks noChangeShapeType="1"/>
              </p:cNvSpPr>
              <p:nvPr/>
            </p:nvSpPr>
            <p:spPr bwMode="auto">
              <a:xfrm flipV="1">
                <a:off x="748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EBEBEB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361" name="Line 571"/>
              <p:cNvSpPr>
                <a:spLocks noChangeShapeType="1"/>
              </p:cNvSpPr>
              <p:nvPr/>
            </p:nvSpPr>
            <p:spPr bwMode="auto">
              <a:xfrm flipV="1">
                <a:off x="740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EBEBEB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362" name="Line 572"/>
              <p:cNvSpPr>
                <a:spLocks noChangeShapeType="1"/>
              </p:cNvSpPr>
              <p:nvPr/>
            </p:nvSpPr>
            <p:spPr bwMode="auto">
              <a:xfrm flipV="1">
                <a:off x="732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ECECEC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363" name="Line 573"/>
              <p:cNvSpPr>
                <a:spLocks noChangeShapeType="1"/>
              </p:cNvSpPr>
              <p:nvPr/>
            </p:nvSpPr>
            <p:spPr bwMode="auto">
              <a:xfrm flipV="1">
                <a:off x="724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ECECEC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364" name="Line 574"/>
              <p:cNvSpPr>
                <a:spLocks noChangeShapeType="1"/>
              </p:cNvSpPr>
              <p:nvPr/>
            </p:nvSpPr>
            <p:spPr bwMode="auto">
              <a:xfrm flipV="1">
                <a:off x="716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EDEDE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365" name="Line 575"/>
              <p:cNvSpPr>
                <a:spLocks noChangeShapeType="1"/>
              </p:cNvSpPr>
              <p:nvPr/>
            </p:nvSpPr>
            <p:spPr bwMode="auto">
              <a:xfrm flipV="1">
                <a:off x="708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EDEDE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366" name="Line 576"/>
              <p:cNvSpPr>
                <a:spLocks noChangeShapeType="1"/>
              </p:cNvSpPr>
              <p:nvPr/>
            </p:nvSpPr>
            <p:spPr bwMode="auto">
              <a:xfrm flipV="1">
                <a:off x="700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EEEEEE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367" name="Line 577"/>
              <p:cNvSpPr>
                <a:spLocks noChangeShapeType="1"/>
              </p:cNvSpPr>
              <p:nvPr/>
            </p:nvSpPr>
            <p:spPr bwMode="auto">
              <a:xfrm flipV="1">
                <a:off x="692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EEEEEE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368" name="Line 578"/>
              <p:cNvSpPr>
                <a:spLocks noChangeShapeType="1"/>
              </p:cNvSpPr>
              <p:nvPr/>
            </p:nvSpPr>
            <p:spPr bwMode="auto">
              <a:xfrm flipV="1">
                <a:off x="684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EEEEEE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369" name="Line 579"/>
              <p:cNvSpPr>
                <a:spLocks noChangeShapeType="1"/>
              </p:cNvSpPr>
              <p:nvPr/>
            </p:nvSpPr>
            <p:spPr bwMode="auto">
              <a:xfrm flipV="1">
                <a:off x="676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EFEFE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370" name="Line 580"/>
              <p:cNvSpPr>
                <a:spLocks noChangeShapeType="1"/>
              </p:cNvSpPr>
              <p:nvPr/>
            </p:nvSpPr>
            <p:spPr bwMode="auto">
              <a:xfrm flipV="1">
                <a:off x="668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EFEFE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371" name="Line 581"/>
              <p:cNvSpPr>
                <a:spLocks noChangeShapeType="1"/>
              </p:cNvSpPr>
              <p:nvPr/>
            </p:nvSpPr>
            <p:spPr bwMode="auto">
              <a:xfrm flipV="1">
                <a:off x="660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F0F0F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372" name="Line 582"/>
              <p:cNvSpPr>
                <a:spLocks noChangeShapeType="1"/>
              </p:cNvSpPr>
              <p:nvPr/>
            </p:nvSpPr>
            <p:spPr bwMode="auto">
              <a:xfrm flipV="1">
                <a:off x="652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F0F0F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373" name="Line 583"/>
              <p:cNvSpPr>
                <a:spLocks noChangeShapeType="1"/>
              </p:cNvSpPr>
              <p:nvPr/>
            </p:nvSpPr>
            <p:spPr bwMode="auto">
              <a:xfrm flipV="1">
                <a:off x="644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F1F1F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374" name="Line 584"/>
              <p:cNvSpPr>
                <a:spLocks noChangeShapeType="1"/>
              </p:cNvSpPr>
              <p:nvPr/>
            </p:nvSpPr>
            <p:spPr bwMode="auto">
              <a:xfrm flipV="1">
                <a:off x="636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F1F1F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375" name="Line 585"/>
              <p:cNvSpPr>
                <a:spLocks noChangeShapeType="1"/>
              </p:cNvSpPr>
              <p:nvPr/>
            </p:nvSpPr>
            <p:spPr bwMode="auto">
              <a:xfrm flipV="1">
                <a:off x="628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F2F2F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376" name="Line 586"/>
              <p:cNvSpPr>
                <a:spLocks noChangeShapeType="1"/>
              </p:cNvSpPr>
              <p:nvPr/>
            </p:nvSpPr>
            <p:spPr bwMode="auto">
              <a:xfrm flipV="1">
                <a:off x="620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F2F2F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377" name="Line 587"/>
              <p:cNvSpPr>
                <a:spLocks noChangeShapeType="1"/>
              </p:cNvSpPr>
              <p:nvPr/>
            </p:nvSpPr>
            <p:spPr bwMode="auto">
              <a:xfrm flipV="1">
                <a:off x="612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F3F3F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378" name="Line 588"/>
              <p:cNvSpPr>
                <a:spLocks noChangeShapeType="1"/>
              </p:cNvSpPr>
              <p:nvPr/>
            </p:nvSpPr>
            <p:spPr bwMode="auto">
              <a:xfrm flipV="1">
                <a:off x="604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F3F3F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379" name="Line 589"/>
              <p:cNvSpPr>
                <a:spLocks noChangeShapeType="1"/>
              </p:cNvSpPr>
              <p:nvPr/>
            </p:nvSpPr>
            <p:spPr bwMode="auto">
              <a:xfrm flipV="1">
                <a:off x="596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F3F3F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380" name="Line 590"/>
              <p:cNvSpPr>
                <a:spLocks noChangeShapeType="1"/>
              </p:cNvSpPr>
              <p:nvPr/>
            </p:nvSpPr>
            <p:spPr bwMode="auto">
              <a:xfrm flipV="1">
                <a:off x="588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F4F4F4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381" name="Line 591"/>
              <p:cNvSpPr>
                <a:spLocks noChangeShapeType="1"/>
              </p:cNvSpPr>
              <p:nvPr/>
            </p:nvSpPr>
            <p:spPr bwMode="auto">
              <a:xfrm flipV="1">
                <a:off x="580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F4F4F4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382" name="Line 592"/>
              <p:cNvSpPr>
                <a:spLocks noChangeShapeType="1"/>
              </p:cNvSpPr>
              <p:nvPr/>
            </p:nvSpPr>
            <p:spPr bwMode="auto">
              <a:xfrm flipV="1">
                <a:off x="572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F5F5F5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383" name="Line 593"/>
              <p:cNvSpPr>
                <a:spLocks noChangeShapeType="1"/>
              </p:cNvSpPr>
              <p:nvPr/>
            </p:nvSpPr>
            <p:spPr bwMode="auto">
              <a:xfrm flipV="1">
                <a:off x="564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F5F5F5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384" name="Line 594"/>
              <p:cNvSpPr>
                <a:spLocks noChangeShapeType="1"/>
              </p:cNvSpPr>
              <p:nvPr/>
            </p:nvSpPr>
            <p:spPr bwMode="auto">
              <a:xfrm flipV="1">
                <a:off x="556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F6F6F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385" name="Line 595"/>
              <p:cNvSpPr>
                <a:spLocks noChangeShapeType="1"/>
              </p:cNvSpPr>
              <p:nvPr/>
            </p:nvSpPr>
            <p:spPr bwMode="auto">
              <a:xfrm flipV="1">
                <a:off x="548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F6F6F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386" name="Line 596"/>
              <p:cNvSpPr>
                <a:spLocks noChangeShapeType="1"/>
              </p:cNvSpPr>
              <p:nvPr/>
            </p:nvSpPr>
            <p:spPr bwMode="auto">
              <a:xfrm flipV="1">
                <a:off x="540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F7F7F7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387" name="Line 597"/>
              <p:cNvSpPr>
                <a:spLocks noChangeShapeType="1"/>
              </p:cNvSpPr>
              <p:nvPr/>
            </p:nvSpPr>
            <p:spPr bwMode="auto">
              <a:xfrm flipV="1">
                <a:off x="532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F7F7F7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388" name="Line 598"/>
              <p:cNvSpPr>
                <a:spLocks noChangeShapeType="1"/>
              </p:cNvSpPr>
              <p:nvPr/>
            </p:nvSpPr>
            <p:spPr bwMode="auto">
              <a:xfrm flipV="1">
                <a:off x="524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F7F7F7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389" name="Line 599"/>
              <p:cNvSpPr>
                <a:spLocks noChangeShapeType="1"/>
              </p:cNvSpPr>
              <p:nvPr/>
            </p:nvSpPr>
            <p:spPr bwMode="auto">
              <a:xfrm flipV="1">
                <a:off x="516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F8F8F8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390" name="Line 600"/>
              <p:cNvSpPr>
                <a:spLocks noChangeShapeType="1"/>
              </p:cNvSpPr>
              <p:nvPr/>
            </p:nvSpPr>
            <p:spPr bwMode="auto">
              <a:xfrm flipV="1">
                <a:off x="508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F8F8F8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391" name="Line 601"/>
              <p:cNvSpPr>
                <a:spLocks noChangeShapeType="1"/>
              </p:cNvSpPr>
              <p:nvPr/>
            </p:nvSpPr>
            <p:spPr bwMode="auto">
              <a:xfrm flipV="1">
                <a:off x="500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F9F9F9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392" name="Line 602"/>
              <p:cNvSpPr>
                <a:spLocks noChangeShapeType="1"/>
              </p:cNvSpPr>
              <p:nvPr/>
            </p:nvSpPr>
            <p:spPr bwMode="auto">
              <a:xfrm flipV="1">
                <a:off x="492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F9F9F9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393" name="Line 603"/>
              <p:cNvSpPr>
                <a:spLocks noChangeShapeType="1"/>
              </p:cNvSpPr>
              <p:nvPr/>
            </p:nvSpPr>
            <p:spPr bwMode="auto">
              <a:xfrm flipV="1">
                <a:off x="484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FAFAFA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394" name="Line 604"/>
              <p:cNvSpPr>
                <a:spLocks noChangeShapeType="1"/>
              </p:cNvSpPr>
              <p:nvPr/>
            </p:nvSpPr>
            <p:spPr bwMode="auto">
              <a:xfrm flipV="1">
                <a:off x="476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FAFAFA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395" name="Line 605"/>
              <p:cNvSpPr>
                <a:spLocks noChangeShapeType="1"/>
              </p:cNvSpPr>
              <p:nvPr/>
            </p:nvSpPr>
            <p:spPr bwMode="auto">
              <a:xfrm flipV="1">
                <a:off x="468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FBFBFB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396" name="Line 606"/>
              <p:cNvSpPr>
                <a:spLocks noChangeShapeType="1"/>
              </p:cNvSpPr>
              <p:nvPr/>
            </p:nvSpPr>
            <p:spPr bwMode="auto">
              <a:xfrm flipV="1">
                <a:off x="460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FBFBFB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397" name="Line 607"/>
              <p:cNvSpPr>
                <a:spLocks noChangeShapeType="1"/>
              </p:cNvSpPr>
              <p:nvPr/>
            </p:nvSpPr>
            <p:spPr bwMode="auto">
              <a:xfrm flipV="1">
                <a:off x="452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FBFBFB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398" name="Line 608"/>
              <p:cNvSpPr>
                <a:spLocks noChangeShapeType="1"/>
              </p:cNvSpPr>
              <p:nvPr/>
            </p:nvSpPr>
            <p:spPr bwMode="auto">
              <a:xfrm flipV="1">
                <a:off x="444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FCFCFC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399" name="Line 609"/>
              <p:cNvSpPr>
                <a:spLocks noChangeShapeType="1"/>
              </p:cNvSpPr>
              <p:nvPr/>
            </p:nvSpPr>
            <p:spPr bwMode="auto">
              <a:xfrm flipV="1">
                <a:off x="436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FCFCFC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400" name="Line 610"/>
              <p:cNvSpPr>
                <a:spLocks noChangeShapeType="1"/>
              </p:cNvSpPr>
              <p:nvPr/>
            </p:nvSpPr>
            <p:spPr bwMode="auto">
              <a:xfrm flipV="1">
                <a:off x="436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FDFDF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401" name="Line 611"/>
              <p:cNvSpPr>
                <a:spLocks noChangeShapeType="1"/>
              </p:cNvSpPr>
              <p:nvPr/>
            </p:nvSpPr>
            <p:spPr bwMode="auto">
              <a:xfrm flipV="1">
                <a:off x="428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FDFDF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402" name="Line 612"/>
              <p:cNvSpPr>
                <a:spLocks noChangeShapeType="1"/>
              </p:cNvSpPr>
              <p:nvPr/>
            </p:nvSpPr>
            <p:spPr bwMode="auto">
              <a:xfrm flipV="1">
                <a:off x="420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FEFEFE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403" name="Line 613"/>
              <p:cNvSpPr>
                <a:spLocks noChangeShapeType="1"/>
              </p:cNvSpPr>
              <p:nvPr/>
            </p:nvSpPr>
            <p:spPr bwMode="auto">
              <a:xfrm flipV="1">
                <a:off x="412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FEFEFE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404" name="Line 614"/>
              <p:cNvSpPr>
                <a:spLocks noChangeShapeType="1"/>
              </p:cNvSpPr>
              <p:nvPr/>
            </p:nvSpPr>
            <p:spPr bwMode="auto">
              <a:xfrm flipV="1">
                <a:off x="404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405" name="Line 615"/>
              <p:cNvSpPr>
                <a:spLocks noChangeShapeType="1"/>
              </p:cNvSpPr>
              <p:nvPr/>
            </p:nvSpPr>
            <p:spPr bwMode="auto">
              <a:xfrm flipV="1">
                <a:off x="396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406" name="Line 616"/>
              <p:cNvSpPr>
                <a:spLocks noChangeShapeType="1"/>
              </p:cNvSpPr>
              <p:nvPr/>
            </p:nvSpPr>
            <p:spPr bwMode="auto">
              <a:xfrm flipV="1">
                <a:off x="388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407" name="Line 617"/>
              <p:cNvSpPr>
                <a:spLocks noChangeShapeType="1"/>
              </p:cNvSpPr>
              <p:nvPr/>
            </p:nvSpPr>
            <p:spPr bwMode="auto">
              <a:xfrm flipV="1">
                <a:off x="380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408" name="Rectangle 644"/>
              <p:cNvSpPr>
                <a:spLocks noChangeArrowheads="1"/>
              </p:cNvSpPr>
              <p:nvPr/>
            </p:nvSpPr>
            <p:spPr bwMode="auto">
              <a:xfrm>
                <a:off x="384" y="3564"/>
                <a:ext cx="4568" cy="104"/>
              </a:xfrm>
              <a:prstGeom prst="rect">
                <a:avLst/>
              </a:prstGeom>
              <a:noFill/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409" name="Rectangle 645"/>
              <p:cNvSpPr>
                <a:spLocks noChangeArrowheads="1"/>
              </p:cNvSpPr>
              <p:nvPr/>
            </p:nvSpPr>
            <p:spPr bwMode="auto">
              <a:xfrm>
                <a:off x="396" y="3144"/>
                <a:ext cx="313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>
                    <a:solidFill>
                      <a:srgbClr val="0066FF"/>
                    </a:solidFill>
                  </a:rPr>
                  <a:t>most </a:t>
                </a:r>
                <a:endParaRPr lang="en-US"/>
              </a:p>
            </p:txBody>
          </p:sp>
          <p:sp>
            <p:nvSpPr>
              <p:cNvPr id="51410" name="Rectangle 646"/>
              <p:cNvSpPr>
                <a:spLocks noChangeArrowheads="1"/>
              </p:cNvSpPr>
              <p:nvPr/>
            </p:nvSpPr>
            <p:spPr bwMode="auto">
              <a:xfrm>
                <a:off x="396" y="3288"/>
                <a:ext cx="427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>
                    <a:solidFill>
                      <a:srgbClr val="0066FF"/>
                    </a:solidFill>
                  </a:rPr>
                  <a:t>plastics</a:t>
                </a:r>
                <a:endParaRPr lang="en-US"/>
              </a:p>
            </p:txBody>
          </p:sp>
          <p:sp>
            <p:nvSpPr>
              <p:cNvPr id="51411" name="Rectangle 647"/>
              <p:cNvSpPr>
                <a:spLocks noChangeArrowheads="1"/>
              </p:cNvSpPr>
              <p:nvPr/>
            </p:nvSpPr>
            <p:spPr bwMode="auto">
              <a:xfrm>
                <a:off x="1044" y="3144"/>
                <a:ext cx="484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>
                    <a:solidFill>
                      <a:srgbClr val="0066FF"/>
                    </a:solidFill>
                  </a:rPr>
                  <a:t>brasses </a:t>
                </a:r>
                <a:endParaRPr lang="en-US"/>
              </a:p>
            </p:txBody>
          </p:sp>
          <p:sp>
            <p:nvSpPr>
              <p:cNvPr id="51412" name="Rectangle 648"/>
              <p:cNvSpPr>
                <a:spLocks noChangeArrowheads="1"/>
              </p:cNvSpPr>
              <p:nvPr/>
            </p:nvSpPr>
            <p:spPr bwMode="auto">
              <a:xfrm>
                <a:off x="1044" y="3288"/>
                <a:ext cx="477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>
                    <a:solidFill>
                      <a:srgbClr val="0066FF"/>
                    </a:solidFill>
                  </a:rPr>
                  <a:t>Al alloys</a:t>
                </a:r>
                <a:endParaRPr lang="en-US"/>
              </a:p>
            </p:txBody>
          </p:sp>
          <p:sp>
            <p:nvSpPr>
              <p:cNvPr id="51413" name="Rectangle 649"/>
              <p:cNvSpPr>
                <a:spLocks noChangeArrowheads="1"/>
              </p:cNvSpPr>
              <p:nvPr/>
            </p:nvSpPr>
            <p:spPr bwMode="auto">
              <a:xfrm>
                <a:off x="1692" y="3144"/>
                <a:ext cx="968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>
                    <a:solidFill>
                      <a:srgbClr val="0066FF"/>
                    </a:solidFill>
                  </a:rPr>
                  <a:t>easy to machine </a:t>
                </a:r>
                <a:endParaRPr lang="en-US"/>
              </a:p>
            </p:txBody>
          </p:sp>
          <p:sp>
            <p:nvSpPr>
              <p:cNvPr id="51414" name="Rectangle 650"/>
              <p:cNvSpPr>
                <a:spLocks noChangeArrowheads="1"/>
              </p:cNvSpPr>
              <p:nvPr/>
            </p:nvSpPr>
            <p:spPr bwMode="auto">
              <a:xfrm>
                <a:off x="1692" y="3288"/>
                <a:ext cx="334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>
                    <a:solidFill>
                      <a:srgbClr val="0066FF"/>
                    </a:solidFill>
                  </a:rPr>
                  <a:t>steels</a:t>
                </a:r>
                <a:endParaRPr lang="en-US"/>
              </a:p>
            </p:txBody>
          </p:sp>
          <p:sp>
            <p:nvSpPr>
              <p:cNvPr id="51415" name="Rectangle 651"/>
              <p:cNvSpPr>
                <a:spLocks noChangeArrowheads="1"/>
              </p:cNvSpPr>
              <p:nvPr/>
            </p:nvSpPr>
            <p:spPr bwMode="auto">
              <a:xfrm>
                <a:off x="2684" y="3288"/>
                <a:ext cx="455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>
                    <a:solidFill>
                      <a:srgbClr val="0066FF"/>
                    </a:solidFill>
                  </a:rPr>
                  <a:t>file hard</a:t>
                </a:r>
                <a:endParaRPr lang="en-US"/>
              </a:p>
            </p:txBody>
          </p:sp>
          <p:sp>
            <p:nvSpPr>
              <p:cNvPr id="51416" name="Rectangle 652"/>
              <p:cNvSpPr>
                <a:spLocks noChangeArrowheads="1"/>
              </p:cNvSpPr>
              <p:nvPr/>
            </p:nvSpPr>
            <p:spPr bwMode="auto">
              <a:xfrm>
                <a:off x="3364" y="3144"/>
                <a:ext cx="413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>
                    <a:solidFill>
                      <a:srgbClr val="0066FF"/>
                    </a:solidFill>
                  </a:rPr>
                  <a:t>cutting </a:t>
                </a:r>
                <a:endParaRPr lang="en-US"/>
              </a:p>
            </p:txBody>
          </p:sp>
          <p:sp>
            <p:nvSpPr>
              <p:cNvPr id="51417" name="Rectangle 653"/>
              <p:cNvSpPr>
                <a:spLocks noChangeArrowheads="1"/>
              </p:cNvSpPr>
              <p:nvPr/>
            </p:nvSpPr>
            <p:spPr bwMode="auto">
              <a:xfrm>
                <a:off x="3364" y="3288"/>
                <a:ext cx="306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>
                    <a:solidFill>
                      <a:srgbClr val="0066FF"/>
                    </a:solidFill>
                  </a:rPr>
                  <a:t> tools</a:t>
                </a:r>
                <a:endParaRPr lang="en-US"/>
              </a:p>
            </p:txBody>
          </p:sp>
          <p:sp>
            <p:nvSpPr>
              <p:cNvPr id="51418" name="Rectangle 654"/>
              <p:cNvSpPr>
                <a:spLocks noChangeArrowheads="1"/>
              </p:cNvSpPr>
              <p:nvPr/>
            </p:nvSpPr>
            <p:spPr bwMode="auto">
              <a:xfrm>
                <a:off x="3948" y="3144"/>
                <a:ext cx="455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>
                    <a:solidFill>
                      <a:srgbClr val="0066FF"/>
                    </a:solidFill>
                  </a:rPr>
                  <a:t>nitrided </a:t>
                </a:r>
                <a:endParaRPr lang="en-US"/>
              </a:p>
            </p:txBody>
          </p:sp>
          <p:sp>
            <p:nvSpPr>
              <p:cNvPr id="51419" name="Rectangle 655"/>
              <p:cNvSpPr>
                <a:spLocks noChangeArrowheads="1"/>
              </p:cNvSpPr>
              <p:nvPr/>
            </p:nvSpPr>
            <p:spPr bwMode="auto">
              <a:xfrm>
                <a:off x="3948" y="3288"/>
                <a:ext cx="334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>
                    <a:solidFill>
                      <a:srgbClr val="0066FF"/>
                    </a:solidFill>
                  </a:rPr>
                  <a:t>steels</a:t>
                </a:r>
                <a:endParaRPr lang="en-US"/>
              </a:p>
            </p:txBody>
          </p:sp>
          <p:sp>
            <p:nvSpPr>
              <p:cNvPr id="51420" name="Rectangle 656"/>
              <p:cNvSpPr>
                <a:spLocks noChangeArrowheads="1"/>
              </p:cNvSpPr>
              <p:nvPr/>
            </p:nvSpPr>
            <p:spPr bwMode="auto">
              <a:xfrm>
                <a:off x="4548" y="3288"/>
                <a:ext cx="491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>
                    <a:solidFill>
                      <a:srgbClr val="0066FF"/>
                    </a:solidFill>
                  </a:rPr>
                  <a:t>diamond</a:t>
                </a:r>
                <a:endParaRPr lang="en-US"/>
              </a:p>
            </p:txBody>
          </p:sp>
          <p:grpSp>
            <p:nvGrpSpPr>
              <p:cNvPr id="9" name="Group 657"/>
              <p:cNvGrpSpPr>
                <a:grpSpLocks/>
              </p:cNvGrpSpPr>
              <p:nvPr/>
            </p:nvGrpSpPr>
            <p:grpSpPr bwMode="auto">
              <a:xfrm>
                <a:off x="596" y="3488"/>
                <a:ext cx="4193" cy="152"/>
                <a:chOff x="596" y="3488"/>
                <a:chExt cx="4193" cy="152"/>
              </a:xfrm>
            </p:grpSpPr>
            <p:sp>
              <p:nvSpPr>
                <p:cNvPr id="51422" name="Line 658"/>
                <p:cNvSpPr>
                  <a:spLocks noChangeShapeType="1"/>
                </p:cNvSpPr>
                <p:nvPr/>
              </p:nvSpPr>
              <p:spPr bwMode="auto">
                <a:xfrm flipV="1">
                  <a:off x="596" y="3488"/>
                  <a:ext cx="1" cy="152"/>
                </a:xfrm>
                <a:prstGeom prst="line">
                  <a:avLst/>
                </a:prstGeom>
                <a:noFill/>
                <a:ln w="508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423" name="Line 659"/>
                <p:cNvSpPr>
                  <a:spLocks noChangeShapeType="1"/>
                </p:cNvSpPr>
                <p:nvPr/>
              </p:nvSpPr>
              <p:spPr bwMode="auto">
                <a:xfrm flipV="1">
                  <a:off x="1308" y="3488"/>
                  <a:ext cx="1" cy="152"/>
                </a:xfrm>
                <a:prstGeom prst="line">
                  <a:avLst/>
                </a:prstGeom>
                <a:noFill/>
                <a:ln w="508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424" name="Line 660"/>
                <p:cNvSpPr>
                  <a:spLocks noChangeShapeType="1"/>
                </p:cNvSpPr>
                <p:nvPr/>
              </p:nvSpPr>
              <p:spPr bwMode="auto">
                <a:xfrm flipV="1">
                  <a:off x="2012" y="3488"/>
                  <a:ext cx="1" cy="152"/>
                </a:xfrm>
                <a:prstGeom prst="line">
                  <a:avLst/>
                </a:prstGeom>
                <a:noFill/>
                <a:ln w="508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425" name="Line 661"/>
                <p:cNvSpPr>
                  <a:spLocks noChangeShapeType="1"/>
                </p:cNvSpPr>
                <p:nvPr/>
              </p:nvSpPr>
              <p:spPr bwMode="auto">
                <a:xfrm flipV="1">
                  <a:off x="2908" y="3488"/>
                  <a:ext cx="1" cy="152"/>
                </a:xfrm>
                <a:prstGeom prst="line">
                  <a:avLst/>
                </a:prstGeom>
                <a:noFill/>
                <a:ln w="508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426" name="Line 662"/>
                <p:cNvSpPr>
                  <a:spLocks noChangeShapeType="1"/>
                </p:cNvSpPr>
                <p:nvPr/>
              </p:nvSpPr>
              <p:spPr bwMode="auto">
                <a:xfrm flipV="1">
                  <a:off x="3532" y="3488"/>
                  <a:ext cx="1" cy="152"/>
                </a:xfrm>
                <a:prstGeom prst="line">
                  <a:avLst/>
                </a:prstGeom>
                <a:noFill/>
                <a:ln w="508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427" name="Line 663"/>
                <p:cNvSpPr>
                  <a:spLocks noChangeShapeType="1"/>
                </p:cNvSpPr>
                <p:nvPr/>
              </p:nvSpPr>
              <p:spPr bwMode="auto">
                <a:xfrm flipV="1">
                  <a:off x="4156" y="3488"/>
                  <a:ext cx="1" cy="152"/>
                </a:xfrm>
                <a:prstGeom prst="line">
                  <a:avLst/>
                </a:prstGeom>
                <a:noFill/>
                <a:ln w="508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428" name="Line 664"/>
                <p:cNvSpPr>
                  <a:spLocks noChangeShapeType="1"/>
                </p:cNvSpPr>
                <p:nvPr/>
              </p:nvSpPr>
              <p:spPr bwMode="auto">
                <a:xfrm flipV="1">
                  <a:off x="4788" y="3488"/>
                  <a:ext cx="1" cy="152"/>
                </a:xfrm>
                <a:prstGeom prst="line">
                  <a:avLst/>
                </a:prstGeom>
                <a:noFill/>
                <a:ln w="508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51229" name="Freeform 670"/>
            <p:cNvSpPr>
              <a:spLocks/>
            </p:cNvSpPr>
            <p:nvPr/>
          </p:nvSpPr>
          <p:spPr bwMode="auto">
            <a:xfrm>
              <a:off x="2975" y="2489"/>
              <a:ext cx="235" cy="54"/>
            </a:xfrm>
            <a:custGeom>
              <a:avLst/>
              <a:gdLst>
                <a:gd name="T0" fmla="*/ 0 w 235"/>
                <a:gd name="T1" fmla="*/ 1 h 54"/>
                <a:gd name="T2" fmla="*/ 51 w 235"/>
                <a:gd name="T3" fmla="*/ 39 h 54"/>
                <a:gd name="T4" fmla="*/ 117 w 235"/>
                <a:gd name="T5" fmla="*/ 54 h 54"/>
                <a:gd name="T6" fmla="*/ 187 w 235"/>
                <a:gd name="T7" fmla="*/ 37 h 54"/>
                <a:gd name="T8" fmla="*/ 235 w 235"/>
                <a:gd name="T9" fmla="*/ 0 h 5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5"/>
                <a:gd name="T16" fmla="*/ 0 h 54"/>
                <a:gd name="T17" fmla="*/ 235 w 235"/>
                <a:gd name="T18" fmla="*/ 54 h 5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5" h="54">
                  <a:moveTo>
                    <a:pt x="0" y="1"/>
                  </a:moveTo>
                  <a:cubicBezTo>
                    <a:pt x="16" y="15"/>
                    <a:pt x="32" y="30"/>
                    <a:pt x="51" y="39"/>
                  </a:cubicBezTo>
                  <a:cubicBezTo>
                    <a:pt x="70" y="48"/>
                    <a:pt x="94" y="54"/>
                    <a:pt x="117" y="54"/>
                  </a:cubicBezTo>
                  <a:cubicBezTo>
                    <a:pt x="140" y="54"/>
                    <a:pt x="167" y="46"/>
                    <a:pt x="187" y="37"/>
                  </a:cubicBezTo>
                  <a:cubicBezTo>
                    <a:pt x="207" y="28"/>
                    <a:pt x="221" y="14"/>
                    <a:pt x="235" y="0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637" name="Picture 4" descr="p_pg13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34200" y="152400"/>
            <a:ext cx="2037335" cy="370363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Hardness Test</a:t>
            </a:r>
          </a:p>
        </p:txBody>
      </p:sp>
      <p:pic>
        <p:nvPicPr>
          <p:cNvPr id="9219" name="Picture 3" descr=" hard1.jpg                                                      0000442FMEE333                         B22DCCF6: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838200"/>
            <a:ext cx="3903663" cy="5649913"/>
          </a:xfrm>
          <a:prstGeom prst="rect">
            <a:avLst/>
          </a:prstGeom>
          <a:noFill/>
          <a:ln w="38100" cmpd="dbl">
            <a:solidFill>
              <a:srgbClr val="FF0000"/>
            </a:solidFill>
            <a:miter lim="800000"/>
            <a:headEnd/>
            <a:tailEnd/>
          </a:ln>
        </p:spPr>
      </p:pic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4343400" y="1068388"/>
            <a:ext cx="4572000" cy="4827587"/>
          </a:xfrm>
          <a:prstGeom prst="rect">
            <a:avLst/>
          </a:prstGeom>
          <a:solidFill>
            <a:schemeClr val="accent1"/>
          </a:solidFill>
          <a:ln w="38100" cmpd="dbl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2800"/>
              <a:t>Indenter is pre-loaded into the </a:t>
            </a:r>
          </a:p>
          <a:p>
            <a:r>
              <a:rPr lang="en-US" altLang="en-US" sz="2800"/>
              <a:t>component to be measured.</a:t>
            </a:r>
          </a:p>
          <a:p>
            <a:endParaRPr lang="en-US" altLang="en-US" sz="2800"/>
          </a:p>
          <a:p>
            <a:r>
              <a:rPr lang="en-US" altLang="en-US" sz="2800"/>
              <a:t>A major load is then applied,</a:t>
            </a:r>
          </a:p>
          <a:p>
            <a:r>
              <a:rPr lang="en-US" altLang="en-US" sz="2800"/>
              <a:t>and the indeneter causes </a:t>
            </a:r>
          </a:p>
          <a:p>
            <a:r>
              <a:rPr lang="en-US" altLang="en-US" sz="2800"/>
              <a:t>localized plastic deformation.</a:t>
            </a:r>
          </a:p>
          <a:p>
            <a:endParaRPr lang="en-US" altLang="en-US" sz="2800"/>
          </a:p>
          <a:p>
            <a:r>
              <a:rPr lang="en-US" altLang="en-US" sz="2800"/>
              <a:t>The size/depth of the indentation (usually 1-2 mm)</a:t>
            </a:r>
          </a:p>
          <a:p>
            <a:r>
              <a:rPr lang="en-US" altLang="en-US" sz="2800"/>
              <a:t>is measured and is inversely </a:t>
            </a:r>
          </a:p>
          <a:p>
            <a:r>
              <a:rPr lang="en-US" altLang="en-US" sz="2800"/>
              <a:t>related to the Hardness. </a:t>
            </a:r>
          </a:p>
        </p:txBody>
      </p:sp>
      <p:sp>
        <p:nvSpPr>
          <p:cNvPr id="9221" name="Line 5"/>
          <p:cNvSpPr>
            <a:spLocks noChangeShapeType="1"/>
          </p:cNvSpPr>
          <p:nvPr/>
        </p:nvSpPr>
        <p:spPr bwMode="auto">
          <a:xfrm flipH="1">
            <a:off x="2133600" y="1371600"/>
            <a:ext cx="2209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2" name="Line 6"/>
          <p:cNvSpPr>
            <a:spLocks noChangeShapeType="1"/>
          </p:cNvSpPr>
          <p:nvPr/>
        </p:nvSpPr>
        <p:spPr bwMode="auto">
          <a:xfrm flipH="1">
            <a:off x="2438400" y="4495800"/>
            <a:ext cx="2133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Rockwell Diamond Cone</a:t>
            </a:r>
          </a:p>
        </p:txBody>
      </p:sp>
      <p:pic>
        <p:nvPicPr>
          <p:cNvPr id="11267" name="Picture 4" descr="Rockind.jpg                                                    0000442FMEE333                         B22DCCF6: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1836738"/>
            <a:ext cx="5822950" cy="318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A54616D-88A8-4A91-81F5-F37F1676F6E0}" type="slidenum">
              <a:rPr lang="en-US" smtClean="0"/>
              <a:pPr/>
              <a:t>33</a:t>
            </a:fld>
            <a:endParaRPr lang="en-US" smtClean="0"/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Hardness: Measurement</a:t>
            </a:r>
          </a:p>
        </p:txBody>
      </p:sp>
      <p:pic>
        <p:nvPicPr>
          <p:cNvPr id="532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1143000"/>
            <a:ext cx="7600950" cy="4989513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</p:pic>
      <p:sp>
        <p:nvSpPr>
          <p:cNvPr id="53253" name="Rectangle 6"/>
          <p:cNvSpPr>
            <a:spLocks noChangeArrowheads="1"/>
          </p:cNvSpPr>
          <p:nvPr/>
        </p:nvSpPr>
        <p:spPr bwMode="auto">
          <a:xfrm>
            <a:off x="682625" y="957263"/>
            <a:ext cx="841375" cy="406400"/>
          </a:xfrm>
          <a:prstGeom prst="rect">
            <a:avLst/>
          </a:prstGeom>
          <a:solidFill>
            <a:schemeClr val="bg1"/>
          </a:solidFill>
          <a:ln w="9525">
            <a:noFill/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254" name="Text Box 7"/>
          <p:cNvSpPr txBox="1">
            <a:spLocks noChangeArrowheads="1"/>
          </p:cNvSpPr>
          <p:nvPr/>
        </p:nvSpPr>
        <p:spPr bwMode="auto">
          <a:xfrm>
            <a:off x="779463" y="1117600"/>
            <a:ext cx="855662" cy="304800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rgbClr val="FF5050"/>
                </a:solidFill>
                <a:latin typeface="Times New Roman" pitchFamily="18" charset="0"/>
              </a:rPr>
              <a:t>Table 6.5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material selection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51229" y="1600200"/>
            <a:ext cx="7241541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BC1559D-52C0-4244-B997-47D23EB78566}" type="slidenum">
              <a:rPr lang="en-US" smtClean="0"/>
              <a:pPr/>
              <a:t>35</a:t>
            </a:fld>
            <a:endParaRPr lang="en-US" smtClean="0"/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Rockwell Hardness</a:t>
            </a:r>
          </a:p>
        </p:txBody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 smtClean="0">
                <a:solidFill>
                  <a:schemeClr val="accent2"/>
                </a:solidFill>
              </a:rPr>
              <a:t>HR = Rockwell Hardness</a:t>
            </a:r>
          </a:p>
          <a:p>
            <a:pPr lvl="1"/>
            <a:r>
              <a:rPr lang="en-US" sz="2400" b="0" dirty="0" smtClean="0"/>
              <a:t>No major sample damage</a:t>
            </a:r>
          </a:p>
          <a:p>
            <a:pPr lvl="1"/>
            <a:r>
              <a:rPr lang="en-US" sz="2400" b="0" dirty="0" smtClean="0"/>
              <a:t>Several overlapping scales.</a:t>
            </a:r>
          </a:p>
          <a:p>
            <a:pPr lvl="1"/>
            <a:r>
              <a:rPr lang="en-US" sz="2400" b="0" dirty="0" smtClean="0"/>
              <a:t>Each scale runs to 130 but only useful in range 20-100.  </a:t>
            </a:r>
            <a:endParaRPr lang="en-US" sz="2000" b="0" dirty="0" smtClean="0"/>
          </a:p>
          <a:p>
            <a:pPr lvl="1"/>
            <a:r>
              <a:rPr lang="en-US" sz="2400" b="0" dirty="0" smtClean="0"/>
              <a:t>Minor load     10 kg</a:t>
            </a:r>
          </a:p>
          <a:p>
            <a:pPr lvl="1"/>
            <a:r>
              <a:rPr lang="en-US" sz="2400" b="0" dirty="0" smtClean="0"/>
              <a:t>Major load     60 (A), 100 (B) &amp; 150 (C) kg</a:t>
            </a:r>
          </a:p>
          <a:p>
            <a:pPr marL="1085850" lvl="2"/>
            <a:r>
              <a:rPr lang="en-US" sz="2000" b="0" dirty="0" smtClean="0"/>
              <a:t>A = diamond,  B = 1/16 in. ball,  C = diamond</a:t>
            </a:r>
          </a:p>
          <a:p>
            <a:pPr marL="1085850" lvl="2"/>
            <a:r>
              <a:rPr lang="en-US" sz="2000" b="0" dirty="0" smtClean="0"/>
              <a:t>You write 80 HRB meaning the material scored 80 on the Rockwell hardness “B” scale</a:t>
            </a:r>
          </a:p>
        </p:txBody>
      </p:sp>
      <p:pic>
        <p:nvPicPr>
          <p:cNvPr id="52229" name="Picture 4" descr="t06a_06_pg15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57800" y="1447800"/>
            <a:ext cx="3017838" cy="1579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Vickers Hardness Test</a:t>
            </a:r>
            <a:endParaRPr lang="en-US" dirty="0"/>
          </a:p>
        </p:txBody>
      </p:sp>
      <p:pic>
        <p:nvPicPr>
          <p:cNvPr id="563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600200"/>
            <a:ext cx="3922501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63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24400" y="3276600"/>
            <a:ext cx="375920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4724400" y="6096000"/>
            <a:ext cx="39624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 dirty="0" smtClean="0"/>
              <a:t>http://upload.wikimedia.org/wikipedia/commons/d/db/Case_hardened_steel-vickers_hardness_tes</a:t>
            </a:r>
            <a:endParaRPr lang="en-US" sz="1050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4724400" y="1295400"/>
          <a:ext cx="4114800" cy="1828800"/>
        </p:xfrm>
        <a:graphic>
          <a:graphicData uri="http://schemas.openxmlformats.org/drawingml/2006/table">
            <a:tbl>
              <a:tblPr/>
              <a:tblGrid>
                <a:gridCol w="2057400"/>
                <a:gridCol w="2057400"/>
              </a:tblGrid>
              <a:tr h="0">
                <a:tc>
                  <a:txBody>
                    <a:bodyPr/>
                    <a:lstStyle/>
                    <a:p>
                      <a:r>
                        <a:rPr lang="en-US"/>
                        <a:t>Material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Value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316L stainless steel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140HV30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347L stainless steel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180HV30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Carbon steel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55–120HV5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Iron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30–80HV5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Vickers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Vickers hardness numbers are reported as </a:t>
            </a:r>
            <a:r>
              <a:rPr lang="en-US" b="1" dirty="0" err="1" smtClean="0"/>
              <a:t>xxxHVyy</a:t>
            </a:r>
            <a:r>
              <a:rPr lang="en-US" dirty="0" smtClean="0"/>
              <a:t>, e.g. </a:t>
            </a:r>
            <a:r>
              <a:rPr lang="en-US" b="1" dirty="0" smtClean="0"/>
              <a:t>440HV30</a:t>
            </a:r>
            <a:r>
              <a:rPr lang="en-US" dirty="0" smtClean="0"/>
              <a:t>, or </a:t>
            </a:r>
            <a:r>
              <a:rPr lang="en-US" b="1" dirty="0" err="1" smtClean="0"/>
              <a:t>xxxHVyy</a:t>
            </a:r>
            <a:r>
              <a:rPr lang="en-US" b="1" dirty="0" smtClean="0"/>
              <a:t>/</a:t>
            </a:r>
            <a:r>
              <a:rPr lang="en-US" b="1" dirty="0" err="1" smtClean="0"/>
              <a:t>zz</a:t>
            </a:r>
            <a:r>
              <a:rPr lang="en-US" dirty="0" smtClean="0"/>
              <a:t> if duration of force differs from 10s to 15s, e.g. 440Hv30/20, where:</a:t>
            </a:r>
          </a:p>
          <a:p>
            <a:endParaRPr lang="en-US" b="1" dirty="0" smtClean="0"/>
          </a:p>
          <a:p>
            <a:r>
              <a:rPr lang="en-US" b="1" dirty="0" smtClean="0"/>
              <a:t>440</a:t>
            </a:r>
            <a:r>
              <a:rPr lang="en-US" dirty="0" smtClean="0"/>
              <a:t> is the hardness number,</a:t>
            </a:r>
          </a:p>
          <a:p>
            <a:r>
              <a:rPr lang="en-US" b="1" dirty="0" smtClean="0"/>
              <a:t>HV</a:t>
            </a:r>
            <a:r>
              <a:rPr lang="en-US" dirty="0" smtClean="0"/>
              <a:t> gives the hardness scale (Vickers),</a:t>
            </a:r>
          </a:p>
          <a:p>
            <a:r>
              <a:rPr lang="en-US" b="1" dirty="0" smtClean="0"/>
              <a:t>30</a:t>
            </a:r>
            <a:r>
              <a:rPr lang="en-US" dirty="0" smtClean="0"/>
              <a:t> indicates the load used in kg.</a:t>
            </a:r>
          </a:p>
          <a:p>
            <a:r>
              <a:rPr lang="en-US" b="1" dirty="0" smtClean="0"/>
              <a:t>20</a:t>
            </a:r>
            <a:r>
              <a:rPr lang="en-US" dirty="0" smtClean="0"/>
              <a:t> indicates the loading time if it </a:t>
            </a:r>
            <a:r>
              <a:rPr lang="en-US" dirty="0" err="1" smtClean="0"/>
              <a:t>deffers</a:t>
            </a:r>
            <a:r>
              <a:rPr lang="en-US" dirty="0" smtClean="0"/>
              <a:t> from 10s to 15s</a:t>
            </a:r>
          </a:p>
          <a:p>
            <a:r>
              <a:rPr lang="en-US" dirty="0" smtClean="0"/>
              <a:t>Vickers values are generally independent of the test force: they will come out the same for 500gf and 50kgf, as long as the force is at least 200gf</a:t>
            </a:r>
          </a:p>
        </p:txBody>
      </p:sp>
      <p:pic>
        <p:nvPicPr>
          <p:cNvPr id="593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43599" y="2895600"/>
            <a:ext cx="2315737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Comparing the Hardness Test Methods</a:t>
            </a:r>
            <a:endParaRPr lang="en-US" dirty="0"/>
          </a:p>
        </p:txBody>
      </p:sp>
      <p:pic>
        <p:nvPicPr>
          <p:cNvPr id="573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23694" t="13469" r="34045" b="14135"/>
          <a:stretch>
            <a:fillRect/>
          </a:stretch>
        </p:blipFill>
        <p:spPr bwMode="auto">
          <a:xfrm>
            <a:off x="152400" y="1447800"/>
            <a:ext cx="4800600" cy="5139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f18_06_pg15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57800" y="1371600"/>
            <a:ext cx="3498850" cy="52006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Comparison between the different testing protocols is difficult</a:t>
            </a:r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51229" y="1600200"/>
            <a:ext cx="7241541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4158762-2074-4E23-B20F-846C6AA302BA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smtClean="0"/>
              <a:t>Poisson's ratio, </a:t>
            </a:r>
            <a:r>
              <a:rPr lang="en-US" sz="3200" smtClean="0">
                <a:latin typeface="Symbol" pitchFamily="18" charset="2"/>
              </a:rPr>
              <a:t>n</a:t>
            </a:r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539750" y="1203325"/>
            <a:ext cx="41910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en-US" b="1"/>
              <a:t>• </a:t>
            </a:r>
            <a:r>
              <a:rPr lang="en-US" b="1">
                <a:solidFill>
                  <a:schemeClr val="accent2"/>
                </a:solidFill>
              </a:rPr>
              <a:t>Poisson's ratio, </a:t>
            </a:r>
            <a:r>
              <a:rPr lang="en-US" b="1">
                <a:solidFill>
                  <a:schemeClr val="accent2"/>
                </a:solidFill>
                <a:latin typeface="Symbol" pitchFamily="18" charset="2"/>
              </a:rPr>
              <a:t>n</a:t>
            </a:r>
            <a:r>
              <a:rPr lang="en-US" b="1"/>
              <a:t>:</a:t>
            </a:r>
          </a:p>
        </p:txBody>
      </p:sp>
      <p:sp>
        <p:nvSpPr>
          <p:cNvPr id="32773" name="Rectangle 5"/>
          <p:cNvSpPr>
            <a:spLocks noChangeArrowheads="1"/>
          </p:cNvSpPr>
          <p:nvPr/>
        </p:nvSpPr>
        <p:spPr bwMode="auto">
          <a:xfrm>
            <a:off x="666750" y="4838700"/>
            <a:ext cx="2528888" cy="1187450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Units:</a:t>
            </a:r>
          </a:p>
          <a:p>
            <a:r>
              <a:rPr lang="en-US" i="1"/>
              <a:t>E</a:t>
            </a:r>
            <a:r>
              <a:rPr lang="en-US"/>
              <a:t>:  [GPa] or [psi]</a:t>
            </a:r>
          </a:p>
          <a:p>
            <a:r>
              <a:rPr lang="en-US">
                <a:latin typeface="Symbol" pitchFamily="18" charset="2"/>
              </a:rPr>
              <a:t>n</a:t>
            </a:r>
            <a:r>
              <a:rPr lang="en-US"/>
              <a:t>:  dimensionless</a:t>
            </a:r>
          </a:p>
        </p:txBody>
      </p:sp>
      <p:sp>
        <p:nvSpPr>
          <p:cNvPr id="32774" name="Rectangle 6"/>
          <p:cNvSpPr>
            <a:spLocks noChangeArrowheads="1"/>
          </p:cNvSpPr>
          <p:nvPr/>
        </p:nvSpPr>
        <p:spPr bwMode="auto">
          <a:xfrm>
            <a:off x="3554413" y="4891088"/>
            <a:ext cx="5186362" cy="1233487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>
              <a:lnSpc>
                <a:spcPct val="90000"/>
              </a:lnSpc>
              <a:spcBef>
                <a:spcPct val="50000"/>
              </a:spcBef>
              <a:buFontTx/>
              <a:buChar char="–"/>
            </a:pPr>
            <a:r>
              <a:rPr lang="en-US">
                <a:sym typeface="Symbol" pitchFamily="18" charset="2"/>
              </a:rPr>
              <a:t></a:t>
            </a:r>
            <a:r>
              <a:rPr lang="en-US" sz="2200"/>
              <a:t> &gt; 0.50  density increases</a:t>
            </a:r>
          </a:p>
          <a:p>
            <a:pPr lvl="1">
              <a:lnSpc>
                <a:spcPct val="90000"/>
              </a:lnSpc>
              <a:spcBef>
                <a:spcPct val="50000"/>
              </a:spcBef>
              <a:buFontTx/>
              <a:buChar char="–"/>
            </a:pPr>
            <a:r>
              <a:rPr lang="en-US">
                <a:sym typeface="Symbol" pitchFamily="18" charset="2"/>
              </a:rPr>
              <a:t></a:t>
            </a:r>
            <a:r>
              <a:rPr lang="en-US" sz="2200"/>
              <a:t> &lt; 0.50  density decreases  </a:t>
            </a:r>
            <a:br>
              <a:rPr lang="en-US" sz="2200"/>
            </a:br>
            <a:r>
              <a:rPr lang="en-US" sz="2200"/>
              <a:t>                    (voids form)</a:t>
            </a:r>
          </a:p>
        </p:txBody>
      </p:sp>
      <p:grpSp>
        <p:nvGrpSpPr>
          <p:cNvPr id="2" name="Group 38"/>
          <p:cNvGrpSpPr>
            <a:grpSpLocks/>
          </p:cNvGrpSpPr>
          <p:nvPr/>
        </p:nvGrpSpPr>
        <p:grpSpPr bwMode="auto">
          <a:xfrm>
            <a:off x="4268788" y="976313"/>
            <a:ext cx="3471862" cy="3355975"/>
            <a:chOff x="2689" y="615"/>
            <a:chExt cx="2187" cy="2114"/>
          </a:xfrm>
        </p:grpSpPr>
        <p:grpSp>
          <p:nvGrpSpPr>
            <p:cNvPr id="3" name="Group 8"/>
            <p:cNvGrpSpPr>
              <a:grpSpLocks/>
            </p:cNvGrpSpPr>
            <p:nvPr/>
          </p:nvGrpSpPr>
          <p:grpSpPr bwMode="auto">
            <a:xfrm>
              <a:off x="3631" y="933"/>
              <a:ext cx="147" cy="1796"/>
              <a:chOff x="3288" y="2120"/>
              <a:chExt cx="80" cy="976"/>
            </a:xfrm>
          </p:grpSpPr>
          <p:sp>
            <p:nvSpPr>
              <p:cNvPr id="32802" name="Freeform 9"/>
              <p:cNvSpPr>
                <a:spLocks/>
              </p:cNvSpPr>
              <p:nvPr/>
            </p:nvSpPr>
            <p:spPr bwMode="auto">
              <a:xfrm>
                <a:off x="3288" y="2120"/>
                <a:ext cx="80" cy="88"/>
              </a:xfrm>
              <a:custGeom>
                <a:avLst/>
                <a:gdLst>
                  <a:gd name="T0" fmla="*/ 40 w 80"/>
                  <a:gd name="T1" fmla="*/ 0 h 88"/>
                  <a:gd name="T2" fmla="*/ 80 w 80"/>
                  <a:gd name="T3" fmla="*/ 88 h 88"/>
                  <a:gd name="T4" fmla="*/ 40 w 80"/>
                  <a:gd name="T5" fmla="*/ 56 h 88"/>
                  <a:gd name="T6" fmla="*/ 0 w 80"/>
                  <a:gd name="T7" fmla="*/ 88 h 88"/>
                  <a:gd name="T8" fmla="*/ 40 w 80"/>
                  <a:gd name="T9" fmla="*/ 0 h 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0"/>
                  <a:gd name="T16" fmla="*/ 0 h 88"/>
                  <a:gd name="T17" fmla="*/ 80 w 80"/>
                  <a:gd name="T18" fmla="*/ 88 h 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0" h="88">
                    <a:moveTo>
                      <a:pt x="40" y="0"/>
                    </a:moveTo>
                    <a:lnTo>
                      <a:pt x="80" y="88"/>
                    </a:lnTo>
                    <a:lnTo>
                      <a:pt x="40" y="56"/>
                    </a:lnTo>
                    <a:lnTo>
                      <a:pt x="0" y="88"/>
                    </a:lnTo>
                    <a:lnTo>
                      <a:pt x="40" y="0"/>
                    </a:lnTo>
                    <a:close/>
                  </a:path>
                </a:pathLst>
              </a:cu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803" name="Line 10"/>
              <p:cNvSpPr>
                <a:spLocks noChangeShapeType="1"/>
              </p:cNvSpPr>
              <p:nvPr/>
            </p:nvSpPr>
            <p:spPr bwMode="auto">
              <a:xfrm flipV="1">
                <a:off x="3328" y="2176"/>
                <a:ext cx="1" cy="92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" name="Group 11"/>
            <p:cNvGrpSpPr>
              <a:grpSpLocks/>
            </p:cNvGrpSpPr>
            <p:nvPr/>
          </p:nvGrpSpPr>
          <p:grpSpPr bwMode="auto">
            <a:xfrm>
              <a:off x="2689" y="1758"/>
              <a:ext cx="2046" cy="147"/>
              <a:chOff x="2776" y="2568"/>
              <a:chExt cx="1112" cy="80"/>
            </a:xfrm>
          </p:grpSpPr>
          <p:sp>
            <p:nvSpPr>
              <p:cNvPr id="32800" name="Freeform 12"/>
              <p:cNvSpPr>
                <a:spLocks/>
              </p:cNvSpPr>
              <p:nvPr/>
            </p:nvSpPr>
            <p:spPr bwMode="auto">
              <a:xfrm>
                <a:off x="3800" y="2568"/>
                <a:ext cx="88" cy="80"/>
              </a:xfrm>
              <a:custGeom>
                <a:avLst/>
                <a:gdLst>
                  <a:gd name="T0" fmla="*/ 88 w 88"/>
                  <a:gd name="T1" fmla="*/ 40 h 80"/>
                  <a:gd name="T2" fmla="*/ 0 w 88"/>
                  <a:gd name="T3" fmla="*/ 80 h 80"/>
                  <a:gd name="T4" fmla="*/ 32 w 88"/>
                  <a:gd name="T5" fmla="*/ 40 h 80"/>
                  <a:gd name="T6" fmla="*/ 0 w 88"/>
                  <a:gd name="T7" fmla="*/ 0 h 80"/>
                  <a:gd name="T8" fmla="*/ 88 w 88"/>
                  <a:gd name="T9" fmla="*/ 40 h 8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8"/>
                  <a:gd name="T16" fmla="*/ 0 h 80"/>
                  <a:gd name="T17" fmla="*/ 88 w 88"/>
                  <a:gd name="T18" fmla="*/ 80 h 8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8" h="80">
                    <a:moveTo>
                      <a:pt x="88" y="40"/>
                    </a:moveTo>
                    <a:lnTo>
                      <a:pt x="0" y="80"/>
                    </a:lnTo>
                    <a:lnTo>
                      <a:pt x="32" y="40"/>
                    </a:lnTo>
                    <a:lnTo>
                      <a:pt x="0" y="0"/>
                    </a:lnTo>
                    <a:lnTo>
                      <a:pt x="88" y="40"/>
                    </a:lnTo>
                    <a:close/>
                  </a:path>
                </a:pathLst>
              </a:cu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801" name="Line 13"/>
              <p:cNvSpPr>
                <a:spLocks noChangeShapeType="1"/>
              </p:cNvSpPr>
              <p:nvPr/>
            </p:nvSpPr>
            <p:spPr bwMode="auto">
              <a:xfrm>
                <a:off x="2776" y="2608"/>
                <a:ext cx="1056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2787" name="Rectangle 14"/>
            <p:cNvSpPr>
              <a:spLocks noChangeArrowheads="1"/>
            </p:cNvSpPr>
            <p:nvPr/>
          </p:nvSpPr>
          <p:spPr bwMode="auto">
            <a:xfrm>
              <a:off x="3728" y="615"/>
              <a:ext cx="183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>
                  <a:solidFill>
                    <a:srgbClr val="000000"/>
                  </a:solidFill>
                  <a:latin typeface="Symbol" pitchFamily="18" charset="2"/>
                </a:rPr>
                <a:t>e</a:t>
              </a:r>
              <a:r>
                <a:rPr lang="en-US" sz="2800" i="1" baseline="-25000">
                  <a:solidFill>
                    <a:srgbClr val="000000"/>
                  </a:solidFill>
                </a:rPr>
                <a:t>L</a:t>
              </a:r>
              <a:endParaRPr lang="en-US" sz="2800" i="1">
                <a:latin typeface="Times" pitchFamily="18" charset="0"/>
              </a:endParaRPr>
            </a:p>
          </p:txBody>
        </p:sp>
        <p:sp>
          <p:nvSpPr>
            <p:cNvPr id="32788" name="Rectangle 16"/>
            <p:cNvSpPr>
              <a:spLocks noChangeArrowheads="1"/>
            </p:cNvSpPr>
            <p:nvPr/>
          </p:nvSpPr>
          <p:spPr bwMode="auto">
            <a:xfrm>
              <a:off x="4778" y="1570"/>
              <a:ext cx="98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>
                  <a:solidFill>
                    <a:srgbClr val="000000"/>
                  </a:solidFill>
                  <a:latin typeface="Symbol" pitchFamily="18" charset="2"/>
                </a:rPr>
                <a:t>e</a:t>
              </a:r>
              <a:endParaRPr lang="en-US" sz="2800">
                <a:latin typeface="Times" pitchFamily="18" charset="0"/>
              </a:endParaRPr>
            </a:p>
          </p:txBody>
        </p:sp>
        <p:grpSp>
          <p:nvGrpSpPr>
            <p:cNvPr id="5" name="Group 18"/>
            <p:cNvGrpSpPr>
              <a:grpSpLocks/>
            </p:cNvGrpSpPr>
            <p:nvPr/>
          </p:nvGrpSpPr>
          <p:grpSpPr bwMode="auto">
            <a:xfrm>
              <a:off x="2807" y="1301"/>
              <a:ext cx="1633" cy="942"/>
              <a:chOff x="2840" y="2320"/>
              <a:chExt cx="888" cy="512"/>
            </a:xfrm>
          </p:grpSpPr>
          <p:sp>
            <p:nvSpPr>
              <p:cNvPr id="32798" name="Freeform 19"/>
              <p:cNvSpPr>
                <a:spLocks/>
              </p:cNvSpPr>
              <p:nvPr/>
            </p:nvSpPr>
            <p:spPr bwMode="auto">
              <a:xfrm>
                <a:off x="3616" y="2736"/>
                <a:ext cx="112" cy="96"/>
              </a:xfrm>
              <a:custGeom>
                <a:avLst/>
                <a:gdLst>
                  <a:gd name="T0" fmla="*/ 112 w 112"/>
                  <a:gd name="T1" fmla="*/ 96 h 96"/>
                  <a:gd name="T2" fmla="*/ 0 w 112"/>
                  <a:gd name="T3" fmla="*/ 88 h 96"/>
                  <a:gd name="T4" fmla="*/ 48 w 112"/>
                  <a:gd name="T5" fmla="*/ 64 h 96"/>
                  <a:gd name="T6" fmla="*/ 48 w 112"/>
                  <a:gd name="T7" fmla="*/ 0 h 96"/>
                  <a:gd name="T8" fmla="*/ 112 w 112"/>
                  <a:gd name="T9" fmla="*/ 96 h 9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2"/>
                  <a:gd name="T16" fmla="*/ 0 h 96"/>
                  <a:gd name="T17" fmla="*/ 112 w 112"/>
                  <a:gd name="T18" fmla="*/ 96 h 9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2" h="96">
                    <a:moveTo>
                      <a:pt x="112" y="96"/>
                    </a:moveTo>
                    <a:lnTo>
                      <a:pt x="0" y="88"/>
                    </a:lnTo>
                    <a:lnTo>
                      <a:pt x="48" y="64"/>
                    </a:lnTo>
                    <a:lnTo>
                      <a:pt x="48" y="0"/>
                    </a:lnTo>
                    <a:lnTo>
                      <a:pt x="112" y="96"/>
                    </a:lnTo>
                    <a:close/>
                  </a:path>
                </a:pathLst>
              </a:custGeom>
              <a:solidFill>
                <a:srgbClr val="CC0000"/>
              </a:solidFill>
              <a:ln w="127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799" name="Line 20"/>
              <p:cNvSpPr>
                <a:spLocks noChangeShapeType="1"/>
              </p:cNvSpPr>
              <p:nvPr/>
            </p:nvSpPr>
            <p:spPr bwMode="auto">
              <a:xfrm>
                <a:off x="2840" y="2320"/>
                <a:ext cx="824" cy="480"/>
              </a:xfrm>
              <a:prstGeom prst="line">
                <a:avLst/>
              </a:prstGeom>
              <a:noFill/>
              <a:ln w="254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6" name="Group 21"/>
            <p:cNvGrpSpPr>
              <a:grpSpLocks/>
            </p:cNvGrpSpPr>
            <p:nvPr/>
          </p:nvGrpSpPr>
          <p:grpSpPr bwMode="auto">
            <a:xfrm>
              <a:off x="3066" y="1463"/>
              <a:ext cx="1633" cy="942"/>
              <a:chOff x="2992" y="2408"/>
              <a:chExt cx="888" cy="512"/>
            </a:xfrm>
          </p:grpSpPr>
          <p:sp>
            <p:nvSpPr>
              <p:cNvPr id="32796" name="Freeform 22"/>
              <p:cNvSpPr>
                <a:spLocks/>
              </p:cNvSpPr>
              <p:nvPr/>
            </p:nvSpPr>
            <p:spPr bwMode="auto">
              <a:xfrm>
                <a:off x="2992" y="2408"/>
                <a:ext cx="112" cy="96"/>
              </a:xfrm>
              <a:custGeom>
                <a:avLst/>
                <a:gdLst>
                  <a:gd name="T0" fmla="*/ 0 w 112"/>
                  <a:gd name="T1" fmla="*/ 0 h 96"/>
                  <a:gd name="T2" fmla="*/ 112 w 112"/>
                  <a:gd name="T3" fmla="*/ 8 h 96"/>
                  <a:gd name="T4" fmla="*/ 64 w 112"/>
                  <a:gd name="T5" fmla="*/ 32 h 96"/>
                  <a:gd name="T6" fmla="*/ 64 w 112"/>
                  <a:gd name="T7" fmla="*/ 96 h 96"/>
                  <a:gd name="T8" fmla="*/ 0 w 112"/>
                  <a:gd name="T9" fmla="*/ 0 h 9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2"/>
                  <a:gd name="T16" fmla="*/ 0 h 96"/>
                  <a:gd name="T17" fmla="*/ 112 w 112"/>
                  <a:gd name="T18" fmla="*/ 96 h 9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2" h="96">
                    <a:moveTo>
                      <a:pt x="0" y="0"/>
                    </a:moveTo>
                    <a:lnTo>
                      <a:pt x="112" y="8"/>
                    </a:lnTo>
                    <a:lnTo>
                      <a:pt x="64" y="32"/>
                    </a:lnTo>
                    <a:lnTo>
                      <a:pt x="64" y="9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0000"/>
              </a:solidFill>
              <a:ln w="127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797" name="Line 23"/>
              <p:cNvSpPr>
                <a:spLocks noChangeShapeType="1"/>
              </p:cNvSpPr>
              <p:nvPr/>
            </p:nvSpPr>
            <p:spPr bwMode="auto">
              <a:xfrm>
                <a:off x="3056" y="2440"/>
                <a:ext cx="824" cy="480"/>
              </a:xfrm>
              <a:prstGeom prst="line">
                <a:avLst/>
              </a:prstGeom>
              <a:noFill/>
              <a:ln w="254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2791" name="Rectangle 24"/>
            <p:cNvSpPr>
              <a:spLocks noChangeArrowheads="1"/>
            </p:cNvSpPr>
            <p:nvPr/>
          </p:nvSpPr>
          <p:spPr bwMode="auto">
            <a:xfrm>
              <a:off x="3757" y="2047"/>
              <a:ext cx="75" cy="2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>
                  <a:solidFill>
                    <a:srgbClr val="0033FF"/>
                  </a:solidFill>
                </a:rPr>
                <a:t>-</a:t>
              </a:r>
              <a:endParaRPr lang="en-US">
                <a:latin typeface="Times" pitchFamily="18" charset="0"/>
              </a:endParaRPr>
            </a:p>
          </p:txBody>
        </p:sp>
        <p:sp>
          <p:nvSpPr>
            <p:cNvPr id="32792" name="Rectangle 25"/>
            <p:cNvSpPr>
              <a:spLocks noChangeArrowheads="1"/>
            </p:cNvSpPr>
            <p:nvPr/>
          </p:nvSpPr>
          <p:spPr bwMode="auto">
            <a:xfrm>
              <a:off x="3860" y="2033"/>
              <a:ext cx="116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>
                  <a:solidFill>
                    <a:srgbClr val="0033FF"/>
                  </a:solidFill>
                  <a:latin typeface="Symbol" pitchFamily="18" charset="2"/>
                </a:rPr>
                <a:t>n</a:t>
              </a:r>
              <a:endParaRPr lang="en-US" sz="2800">
                <a:latin typeface="Times" pitchFamily="18" charset="0"/>
              </a:endParaRPr>
            </a:p>
          </p:txBody>
        </p:sp>
        <p:grpSp>
          <p:nvGrpSpPr>
            <p:cNvPr id="7" name="Group 28"/>
            <p:cNvGrpSpPr>
              <a:grpSpLocks/>
            </p:cNvGrpSpPr>
            <p:nvPr/>
          </p:nvGrpSpPr>
          <p:grpSpPr bwMode="auto">
            <a:xfrm>
              <a:off x="4017" y="2010"/>
              <a:ext cx="638" cy="366"/>
              <a:chOff x="4161" y="2089"/>
              <a:chExt cx="539" cy="309"/>
            </a:xfrm>
          </p:grpSpPr>
          <p:sp>
            <p:nvSpPr>
              <p:cNvPr id="32794" name="Line 26"/>
              <p:cNvSpPr>
                <a:spLocks noChangeShapeType="1"/>
              </p:cNvSpPr>
              <p:nvPr/>
            </p:nvSpPr>
            <p:spPr bwMode="auto">
              <a:xfrm>
                <a:off x="4165" y="2398"/>
                <a:ext cx="53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795" name="Line 27"/>
              <p:cNvSpPr>
                <a:spLocks noChangeShapeType="1"/>
              </p:cNvSpPr>
              <p:nvPr/>
            </p:nvSpPr>
            <p:spPr bwMode="auto">
              <a:xfrm flipV="1">
                <a:off x="4161" y="2089"/>
                <a:ext cx="0" cy="30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8" name="Group 29"/>
          <p:cNvGrpSpPr>
            <a:grpSpLocks/>
          </p:cNvGrpSpPr>
          <p:nvPr/>
        </p:nvGrpSpPr>
        <p:grpSpPr bwMode="auto">
          <a:xfrm>
            <a:off x="1693863" y="1943100"/>
            <a:ext cx="1181100" cy="858838"/>
            <a:chOff x="1016" y="2008"/>
            <a:chExt cx="744" cy="541"/>
          </a:xfrm>
        </p:grpSpPr>
        <p:sp>
          <p:nvSpPr>
            <p:cNvPr id="32778" name="Rectangle 30"/>
            <p:cNvSpPr>
              <a:spLocks noChangeArrowheads="1"/>
            </p:cNvSpPr>
            <p:nvPr/>
          </p:nvSpPr>
          <p:spPr bwMode="auto">
            <a:xfrm>
              <a:off x="1552" y="2008"/>
              <a:ext cx="98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>
                  <a:solidFill>
                    <a:srgbClr val="000000"/>
                  </a:solidFill>
                  <a:latin typeface="Symbol" pitchFamily="18" charset="2"/>
                </a:rPr>
                <a:t>e</a:t>
              </a:r>
              <a:endParaRPr lang="en-US">
                <a:latin typeface="Times" pitchFamily="18" charset="0"/>
              </a:endParaRPr>
            </a:p>
          </p:txBody>
        </p:sp>
        <p:sp>
          <p:nvSpPr>
            <p:cNvPr id="32779" name="Rectangle 31"/>
            <p:cNvSpPr>
              <a:spLocks noChangeArrowheads="1"/>
            </p:cNvSpPr>
            <p:nvPr/>
          </p:nvSpPr>
          <p:spPr bwMode="auto">
            <a:xfrm>
              <a:off x="1016" y="2172"/>
              <a:ext cx="117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>
                  <a:solidFill>
                    <a:srgbClr val="0033FF"/>
                  </a:solidFill>
                  <a:latin typeface="Symbol" pitchFamily="18" charset="2"/>
                </a:rPr>
                <a:t>n</a:t>
              </a:r>
              <a:endParaRPr lang="en-US">
                <a:latin typeface="Times" pitchFamily="18" charset="0"/>
              </a:endParaRPr>
            </a:p>
          </p:txBody>
        </p:sp>
        <p:sp>
          <p:nvSpPr>
            <p:cNvPr id="32780" name="Rectangle 32"/>
            <p:cNvSpPr>
              <a:spLocks noChangeArrowheads="1"/>
            </p:cNvSpPr>
            <p:nvPr/>
          </p:nvSpPr>
          <p:spPr bwMode="auto">
            <a:xfrm>
              <a:off x="1184" y="2172"/>
              <a:ext cx="123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lang="en-US">
                <a:latin typeface="Times" pitchFamily="18" charset="0"/>
              </a:endParaRPr>
            </a:p>
          </p:txBody>
        </p:sp>
        <p:sp>
          <p:nvSpPr>
            <p:cNvPr id="32781" name="Rectangle 33"/>
            <p:cNvSpPr>
              <a:spLocks noChangeArrowheads="1"/>
            </p:cNvSpPr>
            <p:nvPr/>
          </p:nvSpPr>
          <p:spPr bwMode="auto">
            <a:xfrm>
              <a:off x="1360" y="2172"/>
              <a:ext cx="123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>
                  <a:solidFill>
                    <a:srgbClr val="000000"/>
                  </a:solidFill>
                  <a:latin typeface="Symbol" pitchFamily="18" charset="2"/>
                </a:rPr>
                <a:t>-</a:t>
              </a:r>
              <a:endParaRPr lang="en-US">
                <a:latin typeface="Times" pitchFamily="18" charset="0"/>
              </a:endParaRPr>
            </a:p>
          </p:txBody>
        </p:sp>
        <p:sp>
          <p:nvSpPr>
            <p:cNvPr id="32782" name="Rectangle 34"/>
            <p:cNvSpPr>
              <a:spLocks noChangeArrowheads="1"/>
            </p:cNvSpPr>
            <p:nvPr/>
          </p:nvSpPr>
          <p:spPr bwMode="auto">
            <a:xfrm>
              <a:off x="1650" y="2144"/>
              <a:ext cx="8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 i="1">
                  <a:solidFill>
                    <a:srgbClr val="000000"/>
                  </a:solidFill>
                </a:rPr>
                <a:t>L</a:t>
              </a:r>
              <a:endParaRPr lang="en-US" i="1">
                <a:latin typeface="Times" pitchFamily="18" charset="0"/>
              </a:endParaRPr>
            </a:p>
          </p:txBody>
        </p:sp>
        <p:sp>
          <p:nvSpPr>
            <p:cNvPr id="32783" name="Rectangle 35"/>
            <p:cNvSpPr>
              <a:spLocks noChangeArrowheads="1"/>
            </p:cNvSpPr>
            <p:nvPr/>
          </p:nvSpPr>
          <p:spPr bwMode="auto">
            <a:xfrm>
              <a:off x="1584" y="2280"/>
              <a:ext cx="98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>
                  <a:solidFill>
                    <a:srgbClr val="000000"/>
                  </a:solidFill>
                  <a:latin typeface="Symbol" pitchFamily="18" charset="2"/>
                </a:rPr>
                <a:t>e</a:t>
              </a:r>
              <a:endParaRPr lang="en-US">
                <a:latin typeface="Times" pitchFamily="18" charset="0"/>
              </a:endParaRPr>
            </a:p>
          </p:txBody>
        </p:sp>
        <p:sp>
          <p:nvSpPr>
            <p:cNvPr id="32784" name="Line 36"/>
            <p:cNvSpPr>
              <a:spLocks noChangeShapeType="1"/>
            </p:cNvSpPr>
            <p:nvPr/>
          </p:nvSpPr>
          <p:spPr bwMode="auto">
            <a:xfrm>
              <a:off x="1520" y="2312"/>
              <a:ext cx="24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2777" name="Rectangle 37"/>
          <p:cNvSpPr>
            <a:spLocks noChangeArrowheads="1"/>
          </p:cNvSpPr>
          <p:nvPr/>
        </p:nvSpPr>
        <p:spPr bwMode="auto">
          <a:xfrm>
            <a:off x="617538" y="3281363"/>
            <a:ext cx="3132137" cy="1187450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200">
                <a:solidFill>
                  <a:srgbClr val="CC0000"/>
                </a:solidFill>
              </a:rPr>
              <a:t>metals</a:t>
            </a:r>
            <a:r>
              <a:rPr lang="en-US" sz="2200"/>
              <a:t>:  </a:t>
            </a:r>
            <a:r>
              <a:rPr lang="en-US">
                <a:solidFill>
                  <a:srgbClr val="CC0000"/>
                </a:solidFill>
                <a:latin typeface="Symbol" pitchFamily="18" charset="2"/>
              </a:rPr>
              <a:t>n</a:t>
            </a:r>
            <a:r>
              <a:rPr lang="en-US" sz="2200"/>
              <a:t> ~ 0.33</a:t>
            </a:r>
            <a:br>
              <a:rPr lang="en-US" sz="2200"/>
            </a:br>
            <a:r>
              <a:rPr lang="en-US" sz="2200">
                <a:solidFill>
                  <a:srgbClr val="3333CC"/>
                </a:solidFill>
              </a:rPr>
              <a:t>ceramics</a:t>
            </a:r>
            <a:r>
              <a:rPr lang="en-US" sz="2200"/>
              <a:t>: </a:t>
            </a:r>
            <a:r>
              <a:rPr lang="en-US">
                <a:solidFill>
                  <a:srgbClr val="3333CC"/>
                </a:solidFill>
                <a:latin typeface="Symbol" pitchFamily="18" charset="2"/>
              </a:rPr>
              <a:t>n</a:t>
            </a:r>
            <a:r>
              <a:rPr lang="en-US"/>
              <a:t> </a:t>
            </a:r>
            <a:r>
              <a:rPr lang="en-US" sz="2200"/>
              <a:t>~ 0.25</a:t>
            </a:r>
            <a:br>
              <a:rPr lang="en-US" sz="2200"/>
            </a:br>
            <a:r>
              <a:rPr lang="en-US" sz="2200">
                <a:solidFill>
                  <a:srgbClr val="006600"/>
                </a:solidFill>
              </a:rPr>
              <a:t>polymers</a:t>
            </a:r>
            <a:r>
              <a:rPr lang="en-US" sz="2200"/>
              <a:t>: </a:t>
            </a:r>
            <a:r>
              <a:rPr lang="en-US">
                <a:solidFill>
                  <a:srgbClr val="006600"/>
                </a:solidFill>
                <a:latin typeface="Symbol" pitchFamily="18" charset="2"/>
              </a:rPr>
              <a:t>n</a:t>
            </a:r>
            <a:r>
              <a:rPr lang="en-US" sz="2200"/>
              <a:t> ~ 0.40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4A083A6-9D13-40DA-B2A5-F96D791C4273}" type="slidenum">
              <a:rPr lang="en-US" smtClean="0"/>
              <a:pPr/>
              <a:t>40</a:t>
            </a:fld>
            <a:endParaRPr lang="en-US" smtClean="0"/>
          </a:p>
        </p:txBody>
      </p:sp>
      <p:sp>
        <p:nvSpPr>
          <p:cNvPr id="71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85750"/>
            <a:ext cx="7772400" cy="628650"/>
          </a:xfrm>
        </p:spPr>
        <p:txBody>
          <a:bodyPr>
            <a:normAutofit fontScale="90000"/>
          </a:bodyPr>
          <a:lstStyle/>
          <a:p>
            <a:r>
              <a:rPr lang="en-US" smtClean="0"/>
              <a:t>Variability in Material Properties</a:t>
            </a:r>
          </a:p>
        </p:txBody>
      </p:sp>
      <p:sp>
        <p:nvSpPr>
          <p:cNvPr id="71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31888"/>
            <a:ext cx="7772400" cy="5391150"/>
          </a:xfrm>
        </p:spPr>
        <p:txBody>
          <a:bodyPr/>
          <a:lstStyle/>
          <a:p>
            <a:r>
              <a:rPr lang="en-US" sz="2400" b="0" smtClean="0"/>
              <a:t>Elastic modulus is material property</a:t>
            </a:r>
          </a:p>
          <a:p>
            <a:r>
              <a:rPr lang="en-US" sz="2400" b="0" smtClean="0"/>
              <a:t>Critical properties depend largely on sample flaws (defects, etc.). Large sample to sample variability.  </a:t>
            </a:r>
          </a:p>
          <a:p>
            <a:r>
              <a:rPr lang="en-US" sz="2400" b="0" smtClean="0"/>
              <a:t>Statistics</a:t>
            </a:r>
          </a:p>
          <a:p>
            <a:endParaRPr lang="en-US" sz="1600" b="0" smtClean="0"/>
          </a:p>
          <a:p>
            <a:pPr lvl="1"/>
            <a:r>
              <a:rPr lang="en-US" sz="2400" b="0" smtClean="0">
                <a:solidFill>
                  <a:schemeClr val="accent2"/>
                </a:solidFill>
              </a:rPr>
              <a:t>Mean</a:t>
            </a:r>
          </a:p>
          <a:p>
            <a:endParaRPr lang="en-US" sz="2400" b="0" smtClean="0"/>
          </a:p>
          <a:p>
            <a:endParaRPr lang="en-US" sz="2400" b="0" smtClean="0"/>
          </a:p>
          <a:p>
            <a:endParaRPr lang="en-US" sz="2400" b="0" smtClean="0"/>
          </a:p>
          <a:p>
            <a:pPr lvl="1"/>
            <a:r>
              <a:rPr lang="en-US" sz="2400" b="0" smtClean="0">
                <a:solidFill>
                  <a:schemeClr val="accent2"/>
                </a:solidFill>
              </a:rPr>
              <a:t>Standard Deviation</a:t>
            </a:r>
          </a:p>
        </p:txBody>
      </p:sp>
      <p:graphicFrame>
        <p:nvGraphicFramePr>
          <p:cNvPr id="7170" name="Object 4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p:oleObj spid="_x0000_s3074" name="Equation" r:id="rId4" imgW="114120" imgH="215640" progId="Equation.3">
              <p:embed/>
            </p:oleObj>
          </a:graphicData>
        </a:graphic>
      </p:graphicFrame>
      <p:graphicFrame>
        <p:nvGraphicFramePr>
          <p:cNvPr id="7171" name="Object 5"/>
          <p:cNvGraphicFramePr>
            <a:graphicFrameLocks noChangeAspect="1"/>
          </p:cNvGraphicFramePr>
          <p:nvPr/>
        </p:nvGraphicFramePr>
        <p:xfrm>
          <a:off x="4845050" y="4232275"/>
          <a:ext cx="2384425" cy="1454150"/>
        </p:xfrm>
        <a:graphic>
          <a:graphicData uri="http://schemas.openxmlformats.org/presentationml/2006/ole">
            <p:oleObj spid="_x0000_s3075" name="Equation" r:id="rId5" imgW="1143000" imgH="698400" progId="Equation.3">
              <p:embed/>
            </p:oleObj>
          </a:graphicData>
        </a:graphic>
      </p:graphicFrame>
      <p:graphicFrame>
        <p:nvGraphicFramePr>
          <p:cNvPr id="7172" name="Object 6"/>
          <p:cNvGraphicFramePr>
            <a:graphicFrameLocks noChangeAspect="1"/>
          </p:cNvGraphicFramePr>
          <p:nvPr/>
        </p:nvGraphicFramePr>
        <p:xfrm>
          <a:off x="5229225" y="2754313"/>
          <a:ext cx="1398588" cy="1128712"/>
        </p:xfrm>
        <a:graphic>
          <a:graphicData uri="http://schemas.openxmlformats.org/presentationml/2006/ole">
            <p:oleObj spid="_x0000_s3076" name="Equation" r:id="rId6" imgW="596880" imgH="482400" progId="Equation.3">
              <p:embed/>
            </p:oleObj>
          </a:graphicData>
        </a:graphic>
      </p:graphicFrame>
      <p:sp>
        <p:nvSpPr>
          <p:cNvPr id="7176" name="Text Box 7"/>
          <p:cNvSpPr txBox="1">
            <a:spLocks noChangeArrowheads="1"/>
          </p:cNvSpPr>
          <p:nvPr/>
        </p:nvSpPr>
        <p:spPr bwMode="auto">
          <a:xfrm>
            <a:off x="1909763" y="5818188"/>
            <a:ext cx="4292600" cy="396875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where </a:t>
            </a:r>
            <a:r>
              <a:rPr lang="en-US" sz="2000" i="1"/>
              <a:t>n</a:t>
            </a:r>
            <a:r>
              <a:rPr lang="en-US" sz="2000"/>
              <a:t> is the number of data points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BD04886-1CF3-48E4-9835-42871DECD908}" type="slidenum">
              <a:rPr lang="en-US" smtClean="0"/>
              <a:pPr/>
              <a:t>41</a:t>
            </a:fld>
            <a:endParaRPr lang="en-US" smtClean="0"/>
          </a:p>
        </p:txBody>
      </p:sp>
      <p:sp>
        <p:nvSpPr>
          <p:cNvPr id="55299" name="Rectangle 2"/>
          <p:cNvSpPr>
            <a:spLocks noChangeArrowheads="1"/>
          </p:cNvSpPr>
          <p:nvPr/>
        </p:nvSpPr>
        <p:spPr bwMode="auto">
          <a:xfrm>
            <a:off x="838200" y="1341438"/>
            <a:ext cx="6584950" cy="66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200">
                <a:solidFill>
                  <a:srgbClr val="000000"/>
                </a:solidFill>
              </a:rPr>
              <a:t>•  </a:t>
            </a:r>
            <a:r>
              <a:rPr lang="en-US" sz="2200">
                <a:solidFill>
                  <a:schemeClr val="accent2"/>
                </a:solidFill>
              </a:rPr>
              <a:t>Stress</a:t>
            </a:r>
            <a:r>
              <a:rPr lang="en-US" sz="2200">
                <a:solidFill>
                  <a:srgbClr val="000000"/>
                </a:solidFill>
              </a:rPr>
              <a:t> and </a:t>
            </a:r>
            <a:r>
              <a:rPr lang="en-US" sz="2200">
                <a:solidFill>
                  <a:schemeClr val="accent2"/>
                </a:solidFill>
              </a:rPr>
              <a:t>strain</a:t>
            </a:r>
            <a:r>
              <a:rPr lang="en-US" sz="2200">
                <a:solidFill>
                  <a:srgbClr val="000000"/>
                </a:solidFill>
              </a:rPr>
              <a:t>:  These are size-independent</a:t>
            </a:r>
          </a:p>
          <a:p>
            <a:r>
              <a:rPr lang="en-US" sz="2200">
                <a:solidFill>
                  <a:srgbClr val="000000"/>
                </a:solidFill>
              </a:rPr>
              <a:t>      measures of load and displacement, respectively.</a:t>
            </a:r>
          </a:p>
        </p:txBody>
      </p:sp>
      <p:sp>
        <p:nvSpPr>
          <p:cNvPr id="55300" name="Rectangle 3"/>
          <p:cNvSpPr>
            <a:spLocks noChangeArrowheads="1"/>
          </p:cNvSpPr>
          <p:nvPr/>
        </p:nvSpPr>
        <p:spPr bwMode="auto">
          <a:xfrm>
            <a:off x="838200" y="2073275"/>
            <a:ext cx="6584950" cy="133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200">
                <a:solidFill>
                  <a:srgbClr val="000000"/>
                </a:solidFill>
              </a:rPr>
              <a:t>•  </a:t>
            </a:r>
            <a:r>
              <a:rPr lang="en-US" sz="2200">
                <a:solidFill>
                  <a:schemeClr val="accent2"/>
                </a:solidFill>
              </a:rPr>
              <a:t>Elastic</a:t>
            </a:r>
            <a:r>
              <a:rPr lang="en-US" sz="2200">
                <a:solidFill>
                  <a:srgbClr val="000000"/>
                </a:solidFill>
              </a:rPr>
              <a:t> behavior:  This reversible behavior often</a:t>
            </a:r>
          </a:p>
          <a:p>
            <a:r>
              <a:rPr lang="en-US" sz="2200">
                <a:solidFill>
                  <a:srgbClr val="000000"/>
                </a:solidFill>
              </a:rPr>
              <a:t>      shows a linear relation between stress and strain.</a:t>
            </a:r>
          </a:p>
          <a:p>
            <a:r>
              <a:rPr lang="en-US" sz="2200">
                <a:solidFill>
                  <a:srgbClr val="000000"/>
                </a:solidFill>
              </a:rPr>
              <a:t>      To minimize deformation, select a material with a</a:t>
            </a:r>
          </a:p>
          <a:p>
            <a:r>
              <a:rPr lang="en-US" sz="2200">
                <a:solidFill>
                  <a:srgbClr val="000000"/>
                </a:solidFill>
              </a:rPr>
              <a:t>      large elastic modulus (</a:t>
            </a:r>
            <a:r>
              <a:rPr lang="en-US" sz="2200" i="1">
                <a:solidFill>
                  <a:srgbClr val="000000"/>
                </a:solidFill>
              </a:rPr>
              <a:t>E</a:t>
            </a:r>
            <a:r>
              <a:rPr lang="en-US" sz="2200">
                <a:solidFill>
                  <a:srgbClr val="000000"/>
                </a:solidFill>
              </a:rPr>
              <a:t> or </a:t>
            </a:r>
            <a:r>
              <a:rPr lang="en-US" sz="2200" i="1">
                <a:solidFill>
                  <a:srgbClr val="000000"/>
                </a:solidFill>
              </a:rPr>
              <a:t>G</a:t>
            </a:r>
            <a:r>
              <a:rPr lang="en-US" sz="2200">
                <a:solidFill>
                  <a:srgbClr val="000000"/>
                </a:solidFill>
              </a:rPr>
              <a:t>).</a:t>
            </a:r>
          </a:p>
        </p:txBody>
      </p:sp>
      <p:sp>
        <p:nvSpPr>
          <p:cNvPr id="55301" name="Rectangle 6"/>
          <p:cNvSpPr>
            <a:spLocks noChangeArrowheads="1"/>
          </p:cNvSpPr>
          <p:nvPr/>
        </p:nvSpPr>
        <p:spPr bwMode="auto">
          <a:xfrm>
            <a:off x="838200" y="4541838"/>
            <a:ext cx="6140450" cy="66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200">
                <a:solidFill>
                  <a:srgbClr val="000000"/>
                </a:solidFill>
              </a:rPr>
              <a:t>•  </a:t>
            </a:r>
            <a:r>
              <a:rPr lang="en-US" sz="2200">
                <a:solidFill>
                  <a:schemeClr val="accent2"/>
                </a:solidFill>
              </a:rPr>
              <a:t>Toughness</a:t>
            </a:r>
            <a:r>
              <a:rPr lang="en-US" sz="2200">
                <a:solidFill>
                  <a:srgbClr val="000000"/>
                </a:solidFill>
              </a:rPr>
              <a:t>:  The energy needed to break a unit</a:t>
            </a:r>
          </a:p>
          <a:p>
            <a:r>
              <a:rPr lang="en-US" sz="2200">
                <a:solidFill>
                  <a:srgbClr val="000000"/>
                </a:solidFill>
              </a:rPr>
              <a:t>      volume of material.</a:t>
            </a:r>
          </a:p>
        </p:txBody>
      </p:sp>
      <p:sp>
        <p:nvSpPr>
          <p:cNvPr id="55302" name="Rectangle 7"/>
          <p:cNvSpPr>
            <a:spLocks noChangeArrowheads="1"/>
          </p:cNvSpPr>
          <p:nvPr/>
        </p:nvSpPr>
        <p:spPr bwMode="auto">
          <a:xfrm>
            <a:off x="838200" y="5273675"/>
            <a:ext cx="4802188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200">
                <a:solidFill>
                  <a:srgbClr val="000000"/>
                </a:solidFill>
              </a:rPr>
              <a:t>•  </a:t>
            </a:r>
            <a:r>
              <a:rPr lang="en-US" sz="2200">
                <a:solidFill>
                  <a:schemeClr val="accent2"/>
                </a:solidFill>
              </a:rPr>
              <a:t>Ductility</a:t>
            </a:r>
            <a:r>
              <a:rPr lang="en-US" sz="2200">
                <a:solidFill>
                  <a:srgbClr val="000000"/>
                </a:solidFill>
              </a:rPr>
              <a:t>:  The plastic strain at failure.</a:t>
            </a:r>
          </a:p>
        </p:txBody>
      </p:sp>
      <p:sp>
        <p:nvSpPr>
          <p:cNvPr id="55303" name="Rectangle 9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/>
              <a:t>Summary</a:t>
            </a:r>
          </a:p>
        </p:txBody>
      </p:sp>
      <p:sp>
        <p:nvSpPr>
          <p:cNvPr id="55304" name="Rectangle 4"/>
          <p:cNvSpPr>
            <a:spLocks noChangeArrowheads="1"/>
          </p:cNvSpPr>
          <p:nvPr/>
        </p:nvSpPr>
        <p:spPr bwMode="auto">
          <a:xfrm>
            <a:off x="838200" y="3475038"/>
            <a:ext cx="7218363" cy="103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en-US" sz="2200">
                <a:solidFill>
                  <a:srgbClr val="000000"/>
                </a:solidFill>
              </a:rPr>
              <a:t>•  </a:t>
            </a:r>
            <a:r>
              <a:rPr lang="en-US" sz="2200">
                <a:solidFill>
                  <a:schemeClr val="accent2"/>
                </a:solidFill>
              </a:rPr>
              <a:t>Plastic</a:t>
            </a:r>
            <a:r>
              <a:rPr lang="en-US" sz="2200">
                <a:solidFill>
                  <a:srgbClr val="000000"/>
                </a:solidFill>
              </a:rPr>
              <a:t> behavior:  This permanent deformation</a:t>
            </a:r>
          </a:p>
          <a:p>
            <a:r>
              <a:rPr lang="en-US" sz="2200">
                <a:solidFill>
                  <a:srgbClr val="000000"/>
                </a:solidFill>
              </a:rPr>
              <a:t>      behavior occurs when the tensile (or compressive)</a:t>
            </a:r>
          </a:p>
          <a:p>
            <a:r>
              <a:rPr lang="en-US" sz="2200">
                <a:solidFill>
                  <a:srgbClr val="000000"/>
                </a:solidFill>
              </a:rPr>
              <a:t>      uniaxial stress reaches </a:t>
            </a:r>
            <a:r>
              <a:rPr lang="en-US">
                <a:solidFill>
                  <a:srgbClr val="000000"/>
                </a:solidFill>
                <a:latin typeface="Symbol" pitchFamily="18" charset="2"/>
              </a:rPr>
              <a:t>s</a:t>
            </a:r>
            <a:r>
              <a:rPr lang="en-US" i="1" baseline="-25000">
                <a:solidFill>
                  <a:srgbClr val="000000"/>
                </a:solidFill>
              </a:rPr>
              <a:t>y</a:t>
            </a:r>
            <a:r>
              <a:rPr lang="en-US" sz="2200">
                <a:solidFill>
                  <a:srgbClr val="000000"/>
                </a:solidFill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F991B93-3EC6-405F-9F31-B3EEBE5EF4FF}" type="slidenum">
              <a:rPr lang="en-US" smtClean="0"/>
              <a:pPr/>
              <a:t>42</a:t>
            </a:fld>
            <a:endParaRPr lang="en-US" smtClean="0"/>
          </a:p>
        </p:txBody>
      </p:sp>
      <p:sp>
        <p:nvSpPr>
          <p:cNvPr id="54275" name="Rectangle 2"/>
          <p:cNvSpPr>
            <a:spLocks noChangeArrowheads="1"/>
          </p:cNvSpPr>
          <p:nvPr/>
        </p:nvSpPr>
        <p:spPr bwMode="auto">
          <a:xfrm>
            <a:off x="838200" y="1341438"/>
            <a:ext cx="6584950" cy="66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200">
                <a:solidFill>
                  <a:srgbClr val="000000"/>
                </a:solidFill>
              </a:rPr>
              <a:t>•  </a:t>
            </a:r>
            <a:r>
              <a:rPr lang="en-US" sz="2200">
                <a:solidFill>
                  <a:schemeClr val="accent2"/>
                </a:solidFill>
              </a:rPr>
              <a:t>Stress</a:t>
            </a:r>
            <a:r>
              <a:rPr lang="en-US" sz="2200">
                <a:solidFill>
                  <a:srgbClr val="000000"/>
                </a:solidFill>
              </a:rPr>
              <a:t> and </a:t>
            </a:r>
            <a:r>
              <a:rPr lang="en-US" sz="2200">
                <a:solidFill>
                  <a:schemeClr val="accent2"/>
                </a:solidFill>
              </a:rPr>
              <a:t>strain</a:t>
            </a:r>
            <a:r>
              <a:rPr lang="en-US" sz="2200">
                <a:solidFill>
                  <a:srgbClr val="000000"/>
                </a:solidFill>
              </a:rPr>
              <a:t>:  These are size-independent</a:t>
            </a:r>
          </a:p>
          <a:p>
            <a:r>
              <a:rPr lang="en-US" sz="2200">
                <a:solidFill>
                  <a:srgbClr val="000000"/>
                </a:solidFill>
              </a:rPr>
              <a:t>      measures of load and displacement, respectively.</a:t>
            </a:r>
          </a:p>
        </p:txBody>
      </p:sp>
      <p:sp>
        <p:nvSpPr>
          <p:cNvPr id="54276" name="Rectangle 3"/>
          <p:cNvSpPr>
            <a:spLocks noChangeArrowheads="1"/>
          </p:cNvSpPr>
          <p:nvPr/>
        </p:nvSpPr>
        <p:spPr bwMode="auto">
          <a:xfrm>
            <a:off x="838200" y="2073275"/>
            <a:ext cx="6584950" cy="133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200">
                <a:solidFill>
                  <a:srgbClr val="000000"/>
                </a:solidFill>
              </a:rPr>
              <a:t>•  </a:t>
            </a:r>
            <a:r>
              <a:rPr lang="en-US" sz="2200">
                <a:solidFill>
                  <a:schemeClr val="accent2"/>
                </a:solidFill>
              </a:rPr>
              <a:t>Elastic</a:t>
            </a:r>
            <a:r>
              <a:rPr lang="en-US" sz="2200">
                <a:solidFill>
                  <a:srgbClr val="000000"/>
                </a:solidFill>
              </a:rPr>
              <a:t> behavior:  This reversible behavior often</a:t>
            </a:r>
          </a:p>
          <a:p>
            <a:r>
              <a:rPr lang="en-US" sz="2200">
                <a:solidFill>
                  <a:srgbClr val="000000"/>
                </a:solidFill>
              </a:rPr>
              <a:t>      shows a linear relation between stress and strain.</a:t>
            </a:r>
          </a:p>
          <a:p>
            <a:r>
              <a:rPr lang="en-US" sz="2200">
                <a:solidFill>
                  <a:srgbClr val="000000"/>
                </a:solidFill>
              </a:rPr>
              <a:t>      To minimize deformation, select a material with a</a:t>
            </a:r>
          </a:p>
          <a:p>
            <a:r>
              <a:rPr lang="en-US" sz="2200">
                <a:solidFill>
                  <a:srgbClr val="000000"/>
                </a:solidFill>
              </a:rPr>
              <a:t>      large elastic modulus (</a:t>
            </a:r>
            <a:r>
              <a:rPr lang="en-US" sz="2200" i="1">
                <a:solidFill>
                  <a:srgbClr val="000000"/>
                </a:solidFill>
              </a:rPr>
              <a:t>E</a:t>
            </a:r>
            <a:r>
              <a:rPr lang="en-US" sz="2200">
                <a:solidFill>
                  <a:srgbClr val="000000"/>
                </a:solidFill>
              </a:rPr>
              <a:t> or </a:t>
            </a:r>
            <a:r>
              <a:rPr lang="en-US" sz="2200" i="1">
                <a:solidFill>
                  <a:srgbClr val="000000"/>
                </a:solidFill>
              </a:rPr>
              <a:t>G</a:t>
            </a:r>
            <a:r>
              <a:rPr lang="en-US" sz="2200">
                <a:solidFill>
                  <a:srgbClr val="000000"/>
                </a:solidFill>
              </a:rPr>
              <a:t>).</a:t>
            </a:r>
          </a:p>
        </p:txBody>
      </p:sp>
      <p:sp>
        <p:nvSpPr>
          <p:cNvPr id="54277" name="Rectangle 6"/>
          <p:cNvSpPr>
            <a:spLocks noChangeArrowheads="1"/>
          </p:cNvSpPr>
          <p:nvPr/>
        </p:nvSpPr>
        <p:spPr bwMode="auto">
          <a:xfrm>
            <a:off x="838200" y="4541838"/>
            <a:ext cx="6140450" cy="66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200">
                <a:solidFill>
                  <a:srgbClr val="000000"/>
                </a:solidFill>
              </a:rPr>
              <a:t>•  </a:t>
            </a:r>
            <a:r>
              <a:rPr lang="en-US" sz="2200">
                <a:solidFill>
                  <a:schemeClr val="accent2"/>
                </a:solidFill>
              </a:rPr>
              <a:t>Toughness</a:t>
            </a:r>
            <a:r>
              <a:rPr lang="en-US" sz="2200">
                <a:solidFill>
                  <a:srgbClr val="000000"/>
                </a:solidFill>
              </a:rPr>
              <a:t>:  The energy needed to break a unit</a:t>
            </a:r>
          </a:p>
          <a:p>
            <a:r>
              <a:rPr lang="en-US" sz="2200">
                <a:solidFill>
                  <a:srgbClr val="000000"/>
                </a:solidFill>
              </a:rPr>
              <a:t>      volume of material.</a:t>
            </a:r>
          </a:p>
        </p:txBody>
      </p:sp>
      <p:sp>
        <p:nvSpPr>
          <p:cNvPr id="54278" name="Rectangle 7"/>
          <p:cNvSpPr>
            <a:spLocks noChangeArrowheads="1"/>
          </p:cNvSpPr>
          <p:nvPr/>
        </p:nvSpPr>
        <p:spPr bwMode="auto">
          <a:xfrm>
            <a:off x="838200" y="5273675"/>
            <a:ext cx="4802188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200">
                <a:solidFill>
                  <a:srgbClr val="000000"/>
                </a:solidFill>
              </a:rPr>
              <a:t>•  </a:t>
            </a:r>
            <a:r>
              <a:rPr lang="en-US" sz="2200">
                <a:solidFill>
                  <a:schemeClr val="accent2"/>
                </a:solidFill>
              </a:rPr>
              <a:t>Ductility</a:t>
            </a:r>
            <a:r>
              <a:rPr lang="en-US" sz="2200">
                <a:solidFill>
                  <a:srgbClr val="000000"/>
                </a:solidFill>
              </a:rPr>
              <a:t>:  The plastic strain at failure.</a:t>
            </a:r>
          </a:p>
        </p:txBody>
      </p:sp>
      <p:sp>
        <p:nvSpPr>
          <p:cNvPr id="54279" name="Rectangle 9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/>
              <a:t>Summary</a:t>
            </a:r>
          </a:p>
        </p:txBody>
      </p:sp>
      <p:sp>
        <p:nvSpPr>
          <p:cNvPr id="54280" name="Rectangle 4"/>
          <p:cNvSpPr>
            <a:spLocks noChangeArrowheads="1"/>
          </p:cNvSpPr>
          <p:nvPr/>
        </p:nvSpPr>
        <p:spPr bwMode="auto">
          <a:xfrm>
            <a:off x="838200" y="3475038"/>
            <a:ext cx="7218363" cy="103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en-US" sz="2200">
                <a:solidFill>
                  <a:srgbClr val="000000"/>
                </a:solidFill>
              </a:rPr>
              <a:t>•  </a:t>
            </a:r>
            <a:r>
              <a:rPr lang="en-US" sz="2200">
                <a:solidFill>
                  <a:schemeClr val="accent2"/>
                </a:solidFill>
              </a:rPr>
              <a:t>Plastic</a:t>
            </a:r>
            <a:r>
              <a:rPr lang="en-US" sz="2200">
                <a:solidFill>
                  <a:srgbClr val="000000"/>
                </a:solidFill>
              </a:rPr>
              <a:t> behavior:  This permanent deformation</a:t>
            </a:r>
          </a:p>
          <a:p>
            <a:r>
              <a:rPr lang="en-US" sz="2200">
                <a:solidFill>
                  <a:srgbClr val="000000"/>
                </a:solidFill>
              </a:rPr>
              <a:t>      behavior occurs when the tensile (or compressive)</a:t>
            </a:r>
          </a:p>
          <a:p>
            <a:r>
              <a:rPr lang="en-US" sz="2200">
                <a:solidFill>
                  <a:srgbClr val="000000"/>
                </a:solidFill>
              </a:rPr>
              <a:t>      uniaxial stress reaches </a:t>
            </a:r>
            <a:r>
              <a:rPr lang="en-US">
                <a:solidFill>
                  <a:srgbClr val="000000"/>
                </a:solidFill>
                <a:latin typeface="Symbol" pitchFamily="18" charset="2"/>
              </a:rPr>
              <a:t>s</a:t>
            </a:r>
            <a:r>
              <a:rPr lang="en-US" i="1" baseline="-25000">
                <a:solidFill>
                  <a:srgbClr val="000000"/>
                </a:solidFill>
              </a:rPr>
              <a:t>y</a:t>
            </a:r>
            <a:r>
              <a:rPr lang="en-US" sz="2200">
                <a:solidFill>
                  <a:srgbClr val="000000"/>
                </a:solidFill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7D26B58-96DB-49F7-AE93-7B002ADE7E55}" type="slidenum">
              <a:rPr lang="en-US" smtClean="0"/>
              <a:pPr/>
              <a:t>43</a:t>
            </a:fld>
            <a:endParaRPr lang="en-US" smtClean="0"/>
          </a:p>
        </p:txBody>
      </p:sp>
      <p:sp>
        <p:nvSpPr>
          <p:cNvPr id="55299" name="Rectangle 2"/>
          <p:cNvSpPr>
            <a:spLocks noChangeArrowheads="1"/>
          </p:cNvSpPr>
          <p:nvPr/>
        </p:nvSpPr>
        <p:spPr bwMode="auto">
          <a:xfrm>
            <a:off x="609600" y="1066800"/>
            <a:ext cx="7848600" cy="4267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latin typeface="Times" pitchFamily="18" charset="0"/>
            </a:endParaRPr>
          </a:p>
        </p:txBody>
      </p:sp>
      <p:sp>
        <p:nvSpPr>
          <p:cNvPr id="55300" name="Rectangle 3"/>
          <p:cNvSpPr>
            <a:spLocks noChangeArrowheads="1"/>
          </p:cNvSpPr>
          <p:nvPr/>
        </p:nvSpPr>
        <p:spPr bwMode="auto">
          <a:xfrm>
            <a:off x="685800" y="2438400"/>
            <a:ext cx="2474913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800">
                <a:solidFill>
                  <a:schemeClr val="bg1"/>
                </a:solidFill>
              </a:rPr>
              <a:t>Core Problems:</a:t>
            </a:r>
          </a:p>
        </p:txBody>
      </p:sp>
      <p:sp>
        <p:nvSpPr>
          <p:cNvPr id="55301" name="Rectangle 4"/>
          <p:cNvSpPr>
            <a:spLocks noChangeArrowheads="1"/>
          </p:cNvSpPr>
          <p:nvPr/>
        </p:nvSpPr>
        <p:spPr bwMode="auto">
          <a:xfrm>
            <a:off x="685800" y="3687763"/>
            <a:ext cx="3108325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800">
                <a:solidFill>
                  <a:schemeClr val="bg1"/>
                </a:solidFill>
              </a:rPr>
              <a:t>Self-help Problems:</a:t>
            </a:r>
          </a:p>
        </p:txBody>
      </p:sp>
      <p:sp>
        <p:nvSpPr>
          <p:cNvPr id="55302" name="Rectangle 5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/>
              <a:t>ANNOUNCEMENTS</a:t>
            </a:r>
          </a:p>
        </p:txBody>
      </p:sp>
      <p:sp>
        <p:nvSpPr>
          <p:cNvPr id="55303" name="Rectangle 6"/>
          <p:cNvSpPr>
            <a:spLocks noChangeArrowheads="1"/>
          </p:cNvSpPr>
          <p:nvPr/>
        </p:nvSpPr>
        <p:spPr bwMode="auto">
          <a:xfrm>
            <a:off x="717550" y="1173163"/>
            <a:ext cx="1427163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800">
                <a:solidFill>
                  <a:schemeClr val="bg1"/>
                </a:solidFill>
              </a:rPr>
              <a:t>Reading: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FDAC03E-D11A-4B18-BA8A-29AAB6D8E7B0}" type="slidenum">
              <a:rPr lang="en-US" smtClean="0"/>
              <a:pPr/>
              <a:t>44</a:t>
            </a:fld>
            <a:endParaRPr lang="en-US" smtClean="0"/>
          </a:p>
        </p:txBody>
      </p:sp>
      <p:pic>
        <p:nvPicPr>
          <p:cNvPr id="56323" name="Picture 6" descr="Fig 6_1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89088" y="1235075"/>
            <a:ext cx="5038725" cy="5164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3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Elastic Strain Recovery</a:t>
            </a:r>
          </a:p>
        </p:txBody>
      </p:sp>
      <p:sp>
        <p:nvSpPr>
          <p:cNvPr id="56325" name="Rectangle 5"/>
          <p:cNvSpPr>
            <a:spLocks noChangeArrowheads="1"/>
          </p:cNvSpPr>
          <p:nvPr/>
        </p:nvSpPr>
        <p:spPr bwMode="auto">
          <a:xfrm>
            <a:off x="877888" y="5902325"/>
            <a:ext cx="2057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>
                <a:solidFill>
                  <a:srgbClr val="000000"/>
                </a:solidFill>
              </a:rPr>
              <a:t>Adapted from Fig. 6.17, </a:t>
            </a:r>
            <a:r>
              <a:rPr lang="en-US" sz="1200" i="1">
                <a:solidFill>
                  <a:srgbClr val="000000"/>
                </a:solidFill>
              </a:rPr>
              <a:t>Callister 7e.</a:t>
            </a:r>
            <a:endParaRPr lang="en-US" sz="12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True stress and True Strain</a:t>
            </a:r>
          </a:p>
        </p:txBody>
      </p:sp>
      <p:sp>
        <p:nvSpPr>
          <p:cNvPr id="5734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F1AA8C9-81F9-4019-9524-DBCBEB3D70C2}" type="slidenum">
              <a:rPr lang="en-US" smtClean="0"/>
              <a:pPr/>
              <a:t>45</a:t>
            </a:fld>
            <a:endParaRPr lang="en-US" smtClean="0"/>
          </a:p>
        </p:txBody>
      </p:sp>
      <p:pic>
        <p:nvPicPr>
          <p:cNvPr id="57348" name="Content Placeholder 4" descr="f11_06_pg145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2614613" y="2065338"/>
            <a:ext cx="3937000" cy="3168650"/>
          </a:xfrm>
          <a:noFill/>
        </p:spPr>
      </p:pic>
      <p:sp>
        <p:nvSpPr>
          <p:cNvPr id="57349" name="Oval 5"/>
          <p:cNvSpPr>
            <a:spLocks noChangeArrowheads="1"/>
          </p:cNvSpPr>
          <p:nvPr/>
        </p:nvSpPr>
        <p:spPr bwMode="auto">
          <a:xfrm rot="1537492">
            <a:off x="5081588" y="2376488"/>
            <a:ext cx="1041400" cy="622300"/>
          </a:xfrm>
          <a:prstGeom prst="ellipse">
            <a:avLst/>
          </a:prstGeom>
          <a:solidFill>
            <a:schemeClr val="accent1">
              <a:alpha val="45097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57350" name="Straight Arrow Connector 7"/>
          <p:cNvCxnSpPr>
            <a:cxnSpLocks noChangeShapeType="1"/>
            <a:endCxn id="57349" idx="0"/>
          </p:cNvCxnSpPr>
          <p:nvPr/>
        </p:nvCxnSpPr>
        <p:spPr bwMode="auto">
          <a:xfrm rot="10800000" flipV="1">
            <a:off x="5737225" y="1814513"/>
            <a:ext cx="1600200" cy="59213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57351" name="TextBox 8"/>
          <p:cNvSpPr txBox="1">
            <a:spLocks noChangeArrowheads="1"/>
          </p:cNvSpPr>
          <p:nvPr/>
        </p:nvSpPr>
        <p:spPr bwMode="auto">
          <a:xfrm>
            <a:off x="7094538" y="1152525"/>
            <a:ext cx="1341437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600">
                <a:solidFill>
                  <a:srgbClr val="FF0000"/>
                </a:solidFill>
              </a:rPr>
              <a:t>What’s happening to the material properties in this region?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06C00AC-5CF0-42DE-8283-EF66DC559F3C}" type="slidenum">
              <a:rPr lang="en-US" smtClean="0"/>
              <a:pPr/>
              <a:t>46</a:t>
            </a:fld>
            <a:endParaRPr lang="en-US" smtClean="0"/>
          </a:p>
        </p:txBody>
      </p:sp>
      <p:pic>
        <p:nvPicPr>
          <p:cNvPr id="8198" name="Picture 42" descr="Fig 6_1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55725" y="3051175"/>
            <a:ext cx="5299075" cy="3582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True Stress &amp; Strain</a:t>
            </a:r>
          </a:p>
        </p:txBody>
      </p:sp>
      <p:sp>
        <p:nvSpPr>
          <p:cNvPr id="82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6575" y="971550"/>
            <a:ext cx="7772400" cy="4892675"/>
          </a:xfrm>
        </p:spPr>
        <p:txBody>
          <a:bodyPr/>
          <a:lstStyle/>
          <a:p>
            <a:pPr>
              <a:buFontTx/>
              <a:buNone/>
            </a:pPr>
            <a:r>
              <a:rPr lang="en-US" b="0" smtClean="0"/>
              <a:t>Note: S.A. changes when sample stretched</a:t>
            </a:r>
          </a:p>
          <a:p>
            <a:pPr>
              <a:buFontTx/>
              <a:buNone/>
            </a:pPr>
            <a:endParaRPr lang="en-US" sz="1200" b="0" smtClean="0"/>
          </a:p>
          <a:p>
            <a:r>
              <a:rPr lang="en-US" b="0" smtClean="0"/>
              <a:t>True stress</a:t>
            </a:r>
          </a:p>
          <a:p>
            <a:endParaRPr lang="en-US" sz="900" b="0" smtClean="0"/>
          </a:p>
          <a:p>
            <a:r>
              <a:rPr lang="en-US" b="0" smtClean="0"/>
              <a:t>True Strain</a:t>
            </a:r>
          </a:p>
        </p:txBody>
      </p:sp>
      <p:graphicFrame>
        <p:nvGraphicFramePr>
          <p:cNvPr id="8194" name="Object 4"/>
          <p:cNvGraphicFramePr>
            <a:graphicFrameLocks noChangeAspect="1"/>
          </p:cNvGraphicFramePr>
          <p:nvPr/>
        </p:nvGraphicFramePr>
        <p:xfrm>
          <a:off x="3244850" y="1827213"/>
          <a:ext cx="1511300" cy="476250"/>
        </p:xfrm>
        <a:graphic>
          <a:graphicData uri="http://schemas.openxmlformats.org/presentationml/2006/ole">
            <p:oleObj spid="_x0000_s4098" name="Equation" r:id="rId5" imgW="685800" imgH="215640" progId="Equation.3">
              <p:embed/>
            </p:oleObj>
          </a:graphicData>
        </a:graphic>
      </p:graphicFrame>
      <p:graphicFrame>
        <p:nvGraphicFramePr>
          <p:cNvPr id="8195" name="Object 5"/>
          <p:cNvGraphicFramePr>
            <a:graphicFrameLocks noChangeAspect="1"/>
          </p:cNvGraphicFramePr>
          <p:nvPr/>
        </p:nvGraphicFramePr>
        <p:xfrm>
          <a:off x="3198813" y="2317750"/>
          <a:ext cx="2432050" cy="584200"/>
        </p:xfrm>
        <a:graphic>
          <a:graphicData uri="http://schemas.openxmlformats.org/presentationml/2006/ole">
            <p:oleObj spid="_x0000_s4099" name="Equation" r:id="rId6" imgW="952200" imgH="228600" progId="Equation.3">
              <p:embed/>
            </p:oleObj>
          </a:graphicData>
        </a:graphic>
      </p:graphicFrame>
      <p:graphicFrame>
        <p:nvGraphicFramePr>
          <p:cNvPr id="8196" name="Object 7"/>
          <p:cNvGraphicFramePr>
            <a:graphicFrameLocks noChangeAspect="1"/>
          </p:cNvGraphicFramePr>
          <p:nvPr/>
        </p:nvGraphicFramePr>
        <p:xfrm>
          <a:off x="6248400" y="1811338"/>
          <a:ext cx="1912938" cy="1060450"/>
        </p:xfrm>
        <a:graphic>
          <a:graphicData uri="http://schemas.openxmlformats.org/presentationml/2006/ole">
            <p:oleObj spid="_x0000_s4100" name="Equation" r:id="rId7" imgW="825480" imgH="457200" progId="Equation.3">
              <p:embed/>
            </p:oleObj>
          </a:graphicData>
        </a:graphic>
      </p:graphicFrame>
      <p:sp>
        <p:nvSpPr>
          <p:cNvPr id="8201" name="Rectangle 14"/>
          <p:cNvSpPr>
            <a:spLocks noChangeArrowheads="1"/>
          </p:cNvSpPr>
          <p:nvPr/>
        </p:nvSpPr>
        <p:spPr bwMode="auto">
          <a:xfrm>
            <a:off x="6858000" y="4362450"/>
            <a:ext cx="2057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>
                <a:solidFill>
                  <a:srgbClr val="000000"/>
                </a:solidFill>
              </a:rPr>
              <a:t>Adapted from Fig. 6.16, </a:t>
            </a:r>
            <a:r>
              <a:rPr lang="en-US" sz="1200" i="1">
                <a:solidFill>
                  <a:srgbClr val="000000"/>
                </a:solidFill>
              </a:rPr>
              <a:t>Callister 7e.</a:t>
            </a:r>
            <a:endParaRPr lang="en-US" sz="1200">
              <a:solidFill>
                <a:srgbClr val="000000"/>
              </a:solidFill>
            </a:endParaRPr>
          </a:p>
        </p:txBody>
      </p:sp>
      <p:sp>
        <p:nvSpPr>
          <p:cNvPr id="8202" name="Rectangle 8"/>
          <p:cNvSpPr>
            <a:spLocks noChangeArrowheads="1"/>
          </p:cNvSpPr>
          <p:nvPr/>
        </p:nvSpPr>
        <p:spPr bwMode="auto">
          <a:xfrm>
            <a:off x="6205538" y="1736725"/>
            <a:ext cx="2016125" cy="11795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mechanical properties chart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76200"/>
            <a:ext cx="4724400" cy="654200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638800" y="295870"/>
            <a:ext cx="2667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Draw a box to represent the range of E</a:t>
            </a:r>
            <a:r>
              <a:rPr lang="en-US" baseline="-25000" dirty="0" smtClean="0"/>
              <a:t>Y</a:t>
            </a:r>
            <a:r>
              <a:rPr lang="en-US" dirty="0" smtClean="0"/>
              <a:t> for each class of material 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5334000" y="76200"/>
            <a:ext cx="0" cy="2819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 flipV="1">
            <a:off x="5334000" y="2895600"/>
            <a:ext cx="32766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486400" y="2971800"/>
            <a:ext cx="823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Metals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412059" y="2971800"/>
            <a:ext cx="1029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Ceramics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543800" y="2971800"/>
            <a:ext cx="10432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Polymers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800600" y="129540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r>
              <a:rPr lang="en-US" baseline="-25000" dirty="0" smtClean="0"/>
              <a:t>Y</a:t>
            </a:r>
            <a:endParaRPr lang="en-US" baseline="-25000" dirty="0"/>
          </a:p>
        </p:txBody>
      </p:sp>
      <p:pic>
        <p:nvPicPr>
          <p:cNvPr id="15" name="Picture 27" descr="Fig 6_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57800" y="3657600"/>
            <a:ext cx="3665537" cy="27654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374CAD6-97E7-40F8-A4FF-1B5A06BC6F55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869950" y="914400"/>
            <a:ext cx="5051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•  Predominant bonding in </a:t>
            </a:r>
            <a:r>
              <a:rPr lang="en-US">
                <a:solidFill>
                  <a:schemeClr val="accent2"/>
                </a:solidFill>
              </a:rPr>
              <a:t>Ceramics</a:t>
            </a:r>
            <a:endParaRPr lang="en-US"/>
          </a:p>
        </p:txBody>
      </p:sp>
      <p:sp>
        <p:nvSpPr>
          <p:cNvPr id="23556" name="Rectangle 7"/>
          <p:cNvSpPr>
            <a:spLocks noChangeArrowheads="1"/>
          </p:cNvSpPr>
          <p:nvPr/>
        </p:nvSpPr>
        <p:spPr bwMode="auto">
          <a:xfrm>
            <a:off x="1143000" y="5943600"/>
            <a:ext cx="73152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</a:rPr>
              <a:t>Adapted from Fig. 2.7, </a:t>
            </a:r>
            <a:r>
              <a:rPr lang="en-US" sz="1200" i="1">
                <a:solidFill>
                  <a:srgbClr val="000000"/>
                </a:solidFill>
              </a:rPr>
              <a:t>Callister &amp; Rethwisch 3e.</a:t>
            </a:r>
            <a:r>
              <a:rPr lang="en-US" sz="1200">
                <a:solidFill>
                  <a:srgbClr val="000000"/>
                </a:solidFill>
              </a:rPr>
              <a:t>  (Fig. 2.7 is adapted from Linus Pauling, </a:t>
            </a:r>
            <a:r>
              <a:rPr lang="en-US" sz="1200" i="1">
                <a:solidFill>
                  <a:srgbClr val="000000"/>
                </a:solidFill>
              </a:rPr>
              <a:t>The Nature of the Chemical Bond</a:t>
            </a:r>
            <a:r>
              <a:rPr lang="en-US" sz="1200">
                <a:solidFill>
                  <a:srgbClr val="000000"/>
                </a:solidFill>
              </a:rPr>
              <a:t>, 3rd edition, Copyright 1939 and 1940, 3rd edition.  Copyright 1960 by Cornell University.</a:t>
            </a:r>
          </a:p>
        </p:txBody>
      </p:sp>
      <p:sp>
        <p:nvSpPr>
          <p:cNvPr id="23557" name="Rectangle 8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/>
              <a:t>Examples:  Ionic Bonding</a:t>
            </a:r>
          </a:p>
        </p:txBody>
      </p:sp>
      <p:grpSp>
        <p:nvGrpSpPr>
          <p:cNvPr id="2" name="Group 197"/>
          <p:cNvGrpSpPr>
            <a:grpSpLocks/>
          </p:cNvGrpSpPr>
          <p:nvPr/>
        </p:nvGrpSpPr>
        <p:grpSpPr bwMode="auto">
          <a:xfrm>
            <a:off x="830263" y="2139950"/>
            <a:ext cx="7396162" cy="3803650"/>
            <a:chOff x="523" y="1348"/>
            <a:chExt cx="4659" cy="2396"/>
          </a:xfrm>
        </p:grpSpPr>
        <p:pic>
          <p:nvPicPr>
            <p:cNvPr id="23598" name="Picture 191" descr="Fig 2_7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23" y="1348"/>
              <a:ext cx="4659" cy="19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3599" name="Rectangle 4"/>
            <p:cNvSpPr>
              <a:spLocks noChangeArrowheads="1"/>
            </p:cNvSpPr>
            <p:nvPr/>
          </p:nvSpPr>
          <p:spPr bwMode="auto">
            <a:xfrm>
              <a:off x="767" y="3571"/>
              <a:ext cx="1121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FF5050"/>
                  </a:solidFill>
                </a:rPr>
                <a:t>Give up electrons</a:t>
              </a:r>
              <a:endParaRPr lang="en-US" sz="1800">
                <a:solidFill>
                  <a:srgbClr val="FF5050"/>
                </a:solidFill>
                <a:latin typeface="Times" pitchFamily="18" charset="0"/>
              </a:endParaRPr>
            </a:p>
          </p:txBody>
        </p:sp>
        <p:sp>
          <p:nvSpPr>
            <p:cNvPr id="23600" name="Rectangle 5"/>
            <p:cNvSpPr>
              <a:spLocks noChangeArrowheads="1"/>
            </p:cNvSpPr>
            <p:nvPr/>
          </p:nvSpPr>
          <p:spPr bwMode="auto">
            <a:xfrm>
              <a:off x="3690" y="3571"/>
              <a:ext cx="1113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3399FF"/>
                  </a:solidFill>
                </a:rPr>
                <a:t>Acquire electrons</a:t>
              </a:r>
            </a:p>
          </p:txBody>
        </p:sp>
        <p:grpSp>
          <p:nvGrpSpPr>
            <p:cNvPr id="3" name="Group 133"/>
            <p:cNvGrpSpPr>
              <a:grpSpLocks/>
            </p:cNvGrpSpPr>
            <p:nvPr/>
          </p:nvGrpSpPr>
          <p:grpSpPr bwMode="auto">
            <a:xfrm>
              <a:off x="3728" y="3320"/>
              <a:ext cx="1168" cy="272"/>
              <a:chOff x="3728" y="3320"/>
              <a:chExt cx="1168" cy="272"/>
            </a:xfrm>
          </p:grpSpPr>
          <p:sp>
            <p:nvSpPr>
              <p:cNvPr id="23605" name="Freeform 131"/>
              <p:cNvSpPr>
                <a:spLocks/>
              </p:cNvSpPr>
              <p:nvPr/>
            </p:nvSpPr>
            <p:spPr bwMode="auto">
              <a:xfrm>
                <a:off x="4672" y="3320"/>
                <a:ext cx="224" cy="272"/>
              </a:xfrm>
              <a:custGeom>
                <a:avLst/>
                <a:gdLst>
                  <a:gd name="T0" fmla="*/ 224 w 224"/>
                  <a:gd name="T1" fmla="*/ 136 h 272"/>
                  <a:gd name="T2" fmla="*/ 0 w 224"/>
                  <a:gd name="T3" fmla="*/ 272 h 272"/>
                  <a:gd name="T4" fmla="*/ 72 w 224"/>
                  <a:gd name="T5" fmla="*/ 136 h 272"/>
                  <a:gd name="T6" fmla="*/ 0 w 224"/>
                  <a:gd name="T7" fmla="*/ 0 h 272"/>
                  <a:gd name="T8" fmla="*/ 224 w 224"/>
                  <a:gd name="T9" fmla="*/ 136 h 27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4"/>
                  <a:gd name="T16" fmla="*/ 0 h 272"/>
                  <a:gd name="T17" fmla="*/ 224 w 224"/>
                  <a:gd name="T18" fmla="*/ 272 h 27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4" h="272">
                    <a:moveTo>
                      <a:pt x="224" y="136"/>
                    </a:moveTo>
                    <a:lnTo>
                      <a:pt x="0" y="272"/>
                    </a:lnTo>
                    <a:lnTo>
                      <a:pt x="72" y="136"/>
                    </a:lnTo>
                    <a:lnTo>
                      <a:pt x="0" y="0"/>
                    </a:lnTo>
                    <a:lnTo>
                      <a:pt x="224" y="136"/>
                    </a:lnTo>
                    <a:close/>
                  </a:path>
                </a:pathLst>
              </a:custGeom>
              <a:solidFill>
                <a:srgbClr val="6699FF"/>
              </a:solidFill>
              <a:ln w="12700">
                <a:solidFill>
                  <a:srgbClr val="6699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06" name="Line 132"/>
              <p:cNvSpPr>
                <a:spLocks noChangeShapeType="1"/>
              </p:cNvSpPr>
              <p:nvPr/>
            </p:nvSpPr>
            <p:spPr bwMode="auto">
              <a:xfrm>
                <a:off x="3728" y="3456"/>
                <a:ext cx="1016" cy="1"/>
              </a:xfrm>
              <a:prstGeom prst="line">
                <a:avLst/>
              </a:prstGeom>
              <a:noFill/>
              <a:ln w="101600">
                <a:solidFill>
                  <a:srgbClr val="6699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" name="Group 136"/>
            <p:cNvGrpSpPr>
              <a:grpSpLocks/>
            </p:cNvGrpSpPr>
            <p:nvPr/>
          </p:nvGrpSpPr>
          <p:grpSpPr bwMode="auto">
            <a:xfrm>
              <a:off x="728" y="3320"/>
              <a:ext cx="1160" cy="272"/>
              <a:chOff x="728" y="3320"/>
              <a:chExt cx="1160" cy="272"/>
            </a:xfrm>
          </p:grpSpPr>
          <p:sp>
            <p:nvSpPr>
              <p:cNvPr id="23603" name="Freeform 134"/>
              <p:cNvSpPr>
                <a:spLocks/>
              </p:cNvSpPr>
              <p:nvPr/>
            </p:nvSpPr>
            <p:spPr bwMode="auto">
              <a:xfrm>
                <a:off x="728" y="3320"/>
                <a:ext cx="224" cy="272"/>
              </a:xfrm>
              <a:custGeom>
                <a:avLst/>
                <a:gdLst>
                  <a:gd name="T0" fmla="*/ 0 w 224"/>
                  <a:gd name="T1" fmla="*/ 136 h 272"/>
                  <a:gd name="T2" fmla="*/ 224 w 224"/>
                  <a:gd name="T3" fmla="*/ 0 h 272"/>
                  <a:gd name="T4" fmla="*/ 152 w 224"/>
                  <a:gd name="T5" fmla="*/ 136 h 272"/>
                  <a:gd name="T6" fmla="*/ 224 w 224"/>
                  <a:gd name="T7" fmla="*/ 272 h 272"/>
                  <a:gd name="T8" fmla="*/ 0 w 224"/>
                  <a:gd name="T9" fmla="*/ 136 h 27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4"/>
                  <a:gd name="T16" fmla="*/ 0 h 272"/>
                  <a:gd name="T17" fmla="*/ 224 w 224"/>
                  <a:gd name="T18" fmla="*/ 272 h 27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4" h="272">
                    <a:moveTo>
                      <a:pt x="0" y="136"/>
                    </a:moveTo>
                    <a:lnTo>
                      <a:pt x="224" y="0"/>
                    </a:lnTo>
                    <a:lnTo>
                      <a:pt x="152" y="136"/>
                    </a:lnTo>
                    <a:lnTo>
                      <a:pt x="224" y="272"/>
                    </a:lnTo>
                    <a:lnTo>
                      <a:pt x="0" y="136"/>
                    </a:lnTo>
                    <a:close/>
                  </a:path>
                </a:pathLst>
              </a:custGeom>
              <a:solidFill>
                <a:srgbClr val="FF6666"/>
              </a:solidFill>
              <a:ln w="12700">
                <a:solidFill>
                  <a:srgbClr val="FF66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04" name="Line 135"/>
              <p:cNvSpPr>
                <a:spLocks noChangeShapeType="1"/>
              </p:cNvSpPr>
              <p:nvPr/>
            </p:nvSpPr>
            <p:spPr bwMode="auto">
              <a:xfrm>
                <a:off x="880" y="3456"/>
                <a:ext cx="1008" cy="1"/>
              </a:xfrm>
              <a:prstGeom prst="line">
                <a:avLst/>
              </a:prstGeom>
              <a:noFill/>
              <a:ln w="101600">
                <a:solidFill>
                  <a:srgbClr val="FF66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3559" name="Rectangle 148"/>
          <p:cNvSpPr>
            <a:spLocks noChangeArrowheads="1"/>
          </p:cNvSpPr>
          <p:nvPr/>
        </p:nvSpPr>
        <p:spPr bwMode="auto">
          <a:xfrm>
            <a:off x="4038600" y="1498600"/>
            <a:ext cx="723900" cy="3556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5" name="Group 199"/>
          <p:cNvGrpSpPr>
            <a:grpSpLocks/>
          </p:cNvGrpSpPr>
          <p:nvPr/>
        </p:nvGrpSpPr>
        <p:grpSpPr bwMode="auto">
          <a:xfrm>
            <a:off x="1193800" y="1498600"/>
            <a:ext cx="6642100" cy="1752600"/>
            <a:chOff x="752" y="944"/>
            <a:chExt cx="4184" cy="1104"/>
          </a:xfrm>
        </p:grpSpPr>
        <p:grpSp>
          <p:nvGrpSpPr>
            <p:cNvPr id="6" name="Group 144"/>
            <p:cNvGrpSpPr>
              <a:grpSpLocks/>
            </p:cNvGrpSpPr>
            <p:nvPr/>
          </p:nvGrpSpPr>
          <p:grpSpPr bwMode="auto">
            <a:xfrm>
              <a:off x="752" y="1024"/>
              <a:ext cx="1920" cy="1024"/>
              <a:chOff x="752" y="1024"/>
              <a:chExt cx="1920" cy="1024"/>
            </a:xfrm>
          </p:grpSpPr>
          <p:sp>
            <p:nvSpPr>
              <p:cNvPr id="23596" name="Freeform 142"/>
              <p:cNvSpPr>
                <a:spLocks/>
              </p:cNvSpPr>
              <p:nvPr/>
            </p:nvSpPr>
            <p:spPr bwMode="auto">
              <a:xfrm>
                <a:off x="752" y="1944"/>
                <a:ext cx="112" cy="104"/>
              </a:xfrm>
              <a:custGeom>
                <a:avLst/>
                <a:gdLst>
                  <a:gd name="T0" fmla="*/ 0 w 112"/>
                  <a:gd name="T1" fmla="*/ 96 h 104"/>
                  <a:gd name="T2" fmla="*/ 56 w 112"/>
                  <a:gd name="T3" fmla="*/ 0 h 104"/>
                  <a:gd name="T4" fmla="*/ 56 w 112"/>
                  <a:gd name="T5" fmla="*/ 64 h 104"/>
                  <a:gd name="T6" fmla="*/ 112 w 112"/>
                  <a:gd name="T7" fmla="*/ 104 h 104"/>
                  <a:gd name="T8" fmla="*/ 0 w 112"/>
                  <a:gd name="T9" fmla="*/ 96 h 10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2"/>
                  <a:gd name="T16" fmla="*/ 0 h 104"/>
                  <a:gd name="T17" fmla="*/ 112 w 112"/>
                  <a:gd name="T18" fmla="*/ 104 h 10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2" h="104">
                    <a:moveTo>
                      <a:pt x="0" y="96"/>
                    </a:moveTo>
                    <a:lnTo>
                      <a:pt x="56" y="0"/>
                    </a:lnTo>
                    <a:lnTo>
                      <a:pt x="56" y="64"/>
                    </a:lnTo>
                    <a:lnTo>
                      <a:pt x="112" y="104"/>
                    </a:lnTo>
                    <a:lnTo>
                      <a:pt x="0" y="96"/>
                    </a:lnTo>
                    <a:close/>
                  </a:path>
                </a:pathLst>
              </a:cu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97" name="Line 143"/>
              <p:cNvSpPr>
                <a:spLocks noChangeShapeType="1"/>
              </p:cNvSpPr>
              <p:nvPr/>
            </p:nvSpPr>
            <p:spPr bwMode="auto">
              <a:xfrm flipV="1">
                <a:off x="808" y="1024"/>
                <a:ext cx="1864" cy="98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" name="Group 147"/>
            <p:cNvGrpSpPr>
              <a:grpSpLocks/>
            </p:cNvGrpSpPr>
            <p:nvPr/>
          </p:nvGrpSpPr>
          <p:grpSpPr bwMode="auto">
            <a:xfrm>
              <a:off x="4824" y="1280"/>
              <a:ext cx="112" cy="760"/>
              <a:chOff x="4824" y="1280"/>
              <a:chExt cx="112" cy="760"/>
            </a:xfrm>
          </p:grpSpPr>
          <p:sp>
            <p:nvSpPr>
              <p:cNvPr id="23594" name="Freeform 145"/>
              <p:cNvSpPr>
                <a:spLocks/>
              </p:cNvSpPr>
              <p:nvPr/>
            </p:nvSpPr>
            <p:spPr bwMode="auto">
              <a:xfrm>
                <a:off x="4824" y="1944"/>
                <a:ext cx="112" cy="96"/>
              </a:xfrm>
              <a:custGeom>
                <a:avLst/>
                <a:gdLst>
                  <a:gd name="T0" fmla="*/ 48 w 112"/>
                  <a:gd name="T1" fmla="*/ 96 h 96"/>
                  <a:gd name="T2" fmla="*/ 0 w 112"/>
                  <a:gd name="T3" fmla="*/ 0 h 96"/>
                  <a:gd name="T4" fmla="*/ 48 w 112"/>
                  <a:gd name="T5" fmla="*/ 32 h 96"/>
                  <a:gd name="T6" fmla="*/ 112 w 112"/>
                  <a:gd name="T7" fmla="*/ 0 h 96"/>
                  <a:gd name="T8" fmla="*/ 48 w 112"/>
                  <a:gd name="T9" fmla="*/ 96 h 9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2"/>
                  <a:gd name="T16" fmla="*/ 0 h 96"/>
                  <a:gd name="T17" fmla="*/ 112 w 112"/>
                  <a:gd name="T18" fmla="*/ 96 h 9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2" h="96">
                    <a:moveTo>
                      <a:pt x="48" y="96"/>
                    </a:moveTo>
                    <a:lnTo>
                      <a:pt x="0" y="0"/>
                    </a:lnTo>
                    <a:lnTo>
                      <a:pt x="48" y="32"/>
                    </a:lnTo>
                    <a:lnTo>
                      <a:pt x="112" y="0"/>
                    </a:lnTo>
                    <a:lnTo>
                      <a:pt x="48" y="96"/>
                    </a:lnTo>
                    <a:close/>
                  </a:path>
                </a:pathLst>
              </a:cu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95" name="Line 146"/>
              <p:cNvSpPr>
                <a:spLocks noChangeShapeType="1"/>
              </p:cNvSpPr>
              <p:nvPr/>
            </p:nvSpPr>
            <p:spPr bwMode="auto">
              <a:xfrm flipV="1">
                <a:off x="4872" y="1280"/>
                <a:ext cx="40" cy="69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3592" name="Rectangle 149"/>
            <p:cNvSpPr>
              <a:spLocks noChangeArrowheads="1"/>
            </p:cNvSpPr>
            <p:nvPr/>
          </p:nvSpPr>
          <p:spPr bwMode="auto">
            <a:xfrm>
              <a:off x="2544" y="944"/>
              <a:ext cx="427" cy="23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</a:rPr>
                <a:t>NaCl</a:t>
              </a:r>
              <a:endParaRPr lang="en-US"/>
            </a:p>
          </p:txBody>
        </p:sp>
        <p:sp>
          <p:nvSpPr>
            <p:cNvPr id="23593" name="Line 172"/>
            <p:cNvSpPr>
              <a:spLocks noChangeShapeType="1"/>
            </p:cNvSpPr>
            <p:nvPr/>
          </p:nvSpPr>
          <p:spPr bwMode="auto">
            <a:xfrm>
              <a:off x="3056" y="1064"/>
              <a:ext cx="1856" cy="20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" name="Group 198"/>
          <p:cNvGrpSpPr>
            <a:grpSpLocks/>
          </p:cNvGrpSpPr>
          <p:nvPr/>
        </p:nvGrpSpPr>
        <p:grpSpPr bwMode="auto">
          <a:xfrm>
            <a:off x="1625600" y="1930400"/>
            <a:ext cx="5676900" cy="1309688"/>
            <a:chOff x="1024" y="1216"/>
            <a:chExt cx="3576" cy="825"/>
          </a:xfrm>
        </p:grpSpPr>
        <p:grpSp>
          <p:nvGrpSpPr>
            <p:cNvPr id="9" name="Group 155"/>
            <p:cNvGrpSpPr>
              <a:grpSpLocks/>
            </p:cNvGrpSpPr>
            <p:nvPr/>
          </p:nvGrpSpPr>
          <p:grpSpPr bwMode="auto">
            <a:xfrm>
              <a:off x="4488" y="1512"/>
              <a:ext cx="112" cy="232"/>
              <a:chOff x="4488" y="1512"/>
              <a:chExt cx="112" cy="232"/>
            </a:xfrm>
          </p:grpSpPr>
          <p:sp>
            <p:nvSpPr>
              <p:cNvPr id="23588" name="Freeform 153"/>
              <p:cNvSpPr>
                <a:spLocks/>
              </p:cNvSpPr>
              <p:nvPr/>
            </p:nvSpPr>
            <p:spPr bwMode="auto">
              <a:xfrm>
                <a:off x="4488" y="1640"/>
                <a:ext cx="112" cy="104"/>
              </a:xfrm>
              <a:custGeom>
                <a:avLst/>
                <a:gdLst>
                  <a:gd name="T0" fmla="*/ 64 w 112"/>
                  <a:gd name="T1" fmla="*/ 104 h 104"/>
                  <a:gd name="T2" fmla="*/ 0 w 112"/>
                  <a:gd name="T3" fmla="*/ 16 h 104"/>
                  <a:gd name="T4" fmla="*/ 56 w 112"/>
                  <a:gd name="T5" fmla="*/ 40 h 104"/>
                  <a:gd name="T6" fmla="*/ 112 w 112"/>
                  <a:gd name="T7" fmla="*/ 0 h 104"/>
                  <a:gd name="T8" fmla="*/ 64 w 112"/>
                  <a:gd name="T9" fmla="*/ 104 h 10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2"/>
                  <a:gd name="T16" fmla="*/ 0 h 104"/>
                  <a:gd name="T17" fmla="*/ 112 w 112"/>
                  <a:gd name="T18" fmla="*/ 104 h 10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2" h="104">
                    <a:moveTo>
                      <a:pt x="64" y="104"/>
                    </a:moveTo>
                    <a:lnTo>
                      <a:pt x="0" y="16"/>
                    </a:lnTo>
                    <a:lnTo>
                      <a:pt x="56" y="40"/>
                    </a:lnTo>
                    <a:lnTo>
                      <a:pt x="112" y="0"/>
                    </a:lnTo>
                    <a:lnTo>
                      <a:pt x="64" y="104"/>
                    </a:lnTo>
                    <a:close/>
                  </a:path>
                </a:pathLst>
              </a:cu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89" name="Line 154"/>
              <p:cNvSpPr>
                <a:spLocks noChangeShapeType="1"/>
              </p:cNvSpPr>
              <p:nvPr/>
            </p:nvSpPr>
            <p:spPr bwMode="auto">
              <a:xfrm>
                <a:off x="4528" y="1512"/>
                <a:ext cx="16" cy="16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0" name="Group 194"/>
            <p:cNvGrpSpPr>
              <a:grpSpLocks/>
            </p:cNvGrpSpPr>
            <p:nvPr/>
          </p:nvGrpSpPr>
          <p:grpSpPr bwMode="auto">
            <a:xfrm>
              <a:off x="1024" y="1216"/>
              <a:ext cx="3504" cy="825"/>
              <a:chOff x="1024" y="1216"/>
              <a:chExt cx="3504" cy="825"/>
            </a:xfrm>
          </p:grpSpPr>
          <p:sp>
            <p:nvSpPr>
              <p:cNvPr id="23583" name="Rectangle 139"/>
              <p:cNvSpPr>
                <a:spLocks noChangeArrowheads="1"/>
              </p:cNvSpPr>
              <p:nvPr/>
            </p:nvSpPr>
            <p:spPr bwMode="auto">
              <a:xfrm>
                <a:off x="2528" y="1216"/>
                <a:ext cx="416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>
                    <a:solidFill>
                      <a:srgbClr val="000000"/>
                    </a:solidFill>
                  </a:rPr>
                  <a:t>MgO</a:t>
                </a:r>
                <a:endParaRPr lang="en-US"/>
              </a:p>
            </p:txBody>
          </p:sp>
          <p:grpSp>
            <p:nvGrpSpPr>
              <p:cNvPr id="11" name="Group 152"/>
              <p:cNvGrpSpPr>
                <a:grpSpLocks/>
              </p:cNvGrpSpPr>
              <p:nvPr/>
            </p:nvGrpSpPr>
            <p:grpSpPr bwMode="auto">
              <a:xfrm>
                <a:off x="1024" y="1328"/>
                <a:ext cx="1488" cy="713"/>
                <a:chOff x="1016" y="1328"/>
                <a:chExt cx="1496" cy="800"/>
              </a:xfrm>
            </p:grpSpPr>
            <p:sp>
              <p:nvSpPr>
                <p:cNvPr id="23586" name="Freeform 150"/>
                <p:cNvSpPr>
                  <a:spLocks/>
                </p:cNvSpPr>
                <p:nvPr/>
              </p:nvSpPr>
              <p:spPr bwMode="auto">
                <a:xfrm>
                  <a:off x="1016" y="2024"/>
                  <a:ext cx="112" cy="104"/>
                </a:xfrm>
                <a:custGeom>
                  <a:avLst/>
                  <a:gdLst>
                    <a:gd name="T0" fmla="*/ 0 w 112"/>
                    <a:gd name="T1" fmla="*/ 96 h 104"/>
                    <a:gd name="T2" fmla="*/ 56 w 112"/>
                    <a:gd name="T3" fmla="*/ 0 h 104"/>
                    <a:gd name="T4" fmla="*/ 56 w 112"/>
                    <a:gd name="T5" fmla="*/ 64 h 104"/>
                    <a:gd name="T6" fmla="*/ 112 w 112"/>
                    <a:gd name="T7" fmla="*/ 104 h 104"/>
                    <a:gd name="T8" fmla="*/ 0 w 112"/>
                    <a:gd name="T9" fmla="*/ 96 h 10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12"/>
                    <a:gd name="T16" fmla="*/ 0 h 104"/>
                    <a:gd name="T17" fmla="*/ 112 w 112"/>
                    <a:gd name="T18" fmla="*/ 104 h 10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12" h="104">
                      <a:moveTo>
                        <a:pt x="0" y="96"/>
                      </a:moveTo>
                      <a:lnTo>
                        <a:pt x="56" y="0"/>
                      </a:lnTo>
                      <a:lnTo>
                        <a:pt x="56" y="64"/>
                      </a:lnTo>
                      <a:lnTo>
                        <a:pt x="112" y="104"/>
                      </a:lnTo>
                      <a:lnTo>
                        <a:pt x="0" y="9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587" name="Line 151"/>
                <p:cNvSpPr>
                  <a:spLocks noChangeShapeType="1"/>
                </p:cNvSpPr>
                <p:nvPr/>
              </p:nvSpPr>
              <p:spPr bwMode="auto">
                <a:xfrm flipV="1">
                  <a:off x="1072" y="1328"/>
                  <a:ext cx="1440" cy="76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3585" name="Line 173"/>
              <p:cNvSpPr>
                <a:spLocks noChangeShapeType="1"/>
              </p:cNvSpPr>
              <p:nvPr/>
            </p:nvSpPr>
            <p:spPr bwMode="auto">
              <a:xfrm>
                <a:off x="3024" y="1336"/>
                <a:ext cx="1504" cy="17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2" name="Group 195"/>
          <p:cNvGrpSpPr>
            <a:grpSpLocks/>
          </p:cNvGrpSpPr>
          <p:nvPr/>
        </p:nvGrpSpPr>
        <p:grpSpPr bwMode="auto">
          <a:xfrm>
            <a:off x="1587500" y="2374900"/>
            <a:ext cx="5918200" cy="1270000"/>
            <a:chOff x="1000" y="1496"/>
            <a:chExt cx="3728" cy="800"/>
          </a:xfrm>
        </p:grpSpPr>
        <p:sp>
          <p:nvSpPr>
            <p:cNvPr id="23572" name="Rectangle 140"/>
            <p:cNvSpPr>
              <a:spLocks noChangeArrowheads="1"/>
            </p:cNvSpPr>
            <p:nvPr/>
          </p:nvSpPr>
          <p:spPr bwMode="auto">
            <a:xfrm>
              <a:off x="2536" y="1496"/>
              <a:ext cx="363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</a:rPr>
                <a:t>CaF</a:t>
              </a:r>
              <a:endParaRPr lang="en-US" dirty="0"/>
            </a:p>
          </p:txBody>
        </p:sp>
        <p:sp>
          <p:nvSpPr>
            <p:cNvPr id="23573" name="Rectangle 141"/>
            <p:cNvSpPr>
              <a:spLocks noChangeArrowheads="1"/>
            </p:cNvSpPr>
            <p:nvPr/>
          </p:nvSpPr>
          <p:spPr bwMode="auto">
            <a:xfrm>
              <a:off x="2736" y="1546"/>
              <a:ext cx="107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</a:rPr>
                <a:t>2</a:t>
              </a:r>
              <a:endParaRPr lang="en-US" dirty="0"/>
            </a:p>
          </p:txBody>
        </p:sp>
        <p:grpSp>
          <p:nvGrpSpPr>
            <p:cNvPr id="13" name="Group 158"/>
            <p:cNvGrpSpPr>
              <a:grpSpLocks/>
            </p:cNvGrpSpPr>
            <p:nvPr/>
          </p:nvGrpSpPr>
          <p:grpSpPr bwMode="auto">
            <a:xfrm>
              <a:off x="1000" y="1576"/>
              <a:ext cx="1496" cy="720"/>
              <a:chOff x="1000" y="1576"/>
              <a:chExt cx="1496" cy="800"/>
            </a:xfrm>
          </p:grpSpPr>
          <p:sp>
            <p:nvSpPr>
              <p:cNvPr id="23579" name="Freeform 156"/>
              <p:cNvSpPr>
                <a:spLocks/>
              </p:cNvSpPr>
              <p:nvPr/>
            </p:nvSpPr>
            <p:spPr bwMode="auto">
              <a:xfrm>
                <a:off x="1000" y="2272"/>
                <a:ext cx="112" cy="104"/>
              </a:xfrm>
              <a:custGeom>
                <a:avLst/>
                <a:gdLst>
                  <a:gd name="T0" fmla="*/ 0 w 112"/>
                  <a:gd name="T1" fmla="*/ 96 h 104"/>
                  <a:gd name="T2" fmla="*/ 56 w 112"/>
                  <a:gd name="T3" fmla="*/ 0 h 104"/>
                  <a:gd name="T4" fmla="*/ 56 w 112"/>
                  <a:gd name="T5" fmla="*/ 64 h 104"/>
                  <a:gd name="T6" fmla="*/ 112 w 112"/>
                  <a:gd name="T7" fmla="*/ 104 h 104"/>
                  <a:gd name="T8" fmla="*/ 0 w 112"/>
                  <a:gd name="T9" fmla="*/ 96 h 10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2"/>
                  <a:gd name="T16" fmla="*/ 0 h 104"/>
                  <a:gd name="T17" fmla="*/ 112 w 112"/>
                  <a:gd name="T18" fmla="*/ 104 h 10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2" h="104">
                    <a:moveTo>
                      <a:pt x="0" y="96"/>
                    </a:moveTo>
                    <a:lnTo>
                      <a:pt x="56" y="0"/>
                    </a:lnTo>
                    <a:lnTo>
                      <a:pt x="56" y="64"/>
                    </a:lnTo>
                    <a:lnTo>
                      <a:pt x="112" y="104"/>
                    </a:lnTo>
                    <a:lnTo>
                      <a:pt x="0" y="96"/>
                    </a:lnTo>
                    <a:close/>
                  </a:path>
                </a:pathLst>
              </a:cu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80" name="Line 157"/>
              <p:cNvSpPr>
                <a:spLocks noChangeShapeType="1"/>
              </p:cNvSpPr>
              <p:nvPr/>
            </p:nvSpPr>
            <p:spPr bwMode="auto">
              <a:xfrm flipV="1">
                <a:off x="1056" y="1576"/>
                <a:ext cx="1440" cy="76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4" name="Group 161"/>
            <p:cNvGrpSpPr>
              <a:grpSpLocks/>
            </p:cNvGrpSpPr>
            <p:nvPr/>
          </p:nvGrpSpPr>
          <p:grpSpPr bwMode="auto">
            <a:xfrm>
              <a:off x="3416" y="1727"/>
              <a:ext cx="1312" cy="200"/>
              <a:chOff x="3416" y="1792"/>
              <a:chExt cx="1312" cy="112"/>
            </a:xfrm>
          </p:grpSpPr>
          <p:sp>
            <p:nvSpPr>
              <p:cNvPr id="23577" name="Freeform 159"/>
              <p:cNvSpPr>
                <a:spLocks/>
              </p:cNvSpPr>
              <p:nvPr/>
            </p:nvSpPr>
            <p:spPr bwMode="auto">
              <a:xfrm>
                <a:off x="4632" y="1792"/>
                <a:ext cx="96" cy="112"/>
              </a:xfrm>
              <a:custGeom>
                <a:avLst/>
                <a:gdLst>
                  <a:gd name="T0" fmla="*/ 96 w 96"/>
                  <a:gd name="T1" fmla="*/ 56 h 112"/>
                  <a:gd name="T2" fmla="*/ 0 w 96"/>
                  <a:gd name="T3" fmla="*/ 112 h 112"/>
                  <a:gd name="T4" fmla="*/ 32 w 96"/>
                  <a:gd name="T5" fmla="*/ 56 h 112"/>
                  <a:gd name="T6" fmla="*/ 0 w 96"/>
                  <a:gd name="T7" fmla="*/ 0 h 112"/>
                  <a:gd name="T8" fmla="*/ 96 w 96"/>
                  <a:gd name="T9" fmla="*/ 56 h 11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6"/>
                  <a:gd name="T16" fmla="*/ 0 h 112"/>
                  <a:gd name="T17" fmla="*/ 96 w 96"/>
                  <a:gd name="T18" fmla="*/ 112 h 11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6" h="112">
                    <a:moveTo>
                      <a:pt x="96" y="56"/>
                    </a:moveTo>
                    <a:lnTo>
                      <a:pt x="0" y="112"/>
                    </a:lnTo>
                    <a:lnTo>
                      <a:pt x="32" y="56"/>
                    </a:lnTo>
                    <a:lnTo>
                      <a:pt x="0" y="0"/>
                    </a:lnTo>
                    <a:lnTo>
                      <a:pt x="96" y="56"/>
                    </a:lnTo>
                    <a:close/>
                  </a:path>
                </a:pathLst>
              </a:cu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78" name="Line 160"/>
              <p:cNvSpPr>
                <a:spLocks noChangeShapeType="1"/>
              </p:cNvSpPr>
              <p:nvPr/>
            </p:nvSpPr>
            <p:spPr bwMode="auto">
              <a:xfrm flipV="1">
                <a:off x="3416" y="1848"/>
                <a:ext cx="1248" cy="3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3576" name="Line 174"/>
            <p:cNvSpPr>
              <a:spLocks noChangeShapeType="1"/>
            </p:cNvSpPr>
            <p:nvPr/>
          </p:nvSpPr>
          <p:spPr bwMode="auto">
            <a:xfrm>
              <a:off x="3104" y="1632"/>
              <a:ext cx="312" cy="24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" name="Group 196"/>
          <p:cNvGrpSpPr>
            <a:grpSpLocks/>
          </p:cNvGrpSpPr>
          <p:nvPr/>
        </p:nvGrpSpPr>
        <p:grpSpPr bwMode="auto">
          <a:xfrm>
            <a:off x="1193800" y="2781300"/>
            <a:ext cx="6248400" cy="1714500"/>
            <a:chOff x="752" y="1752"/>
            <a:chExt cx="3936" cy="1080"/>
          </a:xfrm>
        </p:grpSpPr>
        <p:sp>
          <p:nvSpPr>
            <p:cNvPr id="23564" name="Rectangle 137"/>
            <p:cNvSpPr>
              <a:spLocks noChangeArrowheads="1"/>
            </p:cNvSpPr>
            <p:nvPr/>
          </p:nvSpPr>
          <p:spPr bwMode="auto">
            <a:xfrm>
              <a:off x="2552" y="1752"/>
              <a:ext cx="41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</a:rPr>
                <a:t>CsCl</a:t>
              </a:r>
              <a:endParaRPr lang="en-US"/>
            </a:p>
          </p:txBody>
        </p:sp>
        <p:grpSp>
          <p:nvGrpSpPr>
            <p:cNvPr id="16" name="Group 164"/>
            <p:cNvGrpSpPr>
              <a:grpSpLocks/>
            </p:cNvGrpSpPr>
            <p:nvPr/>
          </p:nvGrpSpPr>
          <p:grpSpPr bwMode="auto">
            <a:xfrm>
              <a:off x="752" y="1896"/>
              <a:ext cx="1768" cy="936"/>
              <a:chOff x="752" y="1896"/>
              <a:chExt cx="1768" cy="936"/>
            </a:xfrm>
          </p:grpSpPr>
          <p:sp>
            <p:nvSpPr>
              <p:cNvPr id="23570" name="Freeform 162"/>
              <p:cNvSpPr>
                <a:spLocks/>
              </p:cNvSpPr>
              <p:nvPr/>
            </p:nvSpPr>
            <p:spPr bwMode="auto">
              <a:xfrm>
                <a:off x="752" y="2728"/>
                <a:ext cx="112" cy="104"/>
              </a:xfrm>
              <a:custGeom>
                <a:avLst/>
                <a:gdLst>
                  <a:gd name="T0" fmla="*/ 0 w 112"/>
                  <a:gd name="T1" fmla="*/ 96 h 104"/>
                  <a:gd name="T2" fmla="*/ 56 w 112"/>
                  <a:gd name="T3" fmla="*/ 0 h 104"/>
                  <a:gd name="T4" fmla="*/ 56 w 112"/>
                  <a:gd name="T5" fmla="*/ 64 h 104"/>
                  <a:gd name="T6" fmla="*/ 112 w 112"/>
                  <a:gd name="T7" fmla="*/ 104 h 104"/>
                  <a:gd name="T8" fmla="*/ 0 w 112"/>
                  <a:gd name="T9" fmla="*/ 96 h 10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2"/>
                  <a:gd name="T16" fmla="*/ 0 h 104"/>
                  <a:gd name="T17" fmla="*/ 112 w 112"/>
                  <a:gd name="T18" fmla="*/ 104 h 10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2" h="104">
                    <a:moveTo>
                      <a:pt x="0" y="96"/>
                    </a:moveTo>
                    <a:lnTo>
                      <a:pt x="56" y="0"/>
                    </a:lnTo>
                    <a:lnTo>
                      <a:pt x="56" y="64"/>
                    </a:lnTo>
                    <a:lnTo>
                      <a:pt x="112" y="104"/>
                    </a:lnTo>
                    <a:lnTo>
                      <a:pt x="0" y="96"/>
                    </a:lnTo>
                    <a:close/>
                  </a:path>
                </a:pathLst>
              </a:cu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71" name="Line 163"/>
              <p:cNvSpPr>
                <a:spLocks noChangeShapeType="1"/>
              </p:cNvSpPr>
              <p:nvPr/>
            </p:nvSpPr>
            <p:spPr bwMode="auto">
              <a:xfrm flipV="1">
                <a:off x="808" y="1896"/>
                <a:ext cx="1712" cy="89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7" name="Group 167"/>
            <p:cNvGrpSpPr>
              <a:grpSpLocks/>
            </p:cNvGrpSpPr>
            <p:nvPr/>
          </p:nvGrpSpPr>
          <p:grpSpPr bwMode="auto">
            <a:xfrm rot="-223433">
              <a:off x="3368" y="1942"/>
              <a:ext cx="1320" cy="200"/>
              <a:chOff x="3368" y="1984"/>
              <a:chExt cx="1320" cy="200"/>
            </a:xfrm>
          </p:grpSpPr>
          <p:sp>
            <p:nvSpPr>
              <p:cNvPr id="23568" name="Freeform 165"/>
              <p:cNvSpPr>
                <a:spLocks/>
              </p:cNvSpPr>
              <p:nvPr/>
            </p:nvSpPr>
            <p:spPr bwMode="auto">
              <a:xfrm>
                <a:off x="4584" y="2072"/>
                <a:ext cx="104" cy="112"/>
              </a:xfrm>
              <a:custGeom>
                <a:avLst/>
                <a:gdLst>
                  <a:gd name="T0" fmla="*/ 104 w 104"/>
                  <a:gd name="T1" fmla="*/ 64 h 112"/>
                  <a:gd name="T2" fmla="*/ 0 w 104"/>
                  <a:gd name="T3" fmla="*/ 112 h 112"/>
                  <a:gd name="T4" fmla="*/ 40 w 104"/>
                  <a:gd name="T5" fmla="*/ 56 h 112"/>
                  <a:gd name="T6" fmla="*/ 16 w 104"/>
                  <a:gd name="T7" fmla="*/ 0 h 112"/>
                  <a:gd name="T8" fmla="*/ 104 w 104"/>
                  <a:gd name="T9" fmla="*/ 64 h 11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4"/>
                  <a:gd name="T16" fmla="*/ 0 h 112"/>
                  <a:gd name="T17" fmla="*/ 104 w 104"/>
                  <a:gd name="T18" fmla="*/ 112 h 11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4" h="112">
                    <a:moveTo>
                      <a:pt x="104" y="64"/>
                    </a:moveTo>
                    <a:lnTo>
                      <a:pt x="0" y="112"/>
                    </a:lnTo>
                    <a:lnTo>
                      <a:pt x="40" y="56"/>
                    </a:lnTo>
                    <a:lnTo>
                      <a:pt x="16" y="0"/>
                    </a:lnTo>
                    <a:lnTo>
                      <a:pt x="104" y="64"/>
                    </a:lnTo>
                    <a:close/>
                  </a:path>
                </a:pathLst>
              </a:cu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69" name="Line 166"/>
              <p:cNvSpPr>
                <a:spLocks noChangeShapeType="1"/>
              </p:cNvSpPr>
              <p:nvPr/>
            </p:nvSpPr>
            <p:spPr bwMode="auto">
              <a:xfrm>
                <a:off x="3368" y="1984"/>
                <a:ext cx="1256" cy="1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3567" name="Line 175"/>
            <p:cNvSpPr>
              <a:spLocks noChangeShapeType="1"/>
            </p:cNvSpPr>
            <p:nvPr/>
          </p:nvSpPr>
          <p:spPr bwMode="auto">
            <a:xfrm>
              <a:off x="3048" y="1856"/>
              <a:ext cx="320" cy="12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BF6769C-FE44-4197-85B2-3F4E800E2C47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31747" name="Rectangle 2"/>
          <p:cNvSpPr>
            <a:spLocks noChangeArrowheads="1"/>
          </p:cNvSpPr>
          <p:nvPr/>
        </p:nvSpPr>
        <p:spPr bwMode="auto">
          <a:xfrm>
            <a:off x="4876800" y="5181600"/>
            <a:ext cx="3962400" cy="533400"/>
          </a:xfrm>
          <a:prstGeom prst="rect">
            <a:avLst/>
          </a:prstGeom>
          <a:solidFill>
            <a:srgbClr val="CCCCFF"/>
          </a:solidFill>
          <a:ln w="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457200" y="1143000"/>
            <a:ext cx="23574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•  </a:t>
            </a:r>
            <a:r>
              <a:rPr lang="en-US">
                <a:solidFill>
                  <a:schemeClr val="accent2"/>
                </a:solidFill>
              </a:rPr>
              <a:t>Bond length</a:t>
            </a:r>
            <a:r>
              <a:rPr lang="en-US"/>
              <a:t>, </a:t>
            </a:r>
            <a:r>
              <a:rPr lang="en-US" i="1"/>
              <a:t>r</a:t>
            </a:r>
          </a:p>
        </p:txBody>
      </p:sp>
      <p:sp>
        <p:nvSpPr>
          <p:cNvPr id="31749" name="Rectangle 5"/>
          <p:cNvSpPr>
            <a:spLocks noChangeArrowheads="1"/>
          </p:cNvSpPr>
          <p:nvPr/>
        </p:nvSpPr>
        <p:spPr bwMode="auto">
          <a:xfrm>
            <a:off x="457200" y="2844800"/>
            <a:ext cx="26749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•  </a:t>
            </a:r>
            <a:r>
              <a:rPr lang="en-US">
                <a:solidFill>
                  <a:schemeClr val="accent2"/>
                </a:solidFill>
              </a:rPr>
              <a:t>Bond energy</a:t>
            </a:r>
            <a:r>
              <a:rPr lang="en-US"/>
              <a:t>, </a:t>
            </a:r>
            <a:r>
              <a:rPr lang="en-US" i="1"/>
              <a:t>E</a:t>
            </a:r>
            <a:r>
              <a:rPr lang="en-US" baseline="-25000"/>
              <a:t>o</a:t>
            </a:r>
          </a:p>
        </p:txBody>
      </p:sp>
      <p:sp>
        <p:nvSpPr>
          <p:cNvPr id="31750" name="Rectangle 7"/>
          <p:cNvSpPr>
            <a:spLocks noChangeArrowheads="1"/>
          </p:cNvSpPr>
          <p:nvPr/>
        </p:nvSpPr>
        <p:spPr bwMode="auto">
          <a:xfrm>
            <a:off x="4495800" y="1219200"/>
            <a:ext cx="3797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•  </a:t>
            </a:r>
            <a:r>
              <a:rPr lang="en-US">
                <a:solidFill>
                  <a:schemeClr val="accent2"/>
                </a:solidFill>
              </a:rPr>
              <a:t>Melting Temperature</a:t>
            </a:r>
            <a:r>
              <a:rPr lang="en-US"/>
              <a:t>, </a:t>
            </a:r>
            <a:r>
              <a:rPr lang="en-US" i="1"/>
              <a:t>T</a:t>
            </a:r>
            <a:r>
              <a:rPr lang="en-US" i="1" baseline="-25000"/>
              <a:t>m</a:t>
            </a:r>
            <a:endParaRPr lang="en-US" i="1"/>
          </a:p>
        </p:txBody>
      </p:sp>
      <p:sp>
        <p:nvSpPr>
          <p:cNvPr id="31751" name="Rectangle 10"/>
          <p:cNvSpPr>
            <a:spLocks noChangeArrowheads="1"/>
          </p:cNvSpPr>
          <p:nvPr/>
        </p:nvSpPr>
        <p:spPr bwMode="auto">
          <a:xfrm>
            <a:off x="4876800" y="5181600"/>
            <a:ext cx="36004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/>
              <a:t>T</a:t>
            </a:r>
            <a:r>
              <a:rPr lang="en-US" i="1" baseline="-25000"/>
              <a:t>m</a:t>
            </a:r>
            <a:r>
              <a:rPr lang="en-US"/>
              <a:t> is larger if </a:t>
            </a:r>
            <a:r>
              <a:rPr lang="en-US" i="1"/>
              <a:t>E</a:t>
            </a:r>
            <a:r>
              <a:rPr lang="en-US" baseline="-25000"/>
              <a:t>o</a:t>
            </a:r>
            <a:r>
              <a:rPr lang="en-US"/>
              <a:t> is larger.</a:t>
            </a:r>
          </a:p>
        </p:txBody>
      </p:sp>
      <p:sp>
        <p:nvSpPr>
          <p:cNvPr id="31752" name="Rectangle 11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81000"/>
            <a:ext cx="7924800" cy="533400"/>
          </a:xfrm>
        </p:spPr>
        <p:txBody>
          <a:bodyPr>
            <a:normAutofit fontScale="90000"/>
          </a:bodyPr>
          <a:lstStyle/>
          <a:p>
            <a:r>
              <a:rPr lang="en-US" smtClean="0"/>
              <a:t>Properties From Bonding: </a:t>
            </a:r>
            <a:r>
              <a:rPr lang="en-US" i="1" smtClean="0"/>
              <a:t>T</a:t>
            </a:r>
            <a:r>
              <a:rPr lang="en-US" i="1" baseline="-25000" smtClean="0"/>
              <a:t>m</a:t>
            </a:r>
            <a:endParaRPr lang="en-US" i="1" smtClean="0"/>
          </a:p>
        </p:txBody>
      </p:sp>
      <p:grpSp>
        <p:nvGrpSpPr>
          <p:cNvPr id="2" name="Group 84"/>
          <p:cNvGrpSpPr>
            <a:grpSpLocks/>
          </p:cNvGrpSpPr>
          <p:nvPr/>
        </p:nvGrpSpPr>
        <p:grpSpPr bwMode="auto">
          <a:xfrm>
            <a:off x="4783138" y="1749425"/>
            <a:ext cx="3475037" cy="3021013"/>
            <a:chOff x="3013" y="1102"/>
            <a:chExt cx="2189" cy="1903"/>
          </a:xfrm>
        </p:grpSpPr>
        <p:pic>
          <p:nvPicPr>
            <p:cNvPr id="31803" name="Picture 37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013" y="1275"/>
              <a:ext cx="2139" cy="1730"/>
            </a:xfrm>
            <a:prstGeom prst="rect">
              <a:avLst/>
            </a:prstGeom>
            <a:noFill/>
            <a:ln w="9525">
              <a:noFill/>
              <a:prstDash val="dash"/>
              <a:miter lim="800000"/>
              <a:headEnd/>
              <a:tailEnd/>
            </a:ln>
          </p:spPr>
        </p:pic>
        <p:grpSp>
          <p:nvGrpSpPr>
            <p:cNvPr id="3" name="Group 42"/>
            <p:cNvGrpSpPr>
              <a:grpSpLocks/>
            </p:cNvGrpSpPr>
            <p:nvPr/>
          </p:nvGrpSpPr>
          <p:grpSpPr bwMode="auto">
            <a:xfrm>
              <a:off x="3538" y="1871"/>
              <a:ext cx="168" cy="344"/>
              <a:chOff x="3520" y="1871"/>
              <a:chExt cx="168" cy="344"/>
            </a:xfrm>
          </p:grpSpPr>
          <p:sp>
            <p:nvSpPr>
              <p:cNvPr id="31807" name="Line 38"/>
              <p:cNvSpPr>
                <a:spLocks noChangeShapeType="1"/>
              </p:cNvSpPr>
              <p:nvPr/>
            </p:nvSpPr>
            <p:spPr bwMode="auto">
              <a:xfrm flipV="1">
                <a:off x="3600" y="2119"/>
                <a:ext cx="1" cy="96"/>
              </a:xfrm>
              <a:prstGeom prst="line">
                <a:avLst/>
              </a:prstGeom>
              <a:noFill/>
              <a:ln w="25400">
                <a:solidFill>
                  <a:srgbClr val="0088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808" name="Rectangle 39"/>
              <p:cNvSpPr>
                <a:spLocks noChangeArrowheads="1"/>
              </p:cNvSpPr>
              <p:nvPr/>
            </p:nvSpPr>
            <p:spPr bwMode="auto">
              <a:xfrm>
                <a:off x="3520" y="1871"/>
                <a:ext cx="64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i="1">
                    <a:solidFill>
                      <a:srgbClr val="008800"/>
                    </a:solidFill>
                  </a:rPr>
                  <a:t>r</a:t>
                </a:r>
                <a:endParaRPr lang="en-US" i="1"/>
              </a:p>
            </p:txBody>
          </p:sp>
          <p:sp>
            <p:nvSpPr>
              <p:cNvPr id="31809" name="Rectangle 40"/>
              <p:cNvSpPr>
                <a:spLocks noChangeArrowheads="1"/>
              </p:cNvSpPr>
              <p:nvPr/>
            </p:nvSpPr>
            <p:spPr bwMode="auto">
              <a:xfrm>
                <a:off x="3608" y="1951"/>
                <a:ext cx="80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800">
                    <a:solidFill>
                      <a:srgbClr val="008800"/>
                    </a:solidFill>
                  </a:rPr>
                  <a:t>o</a:t>
                </a:r>
                <a:endParaRPr lang="en-US"/>
              </a:p>
            </p:txBody>
          </p:sp>
        </p:grpSp>
        <p:sp>
          <p:nvSpPr>
            <p:cNvPr id="31805" name="Rectangle 44"/>
            <p:cNvSpPr>
              <a:spLocks noChangeArrowheads="1"/>
            </p:cNvSpPr>
            <p:nvPr/>
          </p:nvSpPr>
          <p:spPr bwMode="auto">
            <a:xfrm>
              <a:off x="5138" y="2006"/>
              <a:ext cx="64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i="1">
                  <a:solidFill>
                    <a:srgbClr val="000000"/>
                  </a:solidFill>
                </a:rPr>
                <a:t>r</a:t>
              </a:r>
              <a:endParaRPr lang="en-US" i="1"/>
            </a:p>
          </p:txBody>
        </p:sp>
        <p:sp>
          <p:nvSpPr>
            <p:cNvPr id="31806" name="Rectangle 52"/>
            <p:cNvSpPr>
              <a:spLocks noChangeArrowheads="1"/>
            </p:cNvSpPr>
            <p:nvPr/>
          </p:nvSpPr>
          <p:spPr bwMode="auto">
            <a:xfrm>
              <a:off x="3199" y="1102"/>
              <a:ext cx="609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</a:rPr>
                <a:t>Energy</a:t>
              </a:r>
              <a:endParaRPr lang="en-US"/>
            </a:p>
          </p:txBody>
        </p:sp>
      </p:grpSp>
      <p:grpSp>
        <p:nvGrpSpPr>
          <p:cNvPr id="4" name="Group 109"/>
          <p:cNvGrpSpPr>
            <a:grpSpLocks/>
          </p:cNvGrpSpPr>
          <p:nvPr/>
        </p:nvGrpSpPr>
        <p:grpSpPr bwMode="auto">
          <a:xfrm>
            <a:off x="801688" y="1833563"/>
            <a:ext cx="2551112" cy="703262"/>
            <a:chOff x="505" y="1155"/>
            <a:chExt cx="1607" cy="443"/>
          </a:xfrm>
        </p:grpSpPr>
        <p:sp>
          <p:nvSpPr>
            <p:cNvPr id="31784" name="Oval 55"/>
            <p:cNvSpPr>
              <a:spLocks noChangeArrowheads="1"/>
            </p:cNvSpPr>
            <p:nvPr/>
          </p:nvSpPr>
          <p:spPr bwMode="auto">
            <a:xfrm>
              <a:off x="767" y="1155"/>
              <a:ext cx="160" cy="160"/>
            </a:xfrm>
            <a:prstGeom prst="ellipse">
              <a:avLst/>
            </a:prstGeom>
            <a:solidFill>
              <a:srgbClr val="BBBBB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85" name="Freeform 56"/>
            <p:cNvSpPr>
              <a:spLocks/>
            </p:cNvSpPr>
            <p:nvPr/>
          </p:nvSpPr>
          <p:spPr bwMode="auto">
            <a:xfrm>
              <a:off x="922" y="1176"/>
              <a:ext cx="787" cy="160"/>
            </a:xfrm>
            <a:custGeom>
              <a:avLst/>
              <a:gdLst>
                <a:gd name="T0" fmla="*/ 0 w 736"/>
                <a:gd name="T1" fmla="*/ 64 h 160"/>
                <a:gd name="T2" fmla="*/ 119 w 736"/>
                <a:gd name="T3" fmla="*/ 64 h 160"/>
                <a:gd name="T4" fmla="*/ 165 w 736"/>
                <a:gd name="T5" fmla="*/ 152 h 160"/>
                <a:gd name="T6" fmla="*/ 229 w 736"/>
                <a:gd name="T7" fmla="*/ 0 h 160"/>
                <a:gd name="T8" fmla="*/ 302 w 736"/>
                <a:gd name="T9" fmla="*/ 152 h 160"/>
                <a:gd name="T10" fmla="*/ 366 w 736"/>
                <a:gd name="T11" fmla="*/ 8 h 160"/>
                <a:gd name="T12" fmla="*/ 420 w 736"/>
                <a:gd name="T13" fmla="*/ 152 h 160"/>
                <a:gd name="T14" fmla="*/ 494 w 736"/>
                <a:gd name="T15" fmla="*/ 8 h 160"/>
                <a:gd name="T16" fmla="*/ 540 w 736"/>
                <a:gd name="T17" fmla="*/ 160 h 160"/>
                <a:gd name="T18" fmla="*/ 613 w 736"/>
                <a:gd name="T19" fmla="*/ 16 h 160"/>
                <a:gd name="T20" fmla="*/ 659 w 736"/>
                <a:gd name="T21" fmla="*/ 152 h 160"/>
                <a:gd name="T22" fmla="*/ 713 w 736"/>
                <a:gd name="T23" fmla="*/ 64 h 160"/>
                <a:gd name="T24" fmla="*/ 842 w 736"/>
                <a:gd name="T25" fmla="*/ 64 h 16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736"/>
                <a:gd name="T40" fmla="*/ 0 h 160"/>
                <a:gd name="T41" fmla="*/ 736 w 736"/>
                <a:gd name="T42" fmla="*/ 160 h 16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736" h="160">
                  <a:moveTo>
                    <a:pt x="0" y="64"/>
                  </a:moveTo>
                  <a:lnTo>
                    <a:pt x="104" y="64"/>
                  </a:lnTo>
                  <a:lnTo>
                    <a:pt x="144" y="152"/>
                  </a:lnTo>
                  <a:lnTo>
                    <a:pt x="200" y="0"/>
                  </a:lnTo>
                  <a:lnTo>
                    <a:pt x="264" y="152"/>
                  </a:lnTo>
                  <a:lnTo>
                    <a:pt x="320" y="8"/>
                  </a:lnTo>
                  <a:lnTo>
                    <a:pt x="368" y="152"/>
                  </a:lnTo>
                  <a:lnTo>
                    <a:pt x="432" y="8"/>
                  </a:lnTo>
                  <a:lnTo>
                    <a:pt x="472" y="160"/>
                  </a:lnTo>
                  <a:lnTo>
                    <a:pt x="536" y="16"/>
                  </a:lnTo>
                  <a:lnTo>
                    <a:pt x="576" y="152"/>
                  </a:lnTo>
                  <a:lnTo>
                    <a:pt x="624" y="64"/>
                  </a:lnTo>
                  <a:lnTo>
                    <a:pt x="736" y="64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86" name="Oval 58"/>
            <p:cNvSpPr>
              <a:spLocks noChangeArrowheads="1"/>
            </p:cNvSpPr>
            <p:nvPr/>
          </p:nvSpPr>
          <p:spPr bwMode="auto">
            <a:xfrm>
              <a:off x="1688" y="1156"/>
              <a:ext cx="160" cy="160"/>
            </a:xfrm>
            <a:prstGeom prst="ellipse">
              <a:avLst/>
            </a:prstGeom>
            <a:solidFill>
              <a:srgbClr val="BBBBB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87" name="Line 59"/>
            <p:cNvSpPr>
              <a:spLocks noChangeShapeType="1"/>
            </p:cNvSpPr>
            <p:nvPr/>
          </p:nvSpPr>
          <p:spPr bwMode="auto">
            <a:xfrm>
              <a:off x="848" y="1312"/>
              <a:ext cx="1" cy="6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88" name="Line 60"/>
            <p:cNvSpPr>
              <a:spLocks noChangeShapeType="1"/>
            </p:cNvSpPr>
            <p:nvPr/>
          </p:nvSpPr>
          <p:spPr bwMode="auto">
            <a:xfrm>
              <a:off x="848" y="1456"/>
              <a:ext cx="1" cy="4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89" name="Line 61"/>
            <p:cNvSpPr>
              <a:spLocks noChangeShapeType="1"/>
            </p:cNvSpPr>
            <p:nvPr/>
          </p:nvSpPr>
          <p:spPr bwMode="auto">
            <a:xfrm>
              <a:off x="1760" y="1320"/>
              <a:ext cx="1" cy="6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90" name="Line 62"/>
            <p:cNvSpPr>
              <a:spLocks noChangeShapeType="1"/>
            </p:cNvSpPr>
            <p:nvPr/>
          </p:nvSpPr>
          <p:spPr bwMode="auto">
            <a:xfrm>
              <a:off x="1760" y="1464"/>
              <a:ext cx="1" cy="4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5" name="Group 83"/>
            <p:cNvGrpSpPr>
              <a:grpSpLocks/>
            </p:cNvGrpSpPr>
            <p:nvPr/>
          </p:nvGrpSpPr>
          <p:grpSpPr bwMode="auto">
            <a:xfrm>
              <a:off x="1840" y="1208"/>
              <a:ext cx="272" cy="56"/>
              <a:chOff x="1840" y="1216"/>
              <a:chExt cx="272" cy="56"/>
            </a:xfrm>
          </p:grpSpPr>
          <p:sp>
            <p:nvSpPr>
              <p:cNvPr id="31801" name="Freeform 63"/>
              <p:cNvSpPr>
                <a:spLocks/>
              </p:cNvSpPr>
              <p:nvPr/>
            </p:nvSpPr>
            <p:spPr bwMode="auto">
              <a:xfrm>
                <a:off x="2040" y="1216"/>
                <a:ext cx="72" cy="56"/>
              </a:xfrm>
              <a:custGeom>
                <a:avLst/>
                <a:gdLst>
                  <a:gd name="T0" fmla="*/ 72 w 72"/>
                  <a:gd name="T1" fmla="*/ 24 h 56"/>
                  <a:gd name="T2" fmla="*/ 0 w 72"/>
                  <a:gd name="T3" fmla="*/ 56 h 56"/>
                  <a:gd name="T4" fmla="*/ 0 w 72"/>
                  <a:gd name="T5" fmla="*/ 24 h 56"/>
                  <a:gd name="T6" fmla="*/ 0 w 72"/>
                  <a:gd name="T7" fmla="*/ 0 h 56"/>
                  <a:gd name="T8" fmla="*/ 72 w 72"/>
                  <a:gd name="T9" fmla="*/ 24 h 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"/>
                  <a:gd name="T16" fmla="*/ 0 h 56"/>
                  <a:gd name="T17" fmla="*/ 72 w 72"/>
                  <a:gd name="T18" fmla="*/ 56 h 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" h="56">
                    <a:moveTo>
                      <a:pt x="72" y="24"/>
                    </a:moveTo>
                    <a:lnTo>
                      <a:pt x="0" y="56"/>
                    </a:lnTo>
                    <a:lnTo>
                      <a:pt x="0" y="24"/>
                    </a:lnTo>
                    <a:lnTo>
                      <a:pt x="0" y="0"/>
                    </a:lnTo>
                    <a:lnTo>
                      <a:pt x="72" y="24"/>
                    </a:lnTo>
                    <a:close/>
                  </a:path>
                </a:pathLst>
              </a:cu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802" name="Line 65"/>
              <p:cNvSpPr>
                <a:spLocks noChangeShapeType="1"/>
              </p:cNvSpPr>
              <p:nvPr/>
            </p:nvSpPr>
            <p:spPr bwMode="auto">
              <a:xfrm>
                <a:off x="1840" y="1243"/>
                <a:ext cx="200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6" name="Group 82"/>
            <p:cNvGrpSpPr>
              <a:grpSpLocks/>
            </p:cNvGrpSpPr>
            <p:nvPr/>
          </p:nvGrpSpPr>
          <p:grpSpPr bwMode="auto">
            <a:xfrm>
              <a:off x="505" y="1207"/>
              <a:ext cx="264" cy="56"/>
              <a:chOff x="496" y="1216"/>
              <a:chExt cx="264" cy="56"/>
            </a:xfrm>
          </p:grpSpPr>
          <p:sp>
            <p:nvSpPr>
              <p:cNvPr id="31799" name="Freeform 67"/>
              <p:cNvSpPr>
                <a:spLocks/>
              </p:cNvSpPr>
              <p:nvPr/>
            </p:nvSpPr>
            <p:spPr bwMode="auto">
              <a:xfrm>
                <a:off x="496" y="1216"/>
                <a:ext cx="64" cy="56"/>
              </a:xfrm>
              <a:custGeom>
                <a:avLst/>
                <a:gdLst>
                  <a:gd name="T0" fmla="*/ 0 w 64"/>
                  <a:gd name="T1" fmla="*/ 24 h 56"/>
                  <a:gd name="T2" fmla="*/ 64 w 64"/>
                  <a:gd name="T3" fmla="*/ 0 h 56"/>
                  <a:gd name="T4" fmla="*/ 64 w 64"/>
                  <a:gd name="T5" fmla="*/ 24 h 56"/>
                  <a:gd name="T6" fmla="*/ 64 w 64"/>
                  <a:gd name="T7" fmla="*/ 56 h 56"/>
                  <a:gd name="T8" fmla="*/ 0 w 64"/>
                  <a:gd name="T9" fmla="*/ 24 h 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4"/>
                  <a:gd name="T16" fmla="*/ 0 h 56"/>
                  <a:gd name="T17" fmla="*/ 64 w 64"/>
                  <a:gd name="T18" fmla="*/ 56 h 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4" h="56">
                    <a:moveTo>
                      <a:pt x="0" y="24"/>
                    </a:moveTo>
                    <a:lnTo>
                      <a:pt x="64" y="0"/>
                    </a:lnTo>
                    <a:lnTo>
                      <a:pt x="64" y="24"/>
                    </a:lnTo>
                    <a:lnTo>
                      <a:pt x="64" y="56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800" name="Line 69"/>
              <p:cNvSpPr>
                <a:spLocks noChangeShapeType="1"/>
              </p:cNvSpPr>
              <p:nvPr/>
            </p:nvSpPr>
            <p:spPr bwMode="auto">
              <a:xfrm>
                <a:off x="560" y="1243"/>
                <a:ext cx="200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" name="Group 78"/>
            <p:cNvGrpSpPr>
              <a:grpSpLocks/>
            </p:cNvGrpSpPr>
            <p:nvPr/>
          </p:nvGrpSpPr>
          <p:grpSpPr bwMode="auto">
            <a:xfrm>
              <a:off x="848" y="1424"/>
              <a:ext cx="912" cy="112"/>
              <a:chOff x="848" y="1424"/>
              <a:chExt cx="912" cy="112"/>
            </a:xfrm>
          </p:grpSpPr>
          <p:sp>
            <p:nvSpPr>
              <p:cNvPr id="31796" name="Freeform 75"/>
              <p:cNvSpPr>
                <a:spLocks/>
              </p:cNvSpPr>
              <p:nvPr/>
            </p:nvSpPr>
            <p:spPr bwMode="auto">
              <a:xfrm>
                <a:off x="848" y="1424"/>
                <a:ext cx="96" cy="112"/>
              </a:xfrm>
              <a:custGeom>
                <a:avLst/>
                <a:gdLst>
                  <a:gd name="T0" fmla="*/ 0 w 96"/>
                  <a:gd name="T1" fmla="*/ 56 h 112"/>
                  <a:gd name="T2" fmla="*/ 96 w 96"/>
                  <a:gd name="T3" fmla="*/ 0 h 112"/>
                  <a:gd name="T4" fmla="*/ 64 w 96"/>
                  <a:gd name="T5" fmla="*/ 56 h 112"/>
                  <a:gd name="T6" fmla="*/ 96 w 96"/>
                  <a:gd name="T7" fmla="*/ 112 h 112"/>
                  <a:gd name="T8" fmla="*/ 0 w 96"/>
                  <a:gd name="T9" fmla="*/ 56 h 11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6"/>
                  <a:gd name="T16" fmla="*/ 0 h 112"/>
                  <a:gd name="T17" fmla="*/ 96 w 96"/>
                  <a:gd name="T18" fmla="*/ 112 h 11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6" h="112">
                    <a:moveTo>
                      <a:pt x="0" y="56"/>
                    </a:moveTo>
                    <a:lnTo>
                      <a:pt x="96" y="0"/>
                    </a:lnTo>
                    <a:lnTo>
                      <a:pt x="64" y="56"/>
                    </a:lnTo>
                    <a:lnTo>
                      <a:pt x="96" y="112"/>
                    </a:lnTo>
                    <a:lnTo>
                      <a:pt x="0" y="56"/>
                    </a:lnTo>
                    <a:close/>
                  </a:path>
                </a:pathLst>
              </a:cu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97" name="Freeform 76"/>
              <p:cNvSpPr>
                <a:spLocks/>
              </p:cNvSpPr>
              <p:nvPr/>
            </p:nvSpPr>
            <p:spPr bwMode="auto">
              <a:xfrm>
                <a:off x="1664" y="1424"/>
                <a:ext cx="96" cy="112"/>
              </a:xfrm>
              <a:custGeom>
                <a:avLst/>
                <a:gdLst>
                  <a:gd name="T0" fmla="*/ 96 w 96"/>
                  <a:gd name="T1" fmla="*/ 56 h 112"/>
                  <a:gd name="T2" fmla="*/ 0 w 96"/>
                  <a:gd name="T3" fmla="*/ 112 h 112"/>
                  <a:gd name="T4" fmla="*/ 32 w 96"/>
                  <a:gd name="T5" fmla="*/ 56 h 112"/>
                  <a:gd name="T6" fmla="*/ 0 w 96"/>
                  <a:gd name="T7" fmla="*/ 0 h 112"/>
                  <a:gd name="T8" fmla="*/ 96 w 96"/>
                  <a:gd name="T9" fmla="*/ 56 h 11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6"/>
                  <a:gd name="T16" fmla="*/ 0 h 112"/>
                  <a:gd name="T17" fmla="*/ 96 w 96"/>
                  <a:gd name="T18" fmla="*/ 112 h 11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6" h="112">
                    <a:moveTo>
                      <a:pt x="96" y="56"/>
                    </a:moveTo>
                    <a:lnTo>
                      <a:pt x="0" y="112"/>
                    </a:lnTo>
                    <a:lnTo>
                      <a:pt x="32" y="56"/>
                    </a:lnTo>
                    <a:lnTo>
                      <a:pt x="0" y="0"/>
                    </a:lnTo>
                    <a:lnTo>
                      <a:pt x="96" y="56"/>
                    </a:lnTo>
                    <a:close/>
                  </a:path>
                </a:pathLst>
              </a:cu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98" name="Line 77"/>
              <p:cNvSpPr>
                <a:spLocks noChangeShapeType="1"/>
              </p:cNvSpPr>
              <p:nvPr/>
            </p:nvSpPr>
            <p:spPr bwMode="auto">
              <a:xfrm>
                <a:off x="912" y="1480"/>
                <a:ext cx="784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1794" name="Rectangle 79"/>
            <p:cNvSpPr>
              <a:spLocks noChangeArrowheads="1"/>
            </p:cNvSpPr>
            <p:nvPr/>
          </p:nvSpPr>
          <p:spPr bwMode="auto">
            <a:xfrm>
              <a:off x="1272" y="1368"/>
              <a:ext cx="144" cy="22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95" name="Rectangle 80"/>
            <p:cNvSpPr>
              <a:spLocks noChangeArrowheads="1"/>
            </p:cNvSpPr>
            <p:nvPr/>
          </p:nvSpPr>
          <p:spPr bwMode="auto">
            <a:xfrm>
              <a:off x="1298" y="1368"/>
              <a:ext cx="64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i="1">
                  <a:solidFill>
                    <a:srgbClr val="000000"/>
                  </a:solidFill>
                </a:rPr>
                <a:t>r</a:t>
              </a:r>
              <a:endParaRPr lang="en-US" i="1"/>
            </a:p>
          </p:txBody>
        </p:sp>
      </p:grpSp>
      <p:grpSp>
        <p:nvGrpSpPr>
          <p:cNvPr id="8" name="Group 46"/>
          <p:cNvGrpSpPr>
            <a:grpSpLocks/>
          </p:cNvGrpSpPr>
          <p:nvPr/>
        </p:nvGrpSpPr>
        <p:grpSpPr bwMode="auto">
          <a:xfrm>
            <a:off x="6048375" y="4462463"/>
            <a:ext cx="1219200" cy="428625"/>
            <a:chOff x="3720" y="2784"/>
            <a:chExt cx="768" cy="270"/>
          </a:xfrm>
        </p:grpSpPr>
        <p:sp>
          <p:nvSpPr>
            <p:cNvPr id="31782" name="Rectangle 47"/>
            <p:cNvSpPr>
              <a:spLocks noChangeArrowheads="1"/>
            </p:cNvSpPr>
            <p:nvPr/>
          </p:nvSpPr>
          <p:spPr bwMode="auto">
            <a:xfrm>
              <a:off x="3720" y="2784"/>
              <a:ext cx="76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</a:rPr>
                <a:t>larger </a:t>
              </a:r>
              <a:r>
                <a:rPr lang="en-US" i="1">
                  <a:solidFill>
                    <a:srgbClr val="000000"/>
                  </a:solidFill>
                </a:rPr>
                <a:t>T</a:t>
              </a:r>
              <a:r>
                <a:rPr lang="en-US" i="1" baseline="-25000">
                  <a:solidFill>
                    <a:srgbClr val="000000"/>
                  </a:solidFill>
                </a:rPr>
                <a:t>m</a:t>
              </a:r>
              <a:endParaRPr lang="en-US" i="1"/>
            </a:p>
          </p:txBody>
        </p:sp>
        <p:sp>
          <p:nvSpPr>
            <p:cNvPr id="31783" name="Rectangle 48"/>
            <p:cNvSpPr>
              <a:spLocks noChangeArrowheads="1"/>
            </p:cNvSpPr>
            <p:nvPr/>
          </p:nvSpPr>
          <p:spPr bwMode="auto">
            <a:xfrm>
              <a:off x="4384" y="2824"/>
              <a:ext cx="0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endParaRPr lang="en-US" i="1"/>
            </a:p>
          </p:txBody>
        </p:sp>
      </p:grpSp>
      <p:grpSp>
        <p:nvGrpSpPr>
          <p:cNvPr id="9" name="Group 49"/>
          <p:cNvGrpSpPr>
            <a:grpSpLocks/>
          </p:cNvGrpSpPr>
          <p:nvPr/>
        </p:nvGrpSpPr>
        <p:grpSpPr bwMode="auto">
          <a:xfrm>
            <a:off x="6438900" y="3668713"/>
            <a:ext cx="1422400" cy="428625"/>
            <a:chOff x="3768" y="2392"/>
            <a:chExt cx="896" cy="270"/>
          </a:xfrm>
        </p:grpSpPr>
        <p:sp>
          <p:nvSpPr>
            <p:cNvPr id="31780" name="Rectangle 50"/>
            <p:cNvSpPr>
              <a:spLocks noChangeArrowheads="1"/>
            </p:cNvSpPr>
            <p:nvPr/>
          </p:nvSpPr>
          <p:spPr bwMode="auto">
            <a:xfrm>
              <a:off x="3768" y="2392"/>
              <a:ext cx="89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0066FF"/>
                  </a:solidFill>
                </a:rPr>
                <a:t>smaller </a:t>
              </a:r>
              <a:r>
                <a:rPr lang="en-US" i="1">
                  <a:solidFill>
                    <a:srgbClr val="0066FF"/>
                  </a:solidFill>
                </a:rPr>
                <a:t>T</a:t>
              </a:r>
              <a:r>
                <a:rPr lang="en-US" i="1" baseline="-25000">
                  <a:solidFill>
                    <a:srgbClr val="0066FF"/>
                  </a:solidFill>
                </a:rPr>
                <a:t>m</a:t>
              </a:r>
              <a:endParaRPr lang="en-US" i="1"/>
            </a:p>
          </p:txBody>
        </p:sp>
        <p:sp>
          <p:nvSpPr>
            <p:cNvPr id="31781" name="Rectangle 51"/>
            <p:cNvSpPr>
              <a:spLocks noChangeArrowheads="1"/>
            </p:cNvSpPr>
            <p:nvPr/>
          </p:nvSpPr>
          <p:spPr bwMode="auto">
            <a:xfrm>
              <a:off x="4552" y="2432"/>
              <a:ext cx="0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endParaRPr lang="en-US"/>
            </a:p>
          </p:txBody>
        </p:sp>
      </p:grpSp>
      <p:grpSp>
        <p:nvGrpSpPr>
          <p:cNvPr id="10" name="Group 85"/>
          <p:cNvGrpSpPr>
            <a:grpSpLocks/>
          </p:cNvGrpSpPr>
          <p:nvPr/>
        </p:nvGrpSpPr>
        <p:grpSpPr bwMode="auto">
          <a:xfrm>
            <a:off x="725488" y="3517900"/>
            <a:ext cx="3228975" cy="2435225"/>
            <a:chOff x="457" y="2216"/>
            <a:chExt cx="2034" cy="1534"/>
          </a:xfrm>
        </p:grpSpPr>
        <p:pic>
          <p:nvPicPr>
            <p:cNvPr id="31758" name="Picture 86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57" y="2310"/>
              <a:ext cx="1850" cy="1407"/>
            </a:xfrm>
            <a:prstGeom prst="rect">
              <a:avLst/>
            </a:prstGeom>
            <a:noFill/>
            <a:ln w="9525">
              <a:noFill/>
              <a:prstDash val="dash"/>
              <a:miter lim="800000"/>
              <a:headEnd/>
              <a:tailEnd/>
            </a:ln>
          </p:spPr>
        </p:pic>
        <p:sp>
          <p:nvSpPr>
            <p:cNvPr id="31759" name="Line 87"/>
            <p:cNvSpPr>
              <a:spLocks noChangeShapeType="1"/>
            </p:cNvSpPr>
            <p:nvPr/>
          </p:nvSpPr>
          <p:spPr bwMode="auto">
            <a:xfrm>
              <a:off x="928" y="3510"/>
              <a:ext cx="64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60" name="Line 88"/>
            <p:cNvSpPr>
              <a:spLocks noChangeShapeType="1"/>
            </p:cNvSpPr>
            <p:nvPr/>
          </p:nvSpPr>
          <p:spPr bwMode="auto">
            <a:xfrm>
              <a:off x="1072" y="3510"/>
              <a:ext cx="64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61" name="Line 89"/>
            <p:cNvSpPr>
              <a:spLocks noChangeShapeType="1"/>
            </p:cNvSpPr>
            <p:nvPr/>
          </p:nvSpPr>
          <p:spPr bwMode="auto">
            <a:xfrm>
              <a:off x="1216" y="3510"/>
              <a:ext cx="64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62" name="Line 90"/>
            <p:cNvSpPr>
              <a:spLocks noChangeShapeType="1"/>
            </p:cNvSpPr>
            <p:nvPr/>
          </p:nvSpPr>
          <p:spPr bwMode="auto">
            <a:xfrm>
              <a:off x="1360" y="3510"/>
              <a:ext cx="64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63" name="Line 91"/>
            <p:cNvSpPr>
              <a:spLocks noChangeShapeType="1"/>
            </p:cNvSpPr>
            <p:nvPr/>
          </p:nvSpPr>
          <p:spPr bwMode="auto">
            <a:xfrm>
              <a:off x="1504" y="3510"/>
              <a:ext cx="64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64" name="Line 92"/>
            <p:cNvSpPr>
              <a:spLocks noChangeShapeType="1"/>
            </p:cNvSpPr>
            <p:nvPr/>
          </p:nvSpPr>
          <p:spPr bwMode="auto">
            <a:xfrm>
              <a:off x="1648" y="3510"/>
              <a:ext cx="64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1" name="Group 93"/>
            <p:cNvGrpSpPr>
              <a:grpSpLocks/>
            </p:cNvGrpSpPr>
            <p:nvPr/>
          </p:nvGrpSpPr>
          <p:grpSpPr bwMode="auto">
            <a:xfrm>
              <a:off x="1688" y="3108"/>
              <a:ext cx="48" cy="404"/>
              <a:chOff x="1688" y="3120"/>
              <a:chExt cx="48" cy="392"/>
            </a:xfrm>
          </p:grpSpPr>
          <p:sp>
            <p:nvSpPr>
              <p:cNvPr id="31777" name="Freeform 94"/>
              <p:cNvSpPr>
                <a:spLocks/>
              </p:cNvSpPr>
              <p:nvPr/>
            </p:nvSpPr>
            <p:spPr bwMode="auto">
              <a:xfrm>
                <a:off x="1688" y="3440"/>
                <a:ext cx="48" cy="72"/>
              </a:xfrm>
              <a:custGeom>
                <a:avLst/>
                <a:gdLst>
                  <a:gd name="T0" fmla="*/ 24 w 48"/>
                  <a:gd name="T1" fmla="*/ 72 h 72"/>
                  <a:gd name="T2" fmla="*/ 0 w 48"/>
                  <a:gd name="T3" fmla="*/ 0 h 72"/>
                  <a:gd name="T4" fmla="*/ 24 w 48"/>
                  <a:gd name="T5" fmla="*/ 0 h 72"/>
                  <a:gd name="T6" fmla="*/ 48 w 48"/>
                  <a:gd name="T7" fmla="*/ 0 h 72"/>
                  <a:gd name="T8" fmla="*/ 24 w 48"/>
                  <a:gd name="T9" fmla="*/ 72 h 7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8"/>
                  <a:gd name="T16" fmla="*/ 0 h 72"/>
                  <a:gd name="T17" fmla="*/ 48 w 48"/>
                  <a:gd name="T18" fmla="*/ 72 h 7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8" h="72">
                    <a:moveTo>
                      <a:pt x="24" y="72"/>
                    </a:moveTo>
                    <a:lnTo>
                      <a:pt x="0" y="0"/>
                    </a:lnTo>
                    <a:lnTo>
                      <a:pt x="24" y="0"/>
                    </a:lnTo>
                    <a:lnTo>
                      <a:pt x="48" y="0"/>
                    </a:lnTo>
                    <a:lnTo>
                      <a:pt x="24" y="72"/>
                    </a:lnTo>
                    <a:close/>
                  </a:path>
                </a:pathLst>
              </a:cu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78" name="Freeform 95"/>
              <p:cNvSpPr>
                <a:spLocks/>
              </p:cNvSpPr>
              <p:nvPr/>
            </p:nvSpPr>
            <p:spPr bwMode="auto">
              <a:xfrm>
                <a:off x="1688" y="3120"/>
                <a:ext cx="48" cy="72"/>
              </a:xfrm>
              <a:custGeom>
                <a:avLst/>
                <a:gdLst>
                  <a:gd name="T0" fmla="*/ 24 w 48"/>
                  <a:gd name="T1" fmla="*/ 0 h 72"/>
                  <a:gd name="T2" fmla="*/ 48 w 48"/>
                  <a:gd name="T3" fmla="*/ 72 h 72"/>
                  <a:gd name="T4" fmla="*/ 24 w 48"/>
                  <a:gd name="T5" fmla="*/ 72 h 72"/>
                  <a:gd name="T6" fmla="*/ 0 w 48"/>
                  <a:gd name="T7" fmla="*/ 72 h 72"/>
                  <a:gd name="T8" fmla="*/ 24 w 48"/>
                  <a:gd name="T9" fmla="*/ 0 h 7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8"/>
                  <a:gd name="T16" fmla="*/ 0 h 72"/>
                  <a:gd name="T17" fmla="*/ 48 w 48"/>
                  <a:gd name="T18" fmla="*/ 72 h 7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8" h="72">
                    <a:moveTo>
                      <a:pt x="24" y="0"/>
                    </a:moveTo>
                    <a:lnTo>
                      <a:pt x="48" y="72"/>
                    </a:lnTo>
                    <a:lnTo>
                      <a:pt x="24" y="72"/>
                    </a:lnTo>
                    <a:lnTo>
                      <a:pt x="0" y="72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79" name="Line 96"/>
              <p:cNvSpPr>
                <a:spLocks noChangeShapeType="1"/>
              </p:cNvSpPr>
              <p:nvPr/>
            </p:nvSpPr>
            <p:spPr bwMode="auto">
              <a:xfrm flipV="1">
                <a:off x="1712" y="3192"/>
                <a:ext cx="1" cy="24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1766" name="Rectangle 97"/>
            <p:cNvSpPr>
              <a:spLocks noChangeArrowheads="1"/>
            </p:cNvSpPr>
            <p:nvPr/>
          </p:nvSpPr>
          <p:spPr bwMode="auto">
            <a:xfrm>
              <a:off x="1768" y="3240"/>
              <a:ext cx="199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i="1">
                  <a:solidFill>
                    <a:srgbClr val="000000"/>
                  </a:solidFill>
                </a:rPr>
                <a:t>E</a:t>
              </a:r>
              <a:r>
                <a:rPr lang="en-US" baseline="-25000"/>
                <a:t>o</a:t>
              </a:r>
            </a:p>
          </p:txBody>
        </p:sp>
        <p:sp>
          <p:nvSpPr>
            <p:cNvPr id="31767" name="Rectangle 98"/>
            <p:cNvSpPr>
              <a:spLocks noChangeArrowheads="1"/>
            </p:cNvSpPr>
            <p:nvPr/>
          </p:nvSpPr>
          <p:spPr bwMode="auto">
            <a:xfrm>
              <a:off x="1896" y="3280"/>
              <a:ext cx="0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31768" name="Rectangle 99"/>
            <p:cNvSpPr>
              <a:spLocks noChangeArrowheads="1"/>
            </p:cNvSpPr>
            <p:nvPr/>
          </p:nvSpPr>
          <p:spPr bwMode="auto">
            <a:xfrm>
              <a:off x="2008" y="3240"/>
              <a:ext cx="219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</a:rPr>
                <a:t>=  </a:t>
              </a:r>
              <a:endParaRPr lang="en-US"/>
            </a:p>
          </p:txBody>
        </p:sp>
        <p:sp>
          <p:nvSpPr>
            <p:cNvPr id="31769" name="Rectangle 100"/>
            <p:cNvSpPr>
              <a:spLocks noChangeArrowheads="1"/>
            </p:cNvSpPr>
            <p:nvPr/>
          </p:nvSpPr>
          <p:spPr bwMode="auto">
            <a:xfrm>
              <a:off x="1296" y="3520"/>
              <a:ext cx="1195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</a:rPr>
                <a:t>“bond energy”</a:t>
              </a:r>
              <a:endParaRPr lang="en-US"/>
            </a:p>
          </p:txBody>
        </p:sp>
        <p:sp>
          <p:nvSpPr>
            <p:cNvPr id="31770" name="Line 101"/>
            <p:cNvSpPr>
              <a:spLocks noChangeShapeType="1"/>
            </p:cNvSpPr>
            <p:nvPr/>
          </p:nvSpPr>
          <p:spPr bwMode="auto">
            <a:xfrm flipV="1">
              <a:off x="888" y="3062"/>
              <a:ext cx="1" cy="96"/>
            </a:xfrm>
            <a:prstGeom prst="line">
              <a:avLst/>
            </a:prstGeom>
            <a:noFill/>
            <a:ln w="25400">
              <a:solidFill>
                <a:srgbClr val="0088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71" name="Rectangle 102"/>
            <p:cNvSpPr>
              <a:spLocks noChangeArrowheads="1"/>
            </p:cNvSpPr>
            <p:nvPr/>
          </p:nvSpPr>
          <p:spPr bwMode="auto">
            <a:xfrm>
              <a:off x="656" y="2216"/>
              <a:ext cx="609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</a:rPr>
                <a:t>Energy</a:t>
              </a:r>
              <a:endParaRPr lang="en-US"/>
            </a:p>
          </p:txBody>
        </p:sp>
        <p:sp>
          <p:nvSpPr>
            <p:cNvPr id="31772" name="Rectangle 103"/>
            <p:cNvSpPr>
              <a:spLocks noChangeArrowheads="1"/>
            </p:cNvSpPr>
            <p:nvPr/>
          </p:nvSpPr>
          <p:spPr bwMode="auto">
            <a:xfrm>
              <a:off x="808" y="2832"/>
              <a:ext cx="64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i="1">
                  <a:solidFill>
                    <a:srgbClr val="008800"/>
                  </a:solidFill>
                </a:rPr>
                <a:t>r</a:t>
              </a:r>
              <a:endParaRPr lang="en-US" i="1"/>
            </a:p>
          </p:txBody>
        </p:sp>
        <p:sp>
          <p:nvSpPr>
            <p:cNvPr id="31773" name="Rectangle 104"/>
            <p:cNvSpPr>
              <a:spLocks noChangeArrowheads="1"/>
            </p:cNvSpPr>
            <p:nvPr/>
          </p:nvSpPr>
          <p:spPr bwMode="auto">
            <a:xfrm>
              <a:off x="896" y="2912"/>
              <a:ext cx="8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8800"/>
                  </a:solidFill>
                </a:rPr>
                <a:t>o</a:t>
              </a:r>
              <a:endParaRPr lang="en-US"/>
            </a:p>
          </p:txBody>
        </p:sp>
        <p:sp>
          <p:nvSpPr>
            <p:cNvPr id="31774" name="Rectangle 105"/>
            <p:cNvSpPr>
              <a:spLocks noChangeArrowheads="1"/>
            </p:cNvSpPr>
            <p:nvPr/>
          </p:nvSpPr>
          <p:spPr bwMode="auto">
            <a:xfrm>
              <a:off x="984" y="2880"/>
              <a:ext cx="4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8800"/>
                  </a:solidFill>
                </a:rPr>
                <a:t> </a:t>
              </a:r>
              <a:endParaRPr lang="en-US"/>
            </a:p>
          </p:txBody>
        </p:sp>
        <p:sp>
          <p:nvSpPr>
            <p:cNvPr id="31775" name="Rectangle 106"/>
            <p:cNvSpPr>
              <a:spLocks noChangeArrowheads="1"/>
            </p:cNvSpPr>
            <p:nvPr/>
          </p:nvSpPr>
          <p:spPr bwMode="auto">
            <a:xfrm>
              <a:off x="2318" y="2960"/>
              <a:ext cx="64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i="1">
                  <a:solidFill>
                    <a:srgbClr val="000000"/>
                  </a:solidFill>
                </a:rPr>
                <a:t>r</a:t>
              </a:r>
              <a:endParaRPr lang="en-US" i="1"/>
            </a:p>
          </p:txBody>
        </p:sp>
        <p:sp>
          <p:nvSpPr>
            <p:cNvPr id="31776" name="Rectangle 107"/>
            <p:cNvSpPr>
              <a:spLocks noChangeArrowheads="1"/>
            </p:cNvSpPr>
            <p:nvPr/>
          </p:nvSpPr>
          <p:spPr bwMode="auto">
            <a:xfrm>
              <a:off x="912" y="2744"/>
              <a:ext cx="1185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8800"/>
                  </a:solidFill>
                </a:rPr>
                <a:t>unstretched length</a:t>
              </a:r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D7D1BE0-AB83-40F9-9F62-DEE1AF01C922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457200" y="914400"/>
            <a:ext cx="51768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•  </a:t>
            </a:r>
            <a:r>
              <a:rPr lang="en-US">
                <a:solidFill>
                  <a:schemeClr val="accent2"/>
                </a:solidFill>
              </a:rPr>
              <a:t>Coefficient of thermal expansion</a:t>
            </a:r>
            <a:r>
              <a:rPr lang="en-US"/>
              <a:t>, </a:t>
            </a:r>
            <a:r>
              <a:rPr lang="en-US">
                <a:latin typeface="Symbol" pitchFamily="18" charset="2"/>
              </a:rPr>
              <a:t>a</a:t>
            </a:r>
            <a:endParaRPr lang="en-US"/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457200" y="3314700"/>
            <a:ext cx="30559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•  </a:t>
            </a:r>
            <a:r>
              <a:rPr lang="en-US">
                <a:latin typeface="Symbol" pitchFamily="18" charset="2"/>
              </a:rPr>
              <a:t>a</a:t>
            </a:r>
            <a:r>
              <a:rPr lang="en-US"/>
              <a:t> ~ symmetric at </a:t>
            </a:r>
            <a:r>
              <a:rPr lang="en-US" i="1"/>
              <a:t>r</a:t>
            </a:r>
            <a:r>
              <a:rPr lang="en-US" baseline="-25000"/>
              <a:t>o</a:t>
            </a:r>
          </a:p>
        </p:txBody>
      </p:sp>
      <p:sp>
        <p:nvSpPr>
          <p:cNvPr id="32773" name="Rectangle 5"/>
          <p:cNvSpPr>
            <a:spLocks noChangeArrowheads="1"/>
          </p:cNvSpPr>
          <p:nvPr/>
        </p:nvSpPr>
        <p:spPr bwMode="auto">
          <a:xfrm>
            <a:off x="4724400" y="4800600"/>
            <a:ext cx="3640138" cy="457200"/>
          </a:xfrm>
          <a:prstGeom prst="rect">
            <a:avLst/>
          </a:prstGeom>
          <a:solidFill>
            <a:srgbClr val="CCCC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Symbol" pitchFamily="18" charset="2"/>
              </a:rPr>
              <a:t>a</a:t>
            </a:r>
            <a:r>
              <a:rPr lang="en-US"/>
              <a:t> is larger if </a:t>
            </a:r>
            <a:r>
              <a:rPr lang="en-US" i="1"/>
              <a:t>E</a:t>
            </a:r>
            <a:r>
              <a:rPr lang="en-US" baseline="-25000"/>
              <a:t>o</a:t>
            </a:r>
            <a:r>
              <a:rPr lang="en-US"/>
              <a:t> is smaller.</a:t>
            </a:r>
          </a:p>
        </p:txBody>
      </p:sp>
      <p:sp>
        <p:nvSpPr>
          <p:cNvPr id="32774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887413" y="246063"/>
            <a:ext cx="7772400" cy="533400"/>
          </a:xfrm>
        </p:spPr>
        <p:txBody>
          <a:bodyPr>
            <a:normAutofit fontScale="90000"/>
          </a:bodyPr>
          <a:lstStyle/>
          <a:p>
            <a:r>
              <a:rPr lang="en-US" smtClean="0"/>
              <a:t>Properties From Bonding :  </a:t>
            </a:r>
            <a:r>
              <a:rPr lang="en-US" smtClean="0">
                <a:latin typeface="Symbol" pitchFamily="18" charset="2"/>
              </a:rPr>
              <a:t>a</a:t>
            </a:r>
          </a:p>
        </p:txBody>
      </p:sp>
      <p:sp>
        <p:nvSpPr>
          <p:cNvPr id="32775" name="Rectangle 25"/>
          <p:cNvSpPr>
            <a:spLocks noChangeArrowheads="1"/>
          </p:cNvSpPr>
          <p:nvPr/>
        </p:nvSpPr>
        <p:spPr bwMode="auto">
          <a:xfrm>
            <a:off x="5130800" y="2235200"/>
            <a:ext cx="296863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800">
                <a:solidFill>
                  <a:srgbClr val="000000"/>
                </a:solidFill>
                <a:latin typeface="Arial Rounded MT Bold" pitchFamily="34" charset="0"/>
              </a:rPr>
              <a:t>= </a:t>
            </a:r>
            <a:endParaRPr lang="en-US"/>
          </a:p>
        </p:txBody>
      </p:sp>
      <p:sp>
        <p:nvSpPr>
          <p:cNvPr id="32776" name="Rectangle 26"/>
          <p:cNvSpPr>
            <a:spLocks noChangeArrowheads="1"/>
          </p:cNvSpPr>
          <p:nvPr/>
        </p:nvSpPr>
        <p:spPr bwMode="auto">
          <a:xfrm>
            <a:off x="5422900" y="2209800"/>
            <a:ext cx="31273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800">
                <a:solidFill>
                  <a:srgbClr val="000000"/>
                </a:solidFill>
                <a:latin typeface="Symbol" pitchFamily="18" charset="2"/>
              </a:rPr>
              <a:t>a </a:t>
            </a:r>
            <a:endParaRPr lang="en-US"/>
          </a:p>
        </p:txBody>
      </p:sp>
      <p:sp>
        <p:nvSpPr>
          <p:cNvPr id="32777" name="Rectangle 27"/>
          <p:cNvSpPr>
            <a:spLocks noChangeArrowheads="1"/>
          </p:cNvSpPr>
          <p:nvPr/>
        </p:nvSpPr>
        <p:spPr bwMode="auto">
          <a:xfrm>
            <a:off x="5740400" y="2235200"/>
            <a:ext cx="119063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(</a:t>
            </a:r>
            <a:endParaRPr lang="en-US"/>
          </a:p>
        </p:txBody>
      </p:sp>
      <p:sp>
        <p:nvSpPr>
          <p:cNvPr id="32778" name="Rectangle 28"/>
          <p:cNvSpPr>
            <a:spLocks noChangeArrowheads="1"/>
          </p:cNvSpPr>
          <p:nvPr/>
        </p:nvSpPr>
        <p:spPr bwMode="auto">
          <a:xfrm>
            <a:off x="5867400" y="2235200"/>
            <a:ext cx="2174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800" i="1">
                <a:solidFill>
                  <a:srgbClr val="AA0000"/>
                </a:solidFill>
              </a:rPr>
              <a:t>T</a:t>
            </a:r>
            <a:endParaRPr lang="en-US" i="1"/>
          </a:p>
        </p:txBody>
      </p:sp>
      <p:sp>
        <p:nvSpPr>
          <p:cNvPr id="32779" name="Rectangle 29"/>
          <p:cNvSpPr>
            <a:spLocks noChangeArrowheads="1"/>
          </p:cNvSpPr>
          <p:nvPr/>
        </p:nvSpPr>
        <p:spPr bwMode="auto">
          <a:xfrm>
            <a:off x="6054725" y="2362200"/>
            <a:ext cx="155575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200">
                <a:solidFill>
                  <a:srgbClr val="AA0000"/>
                </a:solidFill>
              </a:rPr>
              <a:t>2</a:t>
            </a:r>
            <a:endParaRPr lang="en-US"/>
          </a:p>
        </p:txBody>
      </p:sp>
      <p:sp>
        <p:nvSpPr>
          <p:cNvPr id="32780" name="Rectangle 30"/>
          <p:cNvSpPr>
            <a:spLocks noChangeArrowheads="1"/>
          </p:cNvSpPr>
          <p:nvPr/>
        </p:nvSpPr>
        <p:spPr bwMode="auto">
          <a:xfrm>
            <a:off x="6248400" y="2235200"/>
            <a:ext cx="119063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-</a:t>
            </a:r>
            <a:endParaRPr lang="en-US"/>
          </a:p>
        </p:txBody>
      </p:sp>
      <p:sp>
        <p:nvSpPr>
          <p:cNvPr id="32781" name="Rectangle 31"/>
          <p:cNvSpPr>
            <a:spLocks noChangeArrowheads="1"/>
          </p:cNvSpPr>
          <p:nvPr/>
        </p:nvSpPr>
        <p:spPr bwMode="auto">
          <a:xfrm>
            <a:off x="6362700" y="2235200"/>
            <a:ext cx="2174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800" i="1">
                <a:solidFill>
                  <a:srgbClr val="0033FF"/>
                </a:solidFill>
              </a:rPr>
              <a:t>T</a:t>
            </a:r>
            <a:endParaRPr lang="en-US" i="1"/>
          </a:p>
        </p:txBody>
      </p:sp>
      <p:sp>
        <p:nvSpPr>
          <p:cNvPr id="32782" name="Rectangle 32"/>
          <p:cNvSpPr>
            <a:spLocks noChangeArrowheads="1"/>
          </p:cNvSpPr>
          <p:nvPr/>
        </p:nvSpPr>
        <p:spPr bwMode="auto">
          <a:xfrm>
            <a:off x="6562725" y="2362200"/>
            <a:ext cx="155575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200">
                <a:solidFill>
                  <a:srgbClr val="0033FF"/>
                </a:solidFill>
              </a:rPr>
              <a:t>1</a:t>
            </a:r>
            <a:endParaRPr lang="en-US"/>
          </a:p>
        </p:txBody>
      </p:sp>
      <p:sp>
        <p:nvSpPr>
          <p:cNvPr id="32783" name="Rectangle 33"/>
          <p:cNvSpPr>
            <a:spLocks noChangeArrowheads="1"/>
          </p:cNvSpPr>
          <p:nvPr/>
        </p:nvSpPr>
        <p:spPr bwMode="auto">
          <a:xfrm>
            <a:off x="6713538" y="2235200"/>
            <a:ext cx="119062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)</a:t>
            </a:r>
            <a:endParaRPr lang="en-US"/>
          </a:p>
        </p:txBody>
      </p:sp>
      <p:sp>
        <p:nvSpPr>
          <p:cNvPr id="32784" name="Rectangle 35"/>
          <p:cNvSpPr>
            <a:spLocks noChangeArrowheads="1"/>
          </p:cNvSpPr>
          <p:nvPr/>
        </p:nvSpPr>
        <p:spPr bwMode="auto">
          <a:xfrm>
            <a:off x="4506913" y="2057400"/>
            <a:ext cx="185737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rgbClr val="AA0000"/>
                </a:solidFill>
                <a:latin typeface="Symbol" pitchFamily="18" charset="2"/>
              </a:rPr>
              <a:t>D</a:t>
            </a:r>
            <a:endParaRPr lang="en-US"/>
          </a:p>
        </p:txBody>
      </p:sp>
      <p:sp>
        <p:nvSpPr>
          <p:cNvPr id="32785" name="Rectangle 36"/>
          <p:cNvSpPr>
            <a:spLocks noChangeArrowheads="1"/>
          </p:cNvSpPr>
          <p:nvPr/>
        </p:nvSpPr>
        <p:spPr bwMode="auto">
          <a:xfrm>
            <a:off x="4697413" y="2070100"/>
            <a:ext cx="169862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i="1">
                <a:solidFill>
                  <a:srgbClr val="AA0000"/>
                </a:solidFill>
              </a:rPr>
              <a:t>L</a:t>
            </a:r>
            <a:endParaRPr lang="en-US" i="1"/>
          </a:p>
        </p:txBody>
      </p:sp>
      <p:sp>
        <p:nvSpPr>
          <p:cNvPr id="32786" name="Rectangle 38"/>
          <p:cNvSpPr>
            <a:spLocks noChangeArrowheads="1"/>
          </p:cNvSpPr>
          <p:nvPr/>
        </p:nvSpPr>
        <p:spPr bwMode="auto">
          <a:xfrm>
            <a:off x="4519613" y="2489200"/>
            <a:ext cx="169862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i="1">
                <a:solidFill>
                  <a:srgbClr val="0033FF"/>
                </a:solidFill>
              </a:rPr>
              <a:t>L</a:t>
            </a:r>
            <a:endParaRPr lang="en-US" i="1"/>
          </a:p>
        </p:txBody>
      </p:sp>
      <p:sp>
        <p:nvSpPr>
          <p:cNvPr id="32787" name="Rectangle 39"/>
          <p:cNvSpPr>
            <a:spLocks noChangeArrowheads="1"/>
          </p:cNvSpPr>
          <p:nvPr/>
        </p:nvSpPr>
        <p:spPr bwMode="auto">
          <a:xfrm>
            <a:off x="4697413" y="2552700"/>
            <a:ext cx="169862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rgbClr val="0033FF"/>
                </a:solidFill>
              </a:rPr>
              <a:t>o</a:t>
            </a:r>
            <a:endParaRPr lang="en-US"/>
          </a:p>
        </p:txBody>
      </p:sp>
      <p:sp>
        <p:nvSpPr>
          <p:cNvPr id="32788" name="Line 41"/>
          <p:cNvSpPr>
            <a:spLocks noChangeShapeType="1"/>
          </p:cNvSpPr>
          <p:nvPr/>
        </p:nvSpPr>
        <p:spPr bwMode="auto">
          <a:xfrm>
            <a:off x="4468813" y="2489200"/>
            <a:ext cx="431800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44"/>
          <p:cNvGrpSpPr>
            <a:grpSpLocks/>
          </p:cNvGrpSpPr>
          <p:nvPr/>
        </p:nvGrpSpPr>
        <p:grpSpPr bwMode="auto">
          <a:xfrm>
            <a:off x="5570538" y="1724025"/>
            <a:ext cx="292100" cy="558800"/>
            <a:chOff x="3472" y="1144"/>
            <a:chExt cx="184" cy="352"/>
          </a:xfrm>
        </p:grpSpPr>
        <p:sp>
          <p:nvSpPr>
            <p:cNvPr id="32831" name="Freeform 42"/>
            <p:cNvSpPr>
              <a:spLocks/>
            </p:cNvSpPr>
            <p:nvPr/>
          </p:nvSpPr>
          <p:spPr bwMode="auto">
            <a:xfrm>
              <a:off x="3472" y="1384"/>
              <a:ext cx="104" cy="112"/>
            </a:xfrm>
            <a:custGeom>
              <a:avLst/>
              <a:gdLst>
                <a:gd name="T0" fmla="*/ 8 w 104"/>
                <a:gd name="T1" fmla="*/ 112 h 112"/>
                <a:gd name="T2" fmla="*/ 0 w 104"/>
                <a:gd name="T3" fmla="*/ 0 h 112"/>
                <a:gd name="T4" fmla="*/ 40 w 104"/>
                <a:gd name="T5" fmla="*/ 56 h 112"/>
                <a:gd name="T6" fmla="*/ 104 w 104"/>
                <a:gd name="T7" fmla="*/ 48 h 112"/>
                <a:gd name="T8" fmla="*/ 8 w 104"/>
                <a:gd name="T9" fmla="*/ 112 h 1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4"/>
                <a:gd name="T16" fmla="*/ 0 h 112"/>
                <a:gd name="T17" fmla="*/ 104 w 104"/>
                <a:gd name="T18" fmla="*/ 112 h 11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4" h="112">
                  <a:moveTo>
                    <a:pt x="8" y="112"/>
                  </a:moveTo>
                  <a:lnTo>
                    <a:pt x="0" y="0"/>
                  </a:lnTo>
                  <a:lnTo>
                    <a:pt x="40" y="56"/>
                  </a:lnTo>
                  <a:lnTo>
                    <a:pt x="104" y="48"/>
                  </a:lnTo>
                  <a:lnTo>
                    <a:pt x="8" y="112"/>
                  </a:lnTo>
                  <a:close/>
                </a:path>
              </a:pathLst>
            </a:cu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32" name="Line 43"/>
            <p:cNvSpPr>
              <a:spLocks noChangeShapeType="1"/>
            </p:cNvSpPr>
            <p:nvPr/>
          </p:nvSpPr>
          <p:spPr bwMode="auto">
            <a:xfrm flipV="1">
              <a:off x="3512" y="1144"/>
              <a:ext cx="144" cy="2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2790" name="Rectangle 45"/>
          <p:cNvSpPr>
            <a:spLocks noChangeArrowheads="1"/>
          </p:cNvSpPr>
          <p:nvPr/>
        </p:nvSpPr>
        <p:spPr bwMode="auto">
          <a:xfrm>
            <a:off x="4481513" y="1403350"/>
            <a:ext cx="33210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coeff. thermal expansion</a:t>
            </a:r>
            <a:endParaRPr lang="en-US"/>
          </a:p>
        </p:txBody>
      </p:sp>
      <p:sp>
        <p:nvSpPr>
          <p:cNvPr id="32791" name="Rectangle 46"/>
          <p:cNvSpPr>
            <a:spLocks noChangeArrowheads="1"/>
          </p:cNvSpPr>
          <p:nvPr/>
        </p:nvSpPr>
        <p:spPr bwMode="auto">
          <a:xfrm>
            <a:off x="8115300" y="1460500"/>
            <a:ext cx="762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Arial Rounded MT Bold" pitchFamily="34" charset="0"/>
              </a:rPr>
              <a:t> </a:t>
            </a:r>
            <a:endParaRPr lang="en-US"/>
          </a:p>
        </p:txBody>
      </p:sp>
      <p:grpSp>
        <p:nvGrpSpPr>
          <p:cNvPr id="3" name="Group 82"/>
          <p:cNvGrpSpPr>
            <a:grpSpLocks/>
          </p:cNvGrpSpPr>
          <p:nvPr/>
        </p:nvGrpSpPr>
        <p:grpSpPr bwMode="auto">
          <a:xfrm>
            <a:off x="1079500" y="1460500"/>
            <a:ext cx="2203450" cy="1625600"/>
            <a:chOff x="680" y="920"/>
            <a:chExt cx="1388" cy="1024"/>
          </a:xfrm>
        </p:grpSpPr>
        <p:sp>
          <p:nvSpPr>
            <p:cNvPr id="32808" name="Rectangle 49"/>
            <p:cNvSpPr>
              <a:spLocks noChangeArrowheads="1"/>
            </p:cNvSpPr>
            <p:nvPr/>
          </p:nvSpPr>
          <p:spPr bwMode="auto">
            <a:xfrm>
              <a:off x="772" y="1196"/>
              <a:ext cx="1032" cy="216"/>
            </a:xfrm>
            <a:prstGeom prst="rect">
              <a:avLst/>
            </a:prstGeom>
            <a:solidFill>
              <a:srgbClr val="BBBBBB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09" name="Rectangle 50"/>
            <p:cNvSpPr>
              <a:spLocks noChangeArrowheads="1"/>
            </p:cNvSpPr>
            <p:nvPr/>
          </p:nvSpPr>
          <p:spPr bwMode="auto">
            <a:xfrm>
              <a:off x="772" y="1620"/>
              <a:ext cx="1296" cy="232"/>
            </a:xfrm>
            <a:prstGeom prst="rect">
              <a:avLst/>
            </a:prstGeom>
            <a:solidFill>
              <a:srgbClr val="BBBBBB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10" name="Line 51"/>
            <p:cNvSpPr>
              <a:spLocks noChangeShapeType="1"/>
            </p:cNvSpPr>
            <p:nvPr/>
          </p:nvSpPr>
          <p:spPr bwMode="auto">
            <a:xfrm flipV="1">
              <a:off x="1800" y="1000"/>
              <a:ext cx="1" cy="17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11" name="Rectangle 52"/>
            <p:cNvSpPr>
              <a:spLocks noChangeArrowheads="1"/>
            </p:cNvSpPr>
            <p:nvPr/>
          </p:nvSpPr>
          <p:spPr bwMode="auto">
            <a:xfrm>
              <a:off x="1832" y="1312"/>
              <a:ext cx="117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AA0000"/>
                  </a:solidFill>
                  <a:latin typeface="Symbol" pitchFamily="18" charset="2"/>
                </a:rPr>
                <a:t>D</a:t>
              </a:r>
              <a:endParaRPr lang="en-US"/>
            </a:p>
          </p:txBody>
        </p:sp>
        <p:sp>
          <p:nvSpPr>
            <p:cNvPr id="32812" name="Rectangle 53"/>
            <p:cNvSpPr>
              <a:spLocks noChangeArrowheads="1"/>
            </p:cNvSpPr>
            <p:nvPr/>
          </p:nvSpPr>
          <p:spPr bwMode="auto">
            <a:xfrm>
              <a:off x="1952" y="1320"/>
              <a:ext cx="107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i="1">
                  <a:solidFill>
                    <a:srgbClr val="AA0000"/>
                  </a:solidFill>
                </a:rPr>
                <a:t>L</a:t>
              </a:r>
              <a:endParaRPr lang="en-US" i="1"/>
            </a:p>
          </p:txBody>
        </p:sp>
        <p:grpSp>
          <p:nvGrpSpPr>
            <p:cNvPr id="4" name="Group 76"/>
            <p:cNvGrpSpPr>
              <a:grpSpLocks/>
            </p:cNvGrpSpPr>
            <p:nvPr/>
          </p:nvGrpSpPr>
          <p:grpSpPr bwMode="auto">
            <a:xfrm>
              <a:off x="944" y="928"/>
              <a:ext cx="640" cy="205"/>
              <a:chOff x="944" y="928"/>
              <a:chExt cx="640" cy="205"/>
            </a:xfrm>
          </p:grpSpPr>
          <p:sp>
            <p:nvSpPr>
              <p:cNvPr id="32827" name="Rectangle 55"/>
              <p:cNvSpPr>
                <a:spLocks noChangeArrowheads="1"/>
              </p:cNvSpPr>
              <p:nvPr/>
            </p:nvSpPr>
            <p:spPr bwMode="auto">
              <a:xfrm>
                <a:off x="944" y="928"/>
                <a:ext cx="472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800">
                    <a:solidFill>
                      <a:srgbClr val="000000"/>
                    </a:solidFill>
                  </a:rPr>
                  <a:t>length, </a:t>
                </a:r>
                <a:endParaRPr lang="en-US"/>
              </a:p>
            </p:txBody>
          </p:sp>
          <p:grpSp>
            <p:nvGrpSpPr>
              <p:cNvPr id="5" name="Group 75"/>
              <p:cNvGrpSpPr>
                <a:grpSpLocks/>
              </p:cNvGrpSpPr>
              <p:nvPr/>
            </p:nvGrpSpPr>
            <p:grpSpPr bwMode="auto">
              <a:xfrm>
                <a:off x="1416" y="928"/>
                <a:ext cx="168" cy="205"/>
                <a:chOff x="1416" y="928"/>
                <a:chExt cx="168" cy="205"/>
              </a:xfrm>
            </p:grpSpPr>
            <p:sp>
              <p:nvSpPr>
                <p:cNvPr id="32829" name="Rectangle 56"/>
                <p:cNvSpPr>
                  <a:spLocks noChangeArrowheads="1"/>
                </p:cNvSpPr>
                <p:nvPr/>
              </p:nvSpPr>
              <p:spPr bwMode="auto">
                <a:xfrm>
                  <a:off x="1416" y="928"/>
                  <a:ext cx="80" cy="1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1800" i="1">
                      <a:solidFill>
                        <a:srgbClr val="0033FF"/>
                      </a:solidFill>
                    </a:rPr>
                    <a:t>L</a:t>
                  </a:r>
                  <a:endParaRPr lang="en-US" i="1"/>
                </a:p>
              </p:txBody>
            </p:sp>
            <p:sp>
              <p:nvSpPr>
                <p:cNvPr id="32830" name="Rectangle 57"/>
                <p:cNvSpPr>
                  <a:spLocks noChangeArrowheads="1"/>
                </p:cNvSpPr>
                <p:nvPr/>
              </p:nvSpPr>
              <p:spPr bwMode="auto">
                <a:xfrm>
                  <a:off x="1504" y="960"/>
                  <a:ext cx="80" cy="1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1800">
                      <a:solidFill>
                        <a:srgbClr val="0033FF"/>
                      </a:solidFill>
                    </a:rPr>
                    <a:t>o</a:t>
                  </a:r>
                  <a:endParaRPr lang="en-US"/>
                </a:p>
              </p:txBody>
            </p:sp>
          </p:grpSp>
        </p:grpSp>
        <p:sp>
          <p:nvSpPr>
            <p:cNvPr id="32814" name="Line 59"/>
            <p:cNvSpPr>
              <a:spLocks noChangeShapeType="1"/>
            </p:cNvSpPr>
            <p:nvPr/>
          </p:nvSpPr>
          <p:spPr bwMode="auto">
            <a:xfrm flipV="1">
              <a:off x="1800" y="1456"/>
              <a:ext cx="1" cy="15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15" name="Line 60"/>
            <p:cNvSpPr>
              <a:spLocks noChangeShapeType="1"/>
            </p:cNvSpPr>
            <p:nvPr/>
          </p:nvSpPr>
          <p:spPr bwMode="auto">
            <a:xfrm flipV="1">
              <a:off x="2064" y="1456"/>
              <a:ext cx="1" cy="15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6" name="Group 77"/>
            <p:cNvGrpSpPr>
              <a:grpSpLocks/>
            </p:cNvGrpSpPr>
            <p:nvPr/>
          </p:nvGrpSpPr>
          <p:grpSpPr bwMode="auto">
            <a:xfrm>
              <a:off x="1800" y="1504"/>
              <a:ext cx="264" cy="112"/>
              <a:chOff x="1800" y="1504"/>
              <a:chExt cx="264" cy="112"/>
            </a:xfrm>
          </p:grpSpPr>
          <p:sp>
            <p:nvSpPr>
              <p:cNvPr id="32825" name="Freeform 61"/>
              <p:cNvSpPr>
                <a:spLocks/>
              </p:cNvSpPr>
              <p:nvPr/>
            </p:nvSpPr>
            <p:spPr bwMode="auto">
              <a:xfrm>
                <a:off x="1976" y="1504"/>
                <a:ext cx="88" cy="112"/>
              </a:xfrm>
              <a:custGeom>
                <a:avLst/>
                <a:gdLst>
                  <a:gd name="T0" fmla="*/ 88 w 88"/>
                  <a:gd name="T1" fmla="*/ 56 h 112"/>
                  <a:gd name="T2" fmla="*/ 0 w 88"/>
                  <a:gd name="T3" fmla="*/ 112 h 112"/>
                  <a:gd name="T4" fmla="*/ 32 w 88"/>
                  <a:gd name="T5" fmla="*/ 56 h 112"/>
                  <a:gd name="T6" fmla="*/ 0 w 88"/>
                  <a:gd name="T7" fmla="*/ 0 h 112"/>
                  <a:gd name="T8" fmla="*/ 88 w 88"/>
                  <a:gd name="T9" fmla="*/ 56 h 11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8"/>
                  <a:gd name="T16" fmla="*/ 0 h 112"/>
                  <a:gd name="T17" fmla="*/ 88 w 88"/>
                  <a:gd name="T18" fmla="*/ 112 h 11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8" h="112">
                    <a:moveTo>
                      <a:pt x="88" y="56"/>
                    </a:moveTo>
                    <a:lnTo>
                      <a:pt x="0" y="112"/>
                    </a:lnTo>
                    <a:lnTo>
                      <a:pt x="32" y="56"/>
                    </a:lnTo>
                    <a:lnTo>
                      <a:pt x="0" y="0"/>
                    </a:lnTo>
                    <a:lnTo>
                      <a:pt x="88" y="56"/>
                    </a:lnTo>
                    <a:close/>
                  </a:path>
                </a:pathLst>
              </a:custGeom>
              <a:solidFill>
                <a:srgbClr val="DD0000"/>
              </a:solidFill>
              <a:ln w="12700">
                <a:solidFill>
                  <a:srgbClr val="DD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826" name="Line 63"/>
              <p:cNvSpPr>
                <a:spLocks noChangeShapeType="1"/>
              </p:cNvSpPr>
              <p:nvPr/>
            </p:nvSpPr>
            <p:spPr bwMode="auto">
              <a:xfrm>
                <a:off x="1800" y="1560"/>
                <a:ext cx="208" cy="1"/>
              </a:xfrm>
              <a:prstGeom prst="line">
                <a:avLst/>
              </a:prstGeom>
              <a:noFill/>
              <a:ln w="12700">
                <a:solidFill>
                  <a:srgbClr val="DD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2817" name="Rectangle 65"/>
            <p:cNvSpPr>
              <a:spLocks noChangeArrowheads="1"/>
            </p:cNvSpPr>
            <p:nvPr/>
          </p:nvSpPr>
          <p:spPr bwMode="auto">
            <a:xfrm>
              <a:off x="680" y="920"/>
              <a:ext cx="96" cy="1024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18" name="Rectangle 69"/>
            <p:cNvSpPr>
              <a:spLocks noChangeArrowheads="1"/>
            </p:cNvSpPr>
            <p:nvPr/>
          </p:nvSpPr>
          <p:spPr bwMode="auto">
            <a:xfrm>
              <a:off x="820" y="1200"/>
              <a:ext cx="85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33FF"/>
                  </a:solidFill>
                </a:rPr>
                <a:t>unheated, </a:t>
              </a:r>
              <a:r>
                <a:rPr lang="en-US" sz="2000" i="1">
                  <a:solidFill>
                    <a:srgbClr val="0033FF"/>
                  </a:solidFill>
                </a:rPr>
                <a:t>T</a:t>
              </a:r>
              <a:endParaRPr lang="en-US" i="1"/>
            </a:p>
          </p:txBody>
        </p:sp>
        <p:sp>
          <p:nvSpPr>
            <p:cNvPr id="32819" name="Rectangle 70"/>
            <p:cNvSpPr>
              <a:spLocks noChangeArrowheads="1"/>
            </p:cNvSpPr>
            <p:nvPr/>
          </p:nvSpPr>
          <p:spPr bwMode="auto">
            <a:xfrm>
              <a:off x="1668" y="1232"/>
              <a:ext cx="89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33FF"/>
                  </a:solidFill>
                </a:rPr>
                <a:t>1</a:t>
              </a:r>
              <a:endParaRPr lang="en-US"/>
            </a:p>
          </p:txBody>
        </p:sp>
        <p:sp>
          <p:nvSpPr>
            <p:cNvPr id="32820" name="Rectangle 72"/>
            <p:cNvSpPr>
              <a:spLocks noChangeArrowheads="1"/>
            </p:cNvSpPr>
            <p:nvPr/>
          </p:nvSpPr>
          <p:spPr bwMode="auto">
            <a:xfrm>
              <a:off x="1056" y="1632"/>
              <a:ext cx="67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AA0000"/>
                  </a:solidFill>
                </a:rPr>
                <a:t>heated, </a:t>
              </a:r>
              <a:r>
                <a:rPr lang="en-US" sz="2000" i="1">
                  <a:solidFill>
                    <a:srgbClr val="AA0000"/>
                  </a:solidFill>
                </a:rPr>
                <a:t>T</a:t>
              </a:r>
              <a:endParaRPr lang="en-US" i="1"/>
            </a:p>
          </p:txBody>
        </p:sp>
        <p:sp>
          <p:nvSpPr>
            <p:cNvPr id="32821" name="Rectangle 73"/>
            <p:cNvSpPr>
              <a:spLocks noChangeArrowheads="1"/>
            </p:cNvSpPr>
            <p:nvPr/>
          </p:nvSpPr>
          <p:spPr bwMode="auto">
            <a:xfrm>
              <a:off x="1736" y="1664"/>
              <a:ext cx="89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AA0000"/>
                  </a:solidFill>
                </a:rPr>
                <a:t>2</a:t>
              </a:r>
              <a:endParaRPr lang="en-US"/>
            </a:p>
          </p:txBody>
        </p:sp>
        <p:grpSp>
          <p:nvGrpSpPr>
            <p:cNvPr id="7" name="Group 81"/>
            <p:cNvGrpSpPr>
              <a:grpSpLocks/>
            </p:cNvGrpSpPr>
            <p:nvPr/>
          </p:nvGrpSpPr>
          <p:grpSpPr bwMode="auto">
            <a:xfrm>
              <a:off x="773" y="1048"/>
              <a:ext cx="1027" cy="112"/>
              <a:chOff x="773" y="1048"/>
              <a:chExt cx="1027" cy="112"/>
            </a:xfrm>
          </p:grpSpPr>
          <p:sp>
            <p:nvSpPr>
              <p:cNvPr id="32823" name="Freeform 66"/>
              <p:cNvSpPr>
                <a:spLocks/>
              </p:cNvSpPr>
              <p:nvPr/>
            </p:nvSpPr>
            <p:spPr bwMode="auto">
              <a:xfrm>
                <a:off x="1704" y="1048"/>
                <a:ext cx="96" cy="112"/>
              </a:xfrm>
              <a:custGeom>
                <a:avLst/>
                <a:gdLst>
                  <a:gd name="T0" fmla="*/ 96 w 96"/>
                  <a:gd name="T1" fmla="*/ 56 h 112"/>
                  <a:gd name="T2" fmla="*/ 0 w 96"/>
                  <a:gd name="T3" fmla="*/ 112 h 112"/>
                  <a:gd name="T4" fmla="*/ 32 w 96"/>
                  <a:gd name="T5" fmla="*/ 56 h 112"/>
                  <a:gd name="T6" fmla="*/ 0 w 96"/>
                  <a:gd name="T7" fmla="*/ 0 h 112"/>
                  <a:gd name="T8" fmla="*/ 96 w 96"/>
                  <a:gd name="T9" fmla="*/ 56 h 11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6"/>
                  <a:gd name="T16" fmla="*/ 0 h 112"/>
                  <a:gd name="T17" fmla="*/ 96 w 96"/>
                  <a:gd name="T18" fmla="*/ 112 h 11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6" h="112">
                    <a:moveTo>
                      <a:pt x="96" y="56"/>
                    </a:moveTo>
                    <a:lnTo>
                      <a:pt x="0" y="112"/>
                    </a:lnTo>
                    <a:lnTo>
                      <a:pt x="32" y="56"/>
                    </a:lnTo>
                    <a:lnTo>
                      <a:pt x="0" y="0"/>
                    </a:lnTo>
                    <a:lnTo>
                      <a:pt x="96" y="56"/>
                    </a:lnTo>
                    <a:close/>
                  </a:path>
                </a:pathLst>
              </a:custGeom>
              <a:solidFill>
                <a:srgbClr val="0033FF"/>
              </a:solidFill>
              <a:ln w="12700">
                <a:solidFill>
                  <a:srgbClr val="0033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824" name="Line 80"/>
              <p:cNvSpPr>
                <a:spLocks noChangeShapeType="1"/>
              </p:cNvSpPr>
              <p:nvPr/>
            </p:nvSpPr>
            <p:spPr bwMode="auto">
              <a:xfrm>
                <a:off x="773" y="1104"/>
                <a:ext cx="962" cy="0"/>
              </a:xfrm>
              <a:prstGeom prst="line">
                <a:avLst/>
              </a:prstGeom>
              <a:noFill/>
              <a:ln w="19050">
                <a:solidFill>
                  <a:srgbClr val="0033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8" name="Group 87"/>
          <p:cNvGrpSpPr>
            <a:grpSpLocks/>
          </p:cNvGrpSpPr>
          <p:nvPr/>
        </p:nvGrpSpPr>
        <p:grpSpPr bwMode="auto">
          <a:xfrm>
            <a:off x="358775" y="3881438"/>
            <a:ext cx="3778250" cy="2484437"/>
            <a:chOff x="226" y="2445"/>
            <a:chExt cx="2380" cy="1565"/>
          </a:xfrm>
        </p:grpSpPr>
        <p:pic>
          <p:nvPicPr>
            <p:cNvPr id="32794" name="Picture 10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90" y="2445"/>
              <a:ext cx="1857" cy="1502"/>
            </a:xfrm>
            <a:prstGeom prst="rect">
              <a:avLst/>
            </a:prstGeom>
            <a:noFill/>
            <a:ln w="9525">
              <a:noFill/>
              <a:prstDash val="dash"/>
              <a:miter lim="800000"/>
              <a:headEnd/>
              <a:tailEnd/>
            </a:ln>
          </p:spPr>
        </p:pic>
        <p:grpSp>
          <p:nvGrpSpPr>
            <p:cNvPr id="9" name="Group 11"/>
            <p:cNvGrpSpPr>
              <a:grpSpLocks/>
            </p:cNvGrpSpPr>
            <p:nvPr/>
          </p:nvGrpSpPr>
          <p:grpSpPr bwMode="auto">
            <a:xfrm>
              <a:off x="1132" y="2924"/>
              <a:ext cx="168" cy="344"/>
              <a:chOff x="3520" y="1871"/>
              <a:chExt cx="168" cy="344"/>
            </a:xfrm>
          </p:grpSpPr>
          <p:sp>
            <p:nvSpPr>
              <p:cNvPr id="32805" name="Line 12"/>
              <p:cNvSpPr>
                <a:spLocks noChangeShapeType="1"/>
              </p:cNvSpPr>
              <p:nvPr/>
            </p:nvSpPr>
            <p:spPr bwMode="auto">
              <a:xfrm flipV="1">
                <a:off x="3600" y="2119"/>
                <a:ext cx="1" cy="96"/>
              </a:xfrm>
              <a:prstGeom prst="line">
                <a:avLst/>
              </a:prstGeom>
              <a:noFill/>
              <a:ln w="25400">
                <a:solidFill>
                  <a:srgbClr val="0088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806" name="Rectangle 13"/>
              <p:cNvSpPr>
                <a:spLocks noChangeArrowheads="1"/>
              </p:cNvSpPr>
              <p:nvPr/>
            </p:nvSpPr>
            <p:spPr bwMode="auto">
              <a:xfrm>
                <a:off x="3520" y="1871"/>
                <a:ext cx="64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i="1">
                    <a:solidFill>
                      <a:srgbClr val="008800"/>
                    </a:solidFill>
                  </a:rPr>
                  <a:t>r</a:t>
                </a:r>
                <a:endParaRPr lang="en-US" i="1"/>
              </a:p>
            </p:txBody>
          </p:sp>
          <p:sp>
            <p:nvSpPr>
              <p:cNvPr id="32807" name="Rectangle 14"/>
              <p:cNvSpPr>
                <a:spLocks noChangeArrowheads="1"/>
              </p:cNvSpPr>
              <p:nvPr/>
            </p:nvSpPr>
            <p:spPr bwMode="auto">
              <a:xfrm>
                <a:off x="3608" y="1951"/>
                <a:ext cx="80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800">
                    <a:solidFill>
                      <a:srgbClr val="008800"/>
                    </a:solidFill>
                  </a:rPr>
                  <a:t>o</a:t>
                </a:r>
                <a:endParaRPr lang="en-US"/>
              </a:p>
            </p:txBody>
          </p:sp>
        </p:grpSp>
        <p:sp>
          <p:nvSpPr>
            <p:cNvPr id="32796" name="Rectangle 15"/>
            <p:cNvSpPr>
              <a:spLocks noChangeArrowheads="1"/>
            </p:cNvSpPr>
            <p:nvPr/>
          </p:nvSpPr>
          <p:spPr bwMode="auto">
            <a:xfrm>
              <a:off x="2542" y="3104"/>
              <a:ext cx="64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i="1">
                  <a:solidFill>
                    <a:srgbClr val="000000"/>
                  </a:solidFill>
                </a:rPr>
                <a:t>r</a:t>
              </a:r>
              <a:endParaRPr lang="en-US" i="1"/>
            </a:p>
          </p:txBody>
        </p:sp>
        <p:sp>
          <p:nvSpPr>
            <p:cNvPr id="32797" name="Rectangle 16"/>
            <p:cNvSpPr>
              <a:spLocks noChangeArrowheads="1"/>
            </p:cNvSpPr>
            <p:nvPr/>
          </p:nvSpPr>
          <p:spPr bwMode="auto">
            <a:xfrm>
              <a:off x="1335" y="3761"/>
              <a:ext cx="772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</a:rPr>
                <a:t>larger </a:t>
              </a:r>
              <a:r>
                <a:rPr lang="en-US">
                  <a:solidFill>
                    <a:srgbClr val="000000"/>
                  </a:solidFill>
                  <a:latin typeface="Symbol" pitchFamily="18" charset="2"/>
                </a:rPr>
                <a:t>a</a:t>
              </a:r>
              <a:r>
                <a:rPr lang="en-US">
                  <a:solidFill>
                    <a:srgbClr val="000000"/>
                  </a:solidFill>
                </a:rPr>
                <a:t>  </a:t>
              </a:r>
              <a:endParaRPr lang="en-US"/>
            </a:p>
          </p:txBody>
        </p:sp>
        <p:sp>
          <p:nvSpPr>
            <p:cNvPr id="32798" name="Rectangle 17"/>
            <p:cNvSpPr>
              <a:spLocks noChangeArrowheads="1"/>
            </p:cNvSpPr>
            <p:nvPr/>
          </p:nvSpPr>
          <p:spPr bwMode="auto">
            <a:xfrm>
              <a:off x="1657" y="3364"/>
              <a:ext cx="900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0033FF"/>
                  </a:solidFill>
                </a:rPr>
                <a:t>smaller </a:t>
              </a:r>
              <a:r>
                <a:rPr lang="en-US">
                  <a:solidFill>
                    <a:srgbClr val="0033FF"/>
                  </a:solidFill>
                  <a:latin typeface="Symbol" pitchFamily="18" charset="2"/>
                </a:rPr>
                <a:t>a</a:t>
              </a:r>
              <a:r>
                <a:rPr lang="en-US">
                  <a:solidFill>
                    <a:srgbClr val="0033FF"/>
                  </a:solidFill>
                </a:rPr>
                <a:t>  </a:t>
              </a:r>
              <a:endParaRPr lang="en-US"/>
            </a:p>
          </p:txBody>
        </p:sp>
        <p:sp>
          <p:nvSpPr>
            <p:cNvPr id="32799" name="Rectangle 18"/>
            <p:cNvSpPr>
              <a:spLocks noChangeArrowheads="1"/>
            </p:cNvSpPr>
            <p:nvPr/>
          </p:nvSpPr>
          <p:spPr bwMode="auto">
            <a:xfrm>
              <a:off x="226" y="2446"/>
              <a:ext cx="60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</a:rPr>
                <a:t>Energy</a:t>
              </a:r>
              <a:endParaRPr lang="en-US"/>
            </a:p>
          </p:txBody>
        </p:sp>
        <p:sp>
          <p:nvSpPr>
            <p:cNvPr id="32800" name="Rectangle 19"/>
            <p:cNvSpPr>
              <a:spLocks noChangeArrowheads="1"/>
            </p:cNvSpPr>
            <p:nvPr/>
          </p:nvSpPr>
          <p:spPr bwMode="auto">
            <a:xfrm>
              <a:off x="1168" y="2802"/>
              <a:ext cx="1185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8800"/>
                  </a:solidFill>
                </a:rPr>
                <a:t>unstretched length</a:t>
              </a:r>
              <a:endParaRPr lang="en-US"/>
            </a:p>
          </p:txBody>
        </p:sp>
        <p:sp>
          <p:nvSpPr>
            <p:cNvPr id="32801" name="Line 83"/>
            <p:cNvSpPr>
              <a:spLocks noChangeShapeType="1"/>
            </p:cNvSpPr>
            <p:nvPr/>
          </p:nvSpPr>
          <p:spPr bwMode="auto">
            <a:xfrm>
              <a:off x="874" y="3606"/>
              <a:ext cx="339" cy="0"/>
            </a:xfrm>
            <a:prstGeom prst="line">
              <a:avLst/>
            </a:prstGeom>
            <a:noFill/>
            <a:ln w="19050">
              <a:solidFill>
                <a:srgbClr val="0033FF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02" name="Text Box 84"/>
            <p:cNvSpPr txBox="1">
              <a:spLocks noChangeArrowheads="1"/>
            </p:cNvSpPr>
            <p:nvPr/>
          </p:nvSpPr>
          <p:spPr bwMode="auto">
            <a:xfrm>
              <a:off x="607" y="3454"/>
              <a:ext cx="335" cy="250"/>
            </a:xfrm>
            <a:prstGeom prst="rect">
              <a:avLst/>
            </a:prstGeom>
            <a:noFill/>
            <a:ln w="9525">
              <a:noFill/>
              <a:prstDash val="dash"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000" i="1">
                  <a:solidFill>
                    <a:srgbClr val="0033FF"/>
                  </a:solidFill>
                </a:rPr>
                <a:t>E</a:t>
              </a:r>
              <a:r>
                <a:rPr lang="en-US" sz="2000" i="1" baseline="-25000">
                  <a:solidFill>
                    <a:srgbClr val="0033FF"/>
                  </a:solidFill>
                </a:rPr>
                <a:t>o</a:t>
              </a:r>
              <a:endParaRPr lang="en-US" sz="2000" i="1">
                <a:solidFill>
                  <a:srgbClr val="0033FF"/>
                </a:solidFill>
              </a:endParaRPr>
            </a:p>
          </p:txBody>
        </p:sp>
        <p:sp>
          <p:nvSpPr>
            <p:cNvPr id="32803" name="Line 85"/>
            <p:cNvSpPr>
              <a:spLocks noChangeShapeType="1"/>
            </p:cNvSpPr>
            <p:nvPr/>
          </p:nvSpPr>
          <p:spPr bwMode="auto">
            <a:xfrm>
              <a:off x="875" y="3912"/>
              <a:ext cx="33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04" name="Text Box 86"/>
            <p:cNvSpPr txBox="1">
              <a:spLocks noChangeArrowheads="1"/>
            </p:cNvSpPr>
            <p:nvPr/>
          </p:nvSpPr>
          <p:spPr bwMode="auto">
            <a:xfrm>
              <a:off x="608" y="3760"/>
              <a:ext cx="281" cy="250"/>
            </a:xfrm>
            <a:prstGeom prst="rect">
              <a:avLst/>
            </a:prstGeom>
            <a:noFill/>
            <a:ln w="9525">
              <a:noFill/>
              <a:prstDash val="dash"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000" i="1"/>
                <a:t>E</a:t>
              </a:r>
              <a:r>
                <a:rPr lang="en-US" sz="2000" i="1" baseline="-25000"/>
                <a:t>o</a:t>
              </a:r>
              <a:endParaRPr lang="en-US" sz="2000" i="1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Change with Temperature</a:t>
            </a:r>
          </a:p>
        </p:txBody>
      </p:sp>
      <p:sp>
        <p:nvSpPr>
          <p:cNvPr id="3584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571B0AA-CE7F-45F1-A6F1-3FF5A8981C6D}" type="slidenum">
              <a:rPr lang="en-US" smtClean="0"/>
              <a:pPr/>
              <a:t>9</a:t>
            </a:fld>
            <a:endParaRPr lang="en-US" smtClean="0"/>
          </a:p>
        </p:txBody>
      </p:sp>
      <p:pic>
        <p:nvPicPr>
          <p:cNvPr id="5" name="Picture 4" descr="f08_06_pg13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65350" y="2312988"/>
            <a:ext cx="4783138" cy="3773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845" name="TextBox 5"/>
          <p:cNvSpPr txBox="1">
            <a:spLocks noChangeArrowheads="1"/>
          </p:cNvSpPr>
          <p:nvPr/>
        </p:nvSpPr>
        <p:spPr bwMode="auto">
          <a:xfrm>
            <a:off x="1484313" y="1558925"/>
            <a:ext cx="5770562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So how does the E</a:t>
            </a:r>
            <a:r>
              <a:rPr lang="en-US" baseline="-25000"/>
              <a:t>Y</a:t>
            </a:r>
            <a:r>
              <a:rPr lang="en-US"/>
              <a:t> Change with Temp?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2553</Words>
  <Application>Microsoft Office PowerPoint</Application>
  <PresentationFormat>On-screen Show (4:3)</PresentationFormat>
  <Paragraphs>976</Paragraphs>
  <Slides>46</Slides>
  <Notes>28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8" baseType="lpstr">
      <vt:lpstr>Office Theme</vt:lpstr>
      <vt:lpstr>Equation</vt:lpstr>
      <vt:lpstr>Slide 1</vt:lpstr>
      <vt:lpstr>Stress-Strain Testing</vt:lpstr>
      <vt:lpstr>Engineering Stress</vt:lpstr>
      <vt:lpstr>Poisson's ratio, n</vt:lpstr>
      <vt:lpstr>Slide 5</vt:lpstr>
      <vt:lpstr>Examples:  Ionic Bonding</vt:lpstr>
      <vt:lpstr>Properties From Bonding: Tm</vt:lpstr>
      <vt:lpstr>Properties From Bonding :  a</vt:lpstr>
      <vt:lpstr>Change with Temperature</vt:lpstr>
      <vt:lpstr>Sample problem</vt:lpstr>
      <vt:lpstr>Other Elastic Properties</vt:lpstr>
      <vt:lpstr>Young’s Moduli:  Comparison</vt:lpstr>
      <vt:lpstr>Useful Linear Elastic Relationships</vt:lpstr>
      <vt:lpstr>Plastic (Permanent) Deformation</vt:lpstr>
      <vt:lpstr>Yield Strength, sy</vt:lpstr>
      <vt:lpstr>Compare these three materials</vt:lpstr>
      <vt:lpstr>Yield Strength : Comparison</vt:lpstr>
      <vt:lpstr>Tensile Strength, TS</vt:lpstr>
      <vt:lpstr>Tensile Strength : Comparison</vt:lpstr>
      <vt:lpstr>Design or Safety Factors</vt:lpstr>
      <vt:lpstr>Ductility</vt:lpstr>
      <vt:lpstr>Slide 22</vt:lpstr>
      <vt:lpstr>How do we quantify ductility?</vt:lpstr>
      <vt:lpstr>Slide 24</vt:lpstr>
      <vt:lpstr>What does the area under the curve signify?</vt:lpstr>
      <vt:lpstr>Toughness</vt:lpstr>
      <vt:lpstr>Slide 27</vt:lpstr>
      <vt:lpstr>Resilience, Ur</vt:lpstr>
      <vt:lpstr>Concepts we went over so far</vt:lpstr>
      <vt:lpstr>Hardness</vt:lpstr>
      <vt:lpstr>Hardness Test</vt:lpstr>
      <vt:lpstr>Rockwell Diamond Cone</vt:lpstr>
      <vt:lpstr>Hardness: Measurement</vt:lpstr>
      <vt:lpstr>Sample material selection</vt:lpstr>
      <vt:lpstr>Rockwell Hardness</vt:lpstr>
      <vt:lpstr>Vickers Hardness Test</vt:lpstr>
      <vt:lpstr>Vickers Test</vt:lpstr>
      <vt:lpstr>Comparing the Hardness Test Methods</vt:lpstr>
      <vt:lpstr>Comparison between the different testing protocols is difficult</vt:lpstr>
      <vt:lpstr>Variability in Material Properties</vt:lpstr>
      <vt:lpstr>Summary</vt:lpstr>
      <vt:lpstr>Summary</vt:lpstr>
      <vt:lpstr>ANNOUNCEMENTS</vt:lpstr>
      <vt:lpstr>Elastic Strain Recovery</vt:lpstr>
      <vt:lpstr>True stress and True Strain</vt:lpstr>
      <vt:lpstr>True Stress &amp; Strain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elima</dc:creator>
  <cp:lastModifiedBy>elima</cp:lastModifiedBy>
  <cp:revision>3</cp:revision>
  <dcterms:created xsi:type="dcterms:W3CDTF">2014-09-05T15:25:29Z</dcterms:created>
  <dcterms:modified xsi:type="dcterms:W3CDTF">2014-09-09T16:18:22Z</dcterms:modified>
</cp:coreProperties>
</file>