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1" r:id="rId4"/>
    <p:sldId id="282" r:id="rId5"/>
    <p:sldId id="258" r:id="rId6"/>
    <p:sldId id="259" r:id="rId7"/>
    <p:sldId id="260" r:id="rId8"/>
    <p:sldId id="261" r:id="rId9"/>
    <p:sldId id="262" r:id="rId10"/>
    <p:sldId id="263" r:id="rId11"/>
    <p:sldId id="264" r:id="rId12"/>
    <p:sldId id="265" r:id="rId13"/>
    <p:sldId id="266" r:id="rId14"/>
    <p:sldId id="267" r:id="rId15"/>
    <p:sldId id="283" r:id="rId16"/>
    <p:sldId id="268" r:id="rId17"/>
    <p:sldId id="269" r:id="rId18"/>
    <p:sldId id="273" r:id="rId19"/>
    <p:sldId id="274" r:id="rId20"/>
    <p:sldId id="270" r:id="rId21"/>
    <p:sldId id="275" r:id="rId22"/>
    <p:sldId id="276" r:id="rId23"/>
    <p:sldId id="277" r:id="rId24"/>
    <p:sldId id="271" r:id="rId25"/>
    <p:sldId id="278" r:id="rId26"/>
    <p:sldId id="279" r:id="rId27"/>
    <p:sldId id="280"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C9F63-ED92-4246-84AA-0EC5FB5C39AB}" v="17" dt="2024-04-13T18:21:58.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3799-B4E8-0E9B-16E3-6DC088F79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AFAE0B-72E6-6DFA-DA1A-5A92D54A11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4F960C-5BF6-72AE-4FAC-D01F4B6B136F}"/>
              </a:ext>
            </a:extLst>
          </p:cNvPr>
          <p:cNvSpPr>
            <a:spLocks noGrp="1"/>
          </p:cNvSpPr>
          <p:nvPr>
            <p:ph type="dt" sz="half" idx="10"/>
          </p:nvPr>
        </p:nvSpPr>
        <p:spPr/>
        <p:txBody>
          <a:bodyPr/>
          <a:lstStyle/>
          <a:p>
            <a:fld id="{607FFEAD-CA5C-4783-BEF0-1771416D7365}" type="datetimeFigureOut">
              <a:rPr lang="en-IN" smtClean="0"/>
              <a:t>14-04-2024</a:t>
            </a:fld>
            <a:endParaRPr lang="en-IN"/>
          </a:p>
        </p:txBody>
      </p:sp>
      <p:sp>
        <p:nvSpPr>
          <p:cNvPr id="5" name="Footer Placeholder 4">
            <a:extLst>
              <a:ext uri="{FF2B5EF4-FFF2-40B4-BE49-F238E27FC236}">
                <a16:creationId xmlns:a16="http://schemas.microsoft.com/office/drawing/2014/main" id="{64C095D6-8522-BADC-EFAB-60F28B1A31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EB15E2-2FF3-3062-ABF5-062411ECDD2A}"/>
              </a:ext>
            </a:extLst>
          </p:cNvPr>
          <p:cNvSpPr>
            <a:spLocks noGrp="1"/>
          </p:cNvSpPr>
          <p:nvPr>
            <p:ph type="sldNum" sz="quarter" idx="12"/>
          </p:nvPr>
        </p:nvSpPr>
        <p:spPr/>
        <p:txBody>
          <a:bodyPr/>
          <a:lstStyle/>
          <a:p>
            <a:fld id="{9C9401D5-8DD8-4A9D-ADFA-D358DA50A333}" type="slidenum">
              <a:rPr lang="en-IN" smtClean="0"/>
              <a:t>‹#›</a:t>
            </a:fld>
            <a:endParaRPr lang="en-IN"/>
          </a:p>
        </p:txBody>
      </p:sp>
    </p:spTree>
    <p:extLst>
      <p:ext uri="{BB962C8B-B14F-4D97-AF65-F5344CB8AC3E}">
        <p14:creationId xmlns:p14="http://schemas.microsoft.com/office/powerpoint/2010/main" val="263639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7BD2-4C25-A034-7698-926AC2E76F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E30EBF-3387-2A8E-2E59-72BFC8CAAF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31C0C-9B34-118E-551A-B042DE0C5E69}"/>
              </a:ext>
            </a:extLst>
          </p:cNvPr>
          <p:cNvSpPr>
            <a:spLocks noGrp="1"/>
          </p:cNvSpPr>
          <p:nvPr>
            <p:ph type="dt" sz="half" idx="10"/>
          </p:nvPr>
        </p:nvSpPr>
        <p:spPr/>
        <p:txBody>
          <a:bodyPr/>
          <a:lstStyle/>
          <a:p>
            <a:fld id="{607FFEAD-CA5C-4783-BEF0-1771416D7365}" type="datetimeFigureOut">
              <a:rPr lang="en-IN" smtClean="0"/>
              <a:t>14-04-2024</a:t>
            </a:fld>
            <a:endParaRPr lang="en-IN"/>
          </a:p>
        </p:txBody>
      </p:sp>
      <p:sp>
        <p:nvSpPr>
          <p:cNvPr id="5" name="Footer Placeholder 4">
            <a:extLst>
              <a:ext uri="{FF2B5EF4-FFF2-40B4-BE49-F238E27FC236}">
                <a16:creationId xmlns:a16="http://schemas.microsoft.com/office/drawing/2014/main" id="{C20DAD5B-EF68-8D5A-F036-CDBD76424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3C2DB2-B3D8-3AA4-6E86-96384888F8B6}"/>
              </a:ext>
            </a:extLst>
          </p:cNvPr>
          <p:cNvSpPr>
            <a:spLocks noGrp="1"/>
          </p:cNvSpPr>
          <p:nvPr>
            <p:ph type="sldNum" sz="quarter" idx="12"/>
          </p:nvPr>
        </p:nvSpPr>
        <p:spPr/>
        <p:txBody>
          <a:bodyPr/>
          <a:lstStyle/>
          <a:p>
            <a:fld id="{9C9401D5-8DD8-4A9D-ADFA-D358DA50A333}" type="slidenum">
              <a:rPr lang="en-IN" smtClean="0"/>
              <a:t>‹#›</a:t>
            </a:fld>
            <a:endParaRPr lang="en-IN"/>
          </a:p>
        </p:txBody>
      </p:sp>
    </p:spTree>
    <p:extLst>
      <p:ext uri="{BB962C8B-B14F-4D97-AF65-F5344CB8AC3E}">
        <p14:creationId xmlns:p14="http://schemas.microsoft.com/office/powerpoint/2010/main" val="331270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1BBA53-3FA5-4282-3782-BB0F7D2B54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1D7D5A-5CE1-2D77-9644-AFB045E26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80D26B-2D16-E9A7-28B1-0C7AB327C67D}"/>
              </a:ext>
            </a:extLst>
          </p:cNvPr>
          <p:cNvSpPr>
            <a:spLocks noGrp="1"/>
          </p:cNvSpPr>
          <p:nvPr>
            <p:ph type="dt" sz="half" idx="10"/>
          </p:nvPr>
        </p:nvSpPr>
        <p:spPr/>
        <p:txBody>
          <a:bodyPr/>
          <a:lstStyle/>
          <a:p>
            <a:fld id="{607FFEAD-CA5C-4783-BEF0-1771416D7365}" type="datetimeFigureOut">
              <a:rPr lang="en-IN" smtClean="0"/>
              <a:t>14-04-2024</a:t>
            </a:fld>
            <a:endParaRPr lang="en-IN"/>
          </a:p>
        </p:txBody>
      </p:sp>
      <p:sp>
        <p:nvSpPr>
          <p:cNvPr id="5" name="Footer Placeholder 4">
            <a:extLst>
              <a:ext uri="{FF2B5EF4-FFF2-40B4-BE49-F238E27FC236}">
                <a16:creationId xmlns:a16="http://schemas.microsoft.com/office/drawing/2014/main" id="{DA9653CF-7A7C-97AD-6573-4B86237BB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D06E08-7905-F6BD-6138-38E30342BBDC}"/>
              </a:ext>
            </a:extLst>
          </p:cNvPr>
          <p:cNvSpPr>
            <a:spLocks noGrp="1"/>
          </p:cNvSpPr>
          <p:nvPr>
            <p:ph type="sldNum" sz="quarter" idx="12"/>
          </p:nvPr>
        </p:nvSpPr>
        <p:spPr/>
        <p:txBody>
          <a:bodyPr/>
          <a:lstStyle/>
          <a:p>
            <a:fld id="{9C9401D5-8DD8-4A9D-ADFA-D358DA50A333}" type="slidenum">
              <a:rPr lang="en-IN" smtClean="0"/>
              <a:t>‹#›</a:t>
            </a:fld>
            <a:endParaRPr lang="en-IN"/>
          </a:p>
        </p:txBody>
      </p:sp>
    </p:spTree>
    <p:extLst>
      <p:ext uri="{BB962C8B-B14F-4D97-AF65-F5344CB8AC3E}">
        <p14:creationId xmlns:p14="http://schemas.microsoft.com/office/powerpoint/2010/main" val="88365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66A1-E0AE-B0AA-1D95-F41E7E74DD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35F63D-C74F-66C8-6D79-4798F35870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7C02F5-A284-8A35-764C-EA013F68A6EB}"/>
              </a:ext>
            </a:extLst>
          </p:cNvPr>
          <p:cNvSpPr>
            <a:spLocks noGrp="1"/>
          </p:cNvSpPr>
          <p:nvPr>
            <p:ph type="dt" sz="half" idx="10"/>
          </p:nvPr>
        </p:nvSpPr>
        <p:spPr/>
        <p:txBody>
          <a:bodyPr/>
          <a:lstStyle/>
          <a:p>
            <a:fld id="{607FFEAD-CA5C-4783-BEF0-1771416D7365}" type="datetimeFigureOut">
              <a:rPr lang="en-IN" smtClean="0"/>
              <a:t>14-04-2024</a:t>
            </a:fld>
            <a:endParaRPr lang="en-IN"/>
          </a:p>
        </p:txBody>
      </p:sp>
      <p:sp>
        <p:nvSpPr>
          <p:cNvPr id="5" name="Footer Placeholder 4">
            <a:extLst>
              <a:ext uri="{FF2B5EF4-FFF2-40B4-BE49-F238E27FC236}">
                <a16:creationId xmlns:a16="http://schemas.microsoft.com/office/drawing/2014/main" id="{5A772F9F-1EDA-8844-BD34-DFC0C7DEBA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74FBF-B870-6B24-A5B6-DEB1C0D10F09}"/>
              </a:ext>
            </a:extLst>
          </p:cNvPr>
          <p:cNvSpPr>
            <a:spLocks noGrp="1"/>
          </p:cNvSpPr>
          <p:nvPr>
            <p:ph type="sldNum" sz="quarter" idx="12"/>
          </p:nvPr>
        </p:nvSpPr>
        <p:spPr/>
        <p:txBody>
          <a:bodyPr/>
          <a:lstStyle/>
          <a:p>
            <a:fld id="{9C9401D5-8DD8-4A9D-ADFA-D358DA50A333}" type="slidenum">
              <a:rPr lang="en-IN" smtClean="0"/>
              <a:t>‹#›</a:t>
            </a:fld>
            <a:endParaRPr lang="en-IN"/>
          </a:p>
        </p:txBody>
      </p:sp>
    </p:spTree>
    <p:extLst>
      <p:ext uri="{BB962C8B-B14F-4D97-AF65-F5344CB8AC3E}">
        <p14:creationId xmlns:p14="http://schemas.microsoft.com/office/powerpoint/2010/main" val="165234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2342-F6FB-9CC8-7CD7-88412AC8B5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35C80E-3071-8AF7-EBDF-2EC841F20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BD06A7-BA24-5862-A9F1-3531625D2EFA}"/>
              </a:ext>
            </a:extLst>
          </p:cNvPr>
          <p:cNvSpPr>
            <a:spLocks noGrp="1"/>
          </p:cNvSpPr>
          <p:nvPr>
            <p:ph type="dt" sz="half" idx="10"/>
          </p:nvPr>
        </p:nvSpPr>
        <p:spPr/>
        <p:txBody>
          <a:bodyPr/>
          <a:lstStyle/>
          <a:p>
            <a:fld id="{607FFEAD-CA5C-4783-BEF0-1771416D7365}" type="datetimeFigureOut">
              <a:rPr lang="en-IN" smtClean="0"/>
              <a:t>14-04-2024</a:t>
            </a:fld>
            <a:endParaRPr lang="en-IN"/>
          </a:p>
        </p:txBody>
      </p:sp>
      <p:sp>
        <p:nvSpPr>
          <p:cNvPr id="5" name="Footer Placeholder 4">
            <a:extLst>
              <a:ext uri="{FF2B5EF4-FFF2-40B4-BE49-F238E27FC236}">
                <a16:creationId xmlns:a16="http://schemas.microsoft.com/office/drawing/2014/main" id="{BDE4D848-DD33-306B-0E4B-DC277A12D1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B20417-08FD-F8EE-F5E7-6CB9304C1726}"/>
              </a:ext>
            </a:extLst>
          </p:cNvPr>
          <p:cNvSpPr>
            <a:spLocks noGrp="1"/>
          </p:cNvSpPr>
          <p:nvPr>
            <p:ph type="sldNum" sz="quarter" idx="12"/>
          </p:nvPr>
        </p:nvSpPr>
        <p:spPr/>
        <p:txBody>
          <a:bodyPr/>
          <a:lstStyle/>
          <a:p>
            <a:fld id="{9C9401D5-8DD8-4A9D-ADFA-D358DA50A333}" type="slidenum">
              <a:rPr lang="en-IN" smtClean="0"/>
              <a:t>‹#›</a:t>
            </a:fld>
            <a:endParaRPr lang="en-IN"/>
          </a:p>
        </p:txBody>
      </p:sp>
    </p:spTree>
    <p:extLst>
      <p:ext uri="{BB962C8B-B14F-4D97-AF65-F5344CB8AC3E}">
        <p14:creationId xmlns:p14="http://schemas.microsoft.com/office/powerpoint/2010/main" val="51180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7EC8-0B0D-75F0-CB9E-5AC71BDBF0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0CB64B-1206-1E3D-29E0-D887AE6635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54AC34-2779-C22E-26AD-DBE99601C0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2A64F6-CACE-A59F-4003-F449F25E0FDA}"/>
              </a:ext>
            </a:extLst>
          </p:cNvPr>
          <p:cNvSpPr>
            <a:spLocks noGrp="1"/>
          </p:cNvSpPr>
          <p:nvPr>
            <p:ph type="dt" sz="half" idx="10"/>
          </p:nvPr>
        </p:nvSpPr>
        <p:spPr/>
        <p:txBody>
          <a:bodyPr/>
          <a:lstStyle/>
          <a:p>
            <a:fld id="{607FFEAD-CA5C-4783-BEF0-1771416D7365}" type="datetimeFigureOut">
              <a:rPr lang="en-IN" smtClean="0"/>
              <a:t>14-04-2024</a:t>
            </a:fld>
            <a:endParaRPr lang="en-IN"/>
          </a:p>
        </p:txBody>
      </p:sp>
      <p:sp>
        <p:nvSpPr>
          <p:cNvPr id="6" name="Footer Placeholder 5">
            <a:extLst>
              <a:ext uri="{FF2B5EF4-FFF2-40B4-BE49-F238E27FC236}">
                <a16:creationId xmlns:a16="http://schemas.microsoft.com/office/drawing/2014/main" id="{82965131-F4D8-E040-272B-D97F9ADF62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3EF48B-368E-8C0B-D134-FD8C41C1E253}"/>
              </a:ext>
            </a:extLst>
          </p:cNvPr>
          <p:cNvSpPr>
            <a:spLocks noGrp="1"/>
          </p:cNvSpPr>
          <p:nvPr>
            <p:ph type="sldNum" sz="quarter" idx="12"/>
          </p:nvPr>
        </p:nvSpPr>
        <p:spPr/>
        <p:txBody>
          <a:bodyPr/>
          <a:lstStyle/>
          <a:p>
            <a:fld id="{9C9401D5-8DD8-4A9D-ADFA-D358DA50A333}" type="slidenum">
              <a:rPr lang="en-IN" smtClean="0"/>
              <a:t>‹#›</a:t>
            </a:fld>
            <a:endParaRPr lang="en-IN"/>
          </a:p>
        </p:txBody>
      </p:sp>
    </p:spTree>
    <p:extLst>
      <p:ext uri="{BB962C8B-B14F-4D97-AF65-F5344CB8AC3E}">
        <p14:creationId xmlns:p14="http://schemas.microsoft.com/office/powerpoint/2010/main" val="420460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1078-0EBF-CC17-0422-B659BC2423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21DD80-2338-D0B1-F64C-4E46AC900D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6BFB65-FEF7-E3E1-F3F7-B25CB84C30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81B4AA-9454-2A04-EC34-9AD58DAFA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14E8DD-0C5E-39D9-0A0D-F9B6CE1642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83CF7F-2496-FBB7-7EA9-9A45A71DB419}"/>
              </a:ext>
            </a:extLst>
          </p:cNvPr>
          <p:cNvSpPr>
            <a:spLocks noGrp="1"/>
          </p:cNvSpPr>
          <p:nvPr>
            <p:ph type="dt" sz="half" idx="10"/>
          </p:nvPr>
        </p:nvSpPr>
        <p:spPr/>
        <p:txBody>
          <a:bodyPr/>
          <a:lstStyle/>
          <a:p>
            <a:fld id="{607FFEAD-CA5C-4783-BEF0-1771416D7365}" type="datetimeFigureOut">
              <a:rPr lang="en-IN" smtClean="0"/>
              <a:t>14-04-2024</a:t>
            </a:fld>
            <a:endParaRPr lang="en-IN"/>
          </a:p>
        </p:txBody>
      </p:sp>
      <p:sp>
        <p:nvSpPr>
          <p:cNvPr id="8" name="Footer Placeholder 7">
            <a:extLst>
              <a:ext uri="{FF2B5EF4-FFF2-40B4-BE49-F238E27FC236}">
                <a16:creationId xmlns:a16="http://schemas.microsoft.com/office/drawing/2014/main" id="{6FF8D365-CCB1-032C-351A-9F45D2079E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1BA504-8EEE-AD6F-96DA-6CC22BDC37BE}"/>
              </a:ext>
            </a:extLst>
          </p:cNvPr>
          <p:cNvSpPr>
            <a:spLocks noGrp="1"/>
          </p:cNvSpPr>
          <p:nvPr>
            <p:ph type="sldNum" sz="quarter" idx="12"/>
          </p:nvPr>
        </p:nvSpPr>
        <p:spPr/>
        <p:txBody>
          <a:bodyPr/>
          <a:lstStyle/>
          <a:p>
            <a:fld id="{9C9401D5-8DD8-4A9D-ADFA-D358DA50A333}" type="slidenum">
              <a:rPr lang="en-IN" smtClean="0"/>
              <a:t>‹#›</a:t>
            </a:fld>
            <a:endParaRPr lang="en-IN"/>
          </a:p>
        </p:txBody>
      </p:sp>
    </p:spTree>
    <p:extLst>
      <p:ext uri="{BB962C8B-B14F-4D97-AF65-F5344CB8AC3E}">
        <p14:creationId xmlns:p14="http://schemas.microsoft.com/office/powerpoint/2010/main" val="142656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D65F-9A48-39BF-FD07-2AF5161C1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C08306-BFFD-B188-7308-31B54CE47C2E}"/>
              </a:ext>
            </a:extLst>
          </p:cNvPr>
          <p:cNvSpPr>
            <a:spLocks noGrp="1"/>
          </p:cNvSpPr>
          <p:nvPr>
            <p:ph type="dt" sz="half" idx="10"/>
          </p:nvPr>
        </p:nvSpPr>
        <p:spPr/>
        <p:txBody>
          <a:bodyPr/>
          <a:lstStyle/>
          <a:p>
            <a:fld id="{607FFEAD-CA5C-4783-BEF0-1771416D7365}" type="datetimeFigureOut">
              <a:rPr lang="en-IN" smtClean="0"/>
              <a:t>14-04-2024</a:t>
            </a:fld>
            <a:endParaRPr lang="en-IN"/>
          </a:p>
        </p:txBody>
      </p:sp>
      <p:sp>
        <p:nvSpPr>
          <p:cNvPr id="4" name="Footer Placeholder 3">
            <a:extLst>
              <a:ext uri="{FF2B5EF4-FFF2-40B4-BE49-F238E27FC236}">
                <a16:creationId xmlns:a16="http://schemas.microsoft.com/office/drawing/2014/main" id="{57049613-F37A-AA73-6BE9-1A82D5005F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2E3976-55A3-A296-C7A8-99177142165F}"/>
              </a:ext>
            </a:extLst>
          </p:cNvPr>
          <p:cNvSpPr>
            <a:spLocks noGrp="1"/>
          </p:cNvSpPr>
          <p:nvPr>
            <p:ph type="sldNum" sz="quarter" idx="12"/>
          </p:nvPr>
        </p:nvSpPr>
        <p:spPr/>
        <p:txBody>
          <a:bodyPr/>
          <a:lstStyle/>
          <a:p>
            <a:fld id="{9C9401D5-8DD8-4A9D-ADFA-D358DA50A333}" type="slidenum">
              <a:rPr lang="en-IN" smtClean="0"/>
              <a:t>‹#›</a:t>
            </a:fld>
            <a:endParaRPr lang="en-IN"/>
          </a:p>
        </p:txBody>
      </p:sp>
    </p:spTree>
    <p:extLst>
      <p:ext uri="{BB962C8B-B14F-4D97-AF65-F5344CB8AC3E}">
        <p14:creationId xmlns:p14="http://schemas.microsoft.com/office/powerpoint/2010/main" val="100645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C6718-6271-2603-8D6D-8FB30523F3A9}"/>
              </a:ext>
            </a:extLst>
          </p:cNvPr>
          <p:cNvSpPr>
            <a:spLocks noGrp="1"/>
          </p:cNvSpPr>
          <p:nvPr>
            <p:ph type="dt" sz="half" idx="10"/>
          </p:nvPr>
        </p:nvSpPr>
        <p:spPr/>
        <p:txBody>
          <a:bodyPr/>
          <a:lstStyle/>
          <a:p>
            <a:fld id="{607FFEAD-CA5C-4783-BEF0-1771416D7365}" type="datetimeFigureOut">
              <a:rPr lang="en-IN" smtClean="0"/>
              <a:t>14-04-2024</a:t>
            </a:fld>
            <a:endParaRPr lang="en-IN"/>
          </a:p>
        </p:txBody>
      </p:sp>
      <p:sp>
        <p:nvSpPr>
          <p:cNvPr id="3" name="Footer Placeholder 2">
            <a:extLst>
              <a:ext uri="{FF2B5EF4-FFF2-40B4-BE49-F238E27FC236}">
                <a16:creationId xmlns:a16="http://schemas.microsoft.com/office/drawing/2014/main" id="{7D7EE62D-E258-4339-5E73-A292BA6535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6926D0-31AF-677B-5E96-C75373925844}"/>
              </a:ext>
            </a:extLst>
          </p:cNvPr>
          <p:cNvSpPr>
            <a:spLocks noGrp="1"/>
          </p:cNvSpPr>
          <p:nvPr>
            <p:ph type="sldNum" sz="quarter" idx="12"/>
          </p:nvPr>
        </p:nvSpPr>
        <p:spPr/>
        <p:txBody>
          <a:bodyPr/>
          <a:lstStyle/>
          <a:p>
            <a:fld id="{9C9401D5-8DD8-4A9D-ADFA-D358DA50A333}" type="slidenum">
              <a:rPr lang="en-IN" smtClean="0"/>
              <a:t>‹#›</a:t>
            </a:fld>
            <a:endParaRPr lang="en-IN"/>
          </a:p>
        </p:txBody>
      </p:sp>
    </p:spTree>
    <p:extLst>
      <p:ext uri="{BB962C8B-B14F-4D97-AF65-F5344CB8AC3E}">
        <p14:creationId xmlns:p14="http://schemas.microsoft.com/office/powerpoint/2010/main" val="124458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E04B-8570-3AFD-9BE0-A5078255B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8BF16E-FC00-0F03-C5E4-C060E33521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DAA2CA-965E-7D82-AEB5-4E1767296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077C4-66BF-961C-264A-2E0D88529805}"/>
              </a:ext>
            </a:extLst>
          </p:cNvPr>
          <p:cNvSpPr>
            <a:spLocks noGrp="1"/>
          </p:cNvSpPr>
          <p:nvPr>
            <p:ph type="dt" sz="half" idx="10"/>
          </p:nvPr>
        </p:nvSpPr>
        <p:spPr/>
        <p:txBody>
          <a:bodyPr/>
          <a:lstStyle/>
          <a:p>
            <a:fld id="{607FFEAD-CA5C-4783-BEF0-1771416D7365}" type="datetimeFigureOut">
              <a:rPr lang="en-IN" smtClean="0"/>
              <a:t>14-04-2024</a:t>
            </a:fld>
            <a:endParaRPr lang="en-IN"/>
          </a:p>
        </p:txBody>
      </p:sp>
      <p:sp>
        <p:nvSpPr>
          <p:cNvPr id="6" name="Footer Placeholder 5">
            <a:extLst>
              <a:ext uri="{FF2B5EF4-FFF2-40B4-BE49-F238E27FC236}">
                <a16:creationId xmlns:a16="http://schemas.microsoft.com/office/drawing/2014/main" id="{793E6CA2-208D-FFD7-888F-BC30EDCFD9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E8B068-3470-B71C-82EB-7D796563604A}"/>
              </a:ext>
            </a:extLst>
          </p:cNvPr>
          <p:cNvSpPr>
            <a:spLocks noGrp="1"/>
          </p:cNvSpPr>
          <p:nvPr>
            <p:ph type="sldNum" sz="quarter" idx="12"/>
          </p:nvPr>
        </p:nvSpPr>
        <p:spPr/>
        <p:txBody>
          <a:bodyPr/>
          <a:lstStyle/>
          <a:p>
            <a:fld id="{9C9401D5-8DD8-4A9D-ADFA-D358DA50A333}" type="slidenum">
              <a:rPr lang="en-IN" smtClean="0"/>
              <a:t>‹#›</a:t>
            </a:fld>
            <a:endParaRPr lang="en-IN"/>
          </a:p>
        </p:txBody>
      </p:sp>
    </p:spTree>
    <p:extLst>
      <p:ext uri="{BB962C8B-B14F-4D97-AF65-F5344CB8AC3E}">
        <p14:creationId xmlns:p14="http://schemas.microsoft.com/office/powerpoint/2010/main" val="131122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DD66-62C4-6B55-2BEA-0C13646CE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44963B-504B-6C0A-38B7-1D0829584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254E94-CB84-4AD3-8DFA-A103D57F7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549B3-EE43-6526-FFFC-BDFEE3E02AAF}"/>
              </a:ext>
            </a:extLst>
          </p:cNvPr>
          <p:cNvSpPr>
            <a:spLocks noGrp="1"/>
          </p:cNvSpPr>
          <p:nvPr>
            <p:ph type="dt" sz="half" idx="10"/>
          </p:nvPr>
        </p:nvSpPr>
        <p:spPr/>
        <p:txBody>
          <a:bodyPr/>
          <a:lstStyle/>
          <a:p>
            <a:fld id="{607FFEAD-CA5C-4783-BEF0-1771416D7365}" type="datetimeFigureOut">
              <a:rPr lang="en-IN" smtClean="0"/>
              <a:t>14-04-2024</a:t>
            </a:fld>
            <a:endParaRPr lang="en-IN"/>
          </a:p>
        </p:txBody>
      </p:sp>
      <p:sp>
        <p:nvSpPr>
          <p:cNvPr id="6" name="Footer Placeholder 5">
            <a:extLst>
              <a:ext uri="{FF2B5EF4-FFF2-40B4-BE49-F238E27FC236}">
                <a16:creationId xmlns:a16="http://schemas.microsoft.com/office/drawing/2014/main" id="{CE6253B7-36F6-30AE-CEA6-4CD2B6F553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314466-E758-BA87-87A6-175A8B171CA4}"/>
              </a:ext>
            </a:extLst>
          </p:cNvPr>
          <p:cNvSpPr>
            <a:spLocks noGrp="1"/>
          </p:cNvSpPr>
          <p:nvPr>
            <p:ph type="sldNum" sz="quarter" idx="12"/>
          </p:nvPr>
        </p:nvSpPr>
        <p:spPr/>
        <p:txBody>
          <a:bodyPr/>
          <a:lstStyle/>
          <a:p>
            <a:fld id="{9C9401D5-8DD8-4A9D-ADFA-D358DA50A333}" type="slidenum">
              <a:rPr lang="en-IN" smtClean="0"/>
              <a:t>‹#›</a:t>
            </a:fld>
            <a:endParaRPr lang="en-IN"/>
          </a:p>
        </p:txBody>
      </p:sp>
    </p:spTree>
    <p:extLst>
      <p:ext uri="{BB962C8B-B14F-4D97-AF65-F5344CB8AC3E}">
        <p14:creationId xmlns:p14="http://schemas.microsoft.com/office/powerpoint/2010/main" val="161903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t="-8000" b="-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3D6DB-ECB8-8194-F6C3-79B025F85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64E539-77C3-A34C-7D67-71CE77FAB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EC97E-C403-C462-CE3A-8DF75A4769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FFEAD-CA5C-4783-BEF0-1771416D7365}" type="datetimeFigureOut">
              <a:rPr lang="en-IN" smtClean="0"/>
              <a:t>14-04-2024</a:t>
            </a:fld>
            <a:endParaRPr lang="en-IN"/>
          </a:p>
        </p:txBody>
      </p:sp>
      <p:sp>
        <p:nvSpPr>
          <p:cNvPr id="5" name="Footer Placeholder 4">
            <a:extLst>
              <a:ext uri="{FF2B5EF4-FFF2-40B4-BE49-F238E27FC236}">
                <a16:creationId xmlns:a16="http://schemas.microsoft.com/office/drawing/2014/main" id="{C18A7D38-1CA6-2A96-5A88-EB0E24235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050E8F-2567-09F8-10DD-F8AA9C78C1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401D5-8DD8-4A9D-ADFA-D358DA50A333}" type="slidenum">
              <a:rPr lang="en-IN" smtClean="0"/>
              <a:t>‹#›</a:t>
            </a:fld>
            <a:endParaRPr lang="en-IN"/>
          </a:p>
        </p:txBody>
      </p:sp>
    </p:spTree>
    <p:extLst>
      <p:ext uri="{BB962C8B-B14F-4D97-AF65-F5344CB8AC3E}">
        <p14:creationId xmlns:p14="http://schemas.microsoft.com/office/powerpoint/2010/main" val="5277063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C6CA9-6E60-4412-CB1C-6584DC52C98D}"/>
              </a:ext>
            </a:extLst>
          </p:cNvPr>
          <p:cNvSpPr>
            <a:spLocks noGrp="1"/>
          </p:cNvSpPr>
          <p:nvPr>
            <p:ph type="ctrTitle"/>
          </p:nvPr>
        </p:nvSpPr>
        <p:spPr/>
        <p:txBody>
          <a:bodyPr>
            <a:normAutofit fontScale="90000"/>
          </a:bodyPr>
          <a:lstStyle/>
          <a:p>
            <a:r>
              <a:rPr lang="en-US" sz="4800" b="1"/>
              <a:t>Final Review</a:t>
            </a:r>
            <a:br>
              <a:rPr lang="en-US" sz="4800" b="1"/>
            </a:br>
            <a:br>
              <a:rPr lang="en-US" sz="4800" b="1"/>
            </a:br>
            <a:r>
              <a:rPr lang="en-US" sz="4400" b="1"/>
              <a:t>Text and Image Plagarism detection</a:t>
            </a:r>
            <a:br>
              <a:rPr lang="en-US" sz="4000" b="1"/>
            </a:br>
            <a:endParaRPr lang="en-IN" sz="4000" b="1"/>
          </a:p>
        </p:txBody>
      </p:sp>
      <p:sp>
        <p:nvSpPr>
          <p:cNvPr id="3" name="Subtitle 2">
            <a:extLst>
              <a:ext uri="{FF2B5EF4-FFF2-40B4-BE49-F238E27FC236}">
                <a16:creationId xmlns:a16="http://schemas.microsoft.com/office/drawing/2014/main" id="{90865B40-03D1-3973-C139-9AD448DBE488}"/>
              </a:ext>
            </a:extLst>
          </p:cNvPr>
          <p:cNvSpPr>
            <a:spLocks noGrp="1"/>
          </p:cNvSpPr>
          <p:nvPr>
            <p:ph type="subTitle" idx="1"/>
          </p:nvPr>
        </p:nvSpPr>
        <p:spPr/>
        <p:txBody>
          <a:bodyPr>
            <a:normAutofit/>
          </a:bodyPr>
          <a:lstStyle/>
          <a:p>
            <a:pPr algn="l"/>
            <a:r>
              <a:rPr lang="en-US" sz="1600" b="1"/>
              <a:t>Guide detail’s</a:t>
            </a:r>
            <a:r>
              <a:rPr lang="en-US" sz="1600"/>
              <a:t>					</a:t>
            </a:r>
            <a:r>
              <a:rPr lang="en-US" sz="1600" b="1"/>
              <a:t>Presented by,</a:t>
            </a:r>
          </a:p>
          <a:p>
            <a:pPr algn="l"/>
            <a:r>
              <a:rPr lang="en-US" sz="1600" b="1"/>
              <a:t>Prof.V Nagalakshmi					M S V Raghavendra chowdary</a:t>
            </a:r>
          </a:p>
          <a:p>
            <a:pPr algn="l"/>
            <a:r>
              <a:rPr lang="en-US" sz="1600" b="1"/>
              <a:t>Dept of CS,CSS					M.Sc(Data Science)VP22CSCI020024</a:t>
            </a:r>
            <a:endParaRPr lang="en-IN" sz="1600" b="1"/>
          </a:p>
        </p:txBody>
      </p:sp>
    </p:spTree>
    <p:extLst>
      <p:ext uri="{BB962C8B-B14F-4D97-AF65-F5344CB8AC3E}">
        <p14:creationId xmlns:p14="http://schemas.microsoft.com/office/powerpoint/2010/main" val="111073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06A4-78D8-F403-E914-B27561589642}"/>
              </a:ext>
            </a:extLst>
          </p:cNvPr>
          <p:cNvSpPr>
            <a:spLocks noGrp="1"/>
          </p:cNvSpPr>
          <p:nvPr>
            <p:ph type="title"/>
          </p:nvPr>
        </p:nvSpPr>
        <p:spPr/>
        <p:txBody>
          <a:bodyPr>
            <a:normAutofit/>
          </a:bodyPr>
          <a:lstStyle/>
          <a:p>
            <a:r>
              <a:rPr lang="en-US" sz="3600" b="1"/>
              <a:t>Proposed System</a:t>
            </a:r>
            <a:endParaRPr lang="en-IN" sz="3600" b="1"/>
          </a:p>
        </p:txBody>
      </p:sp>
      <p:sp>
        <p:nvSpPr>
          <p:cNvPr id="3" name="Content Placeholder 2">
            <a:extLst>
              <a:ext uri="{FF2B5EF4-FFF2-40B4-BE49-F238E27FC236}">
                <a16:creationId xmlns:a16="http://schemas.microsoft.com/office/drawing/2014/main" id="{DCE57EEF-73B3-04F6-46DF-4E7B3FD2713B}"/>
              </a:ext>
            </a:extLst>
          </p:cNvPr>
          <p:cNvSpPr>
            <a:spLocks noGrp="1"/>
          </p:cNvSpPr>
          <p:nvPr>
            <p:ph idx="1"/>
          </p:nvPr>
        </p:nvSpPr>
        <p:spPr/>
        <p:txBody>
          <a:bodyPr/>
          <a:lstStyle/>
          <a:p>
            <a:pPr algn="just">
              <a:lnSpc>
                <a:spcPct val="150000"/>
              </a:lnSpc>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The proposed system aims to significantly enhance the existing plagiarism detection capabilities by introducing advanced algorithms and multi-modal analysis techniques. It will provide users with a comprehensive solution for detecting plagiarism in both textual and visual content, addressing the limitations of current systems. Through the integration of machine learning models and computer vision algorithms, the system will accurately identify instances of plagiarism, including nuanced forms such as paraphrasing and content manipulation.</a:t>
            </a:r>
          </a:p>
          <a:p>
            <a:endParaRPr lang="en-IN"/>
          </a:p>
        </p:txBody>
      </p:sp>
    </p:spTree>
    <p:extLst>
      <p:ext uri="{BB962C8B-B14F-4D97-AF65-F5344CB8AC3E}">
        <p14:creationId xmlns:p14="http://schemas.microsoft.com/office/powerpoint/2010/main" val="69116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B616-1C72-0B3B-12CE-8C02F3483092}"/>
              </a:ext>
            </a:extLst>
          </p:cNvPr>
          <p:cNvSpPr>
            <a:spLocks noGrp="1"/>
          </p:cNvSpPr>
          <p:nvPr>
            <p:ph type="title"/>
          </p:nvPr>
        </p:nvSpPr>
        <p:spPr/>
        <p:txBody>
          <a:bodyPr>
            <a:normAutofit/>
          </a:bodyPr>
          <a:lstStyle/>
          <a:p>
            <a:r>
              <a:rPr lang="en-US" sz="3600" b="1"/>
              <a:t>UML Diagrams</a:t>
            </a:r>
            <a:endParaRPr lang="en-IN" sz="3600" b="1"/>
          </a:p>
        </p:txBody>
      </p:sp>
      <p:pic>
        <p:nvPicPr>
          <p:cNvPr id="4" name="Content Placeholder 3">
            <a:extLst>
              <a:ext uri="{FF2B5EF4-FFF2-40B4-BE49-F238E27FC236}">
                <a16:creationId xmlns:a16="http://schemas.microsoft.com/office/drawing/2014/main" id="{985ADA75-59FA-B5A8-F52A-60F94430D2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7768" y="1968599"/>
            <a:ext cx="5889486" cy="3723518"/>
          </a:xfrm>
          <a:prstGeom prst="rect">
            <a:avLst/>
          </a:prstGeom>
        </p:spPr>
      </p:pic>
      <p:sp>
        <p:nvSpPr>
          <p:cNvPr id="5" name="TextBox 4">
            <a:extLst>
              <a:ext uri="{FF2B5EF4-FFF2-40B4-BE49-F238E27FC236}">
                <a16:creationId xmlns:a16="http://schemas.microsoft.com/office/drawing/2014/main" id="{31DC62FB-9170-2F02-2EB9-E4D430093646}"/>
              </a:ext>
            </a:extLst>
          </p:cNvPr>
          <p:cNvSpPr txBox="1"/>
          <p:nvPr/>
        </p:nvSpPr>
        <p:spPr>
          <a:xfrm>
            <a:off x="1179871" y="1582994"/>
            <a:ext cx="2005781" cy="369332"/>
          </a:xfrm>
          <a:prstGeom prst="rect">
            <a:avLst/>
          </a:prstGeom>
          <a:noFill/>
        </p:spPr>
        <p:txBody>
          <a:bodyPr wrap="square" rtlCol="0">
            <a:spAutoFit/>
          </a:bodyPr>
          <a:lstStyle/>
          <a:p>
            <a:r>
              <a:rPr lang="en-US"/>
              <a:t> Use Case Diagram:</a:t>
            </a:r>
            <a:endParaRPr lang="en-IN"/>
          </a:p>
        </p:txBody>
      </p:sp>
    </p:spTree>
    <p:extLst>
      <p:ext uri="{BB962C8B-B14F-4D97-AF65-F5344CB8AC3E}">
        <p14:creationId xmlns:p14="http://schemas.microsoft.com/office/powerpoint/2010/main" val="165291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1D6268-15B1-E00B-4713-9084713B7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716" y="1461690"/>
            <a:ext cx="8437905" cy="4742465"/>
          </a:xfrm>
          <a:prstGeom prst="rect">
            <a:avLst/>
          </a:prstGeom>
        </p:spPr>
      </p:pic>
      <p:sp>
        <p:nvSpPr>
          <p:cNvPr id="3" name="TextBox 2">
            <a:extLst>
              <a:ext uri="{FF2B5EF4-FFF2-40B4-BE49-F238E27FC236}">
                <a16:creationId xmlns:a16="http://schemas.microsoft.com/office/drawing/2014/main" id="{68F032DD-6B88-5E37-9B3B-CBBA53E868FB}"/>
              </a:ext>
            </a:extLst>
          </p:cNvPr>
          <p:cNvSpPr txBox="1"/>
          <p:nvPr/>
        </p:nvSpPr>
        <p:spPr>
          <a:xfrm>
            <a:off x="1032387" y="1130710"/>
            <a:ext cx="2910348" cy="369332"/>
          </a:xfrm>
          <a:prstGeom prst="rect">
            <a:avLst/>
          </a:prstGeom>
          <a:noFill/>
        </p:spPr>
        <p:txBody>
          <a:bodyPr wrap="square" rtlCol="0">
            <a:spAutoFit/>
          </a:bodyPr>
          <a:lstStyle/>
          <a:p>
            <a:r>
              <a:rPr lang="en-US"/>
              <a:t>Activity Diagram:</a:t>
            </a:r>
            <a:endParaRPr lang="en-IN"/>
          </a:p>
        </p:txBody>
      </p:sp>
    </p:spTree>
    <p:extLst>
      <p:ext uri="{BB962C8B-B14F-4D97-AF65-F5344CB8AC3E}">
        <p14:creationId xmlns:p14="http://schemas.microsoft.com/office/powerpoint/2010/main" val="178414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809D-FBAA-53D0-A764-F3BD1BC87303}"/>
              </a:ext>
            </a:extLst>
          </p:cNvPr>
          <p:cNvSpPr>
            <a:spLocks noGrp="1"/>
          </p:cNvSpPr>
          <p:nvPr>
            <p:ph type="title"/>
          </p:nvPr>
        </p:nvSpPr>
        <p:spPr/>
        <p:txBody>
          <a:bodyPr>
            <a:normAutofit/>
          </a:bodyPr>
          <a:lstStyle/>
          <a:p>
            <a:r>
              <a:rPr lang="en-US" sz="3600" b="1"/>
              <a:t>Problem Solution</a:t>
            </a:r>
            <a:endParaRPr lang="en-IN" sz="3600" b="1"/>
          </a:p>
        </p:txBody>
      </p:sp>
      <p:sp>
        <p:nvSpPr>
          <p:cNvPr id="3" name="Content Placeholder 2">
            <a:extLst>
              <a:ext uri="{FF2B5EF4-FFF2-40B4-BE49-F238E27FC236}">
                <a16:creationId xmlns:a16="http://schemas.microsoft.com/office/drawing/2014/main" id="{1ED48AC7-A699-0648-AE2B-DA817BD38B16}"/>
              </a:ext>
            </a:extLst>
          </p:cNvPr>
          <p:cNvSpPr>
            <a:spLocks noGrp="1"/>
          </p:cNvSpPr>
          <p:nvPr>
            <p:ph idx="1"/>
          </p:nvPr>
        </p:nvSpPr>
        <p:spPr/>
        <p:txBody>
          <a:bodyPr>
            <a:normAutofit/>
          </a:bodyPr>
          <a:lstStyle/>
          <a:p>
            <a:pPr algn="just">
              <a:lnSpc>
                <a:spcPct val="150000"/>
              </a:lnSpc>
            </a:pPr>
            <a:r>
              <a:rPr lang="en-US" sz="1800">
                <a:latin typeface="Times New Roman" panose="02020603050405020304" pitchFamily="18" charset="0"/>
                <a:cs typeface="Times New Roman" panose="02020603050405020304" pitchFamily="18" charset="0"/>
              </a:rPr>
              <a:t>PlagDetect is a web-based application designed to the flask framework the process of detecting plagiarism in both text and image content. It leverages advanced techniques to analyze uploaded files and compare them against a comprehensive database of reference materials.</a:t>
            </a:r>
          </a:p>
          <a:p>
            <a:pPr algn="just">
              <a:lnSpc>
                <a:spcPct val="150000"/>
              </a:lnSpc>
            </a:pPr>
            <a:r>
              <a:rPr lang="en-US" sz="1800">
                <a:latin typeface="Times New Roman" panose="02020603050405020304" pitchFamily="18" charset="0"/>
                <a:cs typeface="Times New Roman" panose="02020603050405020304" pitchFamily="18" charset="0"/>
              </a:rPr>
              <a:t>Here's how PlagDetect addresses the problem:</a:t>
            </a:r>
          </a:p>
          <a:p>
            <a:pPr algn="just">
              <a:lnSpc>
                <a:spcPct val="150000"/>
              </a:lnSpc>
            </a:pPr>
            <a:r>
              <a:rPr lang="en-US" sz="1800">
                <a:latin typeface="Times New Roman" panose="02020603050405020304" pitchFamily="18" charset="0"/>
                <a:cs typeface="Times New Roman" panose="02020603050405020304" pitchFamily="18" charset="0"/>
              </a:rPr>
              <a:t>Text Plagiarism Detection</a:t>
            </a:r>
          </a:p>
          <a:p>
            <a:pPr algn="just">
              <a:lnSpc>
                <a:spcPct val="150000"/>
              </a:lnSpc>
            </a:pPr>
            <a:r>
              <a:rPr lang="en-US" sz="1800">
                <a:latin typeface="Times New Roman" panose="02020603050405020304" pitchFamily="18" charset="0"/>
                <a:cs typeface="Times New Roman" panose="02020603050405020304" pitchFamily="18" charset="0"/>
              </a:rPr>
              <a:t>Image Plagiarism Detection</a:t>
            </a:r>
          </a:p>
          <a:p>
            <a:pPr algn="just">
              <a:lnSpc>
                <a:spcPct val="150000"/>
              </a:lnSpc>
            </a:pPr>
            <a:r>
              <a:rPr lang="en-US" sz="1800">
                <a:latin typeface="Times New Roman" panose="02020603050405020304" pitchFamily="18" charset="0"/>
                <a:cs typeface="Times New Roman" panose="02020603050405020304" pitchFamily="18" charset="0"/>
              </a:rPr>
              <a:t>User-Friendly Interface.</a:t>
            </a:r>
          </a:p>
          <a:p>
            <a:pPr algn="just">
              <a:lnSpc>
                <a:spcPct val="150000"/>
              </a:lnSpc>
            </a:pPr>
            <a:endParaRPr lang="en-I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13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E1C1-EB6C-86EE-2D78-54997615EE75}"/>
              </a:ext>
            </a:extLst>
          </p:cNvPr>
          <p:cNvSpPr>
            <a:spLocks noGrp="1"/>
          </p:cNvSpPr>
          <p:nvPr>
            <p:ph type="title"/>
          </p:nvPr>
        </p:nvSpPr>
        <p:spPr/>
        <p:txBody>
          <a:bodyPr>
            <a:normAutofit/>
          </a:bodyPr>
          <a:lstStyle/>
          <a:p>
            <a:r>
              <a:rPr lang="en-US" sz="3600" b="1"/>
              <a:t>Frontend and Backend Specifications </a:t>
            </a:r>
            <a:endParaRPr lang="en-IN" sz="3600" b="1"/>
          </a:p>
        </p:txBody>
      </p:sp>
      <p:sp>
        <p:nvSpPr>
          <p:cNvPr id="3" name="Text Placeholder 2">
            <a:extLst>
              <a:ext uri="{FF2B5EF4-FFF2-40B4-BE49-F238E27FC236}">
                <a16:creationId xmlns:a16="http://schemas.microsoft.com/office/drawing/2014/main" id="{97B6FF1A-4ADF-C54B-79B0-1C1278078A33}"/>
              </a:ext>
            </a:extLst>
          </p:cNvPr>
          <p:cNvSpPr>
            <a:spLocks noGrp="1"/>
          </p:cNvSpPr>
          <p:nvPr>
            <p:ph type="body" idx="1"/>
          </p:nvPr>
        </p:nvSpPr>
        <p:spPr/>
        <p:txBody>
          <a:bodyPr>
            <a:normAutofit/>
          </a:bodyPr>
          <a:lstStyle/>
          <a:p>
            <a:r>
              <a:rPr lang="en-US" sz="2800">
                <a:latin typeface="Times New Roman" panose="02020603050405020304" pitchFamily="18" charset="0"/>
                <a:cs typeface="Times New Roman" panose="02020603050405020304" pitchFamily="18" charset="0"/>
              </a:rPr>
              <a:t>Frontend</a:t>
            </a:r>
            <a:endParaRPr lang="en-IN" sz="280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E5757EB-00E7-3A2F-CA0C-F4AB59963745}"/>
              </a:ext>
            </a:extLst>
          </p:cNvPr>
          <p:cNvSpPr>
            <a:spLocks noGrp="1"/>
          </p:cNvSpPr>
          <p:nvPr>
            <p:ph sz="half" idx="2"/>
          </p:nvPr>
        </p:nvSpPr>
        <p:spPr/>
        <p:txBody>
          <a:bodyPr/>
          <a:lstStyle/>
          <a:p>
            <a:pPr algn="just">
              <a:lnSpc>
                <a:spcPct val="150000"/>
              </a:lnSpc>
            </a:pPr>
            <a:r>
              <a:rPr lang="en-IN" sz="1800"/>
              <a:t>Homepage (index.html):</a:t>
            </a:r>
          </a:p>
          <a:p>
            <a:pPr algn="just">
              <a:lnSpc>
                <a:spcPct val="150000"/>
              </a:lnSpc>
            </a:pPr>
            <a:r>
              <a:rPr lang="en-IN" sz="1800"/>
              <a:t>Text Plagiarism Detection (text.html):</a:t>
            </a:r>
          </a:p>
          <a:p>
            <a:pPr algn="just">
              <a:lnSpc>
                <a:spcPct val="150000"/>
              </a:lnSpc>
            </a:pPr>
            <a:r>
              <a:rPr lang="en-IN" sz="1800"/>
              <a:t>Image Plagiarism Detection (image.html):</a:t>
            </a:r>
          </a:p>
          <a:p>
            <a:pPr algn="just">
              <a:lnSpc>
                <a:spcPct val="150000"/>
              </a:lnSpc>
            </a:pPr>
            <a:r>
              <a:rPr lang="en-IN" sz="1800"/>
              <a:t>About Page (about.html):</a:t>
            </a:r>
          </a:p>
          <a:p>
            <a:pPr algn="just">
              <a:lnSpc>
                <a:spcPct val="150000"/>
              </a:lnSpc>
            </a:pPr>
            <a:r>
              <a:rPr lang="en-IN" sz="1800"/>
              <a:t>Contact Page (contact.html):</a:t>
            </a:r>
          </a:p>
          <a:p>
            <a:endParaRPr lang="en-IN"/>
          </a:p>
        </p:txBody>
      </p:sp>
      <p:sp>
        <p:nvSpPr>
          <p:cNvPr id="5" name="Text Placeholder 4">
            <a:extLst>
              <a:ext uri="{FF2B5EF4-FFF2-40B4-BE49-F238E27FC236}">
                <a16:creationId xmlns:a16="http://schemas.microsoft.com/office/drawing/2014/main" id="{605380B9-F2B1-C45D-AB6F-7E12B402FED9}"/>
              </a:ext>
            </a:extLst>
          </p:cNvPr>
          <p:cNvSpPr>
            <a:spLocks noGrp="1"/>
          </p:cNvSpPr>
          <p:nvPr>
            <p:ph type="body" sz="quarter" idx="3"/>
          </p:nvPr>
        </p:nvSpPr>
        <p:spPr/>
        <p:txBody>
          <a:bodyPr>
            <a:normAutofit/>
          </a:bodyPr>
          <a:lstStyle/>
          <a:p>
            <a:r>
              <a:rPr lang="en-US" sz="2800">
                <a:latin typeface="Times New Roman" panose="02020603050405020304" pitchFamily="18" charset="0"/>
                <a:cs typeface="Times New Roman" panose="02020603050405020304" pitchFamily="18" charset="0"/>
              </a:rPr>
              <a:t>Backend</a:t>
            </a:r>
            <a:endParaRPr lang="en-IN" sz="280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3C97415-0C7A-F7C0-D01E-C14581199C20}"/>
              </a:ext>
            </a:extLst>
          </p:cNvPr>
          <p:cNvSpPr>
            <a:spLocks noGrp="1"/>
          </p:cNvSpPr>
          <p:nvPr>
            <p:ph sz="quarter" idx="4"/>
          </p:nvPr>
        </p:nvSpPr>
        <p:spPr/>
        <p:txBody>
          <a:bodyPr>
            <a:normAutofit/>
          </a:bodyPr>
          <a:lstStyle/>
          <a:p>
            <a:pPr>
              <a:lnSpc>
                <a:spcPct val="150000"/>
              </a:lnSpc>
            </a:pPr>
            <a:r>
              <a:rPr lang="en-US" sz="1800">
                <a:latin typeface="Times New Roman" panose="02020603050405020304" pitchFamily="18" charset="0"/>
                <a:cs typeface="Times New Roman" panose="02020603050405020304" pitchFamily="18" charset="0"/>
              </a:rPr>
              <a:t>Flask Application:</a:t>
            </a:r>
          </a:p>
          <a:p>
            <a:pPr>
              <a:lnSpc>
                <a:spcPct val="150000"/>
              </a:lnSpc>
            </a:pPr>
            <a:r>
              <a:rPr lang="en-US" sz="1800">
                <a:latin typeface="Times New Roman" panose="02020603050405020304" pitchFamily="18" charset="0"/>
                <a:cs typeface="Times New Roman" panose="02020603050405020304" pitchFamily="18" charset="0"/>
              </a:rPr>
              <a:t>Text Plagiarism Detection (textprediction route/function):</a:t>
            </a:r>
          </a:p>
          <a:p>
            <a:pPr>
              <a:lnSpc>
                <a:spcPct val="150000"/>
              </a:lnSpc>
            </a:pPr>
            <a:r>
              <a:rPr lang="en-US" sz="1800">
                <a:latin typeface="Times New Roman" panose="02020603050405020304" pitchFamily="18" charset="0"/>
                <a:cs typeface="Times New Roman" panose="02020603050405020304" pitchFamily="18" charset="0"/>
              </a:rPr>
              <a:t>Image Plagiarism Detection (imageprediction route/function):</a:t>
            </a:r>
            <a:endParaRPr lang="en-I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796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5B9F-2E12-6B36-5B59-81DB7FCFEB3D}"/>
              </a:ext>
            </a:extLst>
          </p:cNvPr>
          <p:cNvSpPr>
            <a:spLocks noGrp="1"/>
          </p:cNvSpPr>
          <p:nvPr>
            <p:ph type="title"/>
          </p:nvPr>
        </p:nvSpPr>
        <p:spPr/>
        <p:txBody>
          <a:bodyPr>
            <a:normAutofit/>
          </a:bodyPr>
          <a:lstStyle/>
          <a:p>
            <a:r>
              <a:rPr lang="en-US" sz="3600" b="1">
                <a:latin typeface="Times New Roman" panose="02020603050405020304" pitchFamily="18" charset="0"/>
                <a:cs typeface="Times New Roman" panose="02020603050405020304" pitchFamily="18" charset="0"/>
              </a:rPr>
              <a:t>Connecting to localhost</a:t>
            </a:r>
            <a:endParaRPr lang="en-IN" sz="3600" b="1">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1C340BB-D595-248C-C80F-04471F9698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6366" y="1825625"/>
            <a:ext cx="8099268" cy="4351338"/>
          </a:xfrm>
        </p:spPr>
      </p:pic>
    </p:spTree>
    <p:extLst>
      <p:ext uri="{BB962C8B-B14F-4D97-AF65-F5344CB8AC3E}">
        <p14:creationId xmlns:p14="http://schemas.microsoft.com/office/powerpoint/2010/main" val="95607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634E-DAA3-305D-3C79-3F6572227D96}"/>
              </a:ext>
            </a:extLst>
          </p:cNvPr>
          <p:cNvSpPr>
            <a:spLocks noGrp="1"/>
          </p:cNvSpPr>
          <p:nvPr>
            <p:ph type="title"/>
          </p:nvPr>
        </p:nvSpPr>
        <p:spPr/>
        <p:txBody>
          <a:bodyPr>
            <a:normAutofit/>
          </a:bodyPr>
          <a:lstStyle/>
          <a:p>
            <a:r>
              <a:rPr lang="en-US" sz="3600" b="1">
                <a:latin typeface="Times New Roman" panose="02020603050405020304" pitchFamily="18" charset="0"/>
                <a:cs typeface="Times New Roman" panose="02020603050405020304" pitchFamily="18" charset="0"/>
              </a:rPr>
              <a:t>Frontend Sample Screen</a:t>
            </a:r>
            <a:endParaRPr lang="en-IN" sz="3600" b="1">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883BB96-9491-3E77-90F4-F08CD4A3B8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0690" y="1825625"/>
            <a:ext cx="7710619" cy="4351338"/>
          </a:xfrm>
        </p:spPr>
      </p:pic>
    </p:spTree>
    <p:extLst>
      <p:ext uri="{BB962C8B-B14F-4D97-AF65-F5344CB8AC3E}">
        <p14:creationId xmlns:p14="http://schemas.microsoft.com/office/powerpoint/2010/main" val="403558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AE57-A129-DFB4-8FF7-EA1B1402DBD8}"/>
              </a:ext>
            </a:extLst>
          </p:cNvPr>
          <p:cNvSpPr>
            <a:spLocks noGrp="1"/>
          </p:cNvSpPr>
          <p:nvPr>
            <p:ph type="title"/>
          </p:nvPr>
        </p:nvSpPr>
        <p:spPr/>
        <p:txBody>
          <a:bodyPr>
            <a:normAutofit/>
          </a:bodyPr>
          <a:lstStyle/>
          <a:p>
            <a:r>
              <a:rPr lang="en-US" sz="3600" b="1">
                <a:latin typeface="Times New Roman" panose="02020603050405020304" pitchFamily="18" charset="0"/>
                <a:cs typeface="Times New Roman" panose="02020603050405020304" pitchFamily="18" charset="0"/>
              </a:rPr>
              <a:t>Frontend Code(HTML)</a:t>
            </a:r>
            <a:endParaRPr lang="en-IN" sz="3600" b="1">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73E712C7-54DB-DD4F-78EA-57FF9318EF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723" y="2192699"/>
            <a:ext cx="7840950" cy="3984263"/>
          </a:xfrm>
        </p:spPr>
      </p:pic>
      <p:sp>
        <p:nvSpPr>
          <p:cNvPr id="14" name="TextBox 13">
            <a:extLst>
              <a:ext uri="{FF2B5EF4-FFF2-40B4-BE49-F238E27FC236}">
                <a16:creationId xmlns:a16="http://schemas.microsoft.com/office/drawing/2014/main" id="{B78BFEA3-041B-A024-72E4-E7463B453EAB}"/>
              </a:ext>
            </a:extLst>
          </p:cNvPr>
          <p:cNvSpPr txBox="1"/>
          <p:nvPr/>
        </p:nvSpPr>
        <p:spPr>
          <a:xfrm>
            <a:off x="1199535" y="1730477"/>
            <a:ext cx="2025446" cy="369332"/>
          </a:xfrm>
          <a:prstGeom prst="rect">
            <a:avLst/>
          </a:prstGeom>
          <a:noFill/>
        </p:spPr>
        <p:txBody>
          <a:bodyPr wrap="square" rtlCol="0">
            <a:spAutoFit/>
          </a:bodyPr>
          <a:lstStyle/>
          <a:p>
            <a:r>
              <a:rPr lang="en-US"/>
              <a:t>Text Code:</a:t>
            </a:r>
            <a:endParaRPr lang="en-IN"/>
          </a:p>
        </p:txBody>
      </p:sp>
    </p:spTree>
    <p:extLst>
      <p:ext uri="{BB962C8B-B14F-4D97-AF65-F5344CB8AC3E}">
        <p14:creationId xmlns:p14="http://schemas.microsoft.com/office/powerpoint/2010/main" val="3021539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2CD44D-573A-F604-B985-139032462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5" y="1096615"/>
            <a:ext cx="9989574" cy="5449436"/>
          </a:xfrm>
          <a:prstGeom prst="rect">
            <a:avLst/>
          </a:prstGeom>
        </p:spPr>
      </p:pic>
      <p:sp>
        <p:nvSpPr>
          <p:cNvPr id="4" name="TextBox 3">
            <a:extLst>
              <a:ext uri="{FF2B5EF4-FFF2-40B4-BE49-F238E27FC236}">
                <a16:creationId xmlns:a16="http://schemas.microsoft.com/office/drawing/2014/main" id="{F50C1A9E-177C-ED3E-B409-FCAA080EEFAE}"/>
              </a:ext>
            </a:extLst>
          </p:cNvPr>
          <p:cNvSpPr txBox="1"/>
          <p:nvPr/>
        </p:nvSpPr>
        <p:spPr>
          <a:xfrm>
            <a:off x="668594" y="452284"/>
            <a:ext cx="2290916" cy="369332"/>
          </a:xfrm>
          <a:prstGeom prst="rect">
            <a:avLst/>
          </a:prstGeom>
          <a:noFill/>
        </p:spPr>
        <p:txBody>
          <a:bodyPr wrap="square" rtlCol="0">
            <a:spAutoFit/>
          </a:bodyPr>
          <a:lstStyle/>
          <a:p>
            <a:r>
              <a:rPr lang="en-US"/>
              <a:t>Image code:</a:t>
            </a:r>
            <a:endParaRPr lang="en-IN"/>
          </a:p>
        </p:txBody>
      </p:sp>
    </p:spTree>
    <p:extLst>
      <p:ext uri="{BB962C8B-B14F-4D97-AF65-F5344CB8AC3E}">
        <p14:creationId xmlns:p14="http://schemas.microsoft.com/office/powerpoint/2010/main" val="365335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603ABD-583C-8F7F-E5C7-2507971046ED}"/>
              </a:ext>
            </a:extLst>
          </p:cNvPr>
          <p:cNvSpPr txBox="1"/>
          <p:nvPr/>
        </p:nvSpPr>
        <p:spPr>
          <a:xfrm>
            <a:off x="540774" y="747252"/>
            <a:ext cx="2644878" cy="461665"/>
          </a:xfrm>
          <a:prstGeom prst="rect">
            <a:avLst/>
          </a:prstGeom>
          <a:noFill/>
        </p:spPr>
        <p:txBody>
          <a:bodyPr wrap="square" rtlCol="0">
            <a:spAutoFit/>
          </a:bodyPr>
          <a:lstStyle/>
          <a:p>
            <a:r>
              <a:rPr lang="en-US" sz="2400"/>
              <a:t>Index:</a:t>
            </a:r>
            <a:endParaRPr lang="en-IN" sz="2400"/>
          </a:p>
        </p:txBody>
      </p:sp>
      <p:sp>
        <p:nvSpPr>
          <p:cNvPr id="6" name="TextBox 5">
            <a:extLst>
              <a:ext uri="{FF2B5EF4-FFF2-40B4-BE49-F238E27FC236}">
                <a16:creationId xmlns:a16="http://schemas.microsoft.com/office/drawing/2014/main" id="{602E49CF-73E1-FB73-4C4A-F211FBEB81F8}"/>
              </a:ext>
            </a:extLst>
          </p:cNvPr>
          <p:cNvSpPr txBox="1"/>
          <p:nvPr/>
        </p:nvSpPr>
        <p:spPr>
          <a:xfrm>
            <a:off x="7236542" y="747252"/>
            <a:ext cx="3687097" cy="461665"/>
          </a:xfrm>
          <a:prstGeom prst="rect">
            <a:avLst/>
          </a:prstGeom>
          <a:noFill/>
        </p:spPr>
        <p:txBody>
          <a:bodyPr wrap="square" rtlCol="0">
            <a:spAutoFit/>
          </a:bodyPr>
          <a:lstStyle/>
          <a:p>
            <a:r>
              <a:rPr lang="en-US" sz="2400"/>
              <a:t>Contact:</a:t>
            </a:r>
            <a:endParaRPr lang="en-IN" sz="2400"/>
          </a:p>
        </p:txBody>
      </p:sp>
      <p:pic>
        <p:nvPicPr>
          <p:cNvPr id="8" name="Picture 7">
            <a:extLst>
              <a:ext uri="{FF2B5EF4-FFF2-40B4-BE49-F238E27FC236}">
                <a16:creationId xmlns:a16="http://schemas.microsoft.com/office/drawing/2014/main" id="{ACB56BFC-F75E-0EE9-B9D2-B15CEE96B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840" y="1487192"/>
            <a:ext cx="5221160" cy="4082475"/>
          </a:xfrm>
          <a:prstGeom prst="rect">
            <a:avLst/>
          </a:prstGeom>
        </p:spPr>
      </p:pic>
      <p:pic>
        <p:nvPicPr>
          <p:cNvPr id="10" name="Picture 9">
            <a:extLst>
              <a:ext uri="{FF2B5EF4-FFF2-40B4-BE49-F238E27FC236}">
                <a16:creationId xmlns:a16="http://schemas.microsoft.com/office/drawing/2014/main" id="{C8EC069A-900E-1008-9E95-AB8730631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972" y="1487192"/>
            <a:ext cx="5680367" cy="4082475"/>
          </a:xfrm>
          <a:prstGeom prst="rect">
            <a:avLst/>
          </a:prstGeom>
        </p:spPr>
      </p:pic>
    </p:spTree>
    <p:extLst>
      <p:ext uri="{BB962C8B-B14F-4D97-AF65-F5344CB8AC3E}">
        <p14:creationId xmlns:p14="http://schemas.microsoft.com/office/powerpoint/2010/main" val="262288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234E-0AE9-044D-99D5-25C7B7AEA29D}"/>
              </a:ext>
            </a:extLst>
          </p:cNvPr>
          <p:cNvSpPr>
            <a:spLocks noGrp="1"/>
          </p:cNvSpPr>
          <p:nvPr>
            <p:ph type="title"/>
          </p:nvPr>
        </p:nvSpPr>
        <p:spPr/>
        <p:txBody>
          <a:bodyPr>
            <a:normAutofit/>
          </a:bodyPr>
          <a:lstStyle/>
          <a:p>
            <a:r>
              <a:rPr lang="en-US" sz="3600" b="1"/>
              <a:t>Content</a:t>
            </a:r>
            <a:endParaRPr lang="en-IN" sz="3600" b="1"/>
          </a:p>
        </p:txBody>
      </p:sp>
      <p:sp>
        <p:nvSpPr>
          <p:cNvPr id="3" name="Content Placeholder 2">
            <a:extLst>
              <a:ext uri="{FF2B5EF4-FFF2-40B4-BE49-F238E27FC236}">
                <a16:creationId xmlns:a16="http://schemas.microsoft.com/office/drawing/2014/main" id="{12BAAD82-CCB2-2560-CF2F-42990EF4C334}"/>
              </a:ext>
            </a:extLst>
          </p:cNvPr>
          <p:cNvSpPr>
            <a:spLocks noGrp="1"/>
          </p:cNvSpPr>
          <p:nvPr>
            <p:ph idx="1"/>
          </p:nvPr>
        </p:nvSpPr>
        <p:spPr/>
        <p:txBody>
          <a:bodyPr>
            <a:normAutofit lnSpcReduction="10000"/>
          </a:bodyPr>
          <a:lstStyle/>
          <a:p>
            <a:r>
              <a:rPr lang="en-US"/>
              <a:t>Abstract</a:t>
            </a:r>
          </a:p>
          <a:p>
            <a:r>
              <a:rPr lang="en-US"/>
              <a:t>Introduction</a:t>
            </a:r>
          </a:p>
          <a:p>
            <a:r>
              <a:rPr lang="en-US"/>
              <a:t>Problem Statement</a:t>
            </a:r>
          </a:p>
          <a:p>
            <a:r>
              <a:rPr lang="en-US"/>
              <a:t>Existing and Proposed system</a:t>
            </a:r>
          </a:p>
          <a:p>
            <a:r>
              <a:rPr lang="en-US"/>
              <a:t>UML diagrams</a:t>
            </a:r>
          </a:p>
          <a:p>
            <a:r>
              <a:rPr lang="en-US"/>
              <a:t>Problem Solution</a:t>
            </a:r>
          </a:p>
          <a:p>
            <a:r>
              <a:rPr lang="en-US"/>
              <a:t>Frontend and backend Specfications</a:t>
            </a:r>
          </a:p>
          <a:p>
            <a:r>
              <a:rPr lang="en-US"/>
              <a:t>Frontend Sample Screen</a:t>
            </a:r>
          </a:p>
          <a:p>
            <a:r>
              <a:rPr lang="en-US"/>
              <a:t>Backend Code</a:t>
            </a:r>
            <a:endParaRPr lang="en-IN"/>
          </a:p>
        </p:txBody>
      </p:sp>
    </p:spTree>
    <p:extLst>
      <p:ext uri="{BB962C8B-B14F-4D97-AF65-F5344CB8AC3E}">
        <p14:creationId xmlns:p14="http://schemas.microsoft.com/office/powerpoint/2010/main" val="4134707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BA15-0685-3580-39A4-6D7C725599A8}"/>
              </a:ext>
            </a:extLst>
          </p:cNvPr>
          <p:cNvSpPr>
            <a:spLocks noGrp="1"/>
          </p:cNvSpPr>
          <p:nvPr>
            <p:ph type="title"/>
          </p:nvPr>
        </p:nvSpPr>
        <p:spPr/>
        <p:txBody>
          <a:bodyPr>
            <a:normAutofit/>
          </a:bodyPr>
          <a:lstStyle/>
          <a:p>
            <a:r>
              <a:rPr lang="en-US" sz="3600" b="1">
                <a:latin typeface="Times New Roman" panose="02020603050405020304" pitchFamily="18" charset="0"/>
                <a:cs typeface="Times New Roman" panose="02020603050405020304" pitchFamily="18" charset="0"/>
              </a:rPr>
              <a:t>Backend Code</a:t>
            </a:r>
            <a:endParaRPr lang="en-IN" sz="3600" b="1">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8EA0CB18-44B2-9035-18C7-9FBB97B906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955" y="1372177"/>
            <a:ext cx="4815619" cy="4804786"/>
          </a:xfrm>
        </p:spPr>
      </p:pic>
    </p:spTree>
    <p:extLst>
      <p:ext uri="{BB962C8B-B14F-4D97-AF65-F5344CB8AC3E}">
        <p14:creationId xmlns:p14="http://schemas.microsoft.com/office/powerpoint/2010/main" val="2076513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A5D3F2-8721-7D7F-06BD-B1DE8BA51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495" y="428123"/>
            <a:ext cx="6376437" cy="6001754"/>
          </a:xfrm>
          <a:prstGeom prst="rect">
            <a:avLst/>
          </a:prstGeom>
        </p:spPr>
      </p:pic>
    </p:spTree>
    <p:extLst>
      <p:ext uri="{BB962C8B-B14F-4D97-AF65-F5344CB8AC3E}">
        <p14:creationId xmlns:p14="http://schemas.microsoft.com/office/powerpoint/2010/main" val="3056196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444845-280F-7C75-85C4-04E54658B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891" y="265471"/>
            <a:ext cx="7888138" cy="6136882"/>
          </a:xfrm>
          <a:prstGeom prst="rect">
            <a:avLst/>
          </a:prstGeom>
        </p:spPr>
      </p:pic>
    </p:spTree>
    <p:extLst>
      <p:ext uri="{BB962C8B-B14F-4D97-AF65-F5344CB8AC3E}">
        <p14:creationId xmlns:p14="http://schemas.microsoft.com/office/powerpoint/2010/main" val="405554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DD08E1-C791-E68C-2FDB-B47461B90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381" y="258987"/>
            <a:ext cx="5437238" cy="6340025"/>
          </a:xfrm>
          <a:prstGeom prst="rect">
            <a:avLst/>
          </a:prstGeom>
        </p:spPr>
      </p:pic>
    </p:spTree>
    <p:extLst>
      <p:ext uri="{BB962C8B-B14F-4D97-AF65-F5344CB8AC3E}">
        <p14:creationId xmlns:p14="http://schemas.microsoft.com/office/powerpoint/2010/main" val="3028734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A1F9-3183-F34D-3217-D5969CFC8ACD}"/>
              </a:ext>
            </a:extLst>
          </p:cNvPr>
          <p:cNvSpPr>
            <a:spLocks noGrp="1"/>
          </p:cNvSpPr>
          <p:nvPr>
            <p:ph type="title"/>
          </p:nvPr>
        </p:nvSpPr>
        <p:spPr/>
        <p:txBody>
          <a:bodyPr>
            <a:normAutofit/>
          </a:bodyPr>
          <a:lstStyle/>
          <a:p>
            <a:r>
              <a:rPr lang="en-US" sz="3600" b="1"/>
              <a:t>Plagarism Result</a:t>
            </a:r>
            <a:endParaRPr lang="en-IN" sz="3600" b="1"/>
          </a:p>
        </p:txBody>
      </p:sp>
      <p:pic>
        <p:nvPicPr>
          <p:cNvPr id="9" name="Content Placeholder 8">
            <a:extLst>
              <a:ext uri="{FF2B5EF4-FFF2-40B4-BE49-F238E27FC236}">
                <a16:creationId xmlns:a16="http://schemas.microsoft.com/office/drawing/2014/main" id="{660286DA-E18E-1888-DC6C-7D103FD6C4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3560" y="1825625"/>
            <a:ext cx="7784879" cy="4351338"/>
          </a:xfrm>
        </p:spPr>
      </p:pic>
      <p:sp>
        <p:nvSpPr>
          <p:cNvPr id="10" name="TextBox 9">
            <a:extLst>
              <a:ext uri="{FF2B5EF4-FFF2-40B4-BE49-F238E27FC236}">
                <a16:creationId xmlns:a16="http://schemas.microsoft.com/office/drawing/2014/main" id="{0717426B-A5D9-518B-4FF4-D6FF9CD5654D}"/>
              </a:ext>
            </a:extLst>
          </p:cNvPr>
          <p:cNvSpPr txBox="1"/>
          <p:nvPr/>
        </p:nvSpPr>
        <p:spPr>
          <a:xfrm>
            <a:off x="2203560" y="1396181"/>
            <a:ext cx="7127253" cy="369332"/>
          </a:xfrm>
          <a:prstGeom prst="rect">
            <a:avLst/>
          </a:prstGeom>
          <a:noFill/>
        </p:spPr>
        <p:txBody>
          <a:bodyPr wrap="square" rtlCol="0">
            <a:spAutoFit/>
          </a:bodyPr>
          <a:lstStyle/>
          <a:p>
            <a:r>
              <a:rPr lang="en-US"/>
              <a:t>Upload the image:</a:t>
            </a:r>
            <a:endParaRPr lang="en-IN"/>
          </a:p>
        </p:txBody>
      </p:sp>
    </p:spTree>
    <p:extLst>
      <p:ext uri="{BB962C8B-B14F-4D97-AF65-F5344CB8AC3E}">
        <p14:creationId xmlns:p14="http://schemas.microsoft.com/office/powerpoint/2010/main" val="2278668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4C2343-7CD1-2AA6-BC5E-52CAFAA43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79" y="584497"/>
            <a:ext cx="10314039" cy="5689006"/>
          </a:xfrm>
          <a:prstGeom prst="rect">
            <a:avLst/>
          </a:prstGeom>
        </p:spPr>
      </p:pic>
    </p:spTree>
    <p:extLst>
      <p:ext uri="{BB962C8B-B14F-4D97-AF65-F5344CB8AC3E}">
        <p14:creationId xmlns:p14="http://schemas.microsoft.com/office/powerpoint/2010/main" val="3925035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46043D-C994-DDF1-3CD3-613F0BF2E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013" y="1238864"/>
            <a:ext cx="9407974" cy="5362495"/>
          </a:xfrm>
          <a:prstGeom prst="rect">
            <a:avLst/>
          </a:prstGeom>
        </p:spPr>
      </p:pic>
      <p:sp>
        <p:nvSpPr>
          <p:cNvPr id="6" name="TextBox 5">
            <a:extLst>
              <a:ext uri="{FF2B5EF4-FFF2-40B4-BE49-F238E27FC236}">
                <a16:creationId xmlns:a16="http://schemas.microsoft.com/office/drawing/2014/main" id="{2B484F1D-58F3-5C70-80C9-750CB7AA29DB}"/>
              </a:ext>
            </a:extLst>
          </p:cNvPr>
          <p:cNvSpPr txBox="1"/>
          <p:nvPr/>
        </p:nvSpPr>
        <p:spPr>
          <a:xfrm>
            <a:off x="973394" y="373626"/>
            <a:ext cx="4198374" cy="461665"/>
          </a:xfrm>
          <a:prstGeom prst="rect">
            <a:avLst/>
          </a:prstGeom>
          <a:noFill/>
        </p:spPr>
        <p:txBody>
          <a:bodyPr wrap="square" rtlCol="0">
            <a:spAutoFit/>
          </a:bodyPr>
          <a:lstStyle/>
          <a:p>
            <a:r>
              <a:rPr lang="en-US" sz="2400"/>
              <a:t>Upload the file</a:t>
            </a:r>
            <a:r>
              <a:rPr lang="en-US"/>
              <a:t>:</a:t>
            </a:r>
            <a:endParaRPr lang="en-IN"/>
          </a:p>
        </p:txBody>
      </p:sp>
    </p:spTree>
    <p:extLst>
      <p:ext uri="{BB962C8B-B14F-4D97-AF65-F5344CB8AC3E}">
        <p14:creationId xmlns:p14="http://schemas.microsoft.com/office/powerpoint/2010/main" val="1167656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A6DDC4-69CB-BA0D-0C55-01DB4ADA8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497" y="838106"/>
            <a:ext cx="8888361" cy="4852895"/>
          </a:xfrm>
          <a:prstGeom prst="rect">
            <a:avLst/>
          </a:prstGeom>
        </p:spPr>
      </p:pic>
    </p:spTree>
    <p:extLst>
      <p:ext uri="{BB962C8B-B14F-4D97-AF65-F5344CB8AC3E}">
        <p14:creationId xmlns:p14="http://schemas.microsoft.com/office/powerpoint/2010/main" val="3601091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32C14E-788B-35F3-57E8-7B1F4B25A6B4}"/>
              </a:ext>
            </a:extLst>
          </p:cNvPr>
          <p:cNvSpPr txBox="1"/>
          <p:nvPr/>
        </p:nvSpPr>
        <p:spPr>
          <a:xfrm>
            <a:off x="3769360" y="2824480"/>
            <a:ext cx="4937760" cy="646331"/>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rPr>
              <a:t>THANK YOU</a:t>
            </a:r>
            <a:endParaRPr lang="en-I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64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D4DD-C48F-EB7C-7746-E262921B6BC2}"/>
              </a:ext>
            </a:extLst>
          </p:cNvPr>
          <p:cNvSpPr>
            <a:spLocks noGrp="1"/>
          </p:cNvSpPr>
          <p:nvPr>
            <p:ph type="title"/>
          </p:nvPr>
        </p:nvSpPr>
        <p:spPr/>
        <p:txBody>
          <a:bodyPr>
            <a:normAutofit/>
          </a:bodyPr>
          <a:lstStyle/>
          <a:p>
            <a:r>
              <a:rPr lang="en-US" sz="3600" b="1"/>
              <a:t>Abstract</a:t>
            </a:r>
            <a:endParaRPr lang="en-IN" sz="3600" b="1"/>
          </a:p>
        </p:txBody>
      </p:sp>
      <p:sp>
        <p:nvSpPr>
          <p:cNvPr id="3" name="Content Placeholder 2">
            <a:extLst>
              <a:ext uri="{FF2B5EF4-FFF2-40B4-BE49-F238E27FC236}">
                <a16:creationId xmlns:a16="http://schemas.microsoft.com/office/drawing/2014/main" id="{214828B4-1AA5-7A52-4736-A8D923525F54}"/>
              </a:ext>
            </a:extLst>
          </p:cNvPr>
          <p:cNvSpPr>
            <a:spLocks noGrp="1"/>
          </p:cNvSpPr>
          <p:nvPr>
            <p:ph idx="1"/>
          </p:nvPr>
        </p:nvSpPr>
        <p:spPr/>
        <p:txBody>
          <a:bodyPr>
            <a:normAutofit fontScale="92500" lnSpcReduction="20000"/>
          </a:bodyPr>
          <a:lstStyle/>
          <a:p>
            <a:pPr algn="just">
              <a:lnSpc>
                <a:spcPct val="150000"/>
              </a:lnSpc>
              <a:spcAft>
                <a:spcPts val="800"/>
              </a:spcAft>
            </a:pPr>
            <a:r>
              <a:rPr lang="en-IN" sz="1900" kern="100">
                <a:effectLst/>
                <a:latin typeface="Times New Roman" panose="02020603050405020304" pitchFamily="18" charset="0"/>
                <a:ea typeface="Calibri" panose="020F0502020204030204" pitchFamily="34" charset="0"/>
                <a:cs typeface="Times New Roman" panose="02020603050405020304" pitchFamily="18" charset="0"/>
              </a:rPr>
              <a:t>Plagiarism detection is a critical concern across various domains, including academia, journalism, and content creation. In this project, we present an enhanced system for detecting plagiarism in both text and image files.</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900" kern="100">
                <a:effectLst/>
                <a:latin typeface="Times New Roman" panose="02020603050405020304" pitchFamily="18" charset="0"/>
                <a:ea typeface="Calibri" panose="020F0502020204030204" pitchFamily="34" charset="0"/>
                <a:cs typeface="Times New Roman" panose="02020603050405020304" pitchFamily="18" charset="0"/>
              </a:rPr>
              <a:t>The system is implemented as a web application using the Flask framework in Python. It allows users to upload text and image files, which are then analyzed for potential plagiarism. The system consists of two main components: text plagiarism detection and image plagiarism detection.</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900" kern="100">
                <a:effectLst/>
                <a:latin typeface="Times New Roman" panose="02020603050405020304" pitchFamily="18" charset="0"/>
                <a:ea typeface="Calibri" panose="020F0502020204030204" pitchFamily="34" charset="0"/>
                <a:cs typeface="Times New Roman" panose="02020603050405020304" pitchFamily="18" charset="0"/>
              </a:rPr>
              <a:t>For text plagiarism detection, the system employs advanced techniques such as TF-IDF (Term Frequency-Inverse Document Frequency), cosine similarity, and difflib. Text files uploaded by users are compared with a corpus of existing text documents to identify similarities. Additionally, the system generates difference reports in HTML format, highlighting the similarities and differences between the uploaded text and existing documents.</a:t>
            </a:r>
            <a:endParaRPr lang="en-IN" sz="19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111953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18F26F-7366-8DDF-11C7-6DE59AFE64E2}"/>
              </a:ext>
            </a:extLst>
          </p:cNvPr>
          <p:cNvSpPr txBox="1"/>
          <p:nvPr/>
        </p:nvSpPr>
        <p:spPr>
          <a:xfrm>
            <a:off x="580103" y="1268361"/>
            <a:ext cx="11218607" cy="2643481"/>
          </a:xfrm>
          <a:prstGeom prst="rect">
            <a:avLst/>
          </a:prstGeom>
          <a:noFill/>
        </p:spPr>
        <p:txBody>
          <a:bodyPr wrap="square" rtlCol="0">
            <a:spAutoFit/>
          </a:bodyPr>
          <a:lstStyle/>
          <a:p>
            <a:pPr algn="just">
              <a:lnSpc>
                <a:spcPct val="150000"/>
              </a:lnSpc>
              <a:spcAft>
                <a:spcPts val="800"/>
              </a:spcAft>
            </a:pPr>
            <a:r>
              <a:rPr lang="en-IN" kern="100">
                <a:effectLst/>
                <a:latin typeface="Times New Roman" panose="02020603050405020304" pitchFamily="18" charset="0"/>
                <a:ea typeface="Calibri" panose="020F0502020204030204" pitchFamily="34" charset="0"/>
                <a:cs typeface="Times New Roman" panose="02020603050405020304" pitchFamily="18" charset="0"/>
              </a:rPr>
              <a:t>In image plagiarism detection, the system utilizes computer vision techniques implemented using the OpenCV library. Uploaded images are compared with a database of existing images to detect similarities. The system considers images with identical dimensions and pixel values as potential instances of plagiarism.</a:t>
            </a:r>
          </a:p>
          <a:p>
            <a:pPr algn="just">
              <a:lnSpc>
                <a:spcPct val="150000"/>
              </a:lnSpc>
            </a:pPr>
            <a:r>
              <a:rPr lang="en-IN">
                <a:effectLst/>
                <a:latin typeface="Times New Roman" panose="02020603050405020304" pitchFamily="18" charset="0"/>
                <a:ea typeface="Calibri" panose="020F0502020204030204" pitchFamily="34" charset="0"/>
                <a:cs typeface="Times New Roman" panose="02020603050405020304" pitchFamily="18" charset="0"/>
              </a:rPr>
              <a:t>Both components of the system offer real-time feedback to users, indicating whether plagiarism is detected and providing relevant details such as similarity percentages and plagiarized content. The user interface is designed to be intuitive and user-friendly, allowing users to easily upload files and interpret the analysis results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55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467D-FAD0-7FF2-00A2-0EA43EDCC358}"/>
              </a:ext>
            </a:extLst>
          </p:cNvPr>
          <p:cNvSpPr>
            <a:spLocks noGrp="1"/>
          </p:cNvSpPr>
          <p:nvPr>
            <p:ph type="title"/>
          </p:nvPr>
        </p:nvSpPr>
        <p:spPr/>
        <p:txBody>
          <a:bodyPr>
            <a:normAutofit/>
          </a:bodyPr>
          <a:lstStyle/>
          <a:p>
            <a:r>
              <a:rPr lang="en-US" sz="3600" b="1"/>
              <a:t>Introduction</a:t>
            </a:r>
            <a:endParaRPr lang="en-IN" sz="3600" b="1"/>
          </a:p>
        </p:txBody>
      </p:sp>
      <p:sp>
        <p:nvSpPr>
          <p:cNvPr id="3" name="Content Placeholder 2">
            <a:extLst>
              <a:ext uri="{FF2B5EF4-FFF2-40B4-BE49-F238E27FC236}">
                <a16:creationId xmlns:a16="http://schemas.microsoft.com/office/drawing/2014/main" id="{D2D9F3E4-BA89-CB6E-4BB2-4D5D8E545D7D}"/>
              </a:ext>
            </a:extLst>
          </p:cNvPr>
          <p:cNvSpPr>
            <a:spLocks noGrp="1"/>
          </p:cNvSpPr>
          <p:nvPr>
            <p:ph idx="1"/>
          </p:nvPr>
        </p:nvSpPr>
        <p:spPr/>
        <p:txBody>
          <a:bodyPr>
            <a:noAutofit/>
          </a:bodyPr>
          <a:lstStyle/>
          <a:p>
            <a:pPr algn="just">
              <a:lnSpc>
                <a:spcPct val="150000"/>
              </a:lnSpc>
            </a:pPr>
            <a:r>
              <a:rPr lang="en-US" sz="1800" err="1">
                <a:latin typeface="Times New Roman" panose="02020603050405020304" pitchFamily="18" charset="0"/>
                <a:cs typeface="Times New Roman" panose="02020603050405020304" pitchFamily="18" charset="0"/>
              </a:rPr>
              <a:t>Plagdetect</a:t>
            </a:r>
            <a:r>
              <a:rPr lang="en-US" sz="1800">
                <a:latin typeface="Times New Roman" panose="02020603050405020304" pitchFamily="18" charset="0"/>
                <a:cs typeface="Times New Roman" panose="02020603050405020304" pitchFamily="18" charset="0"/>
              </a:rPr>
              <a:t> is a powerful tool designed to help you identify potential plagiarism in both text and image content. Whether you're a student ensuring the originality of your work or a content creator safeguarding your creations, </a:t>
            </a:r>
            <a:r>
              <a:rPr lang="en-US" sz="1800" err="1">
                <a:latin typeface="Times New Roman" panose="02020603050405020304" pitchFamily="18" charset="0"/>
                <a:cs typeface="Times New Roman" panose="02020603050405020304" pitchFamily="18" charset="0"/>
              </a:rPr>
              <a:t>Plagdetect</a:t>
            </a:r>
            <a:r>
              <a:rPr lang="en-US" sz="1800">
                <a:latin typeface="Times New Roman" panose="02020603050405020304" pitchFamily="18" charset="0"/>
                <a:cs typeface="Times New Roman" panose="02020603050405020304" pitchFamily="18" charset="0"/>
              </a:rPr>
              <a:t> is here to assist you</a:t>
            </a:r>
            <a:r>
              <a:rPr lang="en-US" sz="1800"/>
              <a:t>.</a:t>
            </a:r>
          </a:p>
          <a:p>
            <a:pPr algn="just">
              <a:lnSpc>
                <a:spcPct val="150000"/>
              </a:lnSpc>
            </a:pPr>
            <a:r>
              <a:rPr lang="en-US" sz="2000" b="1"/>
              <a:t>Text Plagiarism Detection</a:t>
            </a:r>
            <a:r>
              <a:rPr lang="en-US" sz="1800"/>
              <a:t>:</a:t>
            </a:r>
          </a:p>
          <a:p>
            <a:pPr algn="just">
              <a:lnSpc>
                <a:spcPct val="150000"/>
              </a:lnSpc>
            </a:pPr>
            <a:r>
              <a:rPr lang="en-US" sz="1800">
                <a:latin typeface="Times New Roman" panose="02020603050405020304" pitchFamily="18" charset="0"/>
                <a:cs typeface="Times New Roman" panose="02020603050405020304" pitchFamily="18" charset="0"/>
              </a:rPr>
              <a:t>Upload your text document, and our algorithm will meticulously analyze it against a collection of reference texts. By employing advanced text comparison techniques, </a:t>
            </a:r>
            <a:r>
              <a:rPr lang="en-US" sz="1800" err="1">
                <a:latin typeface="Times New Roman" panose="02020603050405020304" pitchFamily="18" charset="0"/>
                <a:cs typeface="Times New Roman" panose="02020603050405020304" pitchFamily="18" charset="0"/>
              </a:rPr>
              <a:t>PlagDetect</a:t>
            </a:r>
            <a:r>
              <a:rPr lang="en-US" sz="1800">
                <a:latin typeface="Times New Roman" panose="02020603050405020304" pitchFamily="18" charset="0"/>
                <a:cs typeface="Times New Roman" panose="02020603050405020304" pitchFamily="18" charset="0"/>
              </a:rPr>
              <a:t> identifies similar passages and provides you with a detailed report highlighting potential instances of plagiarism. With features like similarity percentage calculation and HTML difference reports, you'll gain insights into the uniqueness of your content effortlessly.</a:t>
            </a:r>
          </a:p>
          <a:p>
            <a:endParaRPr lang="en-US" sz="1800"/>
          </a:p>
        </p:txBody>
      </p:sp>
    </p:spTree>
    <p:extLst>
      <p:ext uri="{BB962C8B-B14F-4D97-AF65-F5344CB8AC3E}">
        <p14:creationId xmlns:p14="http://schemas.microsoft.com/office/powerpoint/2010/main" val="143473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3AA855-6AE1-B66A-C6AB-4323CA82989F}"/>
              </a:ext>
            </a:extLst>
          </p:cNvPr>
          <p:cNvSpPr txBox="1"/>
          <p:nvPr/>
        </p:nvSpPr>
        <p:spPr>
          <a:xfrm>
            <a:off x="855407" y="462117"/>
            <a:ext cx="11218606" cy="5995487"/>
          </a:xfrm>
          <a:prstGeom prst="rect">
            <a:avLst/>
          </a:prstGeom>
          <a:noFill/>
        </p:spPr>
        <p:txBody>
          <a:bodyPr wrap="square" rtlCol="0">
            <a:spAutoFit/>
          </a:bodyPr>
          <a:lstStyle/>
          <a:p>
            <a:pPr algn="just"/>
            <a:r>
              <a:rPr lang="en-US" sz="2000" b="1"/>
              <a:t>Image Plagiarism Detection</a:t>
            </a:r>
            <a:r>
              <a:rPr lang="en-US"/>
              <a:t>:</a:t>
            </a:r>
          </a:p>
          <a:p>
            <a:pPr algn="just">
              <a:lnSpc>
                <a:spcPct val="160000"/>
              </a:lnSpc>
            </a:pPr>
            <a:r>
              <a:rPr lang="en-US">
                <a:latin typeface="Times New Roman" panose="02020603050405020304" pitchFamily="18" charset="0"/>
                <a:cs typeface="Times New Roman" panose="02020603050405020304" pitchFamily="18" charset="0"/>
              </a:rPr>
              <a:t>Concerned about the originality of your images. PlagDetect extends its capabilities to image content as well. Simply upload your image, and our system will compare it against a database of images, detecting any visual similarities or duplications. Whether it's academic work, professional projects, or creative endeavors, you can trust PlagDetect to help you maintain the integrity of your visual content.</a:t>
            </a:r>
          </a:p>
          <a:p>
            <a:pPr algn="just">
              <a:lnSpc>
                <a:spcPct val="160000"/>
              </a:lnSpc>
            </a:pPr>
            <a:r>
              <a:rPr lang="en-US" sz="1800" b="1"/>
              <a:t>How It Works</a:t>
            </a:r>
            <a:r>
              <a:rPr lang="en-US" sz="1800"/>
              <a:t>:</a:t>
            </a:r>
          </a:p>
          <a:p>
            <a:pPr algn="just">
              <a:lnSpc>
                <a:spcPct val="16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Choose whether to check text or image content.</a:t>
            </a:r>
          </a:p>
          <a:p>
            <a:pPr algn="just">
              <a:lnSpc>
                <a:spcPct val="16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Upload your file.</a:t>
            </a:r>
          </a:p>
          <a:p>
            <a:pPr algn="just">
              <a:lnSpc>
                <a:spcPct val="16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Let PlagDetect analyze your content against our comprehensive database.</a:t>
            </a:r>
          </a:p>
          <a:p>
            <a:pPr algn="just">
              <a:lnSpc>
                <a:spcPct val="16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Receive detailed reports highlighting potential instances of plagiarism.</a:t>
            </a:r>
          </a:p>
          <a:p>
            <a:pPr algn="just">
              <a:lnSpc>
                <a:spcPct val="160000"/>
              </a:lnSpc>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Take necessary actions to ensure the originality and authenticity of your work.</a:t>
            </a:r>
          </a:p>
          <a:p>
            <a:pPr algn="just">
              <a:lnSpc>
                <a:spcPct val="160000"/>
              </a:lnSpc>
            </a:pPr>
            <a:r>
              <a:rPr lang="en-US" sz="1800">
                <a:latin typeface="Times New Roman" panose="02020603050405020304" pitchFamily="18" charset="0"/>
                <a:cs typeface="Times New Roman" panose="02020603050405020304" pitchFamily="18" charset="0"/>
              </a:rPr>
              <a:t>With PlagDetect, you can embark on your creative journey with confidence, knowing that your content is unique and protected.</a:t>
            </a:r>
            <a:endParaRPr lang="en-IN" sz="18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9187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F9EE-8155-9931-F284-6B1A6ED480EA}"/>
              </a:ext>
            </a:extLst>
          </p:cNvPr>
          <p:cNvSpPr>
            <a:spLocks noGrp="1"/>
          </p:cNvSpPr>
          <p:nvPr>
            <p:ph type="title"/>
          </p:nvPr>
        </p:nvSpPr>
        <p:spPr/>
        <p:txBody>
          <a:bodyPr>
            <a:normAutofit/>
          </a:bodyPr>
          <a:lstStyle/>
          <a:p>
            <a:r>
              <a:rPr lang="en-IN" sz="4000" b="1"/>
              <a:t>Problem Statement</a:t>
            </a:r>
          </a:p>
        </p:txBody>
      </p:sp>
      <p:sp>
        <p:nvSpPr>
          <p:cNvPr id="3" name="Content Placeholder 2">
            <a:extLst>
              <a:ext uri="{FF2B5EF4-FFF2-40B4-BE49-F238E27FC236}">
                <a16:creationId xmlns:a16="http://schemas.microsoft.com/office/drawing/2014/main" id="{BED86031-6AB3-4ADB-BFC2-597BE35CFFEA}"/>
              </a:ext>
            </a:extLst>
          </p:cNvPr>
          <p:cNvSpPr>
            <a:spLocks noGrp="1"/>
          </p:cNvSpPr>
          <p:nvPr>
            <p:ph idx="1"/>
          </p:nvPr>
        </p:nvSpPr>
        <p:spPr/>
        <p:txBody>
          <a:bodyPr/>
          <a:lstStyle/>
          <a:p>
            <a:pPr algn="just">
              <a:lnSpc>
                <a:spcPct val="150000"/>
              </a:lnSpc>
            </a:pPr>
            <a:r>
              <a:rPr lang="en-IN" sz="1800">
                <a:effectLst/>
                <a:latin typeface="Times New Roman" panose="02020603050405020304" pitchFamily="18" charset="0"/>
                <a:ea typeface="Calibri" panose="020F0502020204030204" pitchFamily="34" charset="0"/>
              </a:rPr>
              <a:t>The problem statement revolves around the pervasive issue of plagiarism in textual and visual content across various domains, including academia, journalism, publishing, and digital media. Plagiarism undermines the integrity of intellectual property, erodes trust in information sources, and poses ethical and legal challenges. Despite the existence of manual detection methods and some automated tools, current approaches are often labor-intensive, prone to errors, and limited in scope. Therefore, there is a critical need for advanced text and image plagiarism detection</a:t>
            </a:r>
            <a:endParaRPr lang="en-IN"/>
          </a:p>
        </p:txBody>
      </p:sp>
    </p:spTree>
    <p:extLst>
      <p:ext uri="{BB962C8B-B14F-4D97-AF65-F5344CB8AC3E}">
        <p14:creationId xmlns:p14="http://schemas.microsoft.com/office/powerpoint/2010/main" val="378000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1F98-A09F-4948-0928-1D6EAA488711}"/>
              </a:ext>
            </a:extLst>
          </p:cNvPr>
          <p:cNvSpPr>
            <a:spLocks noGrp="1"/>
          </p:cNvSpPr>
          <p:nvPr>
            <p:ph type="title"/>
          </p:nvPr>
        </p:nvSpPr>
        <p:spPr/>
        <p:txBody>
          <a:bodyPr>
            <a:normAutofit/>
          </a:bodyPr>
          <a:lstStyle/>
          <a:p>
            <a:r>
              <a:rPr lang="en-IN" sz="3600" b="1"/>
              <a:t>Existing System</a:t>
            </a:r>
          </a:p>
        </p:txBody>
      </p:sp>
      <p:sp>
        <p:nvSpPr>
          <p:cNvPr id="3" name="Content Placeholder 2">
            <a:extLst>
              <a:ext uri="{FF2B5EF4-FFF2-40B4-BE49-F238E27FC236}">
                <a16:creationId xmlns:a16="http://schemas.microsoft.com/office/drawing/2014/main" id="{C09C342F-0C70-C68D-C1B2-360D95692B3C}"/>
              </a:ext>
            </a:extLst>
          </p:cNvPr>
          <p:cNvSpPr>
            <a:spLocks noGrp="1"/>
          </p:cNvSpPr>
          <p:nvPr>
            <p:ph idx="1"/>
          </p:nvPr>
        </p:nvSpPr>
        <p:spPr/>
        <p:txBody>
          <a:bodyPr>
            <a:normAutofit/>
          </a:bodyPr>
          <a:lstStyle/>
          <a:p>
            <a:pPr marL="0" indent="0" algn="just">
              <a:lnSpc>
                <a:spcPct val="150000"/>
              </a:lnSpc>
              <a:buNone/>
            </a:pPr>
            <a:r>
              <a:rPr lang="en-US" sz="2000" b="1"/>
              <a:t>Text Plagiarism Detection</a:t>
            </a:r>
            <a:r>
              <a:rPr lang="en-US"/>
              <a:t>:</a:t>
            </a:r>
          </a:p>
          <a:p>
            <a:pPr marL="342900" indent="-342900" algn="just">
              <a:lnSpc>
                <a:spcPct val="150000"/>
              </a:lnSpc>
              <a:buFont typeface="+mj-lt"/>
              <a:buAutoNum type="arabicPeriod"/>
            </a:pPr>
            <a:r>
              <a:rPr lang="en-US" sz="1800" b="1"/>
              <a:t>Uploading Files</a:t>
            </a:r>
            <a:r>
              <a:rPr lang="en-US" sz="1800"/>
              <a:t>: Users can upload text files for plagiarism detection.</a:t>
            </a:r>
          </a:p>
          <a:p>
            <a:pPr marL="342900" indent="-342900" algn="just">
              <a:lnSpc>
                <a:spcPct val="150000"/>
              </a:lnSpc>
              <a:buFont typeface="+mj-lt"/>
              <a:buAutoNum type="arabicPeriod"/>
            </a:pPr>
            <a:r>
              <a:rPr lang="en-US" sz="1800" b="1"/>
              <a:t>File Comparison: </a:t>
            </a:r>
            <a:r>
              <a:rPr lang="en-US" sz="1800"/>
              <a:t>The system compares the uploaded text file with other text files in the "textdataset" directory.</a:t>
            </a:r>
          </a:p>
          <a:p>
            <a:pPr marL="342900" indent="-342900" algn="just">
              <a:lnSpc>
                <a:spcPct val="150000"/>
              </a:lnSpc>
              <a:buFont typeface="+mj-lt"/>
              <a:buAutoNum type="arabicPeriod"/>
            </a:pPr>
            <a:r>
              <a:rPr lang="en-US" sz="1800" b="1"/>
              <a:t>Plagiarism Detection</a:t>
            </a:r>
            <a:r>
              <a:rPr lang="en-US" sz="1800"/>
              <a:t>: It identifies similarities between the uploaded file and other files using the difflib library and calculates a similarity percentage.</a:t>
            </a:r>
          </a:p>
          <a:p>
            <a:pPr marL="342900" indent="-342900" algn="just">
              <a:lnSpc>
                <a:spcPct val="150000"/>
              </a:lnSpc>
              <a:buFont typeface="+mj-lt"/>
              <a:buAutoNum type="arabicPeriod"/>
            </a:pPr>
            <a:r>
              <a:rPr lang="en-US" sz="1800" b="1"/>
              <a:t>Result Presentation</a:t>
            </a:r>
            <a:r>
              <a:rPr lang="en-US" sz="1800"/>
              <a:t>: Plagiarized content and the similarity percentage are displayed to the user. Additionally, HTML difference reports are generated for detailed comparison.</a:t>
            </a:r>
            <a:endParaRPr lang="en-IN" sz="1800"/>
          </a:p>
        </p:txBody>
      </p:sp>
    </p:spTree>
    <p:extLst>
      <p:ext uri="{BB962C8B-B14F-4D97-AF65-F5344CB8AC3E}">
        <p14:creationId xmlns:p14="http://schemas.microsoft.com/office/powerpoint/2010/main" val="27105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3EF22-AD31-47A8-2F1C-872F46F6588B}"/>
              </a:ext>
            </a:extLst>
          </p:cNvPr>
          <p:cNvSpPr>
            <a:spLocks noGrp="1"/>
          </p:cNvSpPr>
          <p:nvPr>
            <p:ph idx="4294967295"/>
          </p:nvPr>
        </p:nvSpPr>
        <p:spPr>
          <a:xfrm>
            <a:off x="1160206" y="845574"/>
            <a:ext cx="9355394" cy="5439339"/>
          </a:xfrm>
        </p:spPr>
        <p:txBody>
          <a:bodyPr>
            <a:normAutofit/>
          </a:bodyPr>
          <a:lstStyle/>
          <a:p>
            <a:pPr marL="0" indent="0" algn="just">
              <a:buNone/>
            </a:pPr>
            <a:r>
              <a:rPr lang="en-US" sz="2200" b="1"/>
              <a:t>Image Plagiarism Detection</a:t>
            </a:r>
            <a:r>
              <a:rPr lang="en-US"/>
              <a:t>:</a:t>
            </a:r>
          </a:p>
          <a:p>
            <a:pPr algn="just"/>
            <a:r>
              <a:rPr lang="en-US" sz="1800" b="1">
                <a:latin typeface="Times New Roman" panose="02020603050405020304" pitchFamily="18" charset="0"/>
                <a:cs typeface="Times New Roman" panose="02020603050405020304" pitchFamily="18" charset="0"/>
              </a:rPr>
              <a:t>Uploading Images</a:t>
            </a:r>
            <a:r>
              <a:rPr lang="en-US" sz="1800">
                <a:latin typeface="Times New Roman" panose="02020603050405020304" pitchFamily="18" charset="0"/>
                <a:cs typeface="Times New Roman" panose="02020603050405020304" pitchFamily="18" charset="0"/>
              </a:rPr>
              <a:t>: Users can upload images for plagiarism detection.</a:t>
            </a:r>
          </a:p>
          <a:p>
            <a:pPr algn="just"/>
            <a:r>
              <a:rPr lang="en-US" sz="1800" b="1">
                <a:latin typeface="Times New Roman" panose="02020603050405020304" pitchFamily="18" charset="0"/>
                <a:cs typeface="Times New Roman" panose="02020603050405020304" pitchFamily="18" charset="0"/>
              </a:rPr>
              <a:t>Image Comparison</a:t>
            </a:r>
            <a:r>
              <a:rPr lang="en-US" sz="1800">
                <a:latin typeface="Times New Roman" panose="02020603050405020304" pitchFamily="18" charset="0"/>
                <a:cs typeface="Times New Roman" panose="02020603050405020304" pitchFamily="18" charset="0"/>
              </a:rPr>
              <a:t>: The system compares the uploaded image with images in the "images" directory.</a:t>
            </a:r>
          </a:p>
          <a:p>
            <a:pPr algn="just"/>
            <a:r>
              <a:rPr lang="en-US" sz="1800" b="1">
                <a:latin typeface="Times New Roman" panose="02020603050405020304" pitchFamily="18" charset="0"/>
                <a:cs typeface="Times New Roman" panose="02020603050405020304" pitchFamily="18" charset="0"/>
              </a:rPr>
              <a:t>Plagiarism Detection</a:t>
            </a:r>
            <a:r>
              <a:rPr lang="en-US" sz="1800">
                <a:latin typeface="Times New Roman" panose="02020603050405020304" pitchFamily="18" charset="0"/>
                <a:cs typeface="Times New Roman" panose="02020603050405020304" pitchFamily="18" charset="0"/>
              </a:rPr>
              <a:t>: It checks if the uploaded image matches any of the images in the directory by pixel-wise comparison using OpenCV.</a:t>
            </a:r>
          </a:p>
          <a:p>
            <a:pPr algn="just"/>
            <a:r>
              <a:rPr lang="en-US" sz="1800" b="1">
                <a:latin typeface="Times New Roman" panose="02020603050405020304" pitchFamily="18" charset="0"/>
                <a:cs typeface="Times New Roman" panose="02020603050405020304" pitchFamily="18" charset="0"/>
              </a:rPr>
              <a:t>Result Presentation</a:t>
            </a:r>
            <a:r>
              <a:rPr lang="en-US" sz="1800">
                <a:latin typeface="Times New Roman" panose="02020603050405020304" pitchFamily="18" charset="0"/>
                <a:cs typeface="Times New Roman" panose="02020603050405020304" pitchFamily="18" charset="0"/>
              </a:rPr>
              <a:t>: If plagiarism is detected, the matching images are displayed to the user; otherwise, a message indicating no plagiarism is shown.</a:t>
            </a:r>
          </a:p>
          <a:p>
            <a:pPr marL="0" indent="0" algn="just">
              <a:buNone/>
            </a:pPr>
            <a:r>
              <a:rPr lang="en-US" sz="1800" b="1">
                <a:latin typeface="Times New Roman" panose="02020603050405020304" pitchFamily="18" charset="0"/>
                <a:cs typeface="Times New Roman" panose="02020603050405020304" pitchFamily="18" charset="0"/>
              </a:rPr>
              <a:t>Web Interface:</a:t>
            </a:r>
          </a:p>
          <a:p>
            <a:pPr marL="457200" indent="-457200" algn="just">
              <a:buFont typeface="+mj-lt"/>
              <a:buAutoNum type="alphaUcPeriod"/>
            </a:pPr>
            <a:r>
              <a:rPr lang="en-US" sz="1800">
                <a:latin typeface="Times New Roman" panose="02020603050405020304" pitchFamily="18" charset="0"/>
                <a:cs typeface="Times New Roman" panose="02020603050405020304" pitchFamily="18" charset="0"/>
              </a:rPr>
              <a:t>Users interact with the system through a web interface with different routes for text and image plagiarism detection.</a:t>
            </a:r>
          </a:p>
          <a:p>
            <a:pPr marL="457200" indent="-457200" algn="just">
              <a:buFont typeface="+mj-lt"/>
              <a:buAutoNum type="alphaUcPeriod"/>
            </a:pPr>
            <a:r>
              <a:rPr lang="en-US" sz="1800">
                <a:latin typeface="Times New Roman" panose="02020603050405020304" pitchFamily="18" charset="0"/>
                <a:cs typeface="Times New Roman" panose="02020603050405020304" pitchFamily="18" charset="0"/>
              </a:rPr>
              <a:t>Additional routes like "about", "contact", and "index" provide information and navigation options.</a:t>
            </a:r>
            <a:endParaRPr lang="en-I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125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1136</Words>
  <Application>Microsoft Office PowerPoint</Application>
  <PresentationFormat>Widescreen</PresentationFormat>
  <Paragraphs>83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Final Review  Text and Image Plagarism detection </vt:lpstr>
      <vt:lpstr>Content</vt:lpstr>
      <vt:lpstr>Abstract</vt:lpstr>
      <vt:lpstr>PowerPoint Presentation</vt:lpstr>
      <vt:lpstr>Introduction</vt:lpstr>
      <vt:lpstr>PowerPoint Presentation</vt:lpstr>
      <vt:lpstr>Problem Statement</vt:lpstr>
      <vt:lpstr>Existing System</vt:lpstr>
      <vt:lpstr>PowerPoint Presentation</vt:lpstr>
      <vt:lpstr>Proposed System</vt:lpstr>
      <vt:lpstr>UML Diagrams</vt:lpstr>
      <vt:lpstr>PowerPoint Presentation</vt:lpstr>
      <vt:lpstr>Problem Solution</vt:lpstr>
      <vt:lpstr>Frontend and Backend Specifications </vt:lpstr>
      <vt:lpstr>Connecting to localhost</vt:lpstr>
      <vt:lpstr>Frontend Sample Screen</vt:lpstr>
      <vt:lpstr>Frontend Code(HTML)</vt:lpstr>
      <vt:lpstr>PowerPoint Presentation</vt:lpstr>
      <vt:lpstr>PowerPoint Presentation</vt:lpstr>
      <vt:lpstr>Backend Code</vt:lpstr>
      <vt:lpstr>PowerPoint Presentation</vt:lpstr>
      <vt:lpstr>PowerPoint Presentation</vt:lpstr>
      <vt:lpstr>PowerPoint Presentation</vt:lpstr>
      <vt:lpstr>Plagarism Result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Review  Text and Image Plagarism detection</dc:title>
  <dc:creator>Sai chowdary</dc:creator>
  <cp:lastModifiedBy>Sai chowdary</cp:lastModifiedBy>
  <cp:revision>11</cp:revision>
  <dcterms:created xsi:type="dcterms:W3CDTF">2024-04-12T14:35:20Z</dcterms:created>
  <dcterms:modified xsi:type="dcterms:W3CDTF">2024-04-14T17:46:12Z</dcterms:modified>
</cp:coreProperties>
</file>