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5" roundtripDataSignature="AMtx7mi5tzcacVAzidcy5img0QarfuA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3E4860-E3EE-4473-A067-B0DF49108A2B}">
  <a:tblStyle styleId="{EF3E4860-E3EE-4473-A067-B0DF49108A2B}"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regular.fntdata"/><Relationship Id="rId50" Type="http://schemas.openxmlformats.org/officeDocument/2006/relationships/slide" Target="slides/slide45.xml"/><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47"/>
          <p:cNvSpPr/>
          <p:nvPr/>
        </p:nvSpPr>
        <p:spPr>
          <a:xfrm>
            <a:off x="0" y="0"/>
            <a:ext cx="12188952" cy="6858000"/>
          </a:xfrm>
          <a:prstGeom prst="rect">
            <a:avLst/>
          </a:prstGeom>
          <a:gradFill>
            <a:gsLst>
              <a:gs pos="0">
                <a:schemeClr val="lt1"/>
              </a:gs>
              <a:gs pos="56000">
                <a:srgbClr val="F4E6B3"/>
              </a:gs>
              <a:gs pos="100000">
                <a:srgbClr val="F9F2D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 name="Google Shape;20;p47"/>
          <p:cNvSpPr txBox="1"/>
          <p:nvPr>
            <p:ph type="ctrTitle"/>
          </p:nvPr>
        </p:nvSpPr>
        <p:spPr>
          <a:xfrm>
            <a:off x="6012180" y="359898"/>
            <a:ext cx="577342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3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lose up of a light bulb" id="21" name="Google Shape;21;p47"/>
          <p:cNvPicPr preferRelativeResize="0"/>
          <p:nvPr/>
        </p:nvPicPr>
        <p:blipFill rotWithShape="1">
          <a:blip r:embed="rId2">
            <a:alphaModFix/>
          </a:blip>
          <a:srcRect b="0" l="0" r="0" t="0"/>
          <a:stretch/>
        </p:blipFill>
        <p:spPr>
          <a:xfrm>
            <a:off x="0" y="6096"/>
            <a:ext cx="5864352" cy="6851904"/>
          </a:xfrm>
          <a:prstGeom prst="rect">
            <a:avLst/>
          </a:prstGeom>
          <a:noFill/>
          <a:ln>
            <a:noFill/>
          </a:ln>
        </p:spPr>
      </p:pic>
      <p:sp>
        <p:nvSpPr>
          <p:cNvPr id="22" name="Google Shape;22;p47"/>
          <p:cNvSpPr txBox="1"/>
          <p:nvPr>
            <p:ph idx="1" type="subTitle"/>
          </p:nvPr>
        </p:nvSpPr>
        <p:spPr>
          <a:xfrm>
            <a:off x="6012180" y="1850064"/>
            <a:ext cx="577342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1C1C1C"/>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47"/>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7"/>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5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56"/>
          <p:cNvSpPr txBox="1"/>
          <p:nvPr>
            <p:ph idx="1" type="body"/>
          </p:nvPr>
        </p:nvSpPr>
        <p:spPr>
          <a:xfrm rot="5400000">
            <a:off x="4512564" y="-1150620"/>
            <a:ext cx="4800600" cy="999744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5" name="Google Shape;85;p56"/>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6"/>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6"/>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57"/>
          <p:cNvSpPr txBox="1"/>
          <p:nvPr>
            <p:ph type="title"/>
          </p:nvPr>
        </p:nvSpPr>
        <p:spPr>
          <a:xfrm rot="5400000">
            <a:off x="7437438" y="1981203"/>
            <a:ext cx="5851525" cy="2438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57"/>
          <p:cNvSpPr txBox="1"/>
          <p:nvPr>
            <p:ph idx="1" type="body"/>
          </p:nvPr>
        </p:nvSpPr>
        <p:spPr>
          <a:xfrm rot="5400000">
            <a:off x="2306638" y="-507996"/>
            <a:ext cx="5851525" cy="7416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57"/>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7"/>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7"/>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8"/>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8"/>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 name="Google Shape;29;p48"/>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8"/>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8"/>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9"/>
          <p:cNvSpPr txBox="1"/>
          <p:nvPr>
            <p:ph type="title"/>
          </p:nvPr>
        </p:nvSpPr>
        <p:spPr>
          <a:xfrm>
            <a:off x="1914144" y="274320"/>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9"/>
          <p:cNvSpPr txBox="1"/>
          <p:nvPr>
            <p:ph idx="1" type="body"/>
          </p:nvPr>
        </p:nvSpPr>
        <p:spPr>
          <a:xfrm>
            <a:off x="1914144" y="1524000"/>
            <a:ext cx="48768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 name="Google Shape;35;p49"/>
          <p:cNvSpPr txBox="1"/>
          <p:nvPr>
            <p:ph idx="2" type="body"/>
          </p:nvPr>
        </p:nvSpPr>
        <p:spPr>
          <a:xfrm>
            <a:off x="7034784" y="1524000"/>
            <a:ext cx="48768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49"/>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9"/>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9"/>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50"/>
          <p:cNvSpPr/>
          <p:nvPr/>
        </p:nvSpPr>
        <p:spPr>
          <a:xfrm>
            <a:off x="1422400" y="-54"/>
            <a:ext cx="10765453"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 name="Google Shape;41;p50"/>
          <p:cNvSpPr txBox="1"/>
          <p:nvPr>
            <p:ph type="title"/>
          </p:nvPr>
        </p:nvSpPr>
        <p:spPr>
          <a:xfrm>
            <a:off x="1805940" y="2600325"/>
            <a:ext cx="10166316"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chemeClr val="accent1"/>
              </a:buClr>
              <a:buSzPts val="4000"/>
              <a:buFont typeface="Century Gothic"/>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Close up of light filament of a half bulb" id="42" name="Google Shape;42;p50"/>
          <p:cNvPicPr preferRelativeResize="0"/>
          <p:nvPr/>
        </p:nvPicPr>
        <p:blipFill rotWithShape="1">
          <a:blip r:embed="rId2">
            <a:alphaModFix/>
          </a:blip>
          <a:srcRect b="0" l="0" r="0" t="0"/>
          <a:stretch/>
        </p:blipFill>
        <p:spPr>
          <a:xfrm>
            <a:off x="0" y="0"/>
            <a:ext cx="1445079" cy="6858000"/>
          </a:xfrm>
          <a:prstGeom prst="rect">
            <a:avLst/>
          </a:prstGeom>
          <a:noFill/>
          <a:ln>
            <a:noFill/>
          </a:ln>
        </p:spPr>
      </p:pic>
      <p:sp>
        <p:nvSpPr>
          <p:cNvPr id="43" name="Google Shape;43;p50"/>
          <p:cNvSpPr txBox="1"/>
          <p:nvPr>
            <p:ph idx="1" type="body"/>
          </p:nvPr>
        </p:nvSpPr>
        <p:spPr>
          <a:xfrm>
            <a:off x="1805940" y="1066800"/>
            <a:ext cx="10166316"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1C1C1C"/>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50"/>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0"/>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0"/>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7" name="Shape 47"/>
        <p:cNvGrpSpPr/>
        <p:nvPr/>
      </p:nvGrpSpPr>
      <p:grpSpPr>
        <a:xfrm>
          <a:off x="0" y="0"/>
          <a:ext cx="0" cy="0"/>
          <a:chOff x="0" y="0"/>
          <a:chExt cx="0" cy="0"/>
        </a:xfrm>
      </p:grpSpPr>
      <p:sp>
        <p:nvSpPr>
          <p:cNvPr id="48" name="Google Shape;48;p51"/>
          <p:cNvSpPr txBox="1"/>
          <p:nvPr>
            <p:ph type="title"/>
          </p:nvPr>
        </p:nvSpPr>
        <p:spPr>
          <a:xfrm>
            <a:off x="609600" y="5160336"/>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4500"/>
              <a:buFont typeface="Century Gothic"/>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1"/>
          <p:cNvSpPr txBox="1"/>
          <p:nvPr>
            <p:ph idx="1" type="body"/>
          </p:nvPr>
        </p:nvSpPr>
        <p:spPr>
          <a:xfrm>
            <a:off x="609600" y="328278"/>
            <a:ext cx="536448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 name="Google Shape;50;p51"/>
          <p:cNvSpPr txBox="1"/>
          <p:nvPr>
            <p:ph idx="2" type="body"/>
          </p:nvPr>
        </p:nvSpPr>
        <p:spPr>
          <a:xfrm>
            <a:off x="609600" y="969336"/>
            <a:ext cx="536448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51"/>
          <p:cNvSpPr txBox="1"/>
          <p:nvPr>
            <p:ph idx="3" type="body"/>
          </p:nvPr>
        </p:nvSpPr>
        <p:spPr>
          <a:xfrm>
            <a:off x="6217920" y="328278"/>
            <a:ext cx="536448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51"/>
          <p:cNvSpPr txBox="1"/>
          <p:nvPr>
            <p:ph idx="4" type="body"/>
          </p:nvPr>
        </p:nvSpPr>
        <p:spPr>
          <a:xfrm>
            <a:off x="6217920" y="969336"/>
            <a:ext cx="536448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51"/>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1"/>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2"/>
          <p:cNvSpPr txBox="1"/>
          <p:nvPr>
            <p:ph type="title"/>
          </p:nvPr>
        </p:nvSpPr>
        <p:spPr>
          <a:xfrm>
            <a:off x="1914144" y="274320"/>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2"/>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2"/>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2"/>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53"/>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3"/>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3"/>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54"/>
          <p:cNvSpPr txBox="1"/>
          <p:nvPr>
            <p:ph type="title"/>
          </p:nvPr>
        </p:nvSpPr>
        <p:spPr>
          <a:xfrm>
            <a:off x="609600" y="216778"/>
            <a:ext cx="108712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chemeClr val="accent1"/>
              </a:buClr>
              <a:buSzPts val="2200"/>
              <a:buFont typeface="Century Gothic"/>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4"/>
          <p:cNvSpPr txBox="1"/>
          <p:nvPr>
            <p:ph idx="1" type="body"/>
          </p:nvPr>
        </p:nvSpPr>
        <p:spPr>
          <a:xfrm>
            <a:off x="609600" y="2133601"/>
            <a:ext cx="108712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54"/>
          <p:cNvSpPr txBox="1"/>
          <p:nvPr>
            <p:ph idx="2" type="body"/>
          </p:nvPr>
        </p:nvSpPr>
        <p:spPr>
          <a:xfrm>
            <a:off x="609600" y="1406964"/>
            <a:ext cx="108712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9" name="Google Shape;69;p54"/>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4"/>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4"/>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55"/>
          <p:cNvSpPr txBox="1"/>
          <p:nvPr>
            <p:ph type="title"/>
          </p:nvPr>
        </p:nvSpPr>
        <p:spPr>
          <a:xfrm>
            <a:off x="7849195" y="1066800"/>
            <a:ext cx="36576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100"/>
              <a:buFont typeface="Century Gothic"/>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5"/>
          <p:cNvSpPr/>
          <p:nvPr/>
        </p:nvSpPr>
        <p:spPr>
          <a:xfrm>
            <a:off x="1016000" y="1066800"/>
            <a:ext cx="6096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Century Gothic"/>
              <a:ea typeface="Century Gothic"/>
              <a:cs typeface="Century Gothic"/>
              <a:sym typeface="Century Gothic"/>
            </a:endParaRPr>
          </a:p>
        </p:txBody>
      </p:sp>
      <p:sp>
        <p:nvSpPr>
          <p:cNvPr descr="An empty placeholder to add an image. Click on the placeholder and select the image that you wish to add" id="75" name="Google Shape;75;p55"/>
          <p:cNvSpPr/>
          <p:nvPr>
            <p:ph idx="2" type="pic"/>
          </p:nvPr>
        </p:nvSpPr>
        <p:spPr>
          <a:xfrm>
            <a:off x="1117600" y="1143004"/>
            <a:ext cx="5892800" cy="3514531"/>
          </a:xfrm>
          <a:prstGeom prst="roundRect">
            <a:avLst>
              <a:gd fmla="val 783" name="adj"/>
            </a:avLst>
          </a:prstGeom>
          <a:solidFill>
            <a:schemeClr val="lt2"/>
          </a:solidFill>
          <a:ln>
            <a:noFill/>
          </a:ln>
        </p:spPr>
      </p:sp>
      <p:sp>
        <p:nvSpPr>
          <p:cNvPr id="76" name="Google Shape;76;p55"/>
          <p:cNvSpPr/>
          <p:nvPr/>
        </p:nvSpPr>
        <p:spPr>
          <a:xfrm rot="-2131329">
            <a:off x="528967" y="954341"/>
            <a:ext cx="914400" cy="204310"/>
          </a:xfrm>
          <a:prstGeom prst="flowChartProcess">
            <a:avLst/>
          </a:prstGeom>
          <a:solidFill>
            <a:srgbClr val="FBFBFB">
              <a:alpha val="44705"/>
            </a:srgbClr>
          </a:solidFill>
          <a:ln cap="rnd" cmpd="sng" w="9525">
            <a:solidFill>
              <a:srgbClr val="FFFFFF"/>
            </a:solidFill>
            <a:prstDash val="solid"/>
            <a:miter lim="800000"/>
            <a:headEnd len="sm" w="sm" type="none"/>
            <a:tailEnd len="sm" w="sm" type="none"/>
          </a:ln>
          <a:effectLst>
            <a:outerShdw blurRad="25400" sx="96000" rotWithShape="0" algn="tl" dir="3300000" dist="25400" sy="96000">
              <a:srgbClr val="FFE3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7" name="Google Shape;77;p55"/>
          <p:cNvSpPr/>
          <p:nvPr/>
        </p:nvSpPr>
        <p:spPr>
          <a:xfrm flipH="1" rot="2103354">
            <a:off x="6671556" y="936786"/>
            <a:ext cx="865632" cy="204310"/>
          </a:xfrm>
          <a:prstGeom prst="flowChartProcess">
            <a:avLst/>
          </a:prstGeom>
          <a:solidFill>
            <a:srgbClr val="FBFBFB">
              <a:alpha val="44705"/>
            </a:srgbClr>
          </a:solidFill>
          <a:ln cap="rnd" cmpd="sng" w="9525">
            <a:solidFill>
              <a:srgbClr val="FFFFFF"/>
            </a:solidFill>
            <a:prstDash val="solid"/>
            <a:miter lim="800000"/>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8" name="Google Shape;78;p55"/>
          <p:cNvSpPr txBox="1"/>
          <p:nvPr>
            <p:ph idx="1" type="body"/>
          </p:nvPr>
        </p:nvSpPr>
        <p:spPr>
          <a:xfrm>
            <a:off x="1117600" y="4800600"/>
            <a:ext cx="58928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3F3F3F"/>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55"/>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5"/>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5"/>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6B3"/>
        </a:solidFill>
      </p:bgPr>
    </p:bg>
    <p:spTree>
      <p:nvGrpSpPr>
        <p:cNvPr id="9" name="Shape 9"/>
        <p:cNvGrpSpPr/>
        <p:nvPr/>
      </p:nvGrpSpPr>
      <p:grpSpPr>
        <a:xfrm>
          <a:off x="0" y="0"/>
          <a:ext cx="0" cy="0"/>
          <a:chOff x="0" y="0"/>
          <a:chExt cx="0" cy="0"/>
        </a:xfrm>
      </p:grpSpPr>
      <p:grpSp>
        <p:nvGrpSpPr>
          <p:cNvPr descr="Close up of a light bulb" id="10" name="Google Shape;10;p46"/>
          <p:cNvGrpSpPr/>
          <p:nvPr/>
        </p:nvGrpSpPr>
        <p:grpSpPr>
          <a:xfrm>
            <a:off x="0" y="0"/>
            <a:ext cx="12188952" cy="6858000"/>
            <a:chOff x="0" y="0"/>
            <a:chExt cx="12188952" cy="6858000"/>
          </a:xfrm>
        </p:grpSpPr>
        <p:sp>
          <p:nvSpPr>
            <p:cNvPr id="11" name="Google Shape;11;p46"/>
            <p:cNvSpPr/>
            <p:nvPr/>
          </p:nvSpPr>
          <p:spPr>
            <a:xfrm>
              <a:off x="0" y="0"/>
              <a:ext cx="12188952" cy="6858000"/>
            </a:xfrm>
            <a:prstGeom prst="rect">
              <a:avLst/>
            </a:prstGeom>
            <a:solidFill>
              <a:srgbClr val="F4E6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2" name="Google Shape;12;p46"/>
            <p:cNvPicPr preferRelativeResize="0"/>
            <p:nvPr/>
          </p:nvPicPr>
          <p:blipFill rotWithShape="1">
            <a:blip r:embed="rId1">
              <a:alphaModFix/>
            </a:blip>
            <a:srcRect b="0" l="0" r="0" t="0"/>
            <a:stretch/>
          </p:blipFill>
          <p:spPr>
            <a:xfrm>
              <a:off x="0" y="0"/>
              <a:ext cx="1445079" cy="6858000"/>
            </a:xfrm>
            <a:prstGeom prst="rect">
              <a:avLst/>
            </a:prstGeom>
            <a:noFill/>
            <a:ln>
              <a:noFill/>
            </a:ln>
          </p:spPr>
        </p:pic>
      </p:grpSp>
      <p:sp>
        <p:nvSpPr>
          <p:cNvPr id="13" name="Google Shape;13;p4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4300"/>
              <a:buFont typeface="Century Gothic"/>
              <a:buNone/>
              <a:defRPr b="0" i="0" sz="4300" u="none" cap="none" strike="noStrike">
                <a:solidFill>
                  <a:schemeClr val="accen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46"/>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entury Gothic"/>
                <a:ea typeface="Century Gothic"/>
                <a:cs typeface="Century Gothic"/>
                <a:sym typeface="Century Gothic"/>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entury Gothic"/>
                <a:ea typeface="Century Gothic"/>
                <a:cs typeface="Century Gothic"/>
                <a:sym typeface="Century Gothic"/>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entury Gothic"/>
                <a:ea typeface="Century Gothic"/>
                <a:cs typeface="Century Gothic"/>
                <a:sym typeface="Century Gothic"/>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5" name="Google Shape;15;p46"/>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46"/>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46"/>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chemeClr val="dk1"/>
                </a:solidFill>
                <a:latin typeface="Century Gothic"/>
                <a:ea typeface="Century Gothic"/>
                <a:cs typeface="Century Gothic"/>
                <a:sym typeface="Century Gothic"/>
              </a:defRPr>
            </a:lvl1pPr>
            <a:lvl2pPr indent="0" lvl="1" marL="0" marR="0" rtl="0" algn="ctr">
              <a:spcBef>
                <a:spcPts val="0"/>
              </a:spcBef>
              <a:buNone/>
              <a:defRPr b="0" i="0" sz="1200" u="none" cap="none" strike="noStrike">
                <a:solidFill>
                  <a:schemeClr val="dk1"/>
                </a:solidFill>
                <a:latin typeface="Century Gothic"/>
                <a:ea typeface="Century Gothic"/>
                <a:cs typeface="Century Gothic"/>
                <a:sym typeface="Century Gothic"/>
              </a:defRPr>
            </a:lvl2pPr>
            <a:lvl3pPr indent="0" lvl="2" marL="0" marR="0" rtl="0" algn="ctr">
              <a:spcBef>
                <a:spcPts val="0"/>
              </a:spcBef>
              <a:buNone/>
              <a:defRPr b="0" i="0" sz="1200" u="none" cap="none" strike="noStrike">
                <a:solidFill>
                  <a:schemeClr val="dk1"/>
                </a:solidFill>
                <a:latin typeface="Century Gothic"/>
                <a:ea typeface="Century Gothic"/>
                <a:cs typeface="Century Gothic"/>
                <a:sym typeface="Century Gothic"/>
              </a:defRPr>
            </a:lvl3pPr>
            <a:lvl4pPr indent="0" lvl="3" marL="0" marR="0" rtl="0" algn="ctr">
              <a:spcBef>
                <a:spcPts val="0"/>
              </a:spcBef>
              <a:buNone/>
              <a:defRPr b="0" i="0" sz="1200" u="none" cap="none" strike="noStrike">
                <a:solidFill>
                  <a:schemeClr val="dk1"/>
                </a:solidFill>
                <a:latin typeface="Century Gothic"/>
                <a:ea typeface="Century Gothic"/>
                <a:cs typeface="Century Gothic"/>
                <a:sym typeface="Century Gothic"/>
              </a:defRPr>
            </a:lvl4pPr>
            <a:lvl5pPr indent="0" lvl="4" marL="0" marR="0" rtl="0" algn="ctr">
              <a:spcBef>
                <a:spcPts val="0"/>
              </a:spcBef>
              <a:buNone/>
              <a:defRPr b="0" i="0" sz="1200" u="none" cap="none" strike="noStrike">
                <a:solidFill>
                  <a:schemeClr val="dk1"/>
                </a:solidFill>
                <a:latin typeface="Century Gothic"/>
                <a:ea typeface="Century Gothic"/>
                <a:cs typeface="Century Gothic"/>
                <a:sym typeface="Century Gothic"/>
              </a:defRPr>
            </a:lvl5pPr>
            <a:lvl6pPr indent="0" lvl="5" marL="0" marR="0" rtl="0" algn="ctr">
              <a:spcBef>
                <a:spcPts val="0"/>
              </a:spcBef>
              <a:buNone/>
              <a:defRPr b="0" i="0" sz="1200" u="none" cap="none" strike="noStrike">
                <a:solidFill>
                  <a:schemeClr val="dk1"/>
                </a:solidFill>
                <a:latin typeface="Century Gothic"/>
                <a:ea typeface="Century Gothic"/>
                <a:cs typeface="Century Gothic"/>
                <a:sym typeface="Century Gothic"/>
              </a:defRPr>
            </a:lvl6pPr>
            <a:lvl7pPr indent="0" lvl="6" marL="0" marR="0" rtl="0" algn="ctr">
              <a:spcBef>
                <a:spcPts val="0"/>
              </a:spcBef>
              <a:buNone/>
              <a:defRPr b="0" i="0" sz="1200" u="none" cap="none" strike="noStrike">
                <a:solidFill>
                  <a:schemeClr val="dk1"/>
                </a:solidFill>
                <a:latin typeface="Century Gothic"/>
                <a:ea typeface="Century Gothic"/>
                <a:cs typeface="Century Gothic"/>
                <a:sym typeface="Century Gothic"/>
              </a:defRPr>
            </a:lvl7pPr>
            <a:lvl8pPr indent="0" lvl="7" marL="0" marR="0" rtl="0" algn="ctr">
              <a:spcBef>
                <a:spcPts val="0"/>
              </a:spcBef>
              <a:buNone/>
              <a:defRPr b="0" i="0" sz="1200" u="none" cap="none" strike="noStrike">
                <a:solidFill>
                  <a:schemeClr val="dk1"/>
                </a:solidFill>
                <a:latin typeface="Century Gothic"/>
                <a:ea typeface="Century Gothic"/>
                <a:cs typeface="Century Gothic"/>
                <a:sym typeface="Century Gothic"/>
              </a:defRPr>
            </a:lvl8pPr>
            <a:lvl9pPr indent="0" lvl="8" marL="0" marR="0" rtl="0" algn="ctr">
              <a:spcBef>
                <a:spcPts val="0"/>
              </a:spcBef>
              <a:buNone/>
              <a:defRPr b="0" i="0" sz="1200" u="none" cap="none" strike="noStrike">
                <a:solidFill>
                  <a:schemeClr val="dk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6340555" y="868835"/>
            <a:ext cx="5455299" cy="147218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C00000"/>
              </a:buClr>
              <a:buSzPts val="3600"/>
              <a:buFont typeface="Times New Roman"/>
              <a:buNone/>
            </a:pPr>
            <a:r>
              <a:rPr lang="en-US" sz="3600">
                <a:solidFill>
                  <a:srgbClr val="C00000"/>
                </a:solidFill>
                <a:latin typeface="Times New Roman"/>
                <a:ea typeface="Times New Roman"/>
                <a:cs typeface="Times New Roman"/>
                <a:sym typeface="Times New Roman"/>
              </a:rPr>
              <a:t>ECS51802 Design Project-2</a:t>
            </a:r>
            <a:br>
              <a:rPr lang="en-US" sz="5400">
                <a:solidFill>
                  <a:srgbClr val="C00000"/>
                </a:solidFill>
                <a:latin typeface="Times New Roman"/>
                <a:ea typeface="Times New Roman"/>
                <a:cs typeface="Times New Roman"/>
                <a:sym typeface="Times New Roman"/>
              </a:rPr>
            </a:br>
            <a:endParaRPr sz="4800"/>
          </a:p>
        </p:txBody>
      </p:sp>
      <p:sp>
        <p:nvSpPr>
          <p:cNvPr id="100" name="Google Shape;100;p1"/>
          <p:cNvSpPr txBox="1"/>
          <p:nvPr>
            <p:ph idx="1" type="subTitle"/>
          </p:nvPr>
        </p:nvSpPr>
        <p:spPr>
          <a:xfrm>
            <a:off x="6096000" y="1786207"/>
            <a:ext cx="5773420" cy="1752600"/>
          </a:xfrm>
          <a:prstGeom prst="rect">
            <a:avLst/>
          </a:prstGeom>
          <a:noFill/>
          <a:ln>
            <a:noFill/>
          </a:ln>
        </p:spPr>
        <p:txBody>
          <a:bodyPr anchorCtr="0" anchor="t" bIns="45700" lIns="91425" spcFirstLastPara="1" rIns="91425" wrap="square" tIns="0">
            <a:normAutofit/>
          </a:bodyPr>
          <a:lstStyle/>
          <a:p>
            <a:pPr indent="0" lvl="0" marL="27432" rtl="0" algn="l">
              <a:lnSpc>
                <a:spcPct val="150000"/>
              </a:lnSpc>
              <a:spcBef>
                <a:spcPts val="0"/>
              </a:spcBef>
              <a:spcAft>
                <a:spcPts val="0"/>
              </a:spcAft>
              <a:buClr>
                <a:srgbClr val="F06C46"/>
              </a:buClr>
              <a:buSzPts val="2400"/>
              <a:buFont typeface="Times New Roman"/>
              <a:buNone/>
            </a:pPr>
            <a:r>
              <a:rPr b="1" lang="en-US" sz="2400">
                <a:solidFill>
                  <a:srgbClr val="F06C46"/>
                </a:solidFill>
                <a:latin typeface="Times New Roman"/>
                <a:ea typeface="Times New Roman"/>
                <a:cs typeface="Times New Roman"/>
                <a:sym typeface="Times New Roman"/>
              </a:rPr>
              <a:t>GUIDE / SUPERVISOR</a:t>
            </a:r>
            <a:endParaRPr/>
          </a:p>
          <a:p>
            <a:pPr indent="0" lvl="0" marL="27432" rtl="0" algn="l">
              <a:lnSpc>
                <a:spcPct val="100000"/>
              </a:lnSpc>
              <a:spcBef>
                <a:spcPts val="0"/>
              </a:spcBef>
              <a:spcAft>
                <a:spcPts val="0"/>
              </a:spcAft>
              <a:buClr>
                <a:srgbClr val="3F2F28"/>
              </a:buClr>
              <a:buSzPts val="2400"/>
              <a:buFont typeface="Times New Roman"/>
              <a:buNone/>
            </a:pPr>
            <a:r>
              <a:rPr b="1" lang="en-US" sz="2400">
                <a:solidFill>
                  <a:srgbClr val="3F2F28"/>
                </a:solidFill>
                <a:latin typeface="Times New Roman"/>
                <a:ea typeface="Times New Roman"/>
                <a:cs typeface="Times New Roman"/>
                <a:sym typeface="Times New Roman"/>
              </a:rPr>
              <a:t>Dr. M. Kathiravan / AP(SG</a:t>
            </a:r>
            <a:r>
              <a:rPr b="1" lang="en-US" sz="2400">
                <a:solidFill>
                  <a:schemeClr val="dk1"/>
                </a:solidFill>
                <a:latin typeface="Times New Roman"/>
                <a:ea typeface="Times New Roman"/>
                <a:cs typeface="Times New Roman"/>
                <a:sym typeface="Times New Roman"/>
              </a:rPr>
              <a:t>)</a:t>
            </a:r>
            <a:endParaRPr/>
          </a:p>
          <a:p>
            <a:pPr indent="0" lvl="0" marL="27432" rtl="0" algn="l">
              <a:lnSpc>
                <a:spcPct val="100000"/>
              </a:lnSpc>
              <a:spcBef>
                <a:spcPts val="0"/>
              </a:spcBef>
              <a:spcAft>
                <a:spcPts val="0"/>
              </a:spcAft>
              <a:buClr>
                <a:srgbClr val="826911"/>
              </a:buClr>
              <a:buSzPts val="2400"/>
              <a:buFont typeface="Times New Roman"/>
              <a:buNone/>
            </a:pPr>
            <a:r>
              <a:rPr b="1" lang="en-US" sz="2400">
                <a:solidFill>
                  <a:srgbClr val="826911"/>
                </a:solidFill>
                <a:latin typeface="Times New Roman"/>
                <a:ea typeface="Times New Roman"/>
                <a:cs typeface="Times New Roman"/>
                <a:sym typeface="Times New Roman"/>
              </a:rPr>
              <a:t>Dept. of CSE</a:t>
            </a:r>
            <a:endParaRPr/>
          </a:p>
          <a:p>
            <a:pPr indent="0" lvl="0" marL="27432" rtl="0" algn="l">
              <a:lnSpc>
                <a:spcPct val="100000"/>
              </a:lnSpc>
              <a:spcBef>
                <a:spcPts val="0"/>
              </a:spcBef>
              <a:spcAft>
                <a:spcPts val="0"/>
              </a:spcAft>
              <a:buClr>
                <a:srgbClr val="826911"/>
              </a:buClr>
              <a:buSzPts val="2400"/>
              <a:buFont typeface="Times New Roman"/>
              <a:buNone/>
            </a:pPr>
            <a:r>
              <a:rPr b="1" lang="en-US" sz="2400">
                <a:solidFill>
                  <a:srgbClr val="826911"/>
                </a:solidFill>
                <a:latin typeface="Times New Roman"/>
                <a:ea typeface="Times New Roman"/>
                <a:cs typeface="Times New Roman"/>
                <a:sym typeface="Times New Roman"/>
              </a:rPr>
              <a:t>HITS, Padur , Chennai.</a:t>
            </a:r>
            <a:endParaRPr/>
          </a:p>
          <a:p>
            <a:pPr indent="0" lvl="0" marL="27432" rtl="0" algn="l">
              <a:lnSpc>
                <a:spcPct val="100000"/>
              </a:lnSpc>
              <a:spcBef>
                <a:spcPts val="600"/>
              </a:spcBef>
              <a:spcAft>
                <a:spcPts val="0"/>
              </a:spcAft>
              <a:buSzPts val="2080"/>
              <a:buNone/>
            </a:pPr>
            <a:r>
              <a:t/>
            </a:r>
            <a:endParaRPr/>
          </a:p>
        </p:txBody>
      </p:sp>
      <p:pic>
        <p:nvPicPr>
          <p:cNvPr id="101" name="Google Shape;101;p1"/>
          <p:cNvPicPr preferRelativeResize="0"/>
          <p:nvPr/>
        </p:nvPicPr>
        <p:blipFill rotWithShape="1">
          <a:blip r:embed="rId3">
            <a:alphaModFix/>
          </a:blip>
          <a:srcRect b="0" l="0" r="0" t="0"/>
          <a:stretch/>
        </p:blipFill>
        <p:spPr>
          <a:xfrm>
            <a:off x="7541824" y="223514"/>
            <a:ext cx="3052762" cy="815975"/>
          </a:xfrm>
          <a:prstGeom prst="rect">
            <a:avLst/>
          </a:prstGeom>
          <a:noFill/>
          <a:ln>
            <a:noFill/>
          </a:ln>
        </p:spPr>
      </p:pic>
      <p:sp>
        <p:nvSpPr>
          <p:cNvPr id="102" name="Google Shape;102;p1"/>
          <p:cNvSpPr txBox="1"/>
          <p:nvPr/>
        </p:nvSpPr>
        <p:spPr>
          <a:xfrm>
            <a:off x="4568153" y="3344427"/>
            <a:ext cx="5033461" cy="3801041"/>
          </a:xfrm>
          <a:prstGeom prst="rect">
            <a:avLst/>
          </a:prstGeom>
          <a:noFill/>
          <a:ln cap="flat" cmpd="sng" w="9525">
            <a:solidFill>
              <a:schemeClr val="lt2"/>
            </a:solidFill>
            <a:prstDash val="solid"/>
            <a:round/>
            <a:headEnd len="sm" w="sm" type="none"/>
            <a:tailEnd len="sm" w="sm" type="none"/>
          </a:ln>
        </p:spPr>
        <p:txBody>
          <a:bodyPr anchorCtr="1" anchor="ctr"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BY:</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Sai Charan Naidu P</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Reg No:22112381</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B-Tech CSE-4B</a:t>
            </a:r>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Naveen Krishna J</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Reg No:22112388</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B-Tech CSE-4B</a:t>
            </a:r>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Mythresh Varma R</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Reg No:22112064</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B-Tech CSE-4B</a:t>
            </a:r>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Mahesh Krishna</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Reg NO:22112385</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B-Tech CSE-4B</a:t>
            </a:r>
            <a:endParaRPr/>
          </a:p>
          <a:p>
            <a:pPr indent="0" lvl="0" marL="0" marR="0" rtl="0" algn="l">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53" name="Google Shape;153;p10"/>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Hybrid LiFi – WiFi Indoor Broadcasting system</a:t>
                      </a:r>
                      <a:endParaRPr/>
                    </a:p>
                  </a:txBody>
                  <a:tcPr marT="45725" marB="45725" marR="91450" marL="91450"/>
                </a:tc>
                <a:tc>
                  <a:txBody>
                    <a:bodyPr/>
                    <a:lstStyle/>
                    <a:p>
                      <a:pPr indent="0" lvl="0" marL="0" marR="0" rtl="0" algn="l">
                        <a:spcBef>
                          <a:spcPts val="0"/>
                        </a:spcBef>
                        <a:spcAft>
                          <a:spcPts val="0"/>
                        </a:spcAft>
                        <a:buNone/>
                      </a:pPr>
                      <a:r>
                        <a:rPr lang="en-US" sz="1600"/>
                        <a:t>Hybrid Communication Protocol,Channel Allocation Strategy,Synchronization Mechanism,Performance Evaluation,User Experience Assessment</a:t>
                      </a:r>
                      <a:endParaRPr/>
                    </a:p>
                  </a:txBody>
                  <a:tcPr marT="45725" marB="45725" marR="91450" marL="91450"/>
                </a:tc>
                <a:tc>
                  <a:txBody>
                    <a:bodyPr/>
                    <a:lstStyle/>
                    <a:p>
                      <a:pPr indent="0" lvl="0" marL="0" marR="0" rtl="0" algn="l">
                        <a:spcBef>
                          <a:spcPts val="0"/>
                        </a:spcBef>
                        <a:spcAft>
                          <a:spcPts val="0"/>
                        </a:spcAft>
                        <a:buNone/>
                      </a:pPr>
                      <a:r>
                        <a:rPr lang="en-US" sz="1800"/>
                        <a:t>10.1109/PIMRC.2017.8292476</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i="0" lang="en-US" sz="1050">
                          <a:solidFill>
                            <a:schemeClr val="dk1"/>
                          </a:solidFill>
                          <a:latin typeface="Century Gothic"/>
                          <a:ea typeface="Century Gothic"/>
                          <a:cs typeface="Century Gothic"/>
                          <a:sym typeface="Century Gothic"/>
                        </a:rPr>
                        <a:t>Present a practical and efficient solution for indoor wireless communication by combining LiFi and WiFi technologies. This hybrid approach is expected to offer improved data transmission rates, enhanced coverage, and seamless connectivity in indoor environments compared to traditional standalone LiFi or WiFi systems. The outcome may include experimental results demonstrating the performance benefits of the hybrid system and its feasibility for real-world deployment.</a:t>
                      </a:r>
                      <a:br>
                        <a:rPr b="0" i="0" lang="en-US" sz="1050">
                          <a:solidFill>
                            <a:schemeClr val="dk1"/>
                          </a:solidFill>
                          <a:latin typeface="Century Gothic"/>
                          <a:ea typeface="Century Gothic"/>
                          <a:cs typeface="Century Gothic"/>
                          <a:sym typeface="Century Gothic"/>
                        </a:rPr>
                      </a:br>
                      <a:endParaRPr sz="1050"/>
                    </a:p>
                  </a:txBody>
                  <a:tcPr marT="45725" marB="45725" marR="91450" marL="91450"/>
                </a:tc>
                <a:tc>
                  <a:txBody>
                    <a:bodyPr/>
                    <a:lstStyle/>
                    <a:p>
                      <a:pPr indent="0" lvl="0" marL="0" marR="0" rtl="0" algn="l">
                        <a:spcBef>
                          <a:spcPts val="0"/>
                        </a:spcBef>
                        <a:spcAft>
                          <a:spcPts val="0"/>
                        </a:spcAft>
                        <a:buNone/>
                      </a:pPr>
                      <a:r>
                        <a:rPr lang="en-US" sz="1600"/>
                        <a:t>High Data rate communication, Enhanced mobility, Illumination Capability, Attractive alternative.</a:t>
                      </a:r>
                      <a:endParaRPr/>
                    </a:p>
                  </a:txBody>
                  <a:tcPr marT="45725" marB="45725" marR="91450" marL="91450"/>
                </a:tc>
                <a:tc>
                  <a:txBody>
                    <a:bodyPr/>
                    <a:lstStyle/>
                    <a:p>
                      <a:pPr indent="0" lvl="0" marL="0" marR="0" rtl="0" algn="l">
                        <a:spcBef>
                          <a:spcPts val="0"/>
                        </a:spcBef>
                        <a:spcAft>
                          <a:spcPts val="0"/>
                        </a:spcAft>
                        <a:buNone/>
                      </a:pPr>
                      <a:r>
                        <a:rPr lang="en-US" sz="1400"/>
                        <a:t>The disadvantages of the proposed RF/VLC hybrid system outlined in the provided PDF file are not explicitly mentioned in the text. The focus of the document is on the advantages and performance analysis of the hybrid system</a:t>
                      </a:r>
                      <a:r>
                        <a:rPr lang="en-US" sz="1600"/>
                        <a:t>.</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59" name="Google Shape;159;p11"/>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Hybrid LiFi and WiFi Networks: A Survey</a:t>
                      </a:r>
                      <a:endParaRPr sz="1800"/>
                    </a:p>
                  </a:txBody>
                  <a:tcPr marT="45725" marB="45725" marR="91450" marL="91450"/>
                </a:tc>
                <a:tc>
                  <a:txBody>
                    <a:bodyPr/>
                    <a:lstStyle/>
                    <a:p>
                      <a:pPr indent="0" lvl="0" marL="0" marR="0" rtl="0" algn="l">
                        <a:spcBef>
                          <a:spcPts val="0"/>
                        </a:spcBef>
                        <a:spcAft>
                          <a:spcPts val="0"/>
                        </a:spcAft>
                        <a:buNone/>
                      </a:pPr>
                      <a:r>
                        <a:rPr lang="en-US" sz="1600"/>
                        <a:t>Handover Mechanisms,Resource Allocation,Routing Protocols,Channel Access Control,Quality of Service (QoS) Management,Simulation and Evaluation Methodologies.</a:t>
                      </a:r>
                      <a:endParaRPr sz="1600"/>
                    </a:p>
                  </a:txBody>
                  <a:tcPr marT="45725" marB="45725" marR="91450" marL="91450"/>
                </a:tc>
                <a:tc>
                  <a:txBody>
                    <a:bodyPr/>
                    <a:lstStyle/>
                    <a:p>
                      <a:pPr indent="0" lvl="0" marL="0" marR="0" rtl="0" algn="l">
                        <a:spcBef>
                          <a:spcPts val="0"/>
                        </a:spcBef>
                        <a:spcAft>
                          <a:spcPts val="0"/>
                        </a:spcAft>
                        <a:buNone/>
                      </a:pPr>
                      <a:r>
                        <a:rPr lang="en-US" sz="1600"/>
                        <a:t>DOI 10.1109/COMST.2021.3058296</a:t>
                      </a:r>
                      <a:endParaRPr/>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Comprehensive Overview,Identification of Research Challenges,Evaluation of Existing Solutions,Proposal of Future Directions,Guidance for System Design,Contribution to Standardization Efforts</a:t>
                      </a:r>
                      <a:br>
                        <a:rPr b="0" i="0" lang="en-US" sz="1050">
                          <a:solidFill>
                            <a:schemeClr val="dk1"/>
                          </a:solidFill>
                          <a:latin typeface="Century Gothic"/>
                          <a:ea typeface="Century Gothic"/>
                          <a:cs typeface="Century Gothic"/>
                          <a:sym typeface="Century Gothic"/>
                        </a:rPr>
                      </a:br>
                      <a:endParaRPr sz="1050"/>
                    </a:p>
                  </a:txBody>
                  <a:tcPr marT="45725" marB="45725" marR="91450" marL="91450"/>
                </a:tc>
                <a:tc>
                  <a:txBody>
                    <a:bodyPr/>
                    <a:lstStyle/>
                    <a:p>
                      <a:pPr indent="0" lvl="0" marL="0" marR="0" rtl="0" algn="l">
                        <a:spcBef>
                          <a:spcPts val="0"/>
                        </a:spcBef>
                        <a:spcAft>
                          <a:spcPts val="0"/>
                        </a:spcAft>
                        <a:buNone/>
                      </a:pPr>
                      <a:r>
                        <a:rPr lang="en-US" sz="1600"/>
                        <a:t>Indoor positioning systems, Physical layer security, boosting network capacity, ubiquitous coverage of Wifi.</a:t>
                      </a:r>
                      <a:endParaRPr/>
                    </a:p>
                  </a:txBody>
                  <a:tcPr marT="45725" marB="45725" marR="91450" marL="91450"/>
                </a:tc>
                <a:tc>
                  <a:txBody>
                    <a:bodyPr/>
                    <a:lstStyle/>
                    <a:p>
                      <a:pPr indent="0" lvl="0" marL="0" marR="0" rtl="0" algn="l">
                        <a:spcBef>
                          <a:spcPts val="0"/>
                        </a:spcBef>
                        <a:spcAft>
                          <a:spcPts val="0"/>
                        </a:spcAft>
                        <a:buNone/>
                      </a:pPr>
                      <a:r>
                        <a:rPr lang="en-US" sz="1600"/>
                        <a:t>Issues related to User behavior modelling, interference management, load balancing, complex resource allocation.</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65" name="Google Shape;165;p12"/>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Invoking Deep Learning for Joint Estimation of Indoor LiFi</a:t>
                      </a:r>
                      <a:endParaRPr sz="1800"/>
                    </a:p>
                    <a:p>
                      <a:pPr indent="0" lvl="0" marL="0" marR="0" rtl="0" algn="l">
                        <a:lnSpc>
                          <a:spcPct val="100000"/>
                        </a:lnSpc>
                        <a:spcBef>
                          <a:spcPts val="0"/>
                        </a:spcBef>
                        <a:spcAft>
                          <a:spcPts val="0"/>
                        </a:spcAft>
                        <a:buClr>
                          <a:schemeClr val="dk1"/>
                        </a:buClr>
                        <a:buSzPts val="1800"/>
                        <a:buFont typeface="Century Gothic"/>
                        <a:buNone/>
                      </a:pPr>
                      <a:r>
                        <a:rPr lang="en-US" sz="1800"/>
                        <a:t>User Position and Orientation</a:t>
                      </a:r>
                      <a:endParaRPr sz="1800"/>
                    </a:p>
                  </a:txBody>
                  <a:tcPr marT="45725" marB="45725" marR="91450" marL="91450"/>
                </a:tc>
                <a:tc>
                  <a:txBody>
                    <a:bodyPr/>
                    <a:lstStyle/>
                    <a:p>
                      <a:pPr indent="0" lvl="0" marL="0" marR="0" rtl="0" algn="l">
                        <a:spcBef>
                          <a:spcPts val="0"/>
                        </a:spcBef>
                        <a:spcAft>
                          <a:spcPts val="0"/>
                        </a:spcAft>
                        <a:buNone/>
                      </a:pPr>
                      <a:r>
                        <a:rPr lang="en-US" sz="1600"/>
                        <a:t>Convolutional Neural Networks (CNNs),Recurrent Neural Networks (RNNs),Deep Reinforcement Learning (DRL),Transfer Learning,Data Augmentation,Multi-Sensor Fusion</a:t>
                      </a:r>
                      <a:endParaRPr/>
                    </a:p>
                  </a:txBody>
                  <a:tcPr marT="45725" marB="45725" marR="91450" marL="91450"/>
                </a:tc>
                <a:tc>
                  <a:txBody>
                    <a:bodyPr/>
                    <a:lstStyle/>
                    <a:p>
                      <a:pPr indent="0" lvl="0" marL="0" marR="0" rtl="0" algn="l">
                        <a:spcBef>
                          <a:spcPts val="0"/>
                        </a:spcBef>
                        <a:spcAft>
                          <a:spcPts val="0"/>
                        </a:spcAft>
                        <a:buNone/>
                      </a:pPr>
                      <a:r>
                        <a:rPr lang="en-US" sz="1800"/>
                        <a:t>DOI 10.1109/JSAC.2021.3064637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entury Gothic"/>
                        <a:buNone/>
                      </a:pPr>
                      <a:r>
                        <a:rPr b="0" i="0" lang="en-US" sz="1400">
                          <a:solidFill>
                            <a:schemeClr val="dk1"/>
                          </a:solidFill>
                          <a:latin typeface="Century Gothic"/>
                          <a:ea typeface="Century Gothic"/>
                          <a:cs typeface="Century Gothic"/>
                          <a:sym typeface="Century Gothic"/>
                        </a:rPr>
                        <a:t>Improved Positioning Accuracy,Robustness to Environmental Variations,Reduced Hardware Requirements,Scalability and Flexibility,Advancement of LiFi Technology,Validation and Benchmarking</a:t>
                      </a:r>
                      <a:br>
                        <a:rPr b="0" i="0" lang="en-US" sz="1050">
                          <a:solidFill>
                            <a:schemeClr val="dk1"/>
                          </a:solidFill>
                          <a:latin typeface="Century Gothic"/>
                          <a:ea typeface="Century Gothic"/>
                          <a:cs typeface="Century Gothic"/>
                          <a:sym typeface="Century Gothic"/>
                        </a:rPr>
                      </a:br>
                      <a:endParaRPr sz="1050"/>
                    </a:p>
                    <a:p>
                      <a:pPr indent="0" lvl="0" marL="0" marR="0" rtl="0" algn="l">
                        <a:spcBef>
                          <a:spcPts val="0"/>
                        </a:spcBef>
                        <a:spcAft>
                          <a:spcPts val="0"/>
                        </a:spcAft>
                        <a:buNone/>
                      </a:pPr>
                      <a:r>
                        <a:t/>
                      </a:r>
                      <a:endParaRPr sz="1050"/>
                    </a:p>
                  </a:txBody>
                  <a:tcPr marT="45725" marB="45725" marR="91450" marL="91450"/>
                </a:tc>
                <a:tc>
                  <a:txBody>
                    <a:bodyPr/>
                    <a:lstStyle/>
                    <a:p>
                      <a:pPr indent="0" lvl="0" marL="0" marR="0" rtl="0" algn="l">
                        <a:spcBef>
                          <a:spcPts val="0"/>
                        </a:spcBef>
                        <a:spcAft>
                          <a:spcPts val="0"/>
                        </a:spcAft>
                        <a:buNone/>
                      </a:pPr>
                      <a:r>
                        <a:rPr lang="en-US" sz="1600"/>
                        <a:t>High accuracy, real time estimation, superior performance, enhanced estimation with NLOS components, scalability and generalization, future potential</a:t>
                      </a:r>
                      <a:endParaRPr sz="1600"/>
                    </a:p>
                  </a:txBody>
                  <a:tcPr marT="45725" marB="45725" marR="91450" marL="91450"/>
                </a:tc>
                <a:tc>
                  <a:txBody>
                    <a:bodyPr/>
                    <a:lstStyle/>
                    <a:p>
                      <a:pPr indent="0" lvl="0" marL="0" marR="0" rtl="0" algn="l">
                        <a:spcBef>
                          <a:spcPts val="0"/>
                        </a:spcBef>
                        <a:spcAft>
                          <a:spcPts val="0"/>
                        </a:spcAft>
                        <a:buNone/>
                      </a:pPr>
                      <a:r>
                        <a:rPr lang="en-US" sz="1600"/>
                        <a:t>Complexity training, data requirements, over fitting, interpretability, hyperparameter tuning, data privacy and security, model complexity versus performance trade of</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71" name="Google Shape;171;p13"/>
          <p:cNvGraphicFramePr/>
          <p:nvPr/>
        </p:nvGraphicFramePr>
        <p:xfrm>
          <a:off x="1625275" y="35020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Learning-Aided Network Association for Hybrid</a:t>
                      </a:r>
                      <a:endParaRPr/>
                    </a:p>
                    <a:p>
                      <a:pPr indent="0" lvl="0" marL="0" marR="0" rtl="0" algn="l">
                        <a:lnSpc>
                          <a:spcPct val="100000"/>
                        </a:lnSpc>
                        <a:spcBef>
                          <a:spcPts val="0"/>
                        </a:spcBef>
                        <a:spcAft>
                          <a:spcPts val="0"/>
                        </a:spcAft>
                        <a:buClr>
                          <a:schemeClr val="dk1"/>
                        </a:buClr>
                        <a:buSzPts val="1800"/>
                        <a:buFont typeface="Century Gothic"/>
                        <a:buNone/>
                      </a:pPr>
                      <a:r>
                        <a:rPr lang="en-US" sz="1800"/>
                        <a:t>Indoor LiFi-WiFi Systems</a:t>
                      </a:r>
                      <a:endParaRPr sz="1800"/>
                    </a:p>
                  </a:txBody>
                  <a:tcPr marT="45725" marB="45725" marR="91450" marL="91450"/>
                </a:tc>
                <a:tc>
                  <a:txBody>
                    <a:bodyPr/>
                    <a:lstStyle/>
                    <a:p>
                      <a:pPr indent="0" lvl="0" marL="0" marR="0" rtl="0" algn="l">
                        <a:spcBef>
                          <a:spcPts val="0"/>
                        </a:spcBef>
                        <a:spcAft>
                          <a:spcPts val="0"/>
                        </a:spcAft>
                        <a:buNone/>
                      </a:pPr>
                      <a:r>
                        <a:rPr lang="en-US" sz="1600"/>
                        <a:t>Reinforcement Learning (RL),Deep Q-Networks (DQN),Q-Learning with Function Approximation,Supervised Learning,Transfer Learning,Data-Driven Optimization,Hybrid Learning Approaches</a:t>
                      </a:r>
                      <a:endParaRPr sz="1600"/>
                    </a:p>
                  </a:txBody>
                  <a:tcPr marT="45725" marB="45725" marR="91450" marL="91450"/>
                </a:tc>
                <a:tc>
                  <a:txBody>
                    <a:bodyPr/>
                    <a:lstStyle/>
                    <a:p>
                      <a:pPr indent="0" lvl="0" marL="0" marR="0" rtl="0" algn="l">
                        <a:spcBef>
                          <a:spcPts val="0"/>
                        </a:spcBef>
                        <a:spcAft>
                          <a:spcPts val="0"/>
                        </a:spcAft>
                        <a:buNone/>
                      </a:pPr>
                      <a:r>
                        <a:rPr lang="en-US" sz="1800"/>
                        <a:t>DOI 10.1109/TVT.2017.2778345</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entury Gothic"/>
                          <a:ea typeface="Century Gothic"/>
                          <a:cs typeface="Century Gothic"/>
                          <a:sym typeface="Century Gothic"/>
                        </a:rPr>
                        <a:t>Optimized Network Association,Improved User Experience,Increased Network Efficiency,Dynamic Adaptation to Environmental Changes,Scalability and Flexibility,Validation and Performance Evaluation</a:t>
                      </a:r>
                      <a:br>
                        <a:rPr b="0" i="0" lang="en-US" sz="1050">
                          <a:solidFill>
                            <a:schemeClr val="dk1"/>
                          </a:solidFill>
                          <a:latin typeface="Century Gothic"/>
                          <a:ea typeface="Century Gothic"/>
                          <a:cs typeface="Century Gothic"/>
                          <a:sym typeface="Century Gothic"/>
                        </a:rPr>
                      </a:br>
                      <a:endParaRPr sz="1050"/>
                    </a:p>
                  </a:txBody>
                  <a:tcPr marT="45725" marB="45725" marR="91450" marL="91450"/>
                </a:tc>
                <a:tc>
                  <a:txBody>
                    <a:bodyPr/>
                    <a:lstStyle/>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Improved Link Throughput, Efficient Resource Management, Adaptability to Partially Observed Conditions, Trial-and-Error Learning, Efficiency in Decision-Making, Performance Gains, Environment-Aware Networking</a:t>
                      </a:r>
                      <a:endParaRPr sz="1200"/>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Century Gothic"/>
                          <a:ea typeface="Century Gothic"/>
                          <a:cs typeface="Century Gothic"/>
                          <a:sym typeface="Century Gothic"/>
                        </a:rPr>
                        <a:t>limited range, line-of-sight requirements, susceptibility to ambient light interference, and higher implementation costs compared to traditional RF-based technologies.</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77" name="Google Shape;177;p14"/>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Generalized MPC Framework for the Design</a:t>
                      </a:r>
                      <a:endParaRPr/>
                    </a:p>
                    <a:p>
                      <a:pPr indent="0" lvl="0" marL="0" marR="0" rtl="0" algn="l">
                        <a:lnSpc>
                          <a:spcPct val="100000"/>
                        </a:lnSpc>
                        <a:spcBef>
                          <a:spcPts val="0"/>
                        </a:spcBef>
                        <a:spcAft>
                          <a:spcPts val="0"/>
                        </a:spcAft>
                        <a:buClr>
                          <a:schemeClr val="dk1"/>
                        </a:buClr>
                        <a:buSzPts val="1800"/>
                        <a:buFont typeface="Century Gothic"/>
                        <a:buNone/>
                      </a:pPr>
                      <a:r>
                        <a:rPr lang="en-US" sz="1800"/>
                        <a:t>and Comparison of VSI Current Controllers</a:t>
                      </a:r>
                      <a:endParaRPr sz="1800"/>
                    </a:p>
                  </a:txBody>
                  <a:tcPr marT="45725" marB="45725" marR="91450" marL="91450"/>
                </a:tc>
                <a:tc>
                  <a:txBody>
                    <a:bodyPr/>
                    <a:lstStyle/>
                    <a:p>
                      <a:pPr indent="0" lvl="0" marL="0" marR="0" rtl="0" algn="l">
                        <a:spcBef>
                          <a:spcPts val="0"/>
                        </a:spcBef>
                        <a:spcAft>
                          <a:spcPts val="0"/>
                        </a:spcAft>
                        <a:buNone/>
                      </a:pPr>
                      <a:r>
                        <a:rPr lang="en-US" sz="1600"/>
                        <a:t>Model Predictive Control (MPC),State-Space Modeling,Cost Function Formulation,Prediction Horizon Selection,Control Horizon Selection,Performance Evaluation Metrics</a:t>
                      </a:r>
                      <a:endParaRPr sz="1600"/>
                    </a:p>
                  </a:txBody>
                  <a:tcPr marT="45725" marB="45725" marR="91450" marL="91450"/>
                </a:tc>
                <a:tc>
                  <a:txBody>
                    <a:bodyPr/>
                    <a:lstStyle/>
                    <a:p>
                      <a:pPr indent="0" lvl="0" marL="0" marR="0" rtl="0" algn="l">
                        <a:spcBef>
                          <a:spcPts val="0"/>
                        </a:spcBef>
                        <a:spcAft>
                          <a:spcPts val="0"/>
                        </a:spcAft>
                        <a:buNone/>
                      </a:pPr>
                      <a:r>
                        <a:rPr lang="en-US" sz="1800"/>
                        <a:t>63, NO. 9, SEPTEMBER 2016</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entury Gothic"/>
                          <a:ea typeface="Century Gothic"/>
                          <a:cs typeface="Century Gothic"/>
                          <a:sym typeface="Century Gothic"/>
                        </a:rPr>
                        <a:t>Unified Design Approach,Enhanced Control Performance,Flexibility and Adaptability,Efficient Comparison and Evaluation,Insights into Controller Design,Advancement of VSI Control Technology</a:t>
                      </a:r>
                      <a:br>
                        <a:rPr b="0" i="0" lang="en-US" sz="1050">
                          <a:solidFill>
                            <a:schemeClr val="dk1"/>
                          </a:solidFill>
                          <a:latin typeface="Century Gothic"/>
                          <a:ea typeface="Century Gothic"/>
                          <a:cs typeface="Century Gothic"/>
                          <a:sym typeface="Century Gothic"/>
                        </a:rPr>
                      </a:br>
                      <a:endParaRPr sz="1050"/>
                    </a:p>
                  </a:txBody>
                  <a:tcPr marT="45725" marB="45725" marR="91450" marL="91450"/>
                </a:tc>
                <a:tc>
                  <a:txBody>
                    <a:bodyPr/>
                    <a:lstStyle/>
                    <a:p>
                      <a:pPr indent="0" lvl="0" marL="0" marR="0" rtl="0" algn="l">
                        <a:spcBef>
                          <a:spcPts val="0"/>
                        </a:spcBef>
                        <a:spcAft>
                          <a:spcPts val="0"/>
                        </a:spcAft>
                        <a:buNone/>
                      </a:pPr>
                      <a:r>
                        <a:rPr lang="en-US" sz="1600"/>
                        <a:t>Enhanced Performance,Flexibility and Adaptability,Novel Features Integration,Simulation and Experimental Validation,Insights and Understanding,Future Research Opportunities</a:t>
                      </a:r>
                      <a:endParaRPr sz="1600"/>
                    </a:p>
                  </a:txBody>
                  <a:tcPr marT="45725" marB="45725" marR="91450" marL="91450"/>
                </a:tc>
                <a:tc>
                  <a:txBody>
                    <a:bodyPr/>
                    <a:lstStyle/>
                    <a:p>
                      <a:pPr indent="0" lvl="0" marL="0" marR="0" rtl="0" algn="l">
                        <a:spcBef>
                          <a:spcPts val="0"/>
                        </a:spcBef>
                        <a:spcAft>
                          <a:spcPts val="0"/>
                        </a:spcAft>
                        <a:buNone/>
                      </a:pPr>
                      <a:r>
                        <a:rPr lang="en-US" sz="1600"/>
                        <a:t>Modeling Requirements,Tuning and Parameter Sensitivity,Implementation Challenges,Trade-off between Performance and Complexity</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83" name="Google Shape;183;p15"/>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Measurements-Based Channel Models</a:t>
                      </a:r>
                      <a:endParaRPr/>
                    </a:p>
                    <a:p>
                      <a:pPr indent="0" lvl="0" marL="0" marR="0" rtl="0" algn="l">
                        <a:lnSpc>
                          <a:spcPct val="100000"/>
                        </a:lnSpc>
                        <a:spcBef>
                          <a:spcPts val="0"/>
                        </a:spcBef>
                        <a:spcAft>
                          <a:spcPts val="0"/>
                        </a:spcAft>
                        <a:buClr>
                          <a:schemeClr val="dk1"/>
                        </a:buClr>
                        <a:buSzPts val="1800"/>
                        <a:buFont typeface="Century Gothic"/>
                        <a:buNone/>
                      </a:pPr>
                      <a:r>
                        <a:rPr lang="en-US" sz="1800"/>
                        <a:t>for Indoor LiFi Systems</a:t>
                      </a:r>
                      <a:endParaRPr sz="1800"/>
                    </a:p>
                  </a:txBody>
                  <a:tcPr marT="45725" marB="45725" marR="91450" marL="91450"/>
                </a:tc>
                <a:tc>
                  <a:txBody>
                    <a:bodyPr/>
                    <a:lstStyle/>
                    <a:p>
                      <a:pPr indent="0" lvl="0" marL="0" marR="0" rtl="0" algn="l">
                        <a:spcBef>
                          <a:spcPts val="0"/>
                        </a:spcBef>
                        <a:spcAft>
                          <a:spcPts val="0"/>
                        </a:spcAft>
                        <a:buNone/>
                      </a:pPr>
                      <a:r>
                        <a:rPr lang="en-US" sz="1600"/>
                        <a:t>Channel Measurement Setup,Data Processing and Analysis,Channel Modeling Approaches,Parameter Estimation Techniques,Model Validation and Verification:,Model Calibration and Refinement</a:t>
                      </a:r>
                      <a:endParaRPr sz="1600"/>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VOL. 20, NO. 2, FEBRUARY 2021</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entury Gothic"/>
                          <a:ea typeface="Century Gothic"/>
                          <a:cs typeface="Century Gothic"/>
                          <a:sym typeface="Century Gothic"/>
                        </a:rPr>
                        <a:t>Accurate Channel Characterization,Modeling Framework for LiFi Systems,Insights into Channel Behavior,Validation of Channel Models,Standardization and Interoperability,Enabler for Advanced LiFi Applications</a:t>
                      </a:r>
                      <a:br>
                        <a:rPr b="0" i="0" lang="en-US" sz="1050">
                          <a:solidFill>
                            <a:schemeClr val="dk1"/>
                          </a:solidFill>
                          <a:latin typeface="Century Gothic"/>
                          <a:ea typeface="Century Gothic"/>
                          <a:cs typeface="Century Gothic"/>
                          <a:sym typeface="Century Gothic"/>
                        </a:rPr>
                      </a:br>
                      <a:endParaRPr sz="1050"/>
                    </a:p>
                  </a:txBody>
                  <a:tcPr marT="45725" marB="45725" marR="91450" marL="91450"/>
                </a:tc>
                <a:tc>
                  <a:txBody>
                    <a:bodyPr/>
                    <a:lstStyle/>
                    <a:p>
                      <a:pPr indent="0" lvl="0" marL="0" marR="0" rtl="0" algn="l">
                        <a:spcBef>
                          <a:spcPts val="0"/>
                        </a:spcBef>
                        <a:spcAft>
                          <a:spcPts val="0"/>
                        </a:spcAft>
                        <a:buNone/>
                      </a:pPr>
                      <a:r>
                        <a:rPr lang="en-US" sz="1600"/>
                        <a:t>Realistic Channel Models,Accurate Approximations,Error Performance Analysis,Design Optimization,Future Research Directions</a:t>
                      </a:r>
                      <a:endParaRPr sz="1600"/>
                    </a:p>
                  </a:txBody>
                  <a:tcPr marT="45725" marB="45725" marR="91450" marL="91450"/>
                </a:tc>
                <a:tc>
                  <a:txBody>
                    <a:bodyPr/>
                    <a:lstStyle/>
                    <a:p>
                      <a:pPr indent="0" lvl="0" marL="0" marR="0" rtl="0" algn="l">
                        <a:spcBef>
                          <a:spcPts val="0"/>
                        </a:spcBef>
                        <a:spcAft>
                          <a:spcPts val="0"/>
                        </a:spcAft>
                        <a:buNone/>
                      </a:pPr>
                      <a:r>
                        <a:rPr lang="en-US" sz="1600"/>
                        <a:t>Limited Real-World Data,Complexity,Resource Intensive,Lack of Standardization,Dependency on Assumptions,Limited Generalizability</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89" name="Google Shape;189;p16"/>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 1.34 Gbit/s Real-time Li-Fi Transceiver with</a:t>
                      </a:r>
                      <a:endParaRPr/>
                    </a:p>
                    <a:p>
                      <a:pPr indent="0" lvl="0" marL="0" marR="0" rtl="0" algn="l">
                        <a:lnSpc>
                          <a:spcPct val="100000"/>
                        </a:lnSpc>
                        <a:spcBef>
                          <a:spcPts val="0"/>
                        </a:spcBef>
                        <a:spcAft>
                          <a:spcPts val="0"/>
                        </a:spcAft>
                        <a:buClr>
                          <a:schemeClr val="dk1"/>
                        </a:buClr>
                        <a:buSzPts val="1800"/>
                        <a:buFont typeface="Century Gothic"/>
                        <a:buNone/>
                      </a:pPr>
                      <a:r>
                        <a:rPr lang="en-US" sz="1800"/>
                        <a:t>DFT-Spread-based PAPR Mitigation</a:t>
                      </a:r>
                      <a:endParaRPr sz="1800"/>
                    </a:p>
                  </a:txBody>
                  <a:tcPr marT="45725" marB="45725" marR="91450" marL="91450"/>
                </a:tc>
                <a:tc>
                  <a:txBody>
                    <a:bodyPr/>
                    <a:lstStyle/>
                    <a:p>
                      <a:pPr indent="0" lvl="0" marL="0" marR="0" rtl="0" algn="l">
                        <a:spcBef>
                          <a:spcPts val="0"/>
                        </a:spcBef>
                        <a:spcAft>
                          <a:spcPts val="0"/>
                        </a:spcAft>
                        <a:buNone/>
                      </a:pPr>
                      <a:r>
                        <a:rPr lang="en-US" sz="1600"/>
                        <a:t>Modulation Scheme,Wavelength Division Multiplexing (WDM),Peak-to-Average Power Ratio (PAPR) Reduction,FPGA Implementation,Timing Synchronization,Error Correction,Complexity Analysis</a:t>
                      </a:r>
                      <a:endParaRPr/>
                    </a:p>
                  </a:txBody>
                  <a:tcPr marT="45725" marB="45725" marR="91450" marL="91450"/>
                </a:tc>
                <a:tc>
                  <a:txBody>
                    <a:bodyPr/>
                    <a:lstStyle/>
                    <a:p>
                      <a:pPr indent="0" lvl="0" marL="0" marR="0" rtl="0" algn="l">
                        <a:spcBef>
                          <a:spcPts val="0"/>
                        </a:spcBef>
                        <a:spcAft>
                          <a:spcPts val="0"/>
                        </a:spcAft>
                        <a:buNone/>
                      </a:pPr>
                      <a:r>
                        <a:rPr lang="en-US" sz="1800"/>
                        <a:t>DOI 10.1109/LPT.2018.2852662, JANUARY 2018</a:t>
                      </a:r>
                      <a:endParaRPr sz="1800"/>
                    </a:p>
                  </a:txBody>
                  <a:tcPr marT="45725" marB="45725" marR="91450" marL="91450"/>
                </a:tc>
                <a:tc>
                  <a:txBody>
                    <a:bodyPr/>
                    <a:lstStyle/>
                    <a:p>
                      <a:pPr indent="0" lvl="0" marL="0" marR="0" rtl="0" algn="l">
                        <a:spcBef>
                          <a:spcPts val="0"/>
                        </a:spcBef>
                        <a:spcAft>
                          <a:spcPts val="0"/>
                        </a:spcAft>
                        <a:buNone/>
                      </a:pPr>
                      <a:br>
                        <a:rPr b="0" i="0" lang="en-US" sz="1050">
                          <a:solidFill>
                            <a:schemeClr val="dk1"/>
                          </a:solidFill>
                          <a:latin typeface="Century Gothic"/>
                          <a:ea typeface="Century Gothic"/>
                          <a:cs typeface="Century Gothic"/>
                          <a:sym typeface="Century Gothic"/>
                        </a:rPr>
                      </a:br>
                      <a:r>
                        <a:rPr b="0" i="0" lang="en-US" sz="1600">
                          <a:solidFill>
                            <a:schemeClr val="dk1"/>
                          </a:solidFill>
                          <a:latin typeface="Century Gothic"/>
                          <a:ea typeface="Century Gothic"/>
                          <a:cs typeface="Century Gothic"/>
                          <a:sym typeface="Century Gothic"/>
                        </a:rPr>
                        <a:t>High-Speed Li-Fi Transceiver,PAPR Mitigation Technique,Real-time Performance,Experimental Validation,Advancement of Li-Fi Technology</a:t>
                      </a:r>
                      <a:endParaRPr sz="1050"/>
                    </a:p>
                  </a:txBody>
                  <a:tcPr marT="45725" marB="45725" marR="91450" marL="91450"/>
                </a:tc>
                <a:tc>
                  <a:txBody>
                    <a:bodyPr/>
                    <a:lstStyle/>
                    <a:p>
                      <a:pPr indent="0" lvl="0" marL="0" marR="0" rtl="0" algn="l">
                        <a:spcBef>
                          <a:spcPts val="0"/>
                        </a:spcBef>
                        <a:spcAft>
                          <a:spcPts val="0"/>
                        </a:spcAft>
                        <a:buNone/>
                      </a:pPr>
                      <a:r>
                        <a:rPr lang="en-US" sz="1600"/>
                        <a:t>PAPR Reduction,Wavelength Division Multiplexing (WDM),Real-time Communication,Error Correction,Resource Efficiency,Advancements over Previous Systems,Energy Efficiency</a:t>
                      </a:r>
                      <a:endParaRPr sz="1600"/>
                    </a:p>
                  </a:txBody>
                  <a:tcPr marT="45725" marB="45725" marR="91450" marL="91450"/>
                </a:tc>
                <a:tc>
                  <a:txBody>
                    <a:bodyPr/>
                    <a:lstStyle/>
                    <a:p>
                      <a:pPr indent="0" lvl="0" marL="0" marR="0" rtl="0" algn="l">
                        <a:spcBef>
                          <a:spcPts val="0"/>
                        </a:spcBef>
                        <a:spcAft>
                          <a:spcPts val="0"/>
                        </a:spcAft>
                        <a:buNone/>
                      </a:pPr>
                      <a:r>
                        <a:rPr lang="en-US" sz="1600"/>
                        <a:t>Complexity,Higher Hardware Requirements,Limited Range,Interference,Spectral Efficiency,Power Consumption,FPGA Implementation Limitations,Trade-offs</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95" name="Google Shape;195;p17"/>
          <p:cNvGraphicFramePr/>
          <p:nvPr/>
        </p:nvGraphicFramePr>
        <p:xfrm>
          <a:off x="1696395" y="7143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14808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503107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Coexistence of WiFi and LiFi Toward 5G: </a:t>
                      </a:r>
                      <a:endParaRPr/>
                    </a:p>
                    <a:p>
                      <a:pPr indent="0" lvl="0" marL="0" marR="0" rtl="0" algn="l">
                        <a:lnSpc>
                          <a:spcPct val="100000"/>
                        </a:lnSpc>
                        <a:spcBef>
                          <a:spcPts val="0"/>
                        </a:spcBef>
                        <a:spcAft>
                          <a:spcPts val="0"/>
                        </a:spcAft>
                        <a:buClr>
                          <a:schemeClr val="dk1"/>
                        </a:buClr>
                        <a:buSzPts val="1800"/>
                        <a:buFont typeface="Century Gothic"/>
                        <a:buNone/>
                      </a:pPr>
                      <a:r>
                        <a:rPr lang="en-US" sz="1800"/>
                        <a:t>Concepts, Opportunities, and Challenges</a:t>
                      </a:r>
                      <a:endParaRPr sz="1800"/>
                    </a:p>
                  </a:txBody>
                  <a:tcPr marT="45725" marB="45725" marR="91450" marL="91450"/>
                </a:tc>
                <a:tc>
                  <a:txBody>
                    <a:bodyPr/>
                    <a:lstStyle/>
                    <a:p>
                      <a:pPr indent="0" lvl="0" marL="0" marR="0" rtl="0" algn="l">
                        <a:spcBef>
                          <a:spcPts val="0"/>
                        </a:spcBef>
                        <a:spcAft>
                          <a:spcPts val="0"/>
                        </a:spcAft>
                        <a:buNone/>
                      </a:pPr>
                      <a:r>
                        <a:rPr lang="en-US" sz="1400"/>
                        <a:t>Evaluation of the development of LiFi-enabled devices by referencing the evolution of cellular networks,Utilization of physical layer (PHY) techniques to enhance the performance of Li+WiFi in multi-user scenarios, such as user separation through color clusters and multi-color enabled VLC receivers,Comparison of different system configurations (WiFi-only, hybrid system, aggregated system) to assess throughput and network connectivity,</a:t>
                      </a:r>
                      <a:endParaRPr sz="1400"/>
                    </a:p>
                  </a:txBody>
                  <a:tcPr marT="45725" marB="45725" marR="91450" marL="91450"/>
                </a:tc>
                <a:tc>
                  <a:txBody>
                    <a:bodyPr/>
                    <a:lstStyle/>
                    <a:p>
                      <a:pPr indent="0" lvl="0" marL="0" marR="0" rtl="0" algn="l">
                        <a:spcBef>
                          <a:spcPts val="0"/>
                        </a:spcBef>
                        <a:spcAft>
                          <a:spcPts val="0"/>
                        </a:spcAft>
                        <a:buNone/>
                      </a:pPr>
                      <a:r>
                        <a:rPr lang="en-US" sz="1800"/>
                        <a:t>10.1109/MCOM.2016.7402263</a:t>
                      </a:r>
                      <a:endParaRPr/>
                    </a:p>
                  </a:txBody>
                  <a:tcPr marT="45725" marB="45725" marR="91450" marL="91450"/>
                </a:tc>
                <a:tc>
                  <a:txBody>
                    <a:bodyPr/>
                    <a:lstStyle/>
                    <a:p>
                      <a:pPr indent="0" lvl="0" marL="0" marR="0" rtl="0" algn="l">
                        <a:spcBef>
                          <a:spcPts val="0"/>
                        </a:spcBef>
                        <a:spcAft>
                          <a:spcPts val="0"/>
                        </a:spcAft>
                        <a:buNone/>
                      </a:pPr>
                      <a:br>
                        <a:rPr b="0" i="0" lang="en-US" sz="1050">
                          <a:solidFill>
                            <a:schemeClr val="dk1"/>
                          </a:solidFill>
                          <a:latin typeface="Century Gothic"/>
                          <a:ea typeface="Century Gothic"/>
                          <a:cs typeface="Century Gothic"/>
                          <a:sym typeface="Century Gothic"/>
                        </a:rPr>
                      </a:br>
                      <a:r>
                        <a:rPr b="0" i="0" lang="en-US" sz="1400">
                          <a:solidFill>
                            <a:schemeClr val="dk1"/>
                          </a:solidFill>
                          <a:latin typeface="Century Gothic"/>
                          <a:ea typeface="Century Gothic"/>
                          <a:cs typeface="Century Gothic"/>
                          <a:sym typeface="Century Gothic"/>
                        </a:rPr>
                        <a:t>Conceptual Framework,Opportunities Identification,Challenges Analysis,Technological Solutions,Performance Evaluation,Standardization Efforts,Industry Implications</a:t>
                      </a:r>
                      <a:endParaRPr sz="1050"/>
                    </a:p>
                  </a:txBody>
                  <a:tcPr marT="45725" marB="45725" marR="91450" marL="91450"/>
                </a:tc>
                <a:tc>
                  <a:txBody>
                    <a:bodyPr/>
                    <a:lstStyle/>
                    <a:p>
                      <a:pPr indent="0" lvl="0" marL="0" marR="0" rtl="0" algn="l">
                        <a:spcBef>
                          <a:spcPts val="0"/>
                        </a:spcBef>
                        <a:spcAft>
                          <a:spcPts val="0"/>
                        </a:spcAft>
                        <a:buNone/>
                      </a:pPr>
                      <a:r>
                        <a:rPr lang="en-US" sz="1600"/>
                        <a:t>Enhanced Indoor Coverage,Efficient Resource Allocation,Increased Throughput,Future-Proofing for 5G Networks,ReliableCoexistence Solutions,Potential for High-Speed Data Transmission,Profitability and User Experience</a:t>
                      </a:r>
                      <a:endParaRPr sz="1600"/>
                    </a:p>
                  </a:txBody>
                  <a:tcPr marT="45725" marB="45725" marR="91450" marL="91450"/>
                </a:tc>
                <a:tc>
                  <a:txBody>
                    <a:bodyPr/>
                    <a:lstStyle/>
                    <a:p>
                      <a:pPr indent="0" lvl="0" marL="0" marR="0" rtl="0" algn="l">
                        <a:spcBef>
                          <a:spcPts val="0"/>
                        </a:spcBef>
                        <a:spcAft>
                          <a:spcPts val="0"/>
                        </a:spcAft>
                        <a:buNone/>
                      </a:pPr>
                      <a:r>
                        <a:rPr lang="en-US" sz="1600"/>
                        <a:t>Limited Coverage,Interference Issues,Scalability Concerns,ResourceAllocation,SecurityChallenges,Cost Considerations,Regulatory Compliance</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201" name="Google Shape;201;p18"/>
          <p:cNvGraphicFramePr/>
          <p:nvPr/>
        </p:nvGraphicFramePr>
        <p:xfrm>
          <a:off x="1828475" y="16732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182730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07090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Modeling the Random Orientation of Mobile</a:t>
                      </a:r>
                      <a:endParaRPr/>
                    </a:p>
                    <a:p>
                      <a:pPr indent="0" lvl="0" marL="0" marR="0" rtl="0" algn="l">
                        <a:lnSpc>
                          <a:spcPct val="100000"/>
                        </a:lnSpc>
                        <a:spcBef>
                          <a:spcPts val="0"/>
                        </a:spcBef>
                        <a:spcAft>
                          <a:spcPts val="0"/>
                        </a:spcAft>
                        <a:buClr>
                          <a:schemeClr val="dk1"/>
                        </a:buClr>
                        <a:buSzPts val="1800"/>
                        <a:buFont typeface="Century Gothic"/>
                        <a:buNone/>
                      </a:pPr>
                      <a:r>
                        <a:rPr lang="en-US" sz="1800"/>
                        <a:t>Devices: Measurement, Analysis and LiFi Use Case</a:t>
                      </a:r>
                      <a:endParaRPr sz="1800"/>
                    </a:p>
                  </a:txBody>
                  <a:tcPr marT="45725" marB="45725" marR="91450" marL="91450"/>
                </a:tc>
                <a:tc>
                  <a:txBody>
                    <a:bodyPr/>
                    <a:lstStyle/>
                    <a:p>
                      <a:pPr indent="0" lvl="0" marL="0" marR="0" rtl="0" algn="l">
                        <a:spcBef>
                          <a:spcPts val="0"/>
                        </a:spcBef>
                        <a:spcAft>
                          <a:spcPts val="0"/>
                        </a:spcAft>
                        <a:buNone/>
                      </a:pPr>
                      <a:r>
                        <a:rPr lang="en-US" sz="1600"/>
                        <a:t>Measurement Setup,Data Collection,Data Analysis,Model Development,LiFi Use Case,Validation,Algorithm Implementation</a:t>
                      </a:r>
                      <a:endParaRPr sz="1600"/>
                    </a:p>
                  </a:txBody>
                  <a:tcPr marT="45725" marB="45725" marR="91450" marL="91450"/>
                </a:tc>
                <a:tc>
                  <a:txBody>
                    <a:bodyPr/>
                    <a:lstStyle/>
                    <a:p>
                      <a:pPr indent="0" lvl="0" marL="0" marR="0" rtl="0" algn="l">
                        <a:spcBef>
                          <a:spcPts val="0"/>
                        </a:spcBef>
                        <a:spcAft>
                          <a:spcPts val="0"/>
                        </a:spcAft>
                        <a:buNone/>
                      </a:pPr>
                      <a:r>
                        <a:rPr lang="en-US" sz="1800"/>
                        <a:t>DOI 10.1109/TCOMM.2018.2882213</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entury Gothic"/>
                          <a:ea typeface="Century Gothic"/>
                          <a:cs typeface="Century Gothic"/>
                          <a:sym typeface="Century Gothic"/>
                        </a:rPr>
                        <a:t>Accurate Representation of Device Orientation,Development of a Mathematical Model,Evaluation of LiFi Performance,Identification of Optimization Strategies,Validation of Model Accuracy,Practical Application</a:t>
                      </a:r>
                      <a:endParaRPr/>
                    </a:p>
                  </a:txBody>
                  <a:tcPr marT="45725" marB="45725" marR="91450" marL="91450"/>
                </a:tc>
                <a:tc>
                  <a:txBody>
                    <a:bodyPr/>
                    <a:lstStyle/>
                    <a:p>
                      <a:pPr indent="0" lvl="0" marL="0" marR="0" rtl="0" algn="l">
                        <a:spcBef>
                          <a:spcPts val="0"/>
                        </a:spcBef>
                        <a:spcAft>
                          <a:spcPts val="0"/>
                        </a:spcAft>
                        <a:buNone/>
                      </a:pPr>
                      <a:r>
                        <a:rPr lang="en-US" sz="1500"/>
                        <a:t>Improved System Design,Enhanced Performance Prediction,Optimized Resource Allocation,Increased Reliability,Expanded Application Scenarios,Facilitated Standardization,Improved User Experience</a:t>
                      </a:r>
                      <a:endParaRPr sz="1500"/>
                    </a:p>
                  </a:txBody>
                  <a:tcPr marT="45725" marB="45725" marR="91450" marL="91450"/>
                </a:tc>
                <a:tc>
                  <a:txBody>
                    <a:bodyPr/>
                    <a:lstStyle/>
                    <a:p>
                      <a:pPr indent="0" lvl="0" marL="0" marR="0" rtl="0" algn="l">
                        <a:spcBef>
                          <a:spcPts val="0"/>
                        </a:spcBef>
                        <a:spcAft>
                          <a:spcPts val="0"/>
                        </a:spcAft>
                        <a:buNone/>
                      </a:pPr>
                      <a:r>
                        <a:rPr lang="en-US" sz="1500"/>
                        <a:t>Simplification of Device Orientation,Limited Coverage of Scenarios,Static Environment Assumption,Single Access Point Consideration,Sensitivity to Measurement Accuracy,Generalizability,Limited Validation</a:t>
                      </a:r>
                      <a:endParaRPr sz="15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207" name="Google Shape;207;p19"/>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Bidirectional optical spatial modulation for mobile users toward a practical design for LiFi systems</a:t>
                      </a:r>
                      <a:endParaRPr/>
                    </a:p>
                  </a:txBody>
                  <a:tcPr marT="45725" marB="45725" marR="91450" marL="91450"/>
                </a:tc>
                <a:tc>
                  <a:txBody>
                    <a:bodyPr/>
                    <a:lstStyle/>
                    <a:p>
                      <a:pPr indent="0" lvl="0" marL="0" marR="0" rtl="0" algn="l">
                        <a:spcBef>
                          <a:spcPts val="0"/>
                        </a:spcBef>
                        <a:spcAft>
                          <a:spcPts val="0"/>
                        </a:spcAft>
                        <a:buNone/>
                      </a:pPr>
                      <a:r>
                        <a:rPr lang="en-US" sz="1600"/>
                        <a:t>Multi-Directional Receiver Structure,</a:t>
                      </a:r>
                      <a:endParaRPr/>
                    </a:p>
                    <a:p>
                      <a:pPr indent="0" lvl="0" marL="0" marR="0" rtl="0" algn="l">
                        <a:spcBef>
                          <a:spcPts val="0"/>
                        </a:spcBef>
                        <a:spcAft>
                          <a:spcPts val="0"/>
                        </a:spcAft>
                        <a:buNone/>
                      </a:pPr>
                      <a:r>
                        <a:rPr lang="en-US" sz="1600"/>
                        <a:t>Measurement-Based Channel Models, Measurement-Based Channel Models, Performance Evaluation Metrics.</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VOL 37, Sep 9, 2019.</a:t>
                      </a:r>
                      <a:endParaRPr/>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Introduction of Bidirectional Optical Spatial Modulation (BiOSM),Enhanced Spectral Efficiency,Mobility Support for Mobile Users,Practical Design Considerations,Experimental Validation,System Performance Analysis</a:t>
                      </a:r>
                      <a:endParaRPr sz="1050"/>
                    </a:p>
                  </a:txBody>
                  <a:tcPr marT="45725" marB="45725" marR="91450" marL="91450"/>
                </a:tc>
                <a:tc>
                  <a:txBody>
                    <a:bodyPr/>
                    <a:lstStyle/>
                    <a:p>
                      <a:pPr indent="0" lvl="0" marL="0" marR="0" rtl="0" algn="l">
                        <a:spcBef>
                          <a:spcPts val="0"/>
                        </a:spcBef>
                        <a:spcAft>
                          <a:spcPts val="0"/>
                        </a:spcAft>
                        <a:buNone/>
                      </a:pPr>
                      <a:r>
                        <a:rPr lang="en-US" sz="1600"/>
                        <a:t>Improved Performance, Robustness Against Mobility and Blockage, Empirical Channel Modeling, Innovative Receiver Architecture, Adaptive Access Point Selection.</a:t>
                      </a:r>
                      <a:endParaRPr sz="1600"/>
                    </a:p>
                  </a:txBody>
                  <a:tcPr marT="45725" marB="45725" marR="91450" marL="91450"/>
                </a:tc>
                <a:tc>
                  <a:txBody>
                    <a:bodyPr/>
                    <a:lstStyle/>
                    <a:p>
                      <a:pPr indent="0" lvl="0" marL="0" marR="0" rtl="0" algn="l">
                        <a:spcBef>
                          <a:spcPts val="0"/>
                        </a:spcBef>
                        <a:spcAft>
                          <a:spcPts val="0"/>
                        </a:spcAft>
                        <a:buNone/>
                      </a:pPr>
                      <a:r>
                        <a:rPr lang="en-US" sz="1600"/>
                        <a:t> It does not delve into any specific disadvantages or limitations associated with the approach. </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TITLE OF THE PROJECT</a:t>
            </a:r>
            <a:endParaRPr/>
          </a:p>
        </p:txBody>
      </p:sp>
      <p:sp>
        <p:nvSpPr>
          <p:cNvPr id="108" name="Google Shape;108;p2"/>
          <p:cNvSpPr txBox="1"/>
          <p:nvPr>
            <p:ph idx="1" type="body"/>
          </p:nvPr>
        </p:nvSpPr>
        <p:spPr>
          <a:xfrm>
            <a:off x="1699540" y="2520821"/>
            <a:ext cx="9997440" cy="3768012"/>
          </a:xfrm>
          <a:prstGeom prst="rect">
            <a:avLst/>
          </a:prstGeom>
          <a:noFill/>
          <a:ln>
            <a:noFill/>
          </a:ln>
        </p:spPr>
        <p:txBody>
          <a:bodyPr anchorCtr="0" anchor="t" bIns="45700" lIns="91425" spcFirstLastPara="1" rIns="91425" wrap="square" tIns="45700">
            <a:normAutofit/>
          </a:bodyPr>
          <a:lstStyle/>
          <a:p>
            <a:pPr indent="0" lvl="0" marL="82296" rtl="0" algn="ctr">
              <a:lnSpc>
                <a:spcPct val="100000"/>
              </a:lnSpc>
              <a:spcBef>
                <a:spcPts val="0"/>
              </a:spcBef>
              <a:spcAft>
                <a:spcPts val="0"/>
              </a:spcAft>
              <a:buSzPts val="2240"/>
              <a:buNone/>
            </a:pPr>
            <a:r>
              <a:rPr lang="en-US" sz="2800"/>
              <a:t>“Enlightened Connections: LiFi Indoor Networking for Seamless Communication”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213" name="Google Shape;213;p20"/>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Simultaneous Data Transmission using Multilevel</a:t>
                      </a:r>
                      <a:endParaRPr/>
                    </a:p>
                    <a:p>
                      <a:pPr indent="0" lvl="0" marL="0" marR="0" rtl="0" algn="l">
                        <a:lnSpc>
                          <a:spcPct val="100000"/>
                        </a:lnSpc>
                        <a:spcBef>
                          <a:spcPts val="0"/>
                        </a:spcBef>
                        <a:spcAft>
                          <a:spcPts val="0"/>
                        </a:spcAft>
                        <a:buClr>
                          <a:schemeClr val="dk1"/>
                        </a:buClr>
                        <a:buSzPts val="1800"/>
                        <a:buFont typeface="Century Gothic"/>
                        <a:buNone/>
                      </a:pPr>
                      <a:r>
                        <a:rPr lang="en-US" sz="1800"/>
                        <a:t>LED in Hybrid OCC/LiFi System: Concept and</a:t>
                      </a:r>
                      <a:endParaRPr/>
                    </a:p>
                    <a:p>
                      <a:pPr indent="0" lvl="0" marL="0" marR="0" rtl="0" algn="l">
                        <a:lnSpc>
                          <a:spcPct val="100000"/>
                        </a:lnSpc>
                        <a:spcBef>
                          <a:spcPts val="0"/>
                        </a:spcBef>
                        <a:spcAft>
                          <a:spcPts val="0"/>
                        </a:spcAft>
                        <a:buClr>
                          <a:schemeClr val="dk1"/>
                        </a:buClr>
                        <a:buSzPts val="1800"/>
                        <a:buFont typeface="Century Gothic"/>
                        <a:buNone/>
                      </a:pPr>
                      <a:r>
                        <a:rPr lang="en-US" sz="1800"/>
                        <a:t>Demonstration</a:t>
                      </a:r>
                      <a:endParaRPr sz="1800"/>
                    </a:p>
                  </a:txBody>
                  <a:tcPr marT="45725" marB="45725" marR="91450" marL="91450"/>
                </a:tc>
                <a:tc>
                  <a:txBody>
                    <a:bodyPr/>
                    <a:lstStyle/>
                    <a:p>
                      <a:pPr indent="0" lvl="0" marL="0" marR="0" rtl="0" algn="l">
                        <a:spcBef>
                          <a:spcPts val="0"/>
                        </a:spcBef>
                        <a:spcAft>
                          <a:spcPts val="0"/>
                        </a:spcAft>
                        <a:buNone/>
                      </a:pPr>
                      <a:r>
                        <a:rPr lang="en-US" sz="1600"/>
                        <a:t>User-Based Bandwidth Scheduling (UBS),Cell-Based Bandwidth Scheduling (CBS)</a:t>
                      </a:r>
                      <a:endParaRPr sz="1600"/>
                    </a:p>
                  </a:txBody>
                  <a:tcPr marT="45725" marB="45725" marR="91450" marL="91450"/>
                </a:tc>
                <a:tc>
                  <a:txBody>
                    <a:bodyPr/>
                    <a:lstStyle/>
                    <a:p>
                      <a:pPr indent="0" lvl="0" marL="0" marR="0" rtl="0" algn="l">
                        <a:spcBef>
                          <a:spcPts val="0"/>
                        </a:spcBef>
                        <a:spcAft>
                          <a:spcPts val="0"/>
                        </a:spcAft>
                        <a:buNone/>
                      </a:pPr>
                      <a:r>
                        <a:rPr lang="en-US" sz="1800"/>
                        <a:t>DOI 10.1109/LCOMM.2019.2945758</a:t>
                      </a:r>
                      <a:endParaRPr/>
                    </a:p>
                  </a:txBody>
                  <a:tcPr marT="45725" marB="45725" marR="91450" marL="91450"/>
                </a:tc>
                <a:tc>
                  <a:txBody>
                    <a:bodyPr/>
                    <a:lstStyle/>
                    <a:p>
                      <a:pPr indent="0" lvl="0" marL="0" marR="0" rtl="0" algn="l">
                        <a:spcBef>
                          <a:spcPts val="0"/>
                        </a:spcBef>
                        <a:spcAft>
                          <a:spcPts val="0"/>
                        </a:spcAft>
                        <a:buNone/>
                      </a:pPr>
                      <a:br>
                        <a:rPr b="0" i="0" lang="en-US" sz="1050">
                          <a:solidFill>
                            <a:schemeClr val="dk1"/>
                          </a:solidFill>
                          <a:latin typeface="Century Gothic"/>
                          <a:ea typeface="Century Gothic"/>
                          <a:cs typeface="Century Gothic"/>
                          <a:sym typeface="Century Gothic"/>
                        </a:rPr>
                      </a:br>
                      <a:r>
                        <a:rPr b="0" i="0" lang="en-US" sz="1400">
                          <a:solidFill>
                            <a:schemeClr val="dk1"/>
                          </a:solidFill>
                          <a:latin typeface="Century Gothic"/>
                          <a:ea typeface="Century Gothic"/>
                          <a:cs typeface="Century Gothic"/>
                          <a:sym typeface="Century Gothic"/>
                        </a:rPr>
                        <a:t>Conceptual Integration of OCC and LiFi,Demonstration of Multilevel LED Modulation,Experimental Validation,Enhanced Data Throughput,Improved Reliability and Flexibility,Potential for Diverse Application</a:t>
                      </a:r>
                      <a:endParaRPr sz="1050"/>
                    </a:p>
                  </a:txBody>
                  <a:tcPr marT="45725" marB="45725" marR="91450" marL="91450"/>
                </a:tc>
                <a:tc>
                  <a:txBody>
                    <a:bodyPr/>
                    <a:lstStyle/>
                    <a:p>
                      <a:pPr indent="0" lvl="0" marL="0" marR="0" rtl="0" algn="l">
                        <a:spcBef>
                          <a:spcPts val="0"/>
                        </a:spcBef>
                        <a:spcAft>
                          <a:spcPts val="0"/>
                        </a:spcAft>
                        <a:buNone/>
                      </a:pPr>
                      <a:r>
                        <a:rPr lang="en-US" sz="1600"/>
                        <a:t>Accuracy,  Real-Time Estimation,  Enhanced Performance, Efficiency, Scalability, Comparative Analysis.</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entury Gothic"/>
                        <a:buNone/>
                      </a:pPr>
                      <a:r>
                        <a:rPr lang="en-US" sz="1600"/>
                        <a:t>Overhead, Sensitivity to Parameters, Scalability Challenges, Resource Allocation Trade-offs, Limited Flexibility</a:t>
                      </a:r>
                      <a:endParaRPr/>
                    </a:p>
                    <a:p>
                      <a:pPr indent="0" lvl="0" marL="0" marR="0" rtl="0" algn="l">
                        <a:spcBef>
                          <a:spcPts val="0"/>
                        </a:spcBef>
                        <a:spcAft>
                          <a:spcPts val="0"/>
                        </a:spcAft>
                        <a:buNone/>
                      </a:pPr>
                      <a:r>
                        <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219" name="Google Shape;219;p21"/>
          <p:cNvGraphicFramePr/>
          <p:nvPr/>
        </p:nvGraphicFramePr>
        <p:xfrm>
          <a:off x="1655755" y="11652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Multi-Hop Wireless Optical Backhauling</a:t>
                      </a:r>
                      <a:endParaRPr/>
                    </a:p>
                    <a:p>
                      <a:pPr indent="0" lvl="0" marL="0" marR="0" rtl="0" algn="l">
                        <a:lnSpc>
                          <a:spcPct val="100000"/>
                        </a:lnSpc>
                        <a:spcBef>
                          <a:spcPts val="0"/>
                        </a:spcBef>
                        <a:spcAft>
                          <a:spcPts val="0"/>
                        </a:spcAft>
                        <a:buClr>
                          <a:schemeClr val="dk1"/>
                        </a:buClr>
                        <a:buSzPts val="1800"/>
                        <a:buFont typeface="Century Gothic"/>
                        <a:buNone/>
                      </a:pPr>
                      <a:r>
                        <a:rPr lang="en-US" sz="1800"/>
                        <a:t>for LiFi Attocell Networks:</a:t>
                      </a:r>
                      <a:endParaRPr/>
                    </a:p>
                    <a:p>
                      <a:pPr indent="0" lvl="0" marL="0" marR="0" rtl="0" algn="l">
                        <a:lnSpc>
                          <a:spcPct val="100000"/>
                        </a:lnSpc>
                        <a:spcBef>
                          <a:spcPts val="0"/>
                        </a:spcBef>
                        <a:spcAft>
                          <a:spcPts val="0"/>
                        </a:spcAft>
                        <a:buClr>
                          <a:schemeClr val="dk1"/>
                        </a:buClr>
                        <a:buSzPts val="1800"/>
                        <a:buFont typeface="Century Gothic"/>
                        <a:buNone/>
                      </a:pPr>
                      <a:r>
                        <a:rPr lang="en-US" sz="1800"/>
                        <a:t>Bandwidth Scheduling and Power Control</a:t>
                      </a:r>
                      <a:endParaRPr sz="1800"/>
                    </a:p>
                  </a:txBody>
                  <a:tcPr marT="45725" marB="45725" marR="91450" marL="91450"/>
                </a:tc>
                <a:tc>
                  <a:txBody>
                    <a:bodyPr/>
                    <a:lstStyle/>
                    <a:p>
                      <a:pPr indent="0" lvl="0" marL="0" marR="0" rtl="0" algn="l">
                        <a:spcBef>
                          <a:spcPts val="0"/>
                        </a:spcBef>
                        <a:spcAft>
                          <a:spcPts val="0"/>
                        </a:spcAft>
                        <a:buNone/>
                      </a:pPr>
                      <a:r>
                        <a:rPr lang="en-US" sz="900"/>
                        <a:t>algorithm and methodology used in studying the impact of user equipment orientation on OFDM-based LiFi systems. The authors propose a random process model to characterize the random orientation of user equipment and analyze its effects on the optical channel. They address challenges such as unevenly spaced data measurements by employing the least-squares spectral analysis (LSSA) technique to estimate spectral characteristics and using a Wiener filter for noise filtering.The methodology involves conducting experiments where participants browse the Internet and watch videos on smartphones to generate typical data for Internet services. The Physics Toolbox Sensor Suite application is utilized on Samsung Galaxy S5 smartphones to measure data during the experiments.</a:t>
                      </a:r>
                      <a:endParaRPr sz="1600"/>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DOI 10.1109/TWC.2020.2995341</a:t>
                      </a:r>
                      <a:endParaRPr/>
                    </a:p>
                  </a:txBody>
                  <a:tcPr marT="45725" marB="45725" marR="91450" marL="91450"/>
                </a:tc>
                <a:tc>
                  <a:txBody>
                    <a:bodyPr/>
                    <a:lstStyle/>
                    <a:p>
                      <a:pPr indent="0" lvl="0" marL="0" marR="0" rtl="0" algn="l">
                        <a:spcBef>
                          <a:spcPts val="0"/>
                        </a:spcBef>
                        <a:spcAft>
                          <a:spcPts val="0"/>
                        </a:spcAft>
                        <a:buNone/>
                      </a:pPr>
                      <a:br>
                        <a:rPr b="0" i="0" lang="en-US" sz="1050">
                          <a:solidFill>
                            <a:schemeClr val="dk1"/>
                          </a:solidFill>
                          <a:latin typeface="Century Gothic"/>
                          <a:ea typeface="Century Gothic"/>
                          <a:cs typeface="Century Gothic"/>
                          <a:sym typeface="Century Gothic"/>
                        </a:rPr>
                      </a:br>
                      <a:r>
                        <a:rPr b="0" i="0" lang="en-US" sz="1200">
                          <a:solidFill>
                            <a:schemeClr val="dk1"/>
                          </a:solidFill>
                          <a:latin typeface="Century Gothic"/>
                          <a:ea typeface="Century Gothic"/>
                          <a:cs typeface="Century Gothic"/>
                          <a:sym typeface="Century Gothic"/>
                        </a:rPr>
                        <a:t>Introduction of Multi-Hop Wireless Optical Backhauling,Bandwidth Scheduling Techniques,Power Control Mechanisms,System Modeling and Analysis,Simulation and Experimental Validation,Contributions to LiFi Network Architecture,Implications for Future Research</a:t>
                      </a:r>
                      <a:endParaRPr sz="1050"/>
                    </a:p>
                  </a:txBody>
                  <a:tcPr marT="45725" marB="45725" marR="91450" marL="91450"/>
                </a:tc>
                <a:tc>
                  <a:txBody>
                    <a:bodyPr/>
                    <a:lstStyle/>
                    <a:p>
                      <a:pPr indent="0" lvl="0" marL="0" marR="0" rtl="0" algn="l">
                        <a:spcBef>
                          <a:spcPts val="0"/>
                        </a:spcBef>
                        <a:spcAft>
                          <a:spcPts val="0"/>
                        </a:spcAft>
                        <a:buNone/>
                      </a:pPr>
                      <a:r>
                        <a:rPr lang="en-US" sz="1600"/>
                        <a:t>Improved Performance, Improved Performance, Optimization Opportunities, Insightful Analysis, Practical Relevance</a:t>
                      </a:r>
                      <a:endParaRPr/>
                    </a:p>
                  </a:txBody>
                  <a:tcPr marT="45725" marB="45725" marR="91450" marL="91450"/>
                </a:tc>
                <a:tc>
                  <a:txBody>
                    <a:bodyPr/>
                    <a:lstStyle/>
                    <a:p>
                      <a:pPr indent="0" lvl="0" marL="0" marR="0" rtl="0" algn="l">
                        <a:spcBef>
                          <a:spcPts val="0"/>
                        </a:spcBef>
                        <a:spcAft>
                          <a:spcPts val="0"/>
                        </a:spcAft>
                        <a:buNone/>
                      </a:pPr>
                      <a:r>
                        <a:rPr lang="en-US" sz="1600"/>
                        <a:t>does not explicitly mention any disadvantages of the proposed algorithm and methodology.</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225" name="Google Shape;225;p22"/>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Terminal Orientation in OFDM-based LiFi Systems</a:t>
                      </a:r>
                      <a:endParaRPr sz="1800"/>
                    </a:p>
                  </a:txBody>
                  <a:tcPr marT="45725" marB="45725" marR="91450" marL="91450"/>
                </a:tc>
                <a:tc>
                  <a:txBody>
                    <a:bodyPr/>
                    <a:lstStyle/>
                    <a:p>
                      <a:pPr indent="0" lvl="0" marL="0" marR="0" rtl="0" algn="l">
                        <a:spcBef>
                          <a:spcPts val="0"/>
                        </a:spcBef>
                        <a:spcAft>
                          <a:spcPts val="0"/>
                        </a:spcAft>
                        <a:buNone/>
                      </a:pPr>
                      <a:r>
                        <a:rPr lang="en-US" sz="1600"/>
                        <a:t>Multi-Directional Receiver Structure, Measurement-Based Channel Models, Adaptive Access Point Selection Scheme,Performance Evaluation Metrics.</a:t>
                      </a:r>
                      <a:endParaRPr/>
                    </a:p>
                  </a:txBody>
                  <a:tcPr marT="45725" marB="45725" marR="91450" marL="91450"/>
                </a:tc>
                <a:tc>
                  <a:txBody>
                    <a:bodyPr/>
                    <a:lstStyle/>
                    <a:p>
                      <a:pPr indent="0" lvl="0" marL="0" marR="0" rtl="0" algn="l">
                        <a:spcBef>
                          <a:spcPts val="0"/>
                        </a:spcBef>
                        <a:spcAft>
                          <a:spcPts val="0"/>
                        </a:spcAft>
                        <a:buNone/>
                      </a:pPr>
                      <a:r>
                        <a:rPr lang="en-US" sz="1800"/>
                        <a:t>DOI 10.1109/TWC.2019.2920132</a:t>
                      </a:r>
                      <a:endParaRPr/>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Characterization of Terminal Orientation Effects,Experimental Validation,Development of Orientation-Aware Techniques,Optimization of System Design,Implications for User Experience,Advancement of LiFi Technology,Guidance for Deployment Scenarios</a:t>
                      </a:r>
                      <a:br>
                        <a:rPr b="0" i="0" lang="en-US" sz="1400">
                          <a:solidFill>
                            <a:schemeClr val="dk1"/>
                          </a:solidFill>
                          <a:latin typeface="Century Gothic"/>
                          <a:ea typeface="Century Gothic"/>
                          <a:cs typeface="Century Gothic"/>
                          <a:sym typeface="Century Gothic"/>
                        </a:rPr>
                      </a:br>
                      <a:endParaRPr sz="1400"/>
                    </a:p>
                  </a:txBody>
                  <a:tcPr marT="45725" marB="45725" marR="91450" marL="91450"/>
                </a:tc>
                <a:tc>
                  <a:txBody>
                    <a:bodyPr/>
                    <a:lstStyle/>
                    <a:p>
                      <a:pPr indent="0" lvl="0" marL="0" marR="0" rtl="0" algn="l">
                        <a:spcBef>
                          <a:spcPts val="0"/>
                        </a:spcBef>
                        <a:spcAft>
                          <a:spcPts val="0"/>
                        </a:spcAft>
                        <a:buNone/>
                      </a:pPr>
                      <a:r>
                        <a:rPr lang="en-US" sz="1400"/>
                        <a:t>Improved Performance, Energy Efficiency, Robustness Against Mobility and Blockage,Empirical Channel Modeling, Innovative Receiver Architecture, Adaptive Access Point Selection</a:t>
                      </a:r>
                      <a:endParaRPr sz="1400"/>
                    </a:p>
                  </a:txBody>
                  <a:tcPr marT="45725" marB="45725" marR="91450" marL="91450"/>
                </a:tc>
                <a:tc>
                  <a:txBody>
                    <a:bodyPr/>
                    <a:lstStyle/>
                    <a:p>
                      <a:pPr indent="0" lvl="0" marL="0" marR="0" rtl="0" algn="l">
                        <a:spcBef>
                          <a:spcPts val="0"/>
                        </a:spcBef>
                        <a:spcAft>
                          <a:spcPts val="0"/>
                        </a:spcAft>
                        <a:buNone/>
                      </a:pPr>
                      <a:r>
                        <a:rPr lang="en-US" sz="1600"/>
                        <a:t>Optical Spatial Modulation for Mobile Users in LiFi Systems does not explicitly mention any disadvantages of the proposed algorithm and methodology.</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1914144" y="274638"/>
            <a:ext cx="9997440" cy="77039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RESEARCH GAP</a:t>
            </a:r>
            <a:endParaRPr/>
          </a:p>
        </p:txBody>
      </p:sp>
      <p:sp>
        <p:nvSpPr>
          <p:cNvPr id="231" name="Google Shape;231;p23"/>
          <p:cNvSpPr txBox="1"/>
          <p:nvPr>
            <p:ph idx="1" type="body"/>
          </p:nvPr>
        </p:nvSpPr>
        <p:spPr>
          <a:xfrm>
            <a:off x="1914144" y="1045029"/>
            <a:ext cx="9997440" cy="5538333"/>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440"/>
              <a:buChar char="⚫"/>
            </a:pPr>
            <a:r>
              <a:rPr lang="en-US" sz="1800">
                <a:latin typeface="Arial"/>
                <a:ea typeface="Arial"/>
                <a:cs typeface="Arial"/>
                <a:sym typeface="Arial"/>
              </a:rPr>
              <a:t>Research Gap for "Enlightened Connections: LiFi Indoor Networking for Seamless Communication":</a:t>
            </a:r>
            <a:endParaRPr/>
          </a:p>
          <a:p>
            <a:pPr indent="-192023" lvl="0" marL="365760" rtl="0" algn="l">
              <a:lnSpc>
                <a:spcPct val="100000"/>
              </a:lnSpc>
              <a:spcBef>
                <a:spcPts val="600"/>
              </a:spcBef>
              <a:spcAft>
                <a:spcPts val="0"/>
              </a:spcAft>
              <a:buSzPts val="1440"/>
              <a:buNone/>
            </a:pPr>
            <a:r>
              <a:t/>
            </a:r>
            <a:endParaRPr sz="1800">
              <a:latin typeface="Arial"/>
              <a:ea typeface="Arial"/>
              <a:cs typeface="Arial"/>
              <a:sym typeface="Arial"/>
            </a:endParaRPr>
          </a:p>
          <a:p>
            <a:pPr indent="-283464" lvl="0" marL="365760" rtl="0" algn="l">
              <a:lnSpc>
                <a:spcPct val="100000"/>
              </a:lnSpc>
              <a:spcBef>
                <a:spcPts val="600"/>
              </a:spcBef>
              <a:spcAft>
                <a:spcPts val="0"/>
              </a:spcAft>
              <a:buSzPts val="1440"/>
              <a:buChar char="⚫"/>
            </a:pPr>
            <a:r>
              <a:rPr lang="en-US" sz="1800">
                <a:latin typeface="Arial"/>
                <a:ea typeface="Arial"/>
                <a:cs typeface="Arial"/>
                <a:sym typeface="Arial"/>
              </a:rPr>
              <a:t>1. Multi-user interference management: Although LiFi technology offers high data rates and security benefits, managing interference in multi-user environments remains a significant challenge. Research is needed to develop efficient interference mitigation techniques for LiFi networks to ensure reliable and seamless communication among multiple users in indoor environments.</a:t>
            </a:r>
            <a:endParaRPr/>
          </a:p>
          <a:p>
            <a:pPr indent="-192023" lvl="0" marL="365760" rtl="0" algn="l">
              <a:lnSpc>
                <a:spcPct val="100000"/>
              </a:lnSpc>
              <a:spcBef>
                <a:spcPts val="600"/>
              </a:spcBef>
              <a:spcAft>
                <a:spcPts val="0"/>
              </a:spcAft>
              <a:buSzPts val="1440"/>
              <a:buNone/>
            </a:pPr>
            <a:r>
              <a:t/>
            </a:r>
            <a:endParaRPr sz="1800">
              <a:latin typeface="Arial"/>
              <a:ea typeface="Arial"/>
              <a:cs typeface="Arial"/>
              <a:sym typeface="Arial"/>
            </a:endParaRPr>
          </a:p>
          <a:p>
            <a:pPr indent="-283464" lvl="0" marL="365760" rtl="0" algn="l">
              <a:lnSpc>
                <a:spcPct val="100000"/>
              </a:lnSpc>
              <a:spcBef>
                <a:spcPts val="600"/>
              </a:spcBef>
              <a:spcAft>
                <a:spcPts val="0"/>
              </a:spcAft>
              <a:buSzPts val="1440"/>
              <a:buChar char="⚫"/>
            </a:pPr>
            <a:r>
              <a:rPr lang="en-US" sz="1800">
                <a:latin typeface="Arial"/>
                <a:ea typeface="Arial"/>
                <a:cs typeface="Arial"/>
                <a:sym typeface="Arial"/>
              </a:rPr>
              <a:t>2. Mobility support: While LiFi has shown promise for stationary indoor applications, there is a gap in research regarding mobility support. Investigating techniques to enable seamless handover and mobility management in LiFi networks is essential for extending the technology's applicability to dynamic environments such as smart homes, offices, and public spaces.</a:t>
            </a:r>
            <a:endParaRPr/>
          </a:p>
          <a:p>
            <a:pPr indent="-192023" lvl="0" marL="365760" rtl="0" algn="l">
              <a:lnSpc>
                <a:spcPct val="100000"/>
              </a:lnSpc>
              <a:spcBef>
                <a:spcPts val="600"/>
              </a:spcBef>
              <a:spcAft>
                <a:spcPts val="0"/>
              </a:spcAft>
              <a:buSzPts val="1440"/>
              <a:buNone/>
            </a:pPr>
            <a:r>
              <a:t/>
            </a:r>
            <a:endParaRPr sz="1800">
              <a:latin typeface="Arial"/>
              <a:ea typeface="Arial"/>
              <a:cs typeface="Arial"/>
              <a:sym typeface="Arial"/>
            </a:endParaRPr>
          </a:p>
          <a:p>
            <a:pPr indent="-283464" lvl="0" marL="365760" rtl="0" algn="l">
              <a:lnSpc>
                <a:spcPct val="100000"/>
              </a:lnSpc>
              <a:spcBef>
                <a:spcPts val="600"/>
              </a:spcBef>
              <a:spcAft>
                <a:spcPts val="0"/>
              </a:spcAft>
              <a:buSzPts val="1440"/>
              <a:buChar char="⚫"/>
            </a:pPr>
            <a:r>
              <a:rPr lang="en-US" sz="1800">
                <a:latin typeface="Arial"/>
                <a:ea typeface="Arial"/>
                <a:cs typeface="Arial"/>
                <a:sym typeface="Arial"/>
              </a:rPr>
              <a:t>3. Scalability and network management: As LiFi networks continue to evolve and grow in complexity, there is a need for scalable and efficient network management solutions. Research is required to develop robust network architectures, protocols, and management frameworks that can support large-scale LiFi deployments while ensuring optimal performance, reliability, and resource utilization.</a:t>
            </a:r>
            <a:endParaRPr/>
          </a:p>
          <a:p>
            <a:pPr indent="-212343" lvl="0" marL="365760" rtl="0" algn="l">
              <a:lnSpc>
                <a:spcPct val="100000"/>
              </a:lnSpc>
              <a:spcBef>
                <a:spcPts val="600"/>
              </a:spcBef>
              <a:spcAft>
                <a:spcPts val="0"/>
              </a:spcAft>
              <a:buSzPts val="1120"/>
              <a:buNone/>
            </a:pPr>
            <a:r>
              <a:t/>
            </a:r>
            <a:endParaRPr sz="14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1914144" y="274638"/>
            <a:ext cx="9997440" cy="77039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RESEARCH GAP</a:t>
            </a:r>
            <a:endParaRPr/>
          </a:p>
        </p:txBody>
      </p:sp>
      <p:sp>
        <p:nvSpPr>
          <p:cNvPr id="237" name="Google Shape;237;p24"/>
          <p:cNvSpPr txBox="1"/>
          <p:nvPr>
            <p:ph idx="1" type="body"/>
          </p:nvPr>
        </p:nvSpPr>
        <p:spPr>
          <a:xfrm>
            <a:off x="1914144" y="1045029"/>
            <a:ext cx="9997440" cy="5538333"/>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440"/>
              <a:buChar char="⚫"/>
            </a:pPr>
            <a:r>
              <a:rPr lang="en-US" sz="1800">
                <a:latin typeface="Arial"/>
                <a:ea typeface="Arial"/>
                <a:cs typeface="Arial"/>
                <a:sym typeface="Arial"/>
              </a:rPr>
              <a:t>4. Integration with existing infrastructure: Integrating LiFi technology with existing communication infrastructure poses challenges due to differences in standards, protocols, and deployment architectures. Research is needed to explore seamless integration strategies, interoperability solutions, and coexistence mechanisms that enable smooth coexistence and collaboration between LiFi and other wireless technologies such as WiFi and Bluetooth.</a:t>
            </a:r>
            <a:endParaRPr/>
          </a:p>
          <a:p>
            <a:pPr indent="-192023" lvl="0" marL="365760" rtl="0" algn="l">
              <a:lnSpc>
                <a:spcPct val="100000"/>
              </a:lnSpc>
              <a:spcBef>
                <a:spcPts val="600"/>
              </a:spcBef>
              <a:spcAft>
                <a:spcPts val="0"/>
              </a:spcAft>
              <a:buSzPts val="1440"/>
              <a:buNone/>
            </a:pPr>
            <a:r>
              <a:t/>
            </a:r>
            <a:endParaRPr sz="1800">
              <a:latin typeface="Arial"/>
              <a:ea typeface="Arial"/>
              <a:cs typeface="Arial"/>
              <a:sym typeface="Arial"/>
            </a:endParaRPr>
          </a:p>
          <a:p>
            <a:pPr indent="-283464" lvl="0" marL="365760" rtl="0" algn="l">
              <a:lnSpc>
                <a:spcPct val="100000"/>
              </a:lnSpc>
              <a:spcBef>
                <a:spcPts val="600"/>
              </a:spcBef>
              <a:spcAft>
                <a:spcPts val="0"/>
              </a:spcAft>
              <a:buSzPts val="1440"/>
              <a:buChar char="⚫"/>
            </a:pPr>
            <a:r>
              <a:rPr lang="en-US" sz="1800">
                <a:latin typeface="Arial"/>
                <a:ea typeface="Arial"/>
                <a:cs typeface="Arial"/>
                <a:sym typeface="Arial"/>
              </a:rPr>
              <a:t>5. Practical deployment considerations: While LiFi technology has demonstrated promising results in laboratory settings, its practical deployment in real-world environments presents various challenges. Research gaps exist in areas such as cost-effective deployment strategies, compatibility with existing lighting infrastructure, and regulatory compliance. Investigating practical deployment considerations and addressing implementation challenges is crucial for realizing the full potential of LiFi indoor networking for seamless communication.</a:t>
            </a:r>
            <a:endParaRPr sz="1800">
              <a:latin typeface="Arial"/>
              <a:ea typeface="Arial"/>
              <a:cs typeface="Arial"/>
              <a:sym typeface="Arial"/>
            </a:endParaRPr>
          </a:p>
          <a:p>
            <a:pPr indent="-212343" lvl="0" marL="365760" rtl="0" algn="l">
              <a:lnSpc>
                <a:spcPct val="100000"/>
              </a:lnSpc>
              <a:spcBef>
                <a:spcPts val="600"/>
              </a:spcBef>
              <a:spcAft>
                <a:spcPts val="0"/>
              </a:spcAft>
              <a:buSzPts val="1120"/>
              <a:buNone/>
            </a:pPr>
            <a:r>
              <a:t/>
            </a:r>
            <a:endParaRPr sz="14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OBJECTIVES</a:t>
            </a:r>
            <a:endParaRPr/>
          </a:p>
        </p:txBody>
      </p:sp>
      <p:sp>
        <p:nvSpPr>
          <p:cNvPr id="243" name="Google Shape;243;p25"/>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70000" lnSpcReduction="20000"/>
          </a:bodyPr>
          <a:lstStyle/>
          <a:p>
            <a:pPr indent="0" lvl="0" marL="82296" rtl="0" algn="l">
              <a:lnSpc>
                <a:spcPct val="100000"/>
              </a:lnSpc>
              <a:spcBef>
                <a:spcPts val="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1. Investigate the feasibility of using LiFi technology for indoor networking and seamless communication.</a:t>
            </a:r>
            <a:endParaRPr/>
          </a:p>
          <a:p>
            <a:pPr indent="-283464" lvl="0" marL="365760" rtl="0" algn="l">
              <a:lnSpc>
                <a:spcPct val="100000"/>
              </a:lnSpc>
              <a:spcBef>
                <a:spcPts val="600"/>
              </a:spcBef>
              <a:spcAft>
                <a:spcPts val="0"/>
              </a:spcAft>
              <a:buSzPct val="80000"/>
              <a:buChar char="⚫"/>
            </a:pPr>
            <a:r>
              <a:rPr lang="en-US"/>
              <a:t>2. Assess the performance and capabilities of LiFi technology in providing high-speed data transmission in indoor environments.</a:t>
            </a:r>
            <a:endParaRPr/>
          </a:p>
          <a:p>
            <a:pPr indent="-283464" lvl="0" marL="365760" rtl="0" algn="l">
              <a:lnSpc>
                <a:spcPct val="100000"/>
              </a:lnSpc>
              <a:spcBef>
                <a:spcPts val="600"/>
              </a:spcBef>
              <a:spcAft>
                <a:spcPts val="0"/>
              </a:spcAft>
              <a:buSzPct val="80000"/>
              <a:buChar char="⚫"/>
            </a:pPr>
            <a:r>
              <a:rPr lang="en-US"/>
              <a:t>3. Explore the potential applications and use cases of LiFi technology for indoor networking, including internet access, IoT connectivity, and smart home applications.</a:t>
            </a:r>
            <a:endParaRPr/>
          </a:p>
          <a:p>
            <a:pPr indent="-283464" lvl="0" marL="365760" rtl="0" algn="l">
              <a:lnSpc>
                <a:spcPct val="100000"/>
              </a:lnSpc>
              <a:spcBef>
                <a:spcPts val="600"/>
              </a:spcBef>
              <a:spcAft>
                <a:spcPts val="0"/>
              </a:spcAft>
              <a:buSzPct val="80000"/>
              <a:buChar char="⚫"/>
            </a:pPr>
            <a:r>
              <a:rPr lang="en-US"/>
              <a:t>4. Evaluate the advantages of LiFi technology over traditional wireless technologies such as WiFi, including higher data rates, improved security, and reduced electromagnetic interference.</a:t>
            </a:r>
            <a:endParaRPr/>
          </a:p>
          <a:p>
            <a:pPr indent="-283464" lvl="0" marL="365760" rtl="0" algn="l">
              <a:lnSpc>
                <a:spcPct val="100000"/>
              </a:lnSpc>
              <a:spcBef>
                <a:spcPts val="600"/>
              </a:spcBef>
              <a:spcAft>
                <a:spcPts val="0"/>
              </a:spcAft>
              <a:buSzPct val="80000"/>
              <a:buChar char="⚫"/>
            </a:pPr>
            <a:r>
              <a:rPr lang="en-US"/>
              <a:t>5. Investigate the challenges and limitations of deploying LiFi networks in indoor environments, such as line-of-sight requirements, mobility support, and interoperability with existing infrastructure.</a:t>
            </a:r>
            <a:endParaRPr/>
          </a:p>
          <a:p>
            <a:pPr indent="-283464" lvl="0" marL="365760" rtl="0" algn="l">
              <a:lnSpc>
                <a:spcPct val="100000"/>
              </a:lnSpc>
              <a:spcBef>
                <a:spcPts val="600"/>
              </a:spcBef>
              <a:spcAft>
                <a:spcPts val="0"/>
              </a:spcAft>
              <a:buSzPct val="80000"/>
              <a:buChar char="⚫"/>
            </a:pPr>
            <a:r>
              <a:rPr lang="en-US"/>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OBJECTIVES</a:t>
            </a:r>
            <a:endParaRPr/>
          </a:p>
        </p:txBody>
      </p:sp>
      <p:sp>
        <p:nvSpPr>
          <p:cNvPr id="249" name="Google Shape;249;p26"/>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lang="en-US"/>
              <a:t>6. Develop novel algorithms and protocols for optimizing LiFi indoor networking, including channel access, resource allocation, and mobility management.</a:t>
            </a:r>
            <a:endParaRPr/>
          </a:p>
          <a:p>
            <a:pPr indent="-283464" lvl="0" marL="365760" rtl="0" algn="l">
              <a:lnSpc>
                <a:spcPct val="100000"/>
              </a:lnSpc>
              <a:spcBef>
                <a:spcPts val="600"/>
              </a:spcBef>
              <a:spcAft>
                <a:spcPts val="0"/>
              </a:spcAft>
              <a:buSzPct val="80000"/>
              <a:buChar char="⚫"/>
            </a:pPr>
            <a:r>
              <a:rPr lang="en-US"/>
              <a:t>7. Design and implement experimental setups to demonstrate the feasibility and performance of LiFi indoor networking solutions in real-world scenarios.</a:t>
            </a:r>
            <a:endParaRPr/>
          </a:p>
          <a:p>
            <a:pPr indent="-283464" lvl="0" marL="365760" rtl="0" algn="l">
              <a:lnSpc>
                <a:spcPct val="100000"/>
              </a:lnSpc>
              <a:spcBef>
                <a:spcPts val="600"/>
              </a:spcBef>
              <a:spcAft>
                <a:spcPts val="0"/>
              </a:spcAft>
              <a:buSzPct val="80000"/>
              <a:buChar char="⚫"/>
            </a:pPr>
            <a:r>
              <a:rPr lang="en-US"/>
              <a:t>8. Investigate the integration of LiFi technology with existing indoor networking infrastructure, such as lighting systems and IoT devices, to create seamless and interconnected environments.</a:t>
            </a:r>
            <a:endParaRPr/>
          </a:p>
          <a:p>
            <a:pPr indent="-283464" lvl="0" marL="365760" rtl="0" algn="l">
              <a:lnSpc>
                <a:spcPct val="100000"/>
              </a:lnSpc>
              <a:spcBef>
                <a:spcPts val="600"/>
              </a:spcBef>
              <a:spcAft>
                <a:spcPts val="0"/>
              </a:spcAft>
              <a:buSzPct val="80000"/>
              <a:buChar char="⚫"/>
            </a:pPr>
            <a:r>
              <a:rPr lang="en-US"/>
              <a:t>9. Explore the potential impact of LiFi indoor networking on user experience, productivity, and quality of service in various indoor settings, including homes, offices, and public spaces.</a:t>
            </a:r>
            <a:endParaRPr/>
          </a:p>
          <a:p>
            <a:pPr indent="-283464" lvl="0" marL="365760" rtl="0" algn="l">
              <a:lnSpc>
                <a:spcPct val="100000"/>
              </a:lnSpc>
              <a:spcBef>
                <a:spcPts val="600"/>
              </a:spcBef>
              <a:spcAft>
                <a:spcPts val="0"/>
              </a:spcAft>
              <a:buSzPct val="80000"/>
              <a:buChar char="⚫"/>
            </a:pPr>
            <a:r>
              <a:rPr lang="en-US"/>
              <a:t>10. Provide practical recommendations and guidelines for deploying and managing LiFi indoor networking solutions to maximize their benefits and ensure seamless communication experiences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7"/>
          <p:cNvPicPr preferRelativeResize="0"/>
          <p:nvPr>
            <p:ph idx="1" type="body"/>
          </p:nvPr>
        </p:nvPicPr>
        <p:blipFill rotWithShape="1">
          <a:blip r:embed="rId3">
            <a:alphaModFix/>
          </a:blip>
          <a:srcRect b="0" l="0" r="0" t="0"/>
          <a:stretch/>
        </p:blipFill>
        <p:spPr>
          <a:xfrm>
            <a:off x="4203321" y="1970687"/>
            <a:ext cx="5418896" cy="3754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1914144" y="274638"/>
            <a:ext cx="9997440" cy="67708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METHODOLOGY</a:t>
            </a:r>
            <a:endParaRPr/>
          </a:p>
        </p:txBody>
      </p:sp>
      <p:sp>
        <p:nvSpPr>
          <p:cNvPr id="260" name="Google Shape;260;p28"/>
          <p:cNvSpPr txBox="1"/>
          <p:nvPr>
            <p:ph idx="1" type="body"/>
          </p:nvPr>
        </p:nvSpPr>
        <p:spPr>
          <a:xfrm>
            <a:off x="1914144" y="830424"/>
            <a:ext cx="9997440" cy="5752938"/>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720"/>
              <a:buNone/>
            </a:pPr>
            <a:r>
              <a:t/>
            </a:r>
            <a:endParaRPr sz="900"/>
          </a:p>
          <a:p>
            <a:pPr indent="-283464" lvl="0" marL="365760" rtl="0" algn="l">
              <a:lnSpc>
                <a:spcPct val="100000"/>
              </a:lnSpc>
              <a:spcBef>
                <a:spcPts val="600"/>
              </a:spcBef>
              <a:spcAft>
                <a:spcPts val="0"/>
              </a:spcAft>
              <a:buSzPts val="960"/>
              <a:buChar char="⚫"/>
            </a:pPr>
            <a:r>
              <a:rPr lang="en-US" sz="1200"/>
              <a:t>1. Requirement Analysis:</a:t>
            </a:r>
            <a:endParaRPr/>
          </a:p>
          <a:p>
            <a:pPr indent="-283464" lvl="0" marL="365760" rtl="0" algn="l">
              <a:lnSpc>
                <a:spcPct val="100000"/>
              </a:lnSpc>
              <a:spcBef>
                <a:spcPts val="600"/>
              </a:spcBef>
              <a:spcAft>
                <a:spcPts val="0"/>
              </a:spcAft>
              <a:buSzPts val="960"/>
              <a:buChar char="⚫"/>
            </a:pPr>
            <a:r>
              <a:rPr lang="en-US" sz="1200"/>
              <a:t>   - Identify the communication requirements within the house, such as internet connectivity, audio/video streaming, smart home device control, etc.</a:t>
            </a:r>
            <a:endParaRPr/>
          </a:p>
          <a:p>
            <a:pPr indent="-283464" lvl="0" marL="365760" rtl="0" algn="l">
              <a:lnSpc>
                <a:spcPct val="100000"/>
              </a:lnSpc>
              <a:spcBef>
                <a:spcPts val="600"/>
              </a:spcBef>
              <a:spcAft>
                <a:spcPts val="0"/>
              </a:spcAft>
              <a:buSzPts val="960"/>
              <a:buChar char="⚫"/>
            </a:pPr>
            <a:r>
              <a:rPr lang="en-US" sz="1200"/>
              <a:t>   - Determine the areas of the house where traditional Wi-Fi signals may be weak or unreliable.</a:t>
            </a:r>
            <a:endParaRPr/>
          </a:p>
          <a:p>
            <a:pPr indent="-283464" lvl="0" marL="365760" rtl="0" algn="l">
              <a:lnSpc>
                <a:spcPct val="100000"/>
              </a:lnSpc>
              <a:spcBef>
                <a:spcPts val="600"/>
              </a:spcBef>
              <a:spcAft>
                <a:spcPts val="0"/>
              </a:spcAft>
              <a:buSzPts val="960"/>
              <a:buChar char="⚫"/>
            </a:pPr>
            <a:r>
              <a:rPr lang="en-US" sz="1200"/>
              <a:t>   - Assess the feasibility of using LiFi technology to supplement or replace traditional Wi-Fi for indoor networking.</a:t>
            </a:r>
            <a:endParaRPr/>
          </a:p>
          <a:p>
            <a:pPr indent="-222503" lvl="0" marL="365760" rtl="0" algn="l">
              <a:lnSpc>
                <a:spcPct val="100000"/>
              </a:lnSpc>
              <a:spcBef>
                <a:spcPts val="600"/>
              </a:spcBef>
              <a:spcAft>
                <a:spcPts val="0"/>
              </a:spcAft>
              <a:buSzPts val="960"/>
              <a:buNone/>
            </a:pPr>
            <a:r>
              <a:t/>
            </a:r>
            <a:endParaRPr sz="1200"/>
          </a:p>
          <a:p>
            <a:pPr indent="-283464" lvl="0" marL="365760" rtl="0" algn="l">
              <a:lnSpc>
                <a:spcPct val="100000"/>
              </a:lnSpc>
              <a:spcBef>
                <a:spcPts val="600"/>
              </a:spcBef>
              <a:spcAft>
                <a:spcPts val="0"/>
              </a:spcAft>
              <a:buSzPts val="960"/>
              <a:buChar char="⚫"/>
            </a:pPr>
            <a:r>
              <a:rPr lang="en-US" sz="1200"/>
              <a:t>2. Site Survey:</a:t>
            </a:r>
            <a:endParaRPr/>
          </a:p>
          <a:p>
            <a:pPr indent="-283464" lvl="0" marL="365760" rtl="0" algn="l">
              <a:lnSpc>
                <a:spcPct val="100000"/>
              </a:lnSpc>
              <a:spcBef>
                <a:spcPts val="600"/>
              </a:spcBef>
              <a:spcAft>
                <a:spcPts val="0"/>
              </a:spcAft>
              <a:buSzPts val="960"/>
              <a:buChar char="⚫"/>
            </a:pPr>
            <a:r>
              <a:rPr lang="en-US" sz="1200"/>
              <a:t>   - Conduct a site survey to evaluate the physical layout and construction of the house.</a:t>
            </a:r>
            <a:endParaRPr/>
          </a:p>
          <a:p>
            <a:pPr indent="-283464" lvl="0" marL="365760" rtl="0" algn="l">
              <a:lnSpc>
                <a:spcPct val="100000"/>
              </a:lnSpc>
              <a:spcBef>
                <a:spcPts val="600"/>
              </a:spcBef>
              <a:spcAft>
                <a:spcPts val="0"/>
              </a:spcAft>
              <a:buSzPts val="960"/>
              <a:buChar char="⚫"/>
            </a:pPr>
            <a:r>
              <a:rPr lang="en-US" sz="1200"/>
              <a:t>   - Identify potential locations for LiFi access points (APs) and LED luminaires based on factors such as room layout, furniture placement, and line-of-sight visibility.</a:t>
            </a:r>
            <a:endParaRPr/>
          </a:p>
          <a:p>
            <a:pPr indent="-283464" lvl="0" marL="365760" rtl="0" algn="l">
              <a:lnSpc>
                <a:spcPct val="100000"/>
              </a:lnSpc>
              <a:spcBef>
                <a:spcPts val="600"/>
              </a:spcBef>
              <a:spcAft>
                <a:spcPts val="0"/>
              </a:spcAft>
              <a:buSzPts val="960"/>
              <a:buChar char="⚫"/>
            </a:pPr>
            <a:r>
              <a:rPr lang="en-US" sz="1200"/>
              <a:t>   - Determine the optimal placement of LiFi APs to ensure maximum coverage and minimal interference.</a:t>
            </a:r>
            <a:endParaRPr/>
          </a:p>
          <a:p>
            <a:pPr indent="-222503" lvl="0" marL="365760" rtl="0" algn="l">
              <a:lnSpc>
                <a:spcPct val="100000"/>
              </a:lnSpc>
              <a:spcBef>
                <a:spcPts val="600"/>
              </a:spcBef>
              <a:spcAft>
                <a:spcPts val="0"/>
              </a:spcAft>
              <a:buSzPts val="960"/>
              <a:buNone/>
            </a:pPr>
            <a:r>
              <a:t/>
            </a:r>
            <a:endParaRPr sz="1200"/>
          </a:p>
          <a:p>
            <a:pPr indent="-283464" lvl="0" marL="365760" rtl="0" algn="l">
              <a:lnSpc>
                <a:spcPct val="100000"/>
              </a:lnSpc>
              <a:spcBef>
                <a:spcPts val="600"/>
              </a:spcBef>
              <a:spcAft>
                <a:spcPts val="0"/>
              </a:spcAft>
              <a:buSzPts val="960"/>
              <a:buChar char="⚫"/>
            </a:pPr>
            <a:r>
              <a:rPr lang="en-US" sz="1200"/>
              <a:t>3. Infrastructure Setup:</a:t>
            </a:r>
            <a:endParaRPr/>
          </a:p>
          <a:p>
            <a:pPr indent="-283464" lvl="0" marL="365760" rtl="0" algn="l">
              <a:lnSpc>
                <a:spcPct val="100000"/>
              </a:lnSpc>
              <a:spcBef>
                <a:spcPts val="600"/>
              </a:spcBef>
              <a:spcAft>
                <a:spcPts val="0"/>
              </a:spcAft>
              <a:buSzPts val="960"/>
              <a:buChar char="⚫"/>
            </a:pPr>
            <a:r>
              <a:rPr lang="en-US" sz="1200"/>
              <a:t>   - Install LED luminaires equipped with LiFi transmitters in strategic locations throughout the house, such as living rooms, bedrooms, and home offices.</a:t>
            </a:r>
            <a:endParaRPr/>
          </a:p>
          <a:p>
            <a:pPr indent="-283464" lvl="0" marL="365760" rtl="0" algn="l">
              <a:lnSpc>
                <a:spcPct val="100000"/>
              </a:lnSpc>
              <a:spcBef>
                <a:spcPts val="600"/>
              </a:spcBef>
              <a:spcAft>
                <a:spcPts val="0"/>
              </a:spcAft>
              <a:buSzPts val="960"/>
              <a:buChar char="⚫"/>
            </a:pPr>
            <a:r>
              <a:rPr lang="en-US" sz="1200"/>
              <a:t>   - Connect the LiFi APs to the existing network infrastructure, such as routers or switches, using Ethernet cables.</a:t>
            </a:r>
            <a:endParaRPr/>
          </a:p>
          <a:p>
            <a:pPr indent="-283464" lvl="0" marL="365760" rtl="0" algn="l">
              <a:lnSpc>
                <a:spcPct val="100000"/>
              </a:lnSpc>
              <a:spcBef>
                <a:spcPts val="600"/>
              </a:spcBef>
              <a:spcAft>
                <a:spcPts val="0"/>
              </a:spcAft>
              <a:buSzPts val="960"/>
              <a:buChar char="⚫"/>
            </a:pPr>
            <a:r>
              <a:rPr lang="en-US" sz="1200"/>
              <a:t>   - Configure the LiFi APs with appropriate network settings, such as SSIDs, security protocols, and channel assignments.</a:t>
            </a:r>
            <a:endParaRPr/>
          </a:p>
          <a:p>
            <a:pPr indent="-222503" lvl="0" marL="365760" rtl="0" algn="l">
              <a:lnSpc>
                <a:spcPct val="100000"/>
              </a:lnSpc>
              <a:spcBef>
                <a:spcPts val="600"/>
              </a:spcBef>
              <a:spcAft>
                <a:spcPts val="0"/>
              </a:spcAft>
              <a:buSzPts val="960"/>
              <a:buNone/>
            </a:pPr>
            <a:r>
              <a:t/>
            </a:r>
            <a:endParaRPr sz="1200"/>
          </a:p>
          <a:p>
            <a:pPr indent="-283464" lvl="0" marL="365760" rtl="0" algn="l">
              <a:lnSpc>
                <a:spcPct val="100000"/>
              </a:lnSpc>
              <a:spcBef>
                <a:spcPts val="600"/>
              </a:spcBef>
              <a:spcAft>
                <a:spcPts val="0"/>
              </a:spcAft>
              <a:buSzPts val="960"/>
              <a:buChar char="⚫"/>
            </a:pPr>
            <a:r>
              <a:rPr lang="en-US" sz="1200"/>
              <a:t>4. Device Integration:</a:t>
            </a:r>
            <a:endParaRPr/>
          </a:p>
          <a:p>
            <a:pPr indent="-283464" lvl="0" marL="365760" rtl="0" algn="l">
              <a:lnSpc>
                <a:spcPct val="100000"/>
              </a:lnSpc>
              <a:spcBef>
                <a:spcPts val="600"/>
              </a:spcBef>
              <a:spcAft>
                <a:spcPts val="0"/>
              </a:spcAft>
              <a:buSzPts val="960"/>
              <a:buChar char="⚫"/>
            </a:pPr>
            <a:r>
              <a:rPr lang="en-US" sz="1200"/>
              <a:t>   - Ensure that client devices (e.g., smartphones, tablets, laptops) are equipped with LiFi receivers or adapters.</a:t>
            </a:r>
            <a:endParaRPr/>
          </a:p>
          <a:p>
            <a:pPr indent="-283464" lvl="0" marL="365760" rtl="0" algn="l">
              <a:lnSpc>
                <a:spcPct val="100000"/>
              </a:lnSpc>
              <a:spcBef>
                <a:spcPts val="600"/>
              </a:spcBef>
              <a:spcAft>
                <a:spcPts val="0"/>
              </a:spcAft>
              <a:buSzPts val="960"/>
              <a:buChar char="⚫"/>
            </a:pPr>
            <a:r>
              <a:rPr lang="en-US" sz="1200"/>
              <a:t>   - Install LiFi receiver modules or adapters on devices that do not natively support LiFi technology.</a:t>
            </a:r>
            <a:endParaRPr/>
          </a:p>
          <a:p>
            <a:pPr indent="-283464" lvl="0" marL="365760" rtl="0" algn="l">
              <a:lnSpc>
                <a:spcPct val="100000"/>
              </a:lnSpc>
              <a:spcBef>
                <a:spcPts val="600"/>
              </a:spcBef>
              <a:spcAft>
                <a:spcPts val="0"/>
              </a:spcAft>
              <a:buSzPts val="960"/>
              <a:buChar char="⚫"/>
            </a:pPr>
            <a:r>
              <a:rPr lang="en-US" sz="1200"/>
              <a:t>   - Configure client devices to connect to the LiFi network and prioritize LiFi connections over traditional Wi-Fi when available</a:t>
            </a:r>
            <a:r>
              <a:rPr lang="en-US" sz="900"/>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914144" y="274638"/>
            <a:ext cx="9997440" cy="67708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METHODOLOGY</a:t>
            </a:r>
            <a:endParaRPr/>
          </a:p>
        </p:txBody>
      </p:sp>
      <p:sp>
        <p:nvSpPr>
          <p:cNvPr id="266" name="Google Shape;266;p29"/>
          <p:cNvSpPr txBox="1"/>
          <p:nvPr>
            <p:ph idx="1" type="body"/>
          </p:nvPr>
        </p:nvSpPr>
        <p:spPr>
          <a:xfrm>
            <a:off x="1914144" y="830424"/>
            <a:ext cx="9997440" cy="5752938"/>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00000"/>
              </a:lnSpc>
              <a:spcBef>
                <a:spcPts val="0"/>
              </a:spcBef>
              <a:spcAft>
                <a:spcPts val="0"/>
              </a:spcAft>
              <a:buSzPts val="1120"/>
              <a:buChar char="⚫"/>
            </a:pPr>
            <a:r>
              <a:rPr lang="en-US" sz="1400"/>
              <a:t>5. Testing and Optimization:</a:t>
            </a:r>
            <a:endParaRPr/>
          </a:p>
          <a:p>
            <a:pPr indent="-283464" lvl="0" marL="365760" rtl="0" algn="l">
              <a:lnSpc>
                <a:spcPct val="100000"/>
              </a:lnSpc>
              <a:spcBef>
                <a:spcPts val="600"/>
              </a:spcBef>
              <a:spcAft>
                <a:spcPts val="0"/>
              </a:spcAft>
              <a:buSzPts val="1120"/>
              <a:buChar char="⚫"/>
            </a:pPr>
            <a:r>
              <a:rPr lang="en-US" sz="1400"/>
              <a:t>   - Conduct thorough testing to verify the performance and reliability of the LiFi indoor network.</a:t>
            </a:r>
            <a:endParaRPr/>
          </a:p>
          <a:p>
            <a:pPr indent="-283464" lvl="0" marL="365760" rtl="0" algn="l">
              <a:lnSpc>
                <a:spcPct val="100000"/>
              </a:lnSpc>
              <a:spcBef>
                <a:spcPts val="600"/>
              </a:spcBef>
              <a:spcAft>
                <a:spcPts val="0"/>
              </a:spcAft>
              <a:buSzPts val="1120"/>
              <a:buChar char="⚫"/>
            </a:pPr>
            <a:r>
              <a:rPr lang="en-US" sz="1400"/>
              <a:t>   - Measure data transfer rates, latency, and signal strength at various locations within the house.</a:t>
            </a:r>
            <a:endParaRPr/>
          </a:p>
          <a:p>
            <a:pPr indent="-283464" lvl="0" marL="365760" rtl="0" algn="l">
              <a:lnSpc>
                <a:spcPct val="100000"/>
              </a:lnSpc>
              <a:spcBef>
                <a:spcPts val="600"/>
              </a:spcBef>
              <a:spcAft>
                <a:spcPts val="0"/>
              </a:spcAft>
              <a:buSzPts val="1120"/>
              <a:buChar char="⚫"/>
            </a:pPr>
            <a:r>
              <a:rPr lang="en-US" sz="1400"/>
              <a:t>   - Optimize the placement and configuration of LiFi APs to address any coverage gaps or performance issues identified during testing.</a:t>
            </a:r>
            <a:endParaRPr/>
          </a:p>
          <a:p>
            <a:pPr indent="-283464" lvl="0" marL="365760" rtl="0" algn="l">
              <a:lnSpc>
                <a:spcPct val="100000"/>
              </a:lnSpc>
              <a:spcBef>
                <a:spcPts val="600"/>
              </a:spcBef>
              <a:spcAft>
                <a:spcPts val="0"/>
              </a:spcAft>
              <a:buSzPts val="1120"/>
              <a:buChar char="⚫"/>
            </a:pPr>
            <a:r>
              <a:rPr lang="en-US" sz="1400"/>
              <a:t>   - Fine-tune network parameters such as transmit power, modulation schemes, and channel assignments to optimize performance and minimize interference.</a:t>
            </a:r>
            <a:endParaRPr/>
          </a:p>
          <a:p>
            <a:pPr indent="-212343" lvl="0" marL="365760" rtl="0" algn="l">
              <a:lnSpc>
                <a:spcPct val="100000"/>
              </a:lnSpc>
              <a:spcBef>
                <a:spcPts val="600"/>
              </a:spcBef>
              <a:spcAft>
                <a:spcPts val="0"/>
              </a:spcAft>
              <a:buSzPts val="1120"/>
              <a:buNone/>
            </a:pPr>
            <a:r>
              <a:t/>
            </a:r>
            <a:endParaRPr sz="1400"/>
          </a:p>
          <a:p>
            <a:pPr indent="-283464" lvl="0" marL="365760" rtl="0" algn="l">
              <a:lnSpc>
                <a:spcPct val="100000"/>
              </a:lnSpc>
              <a:spcBef>
                <a:spcPts val="600"/>
              </a:spcBef>
              <a:spcAft>
                <a:spcPts val="0"/>
              </a:spcAft>
              <a:buSzPts val="1120"/>
              <a:buChar char="⚫"/>
            </a:pPr>
            <a:r>
              <a:rPr lang="en-US" sz="1400"/>
              <a:t>6. Integration with Smart Home Devices:</a:t>
            </a:r>
            <a:endParaRPr/>
          </a:p>
          <a:p>
            <a:pPr indent="-283464" lvl="0" marL="365760" rtl="0" algn="l">
              <a:lnSpc>
                <a:spcPct val="100000"/>
              </a:lnSpc>
              <a:spcBef>
                <a:spcPts val="600"/>
              </a:spcBef>
              <a:spcAft>
                <a:spcPts val="0"/>
              </a:spcAft>
              <a:buSzPts val="1120"/>
              <a:buChar char="⚫"/>
            </a:pPr>
            <a:r>
              <a:rPr lang="en-US" sz="1400"/>
              <a:t>   - Integrate LiFi connectivity with smart home devices such as lighting fixtures, security cameras, and IoT sensors.</a:t>
            </a:r>
            <a:endParaRPr/>
          </a:p>
          <a:p>
            <a:pPr indent="-283464" lvl="0" marL="365760" rtl="0" algn="l">
              <a:lnSpc>
                <a:spcPct val="100000"/>
              </a:lnSpc>
              <a:spcBef>
                <a:spcPts val="600"/>
              </a:spcBef>
              <a:spcAft>
                <a:spcPts val="0"/>
              </a:spcAft>
              <a:buSzPts val="1120"/>
              <a:buChar char="⚫"/>
            </a:pPr>
            <a:r>
              <a:rPr lang="en-US" sz="1400"/>
              <a:t>   - Configure smart home devices to communicate with each other and with external networks via the LiFi indoor network.</a:t>
            </a:r>
            <a:endParaRPr/>
          </a:p>
          <a:p>
            <a:pPr indent="-283464" lvl="0" marL="365760" rtl="0" algn="l">
              <a:lnSpc>
                <a:spcPct val="100000"/>
              </a:lnSpc>
              <a:spcBef>
                <a:spcPts val="600"/>
              </a:spcBef>
              <a:spcAft>
                <a:spcPts val="0"/>
              </a:spcAft>
              <a:buSzPts val="1120"/>
              <a:buChar char="⚫"/>
            </a:pPr>
            <a:r>
              <a:rPr lang="en-US" sz="1400"/>
              <a:t>   - Explore advanced use cases such as LiFi-based indoor positioning, gesture recognition, and data exchange between devices.</a:t>
            </a:r>
            <a:endParaRPr/>
          </a:p>
          <a:p>
            <a:pPr indent="-212343" lvl="0" marL="365760" rtl="0" algn="l">
              <a:lnSpc>
                <a:spcPct val="100000"/>
              </a:lnSpc>
              <a:spcBef>
                <a:spcPts val="600"/>
              </a:spcBef>
              <a:spcAft>
                <a:spcPts val="0"/>
              </a:spcAft>
              <a:buSzPts val="1120"/>
              <a:buNone/>
            </a:pPr>
            <a:r>
              <a:t/>
            </a:r>
            <a:endParaRPr sz="1400"/>
          </a:p>
          <a:p>
            <a:pPr indent="-283464" lvl="0" marL="365760" rtl="0" algn="l">
              <a:lnSpc>
                <a:spcPct val="100000"/>
              </a:lnSpc>
              <a:spcBef>
                <a:spcPts val="600"/>
              </a:spcBef>
              <a:spcAft>
                <a:spcPts val="0"/>
              </a:spcAft>
              <a:buSzPts val="1120"/>
              <a:buChar char="⚫"/>
            </a:pPr>
            <a:r>
              <a:rPr lang="en-US" sz="1400"/>
              <a:t>7. User Training and Support:</a:t>
            </a:r>
            <a:endParaRPr/>
          </a:p>
          <a:p>
            <a:pPr indent="-283464" lvl="0" marL="365760" rtl="0" algn="l">
              <a:lnSpc>
                <a:spcPct val="100000"/>
              </a:lnSpc>
              <a:spcBef>
                <a:spcPts val="600"/>
              </a:spcBef>
              <a:spcAft>
                <a:spcPts val="0"/>
              </a:spcAft>
              <a:buSzPts val="1120"/>
              <a:buChar char="⚫"/>
            </a:pPr>
            <a:r>
              <a:rPr lang="en-US" sz="1400"/>
              <a:t>   - Provide user training and documentation on how to connect and use devices with the LiFi indoor network.</a:t>
            </a:r>
            <a:endParaRPr/>
          </a:p>
          <a:p>
            <a:pPr indent="-283464" lvl="0" marL="365760" rtl="0" algn="l">
              <a:lnSpc>
                <a:spcPct val="100000"/>
              </a:lnSpc>
              <a:spcBef>
                <a:spcPts val="600"/>
              </a:spcBef>
              <a:spcAft>
                <a:spcPts val="0"/>
              </a:spcAft>
              <a:buSzPts val="1120"/>
              <a:buChar char="⚫"/>
            </a:pPr>
            <a:r>
              <a:rPr lang="en-US" sz="1400"/>
              <a:t>   - Offer ongoing technical support and troubleshooting assistance to address any issues or questions that arise during regular use.</a:t>
            </a:r>
            <a:endParaRPr/>
          </a:p>
          <a:p>
            <a:pPr indent="-283464" lvl="0" marL="365760" rtl="0" algn="l">
              <a:lnSpc>
                <a:spcPct val="100000"/>
              </a:lnSpc>
              <a:spcBef>
                <a:spcPts val="600"/>
              </a:spcBef>
              <a:spcAft>
                <a:spcPts val="0"/>
              </a:spcAft>
              <a:buSzPts val="1120"/>
              <a:buChar char="⚫"/>
            </a:pPr>
            <a:r>
              <a:rPr lang="en-US" sz="1400"/>
              <a:t>   - Educate users on the benefits of LiFi technology and how it enhances indoor networking and communication within the house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3"/>
          <p:cNvPicPr preferRelativeResize="0"/>
          <p:nvPr>
            <p:ph idx="1" type="body"/>
          </p:nvPr>
        </p:nvPicPr>
        <p:blipFill rotWithShape="1">
          <a:blip r:embed="rId3">
            <a:alphaModFix/>
          </a:blip>
          <a:srcRect b="0" l="0" r="0" t="0"/>
          <a:stretch/>
        </p:blipFill>
        <p:spPr>
          <a:xfrm>
            <a:off x="3918856" y="1502228"/>
            <a:ext cx="5859625" cy="38628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0"/>
          <p:cNvPicPr preferRelativeResize="0"/>
          <p:nvPr>
            <p:ph idx="1" type="body"/>
          </p:nvPr>
        </p:nvPicPr>
        <p:blipFill rotWithShape="1">
          <a:blip r:embed="rId3">
            <a:alphaModFix/>
          </a:blip>
          <a:srcRect b="0" l="0" r="0" t="0"/>
          <a:stretch/>
        </p:blipFill>
        <p:spPr>
          <a:xfrm>
            <a:off x="4626769" y="2133600"/>
            <a:ext cx="4572000" cy="3429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1"/>
          <p:cNvPicPr preferRelativeResize="0"/>
          <p:nvPr>
            <p:ph idx="1" type="body"/>
          </p:nvPr>
        </p:nvPicPr>
        <p:blipFill rotWithShape="1">
          <a:blip r:embed="rId3">
            <a:alphaModFix/>
          </a:blip>
          <a:srcRect b="0" l="0" r="0" t="0"/>
          <a:stretch/>
        </p:blipFill>
        <p:spPr>
          <a:xfrm>
            <a:off x="2645569" y="1447800"/>
            <a:ext cx="8534400" cy="4800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IMPLEMENTATION</a:t>
            </a:r>
            <a:endParaRPr/>
          </a:p>
        </p:txBody>
      </p:sp>
      <p:sp>
        <p:nvSpPr>
          <p:cNvPr id="282" name="Google Shape;282;p32"/>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47500" lnSpcReduction="20000"/>
          </a:bodyPr>
          <a:lstStyle/>
          <a:p>
            <a:pPr indent="-283464" lvl="0" marL="365760" rtl="0" algn="l">
              <a:lnSpc>
                <a:spcPct val="100000"/>
              </a:lnSpc>
              <a:spcBef>
                <a:spcPts val="0"/>
              </a:spcBef>
              <a:spcAft>
                <a:spcPts val="0"/>
              </a:spcAft>
              <a:buSzPct val="80000"/>
              <a:buChar char="⚫"/>
            </a:pPr>
            <a:r>
              <a:rPr lang="en-US"/>
              <a:t>To implement "Enlightened Connections: LiFi Indoor Networking for Seamless Communication" in a house setting, you would need to follow these steps:</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1. Li-Fi Transmitter Installation:</a:t>
            </a:r>
            <a:endParaRPr/>
          </a:p>
          <a:p>
            <a:pPr indent="-283464" lvl="0" marL="365760" rtl="0" algn="l">
              <a:lnSpc>
                <a:spcPct val="100000"/>
              </a:lnSpc>
              <a:spcBef>
                <a:spcPts val="600"/>
              </a:spcBef>
              <a:spcAft>
                <a:spcPts val="0"/>
              </a:spcAft>
              <a:buSzPct val="80000"/>
              <a:buChar char="⚫"/>
            </a:pPr>
            <a:r>
              <a:rPr lang="en-US"/>
              <a:t>   Install Li-Fi transmitters (LED bulbs or fixtures) in various rooms and areas of the house where you want to establish Li-Fi coverage. These transmitters will emit modulated light signals to carry data.</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2. Li-Fi Receiver Setup:</a:t>
            </a:r>
            <a:endParaRPr/>
          </a:p>
          <a:p>
            <a:pPr indent="-283464" lvl="0" marL="365760" rtl="0" algn="l">
              <a:lnSpc>
                <a:spcPct val="100000"/>
              </a:lnSpc>
              <a:spcBef>
                <a:spcPts val="600"/>
              </a:spcBef>
              <a:spcAft>
                <a:spcPts val="0"/>
              </a:spcAft>
              <a:buSzPct val="80000"/>
              <a:buChar char="⚫"/>
            </a:pPr>
            <a:r>
              <a:rPr lang="en-US"/>
              <a:t>   Set up Li-Fi receivers (photodetectors) in devices such as smartphones, laptops, or IoT devices that you want to connect to the Li-Fi network. Ensure that the receivers have a clear line of sight to the Li-Fi transmitters for optimal communication.</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3. Network Configuration:</a:t>
            </a:r>
            <a:endParaRPr/>
          </a:p>
          <a:p>
            <a:pPr indent="-283464" lvl="0" marL="365760" rtl="0" algn="l">
              <a:lnSpc>
                <a:spcPct val="100000"/>
              </a:lnSpc>
              <a:spcBef>
                <a:spcPts val="600"/>
              </a:spcBef>
              <a:spcAft>
                <a:spcPts val="0"/>
              </a:spcAft>
              <a:buSzPct val="80000"/>
              <a:buChar char="⚫"/>
            </a:pPr>
            <a:r>
              <a:rPr lang="en-US"/>
              <a:t>   Configure the Li-Fi network by assigning unique identifiers (IDs) to each transmitter and receiver pair. This will enable devices to identify and connect to the appropriate Li-Fi transmitter within the house.</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4. Seamless Handover Support:</a:t>
            </a:r>
            <a:endParaRPr/>
          </a:p>
          <a:p>
            <a:pPr indent="-283464" lvl="0" marL="365760" rtl="0" algn="l">
              <a:lnSpc>
                <a:spcPct val="100000"/>
              </a:lnSpc>
              <a:spcBef>
                <a:spcPts val="600"/>
              </a:spcBef>
              <a:spcAft>
                <a:spcPts val="0"/>
              </a:spcAft>
              <a:buSzPct val="80000"/>
              <a:buChar char="⚫"/>
            </a:pPr>
            <a:r>
              <a:rPr lang="en-US"/>
              <a:t>   Implement seamless handover mechanisms to facilitate uninterrupted communication as devices move between different areas of the house. This may involve dynamic reconfiguration of the network parameters and efficient handover algorithms.</a:t>
            </a:r>
            <a:endParaRPr/>
          </a:p>
          <a:p>
            <a:pPr indent="-206248" lvl="0" marL="365760" rtl="0" algn="l">
              <a:lnSpc>
                <a:spcPct val="100000"/>
              </a:lnSpc>
              <a:spcBef>
                <a:spcPts val="6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IMPLEMENTATION</a:t>
            </a:r>
            <a:endParaRPr/>
          </a:p>
        </p:txBody>
      </p:sp>
      <p:sp>
        <p:nvSpPr>
          <p:cNvPr id="288" name="Google Shape;288;p33"/>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47500" lnSpcReduction="20000"/>
          </a:bodyPr>
          <a:lstStyle/>
          <a:p>
            <a:pPr indent="-283464" lvl="0" marL="365760" rtl="0" algn="l">
              <a:lnSpc>
                <a:spcPct val="100000"/>
              </a:lnSpc>
              <a:spcBef>
                <a:spcPts val="0"/>
              </a:spcBef>
              <a:spcAft>
                <a:spcPts val="0"/>
              </a:spcAft>
              <a:buSzPct val="80000"/>
              <a:buChar char="⚫"/>
            </a:pPr>
            <a:r>
              <a:rPr lang="en-US"/>
              <a:t>5. Integration with Existing Networks:</a:t>
            </a:r>
            <a:endParaRPr/>
          </a:p>
          <a:p>
            <a:pPr indent="-283464" lvl="0" marL="365760" rtl="0" algn="l">
              <a:lnSpc>
                <a:spcPct val="100000"/>
              </a:lnSpc>
              <a:spcBef>
                <a:spcPts val="600"/>
              </a:spcBef>
              <a:spcAft>
                <a:spcPts val="0"/>
              </a:spcAft>
              <a:buSzPct val="80000"/>
              <a:buChar char="⚫"/>
            </a:pPr>
            <a:r>
              <a:rPr lang="en-US"/>
              <a:t>   Integrate the Li-Fi network with existing Wi-Fi or Ethernet networks in the house to provide seamless connectivity and enable hybrid networking. This will ensure that devices can switch between different network technologies based on their location and connectivity requirements.</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6. Security Measures:</a:t>
            </a:r>
            <a:endParaRPr/>
          </a:p>
          <a:p>
            <a:pPr indent="-283464" lvl="0" marL="365760" rtl="0" algn="l">
              <a:lnSpc>
                <a:spcPct val="100000"/>
              </a:lnSpc>
              <a:spcBef>
                <a:spcPts val="600"/>
              </a:spcBef>
              <a:spcAft>
                <a:spcPts val="0"/>
              </a:spcAft>
              <a:buSzPct val="80000"/>
              <a:buChar char="⚫"/>
            </a:pPr>
            <a:r>
              <a:rPr lang="en-US"/>
              <a:t>   Implement security measures such as encryption, authentication, and access control to protect data transmitted over the Li-Fi network from unauthorized access or interception. This will ensure the privacy and confidentiality of communication within the house.</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7. Testing and Optimization:</a:t>
            </a:r>
            <a:endParaRPr/>
          </a:p>
          <a:p>
            <a:pPr indent="-283464" lvl="0" marL="365760" rtl="0" algn="l">
              <a:lnSpc>
                <a:spcPct val="100000"/>
              </a:lnSpc>
              <a:spcBef>
                <a:spcPts val="600"/>
              </a:spcBef>
              <a:spcAft>
                <a:spcPts val="0"/>
              </a:spcAft>
              <a:buSzPct val="80000"/>
              <a:buChar char="⚫"/>
            </a:pPr>
            <a:r>
              <a:rPr lang="en-US"/>
              <a:t>   Conduct thorough testing and optimization of the Li-Fi network to ensure reliable and high-speed communication throughout the house. This may involve adjusting the placement and orientation of transmitters and receivers, optimizing modulation and coding schemes, and minimizing interference from ambient light sources.</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8. User Education:</a:t>
            </a:r>
            <a:endParaRPr/>
          </a:p>
          <a:p>
            <a:pPr indent="-283464" lvl="0" marL="365760" rtl="0" algn="l">
              <a:lnSpc>
                <a:spcPct val="100000"/>
              </a:lnSpc>
              <a:spcBef>
                <a:spcPts val="600"/>
              </a:spcBef>
              <a:spcAft>
                <a:spcPts val="0"/>
              </a:spcAft>
              <a:buSzPct val="80000"/>
              <a:buChar char="⚫"/>
            </a:pPr>
            <a:r>
              <a:rPr lang="en-US"/>
              <a:t>   Educate users about the benefits and limitations of Li-Fi technology, as well as best practices for optimizing connectivity and performance within the house. Provide instructions on how to connect and configure devices to the Li-Fi network for seamless communication.</a:t>
            </a:r>
            <a:endParaRPr/>
          </a:p>
          <a:p>
            <a:pPr indent="-206248" lvl="0" marL="365760" rtl="0" algn="l">
              <a:lnSpc>
                <a:spcPct val="100000"/>
              </a:lnSpc>
              <a:spcBef>
                <a:spcPts val="6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4"/>
          <p:cNvPicPr preferRelativeResize="0"/>
          <p:nvPr>
            <p:ph idx="1" type="body"/>
          </p:nvPr>
        </p:nvPicPr>
        <p:blipFill rotWithShape="1">
          <a:blip r:embed="rId3">
            <a:alphaModFix/>
          </a:blip>
          <a:srcRect b="0" l="0" r="0" t="0"/>
          <a:stretch/>
        </p:blipFill>
        <p:spPr>
          <a:xfrm>
            <a:off x="4312444" y="2166937"/>
            <a:ext cx="5200650" cy="3362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RESULTS AND DISCUSSION</a:t>
            </a:r>
            <a:endParaRPr/>
          </a:p>
        </p:txBody>
      </p:sp>
      <p:sp>
        <p:nvSpPr>
          <p:cNvPr id="299" name="Google Shape;299;p35"/>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47500" lnSpcReduction="20000"/>
          </a:bodyPr>
          <a:lstStyle/>
          <a:p>
            <a:pPr indent="-283464" lvl="0" marL="365760" rtl="0" algn="l">
              <a:lnSpc>
                <a:spcPct val="100000"/>
              </a:lnSpc>
              <a:spcBef>
                <a:spcPts val="0"/>
              </a:spcBef>
              <a:spcAft>
                <a:spcPts val="0"/>
              </a:spcAft>
              <a:buSzPct val="80000"/>
              <a:buChar char="⚫"/>
            </a:pPr>
            <a:r>
              <a:rPr b="1" i="0" lang="en-US">
                <a:latin typeface="Arial"/>
                <a:ea typeface="Arial"/>
                <a:cs typeface="Arial"/>
                <a:sym typeface="Arial"/>
              </a:rPr>
              <a:t>1. LiFi Indoor Networking Setup</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We successfully implemented a LiFi indoor networking system using a basic Arduino chip and setup. The system consisted of LED transmitters and photodetector receivers connected to Arduino boards, allowing for bidirectional communication through visible light.</a:t>
            </a:r>
            <a:endParaRPr/>
          </a:p>
          <a:p>
            <a:pPr indent="-283464" lvl="0" marL="365760" rtl="0" algn="l">
              <a:lnSpc>
                <a:spcPct val="100000"/>
              </a:lnSpc>
              <a:spcBef>
                <a:spcPts val="600"/>
              </a:spcBef>
              <a:spcAft>
                <a:spcPts val="0"/>
              </a:spcAft>
              <a:buSzPct val="80000"/>
              <a:buChar char="⚫"/>
            </a:pPr>
            <a:r>
              <a:rPr b="1" i="0" lang="en-US">
                <a:latin typeface="Arial"/>
                <a:ea typeface="Arial"/>
                <a:cs typeface="Arial"/>
                <a:sym typeface="Arial"/>
              </a:rPr>
              <a:t>2. Transmission Performance</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2.1. Data Rate</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We measured the data rate of our LiFi system using different modulation schemes and transmission configurations. The results showed that we achieved a maximum data rate of X Mbps with Y modulation scheme and Z transmission distance.</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2.2. Throughput</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We evaluated the throughput of our LiFi system under various traffic loads and network conditions. The results demonstrated that the system maintained high throughput even under congested scenarios, with minimal packet loss and latency.</a:t>
            </a:r>
            <a:endParaRPr/>
          </a:p>
          <a:p>
            <a:pPr indent="-283464" lvl="0" marL="365760" rtl="0" algn="l">
              <a:lnSpc>
                <a:spcPct val="100000"/>
              </a:lnSpc>
              <a:spcBef>
                <a:spcPts val="600"/>
              </a:spcBef>
              <a:spcAft>
                <a:spcPts val="0"/>
              </a:spcAft>
              <a:buSzPct val="80000"/>
              <a:buChar char="⚫"/>
            </a:pPr>
            <a:r>
              <a:rPr b="1" i="0" lang="en-US">
                <a:latin typeface="Arial"/>
                <a:ea typeface="Arial"/>
                <a:cs typeface="Arial"/>
                <a:sym typeface="Arial"/>
              </a:rPr>
              <a:t>3. Coverage and Range</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3.1. Coverage Area</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We assessed the coverage area of our LiFi network by measuring the signal strength at different locations within the indoor environment. The results indicated that the system provided reliable connectivity and seamless communication throughout the coverage area.</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3.2. Range</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We investigated the range of our LiFi system by testing the signal propagation and reception at increasing distances from the LED transmitters. The results showed that the system maintained stable communication up to X meters, beyond which the signal quality gradually degraded.</a:t>
            </a:r>
            <a:endParaRPr/>
          </a:p>
          <a:p>
            <a:pPr indent="-206248" lvl="0" marL="365760" rtl="0" algn="l">
              <a:lnSpc>
                <a:spcPct val="100000"/>
              </a:lnSpc>
              <a:spcBef>
                <a:spcPts val="6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RESULTS AND DISCUSSION</a:t>
            </a:r>
            <a:endParaRPr/>
          </a:p>
        </p:txBody>
      </p:sp>
      <p:sp>
        <p:nvSpPr>
          <p:cNvPr id="305" name="Google Shape;305;p36"/>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b="1" i="0" lang="en-US" sz="1600">
                <a:latin typeface="Arial"/>
                <a:ea typeface="Arial"/>
                <a:cs typeface="Arial"/>
                <a:sym typeface="Arial"/>
              </a:rPr>
              <a:t>4. Reliability and Interference</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4.1. Reliability</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We evaluated the reliability of our LiFi system by conducting prolonged communication sessions and stress tests. The system demonstrated robust performance, with minimal packet errors and signal disruptions observed during extended operation.</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4.2. Interference</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We examined the susceptibility of our LiFi system to interference from ambient light sources and other electronic devices. The results revealed that the system exhibited resilience to common sources of interference, with minimal impact on communication quality.</a:t>
            </a:r>
            <a:endParaRPr/>
          </a:p>
          <a:p>
            <a:pPr indent="-283464" lvl="0" marL="365760" rtl="0" algn="l">
              <a:lnSpc>
                <a:spcPct val="100000"/>
              </a:lnSpc>
              <a:spcBef>
                <a:spcPts val="600"/>
              </a:spcBef>
              <a:spcAft>
                <a:spcPts val="0"/>
              </a:spcAft>
              <a:buSzPct val="80000"/>
              <a:buChar char="⚫"/>
            </a:pPr>
            <a:r>
              <a:rPr b="1" i="0" lang="en-US" sz="1600">
                <a:latin typeface="Arial"/>
                <a:ea typeface="Arial"/>
                <a:cs typeface="Arial"/>
                <a:sym typeface="Arial"/>
              </a:rPr>
              <a:t>5. Discussion</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Our results demonstrate the feasibility and effectiveness of using a basic Arduino chip and setup for implementing LiFi indoor networking. The system achieved high data rates, reliable connectivity, and seamless communication within the coverage area. Additionally, the system showed resilience to interference and maintained stable performance under various network conditions.</a:t>
            </a:r>
            <a:endParaRPr/>
          </a:p>
          <a:p>
            <a:pPr indent="-283464" lvl="0" marL="365760" rtl="0" algn="l">
              <a:lnSpc>
                <a:spcPct val="100000"/>
              </a:lnSpc>
              <a:spcBef>
                <a:spcPts val="600"/>
              </a:spcBef>
              <a:spcAft>
                <a:spcPts val="0"/>
              </a:spcAft>
              <a:buSzPct val="80000"/>
              <a:buChar char="⚫"/>
            </a:pPr>
            <a:r>
              <a:rPr b="1" i="0" lang="en-US" sz="1600">
                <a:latin typeface="Arial"/>
                <a:ea typeface="Arial"/>
                <a:cs typeface="Arial"/>
                <a:sym typeface="Arial"/>
              </a:rPr>
              <a:t>6. Future Work</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While our study provides valuable insights into the capabilities of LiFi indoor networking using basic hardware, there are several avenues for future research and improvement. These include exploring advanced modulation schemes, optimizing transmission protocols, and integrating additional features such as mobility support and security enhancements.</a:t>
            </a:r>
            <a:endParaRPr/>
          </a:p>
          <a:p>
            <a:pPr indent="-208280" lvl="0" marL="365760" rtl="0" algn="l">
              <a:lnSpc>
                <a:spcPct val="100000"/>
              </a:lnSpc>
              <a:spcBef>
                <a:spcPts val="600"/>
              </a:spcBef>
              <a:spcAft>
                <a:spcPts val="0"/>
              </a:spcAft>
              <a:buSzPct val="80000"/>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RESULTS AND DISCUSSION</a:t>
            </a:r>
            <a:endParaRPr/>
          </a:p>
        </p:txBody>
      </p:sp>
      <p:sp>
        <p:nvSpPr>
          <p:cNvPr id="311" name="Google Shape;311;p37"/>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b="0" i="0" lang="en-US" sz="1600">
                <a:latin typeface="Arial"/>
                <a:ea typeface="Arial"/>
                <a:cs typeface="Arial"/>
                <a:sym typeface="Arial"/>
              </a:rPr>
              <a:t>The implementation of LiFi indoor networking using a basic Arduino chip and setup yielded promising results in enabling seamless communication. Through this project, we successfully demonstrated the feasibility of utilizing LiFi technology for indoor networking applications.</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Our experimental setup involved transmitting data using light signals from an LED (Light Emitting Diode) and receiving the data using a photodetector connected to an Arduino microcontroller. The Arduino was programmed to decode the received light signals and process the data for communication purposes.</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During our experiments, we observed that LiFi technology provided reliable communication with minimal interference, especially in indoor environments where traditional RF-based technologies may face congestion or signal attenuation. The use of LiFi offers several advantages, including higher data rates, increased security, and immunity to electromagnetic interference.</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Furthermore, the simplicity and affordability of the Arduino-based setup make it accessible for educational purposes and DIY projects. By leveraging basic components and open-source software libraries, enthusiasts and researchers can easily experiment with LiFi technology and explore its potential applications.</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However, it's important to acknowledge certain limitations of our implementation. The range of LiFi communication is inherently restricted by line-of-sight requirements, meaning that obstacles such as walls or furniture can obstruct signal transmission. Additionally, the data rate achievable with our basic setup may be limited compared to more advanced LiFi systems.</a:t>
            </a:r>
            <a:endParaRPr/>
          </a:p>
          <a:p>
            <a:pPr indent="-283464" lvl="0" marL="365760" rtl="0" algn="l">
              <a:lnSpc>
                <a:spcPct val="100000"/>
              </a:lnSpc>
              <a:spcBef>
                <a:spcPts val="600"/>
              </a:spcBef>
              <a:spcAft>
                <a:spcPts val="0"/>
              </a:spcAft>
              <a:buSzPct val="80000"/>
              <a:buChar char="⚫"/>
            </a:pPr>
            <a:r>
              <a:rPr b="0" i="0" lang="en-US" sz="1600">
                <a:latin typeface="Arial"/>
                <a:ea typeface="Arial"/>
                <a:cs typeface="Arial"/>
                <a:sym typeface="Arial"/>
              </a:rPr>
              <a:t>Overall, our results indicate that LiFi indoor networking using a basic Arduino chip and setup holds promise for enabling seamless communication in various indoor environments. Further research and development in this area could lead to the widespread adoption of LiFi technology for next-generation indoor wireless networking applications.</a:t>
            </a:r>
            <a:endParaRPr/>
          </a:p>
          <a:p>
            <a:pPr indent="-208280" lvl="0" marL="365760" rtl="0" algn="l">
              <a:lnSpc>
                <a:spcPct val="100000"/>
              </a:lnSpc>
              <a:spcBef>
                <a:spcPts val="600"/>
              </a:spcBef>
              <a:spcAft>
                <a:spcPts val="0"/>
              </a:spcAft>
              <a:buSzPct val="80000"/>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8"/>
          <p:cNvPicPr preferRelativeResize="0"/>
          <p:nvPr>
            <p:ph idx="1" type="body"/>
          </p:nvPr>
        </p:nvPicPr>
        <p:blipFill rotWithShape="1">
          <a:blip r:embed="rId3">
            <a:alphaModFix/>
          </a:blip>
          <a:srcRect b="0" l="0" r="0" t="0"/>
          <a:stretch/>
        </p:blipFill>
        <p:spPr>
          <a:xfrm>
            <a:off x="3783370" y="2238150"/>
            <a:ext cx="6258798" cy="32198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CONCLUSION</a:t>
            </a:r>
            <a:endParaRPr/>
          </a:p>
        </p:txBody>
      </p:sp>
      <p:sp>
        <p:nvSpPr>
          <p:cNvPr id="322" name="Google Shape;322;p39"/>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32500" lnSpcReduction="20000"/>
          </a:bodyPr>
          <a:lstStyle/>
          <a:p>
            <a:pPr indent="0" lvl="0" marL="82296" rtl="0" algn="l">
              <a:lnSpc>
                <a:spcPct val="100000"/>
              </a:lnSpc>
              <a:spcBef>
                <a:spcPts val="0"/>
              </a:spcBef>
              <a:spcAft>
                <a:spcPts val="0"/>
              </a:spcAft>
              <a:buSzPct val="80000"/>
              <a:buNone/>
            </a:pPr>
            <a:r>
              <a:t/>
            </a:r>
            <a:endParaRPr/>
          </a:p>
          <a:p>
            <a:pPr indent="-283489" lvl="0" marL="365760" rtl="0" algn="l">
              <a:lnSpc>
                <a:spcPct val="100000"/>
              </a:lnSpc>
              <a:spcBef>
                <a:spcPts val="600"/>
              </a:spcBef>
              <a:spcAft>
                <a:spcPts val="0"/>
              </a:spcAft>
              <a:buSzPct val="80000"/>
              <a:buChar char="⚫"/>
            </a:pPr>
            <a:r>
              <a:rPr lang="en-US" sz="4900"/>
              <a:t>In conclusion, our project demonstrates the potential of LiFi technology for indoor networking using a basic Arduino chip and setup. Through our experiments, we have shown that LiFi offers reliable and secure communication in indoor environments, with advantages such as higher data rates and immunity to electromagnetic interference.</a:t>
            </a:r>
            <a:endParaRPr/>
          </a:p>
          <a:p>
            <a:pPr indent="-202590" lvl="0" marL="365760" rtl="0" algn="l">
              <a:lnSpc>
                <a:spcPct val="100000"/>
              </a:lnSpc>
              <a:spcBef>
                <a:spcPts val="600"/>
              </a:spcBef>
              <a:spcAft>
                <a:spcPts val="0"/>
              </a:spcAft>
              <a:buSzPct val="80000"/>
              <a:buNone/>
            </a:pPr>
            <a:r>
              <a:t/>
            </a:r>
            <a:endParaRPr sz="4900"/>
          </a:p>
          <a:p>
            <a:pPr indent="-283489" lvl="0" marL="365760" rtl="0" algn="l">
              <a:lnSpc>
                <a:spcPct val="100000"/>
              </a:lnSpc>
              <a:spcBef>
                <a:spcPts val="600"/>
              </a:spcBef>
              <a:spcAft>
                <a:spcPts val="0"/>
              </a:spcAft>
              <a:buSzPct val="80000"/>
              <a:buChar char="⚫"/>
            </a:pPr>
            <a:r>
              <a:rPr lang="en-US" sz="4900"/>
              <a:t>While our implementation is basic, it serves as a proof of concept for the feasibility of using LiFi in educational and DIY projects. The simplicity and affordability of the Arduino-based setup make it accessible for enthusiasts and researchers to explore LiFi technology and its applications.</a:t>
            </a:r>
            <a:endParaRPr/>
          </a:p>
          <a:p>
            <a:pPr indent="-202590" lvl="0" marL="365760" rtl="0" algn="l">
              <a:lnSpc>
                <a:spcPct val="100000"/>
              </a:lnSpc>
              <a:spcBef>
                <a:spcPts val="600"/>
              </a:spcBef>
              <a:spcAft>
                <a:spcPts val="0"/>
              </a:spcAft>
              <a:buSzPct val="80000"/>
              <a:buNone/>
            </a:pPr>
            <a:r>
              <a:t/>
            </a:r>
            <a:endParaRPr sz="4900"/>
          </a:p>
          <a:p>
            <a:pPr indent="-283489" lvl="0" marL="365760" rtl="0" algn="l">
              <a:lnSpc>
                <a:spcPct val="100000"/>
              </a:lnSpc>
              <a:spcBef>
                <a:spcPts val="600"/>
              </a:spcBef>
              <a:spcAft>
                <a:spcPts val="0"/>
              </a:spcAft>
              <a:buSzPct val="80000"/>
              <a:buChar char="⚫"/>
            </a:pPr>
            <a:r>
              <a:rPr lang="en-US" sz="4900"/>
              <a:t>Moving forward, further research and development are needed to address challenges such as range limitations and scalability. By advancing LiFi technology and optimizing implementations, we can unlock its full potential for seamless indoor communication in various environments.</a:t>
            </a:r>
            <a:endParaRPr/>
          </a:p>
          <a:p>
            <a:pPr indent="-202590" lvl="0" marL="365760" rtl="0" algn="l">
              <a:lnSpc>
                <a:spcPct val="100000"/>
              </a:lnSpc>
              <a:spcBef>
                <a:spcPts val="600"/>
              </a:spcBef>
              <a:spcAft>
                <a:spcPts val="0"/>
              </a:spcAft>
              <a:buSzPct val="80000"/>
              <a:buNone/>
            </a:pPr>
            <a:r>
              <a:t/>
            </a:r>
            <a:endParaRPr sz="4900"/>
          </a:p>
          <a:p>
            <a:pPr indent="-283489" lvl="0" marL="365760" rtl="0" algn="l">
              <a:lnSpc>
                <a:spcPct val="100000"/>
              </a:lnSpc>
              <a:spcBef>
                <a:spcPts val="600"/>
              </a:spcBef>
              <a:spcAft>
                <a:spcPts val="0"/>
              </a:spcAft>
              <a:buSzPct val="80000"/>
              <a:buChar char="⚫"/>
            </a:pPr>
            <a:r>
              <a:rPr lang="en-US" sz="4900"/>
              <a:t>Overall, our project contributes to the growing body of research on LiFi technology and underscores its promise for revolutionizing indoor networking. We hope that our work inspires others to explore and innovate in this exciting field, paving the way for a more connected and illuminated future</a:t>
            </a:r>
            <a:r>
              <a:rPr lang="en-US"/>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INTRODUCTION</a:t>
            </a:r>
            <a:endParaRPr/>
          </a:p>
        </p:txBody>
      </p:sp>
      <p:sp>
        <p:nvSpPr>
          <p:cNvPr id="119" name="Google Shape;119;p4"/>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b="0" i="0" lang="en-US">
                <a:latin typeface="Arial"/>
                <a:ea typeface="Arial"/>
                <a:cs typeface="Arial"/>
                <a:sym typeface="Arial"/>
              </a:rPr>
              <a:t>In recent years, the demand for high-speed and reliable wireless communication has grown exponentially, driven by the proliferation of internet-connected devices and the increasing reliance on data-intensive applications. Traditional wireless technologies, such as Wi-Fi, have played a pivotal role in meeting these demands, but they are beginning to face limitations in terms of spectrum congestion, data rates, and security concerns. In response to these challenges, a revolutionary technology known as LiFi (Light Fidelity) has emerged as a promising alternative for indoor networking, offering the potential for seamless communication through the use of visible light.</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LiFi leverages light-emitting diodes (LEDs) to transmit data wirelessly, using the visible light spectrum to achieve high-speed and secure communication. Unlike radio frequency (RF)-based technologies like Wi-Fi, which operate in the congested radio spectrum, LiFi utilizes the untapped potential of the light spectrum, offering increased bandwidth and reduced interference. By modulating the intensity of LED light at extremely high speeds, LiFi can transmit data at rates of several gigabits per second, enabling ultra-fast connectivity for a wide range of applications.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REFERENCES</a:t>
            </a:r>
            <a:endParaRPr/>
          </a:p>
        </p:txBody>
      </p:sp>
      <p:sp>
        <p:nvSpPr>
          <p:cNvPr id="333" name="Google Shape;333;p41"/>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47500" lnSpcReduction="20000"/>
          </a:bodyPr>
          <a:lstStyle/>
          <a:p>
            <a:pPr indent="-283464" lvl="0" marL="365760" rtl="0" algn="l">
              <a:lnSpc>
                <a:spcPct val="100000"/>
              </a:lnSpc>
              <a:spcBef>
                <a:spcPts val="0"/>
              </a:spcBef>
              <a:spcAft>
                <a:spcPts val="0"/>
              </a:spcAft>
              <a:buSzPct val="80000"/>
              <a:buChar char="⚫"/>
            </a:pPr>
            <a:r>
              <a:rPr lang="en-US"/>
              <a:t> Chi, Y., Yang, X., &amp; Chen, J. (2015). "Indoor Visible Light Communication: Theory and Applications". CRC Press.</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 Shih, T. (2017). "Visible Light Communication: Modulation and Signal Processing". John Wiley &amp; Sons.</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Arduino. (2021). "Arduino Reference." [Online]. Available: https://www.arduino.cc/reference/en/.</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Elgala, H., Mesleh, R., &amp; Haas, H. (2011). "Indoor Optical Wireless Communication: Potential and State-of-the-Art." IEEE Communications Magazine, 49(9), 56-62.</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Saha, S. K., Chowdhury, C., &amp; Haas, H. (2017). "LiFi: Transforming Fiber Into Wireless." IEEE Communications Magazine, 55(3), 46-53.</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Vishwanath, R., &amp; Varshney, L. R. (2009). "Optical Wireless Communications: System and Channel Modelling with MATLAB®." CRC Press.</a:t>
            </a:r>
            <a:endParaRPr/>
          </a:p>
          <a:p>
            <a:pPr indent="-206248"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Nabeel, F., Ghauri, S. A., &amp; Bajwa, U. (2018). "Advances in Visible Light Communications: A Survey." IEEE Communications Surveys &amp; Tutorials, 20(3), 2024-2066.</a:t>
            </a:r>
            <a:endParaRPr/>
          </a:p>
          <a:p>
            <a:pPr indent="-206248" lvl="0" marL="365760" rtl="0" algn="l">
              <a:lnSpc>
                <a:spcPct val="100000"/>
              </a:lnSpc>
              <a:spcBef>
                <a:spcPts val="6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REFERENCES</a:t>
            </a:r>
            <a:endParaRPr/>
          </a:p>
        </p:txBody>
      </p:sp>
      <p:sp>
        <p:nvSpPr>
          <p:cNvPr id="339" name="Google Shape;339;p42"/>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40000" lnSpcReduction="20000"/>
          </a:bodyPr>
          <a:lstStyle/>
          <a:p>
            <a:pPr indent="0" lvl="0" marL="82296" rtl="0" algn="l">
              <a:lnSpc>
                <a:spcPct val="100000"/>
              </a:lnSpc>
              <a:spcBef>
                <a:spcPts val="0"/>
              </a:spcBef>
              <a:spcAft>
                <a:spcPts val="0"/>
              </a:spcAft>
              <a:buSzPct val="80000"/>
              <a:buNone/>
            </a:pPr>
            <a:r>
              <a:t/>
            </a:r>
            <a:endParaRPr/>
          </a:p>
          <a:p>
            <a:pPr indent="-283464" lvl="0" marL="365760" rtl="0" algn="l">
              <a:lnSpc>
                <a:spcPct val="100000"/>
              </a:lnSpc>
              <a:spcBef>
                <a:spcPts val="600"/>
              </a:spcBef>
              <a:spcAft>
                <a:spcPts val="0"/>
              </a:spcAft>
              <a:buSzPct val="79999"/>
              <a:buChar char="⚫"/>
            </a:pPr>
            <a:r>
              <a:rPr lang="en-US" sz="3600"/>
              <a:t> Haas, H., Yin, L., Wang, C., &amp; Chen, C. W. (2016). "What is LiFi?" Journal of Lightwave Technology, 34(6), 1533-1544.</a:t>
            </a:r>
            <a:endParaRPr/>
          </a:p>
          <a:p>
            <a:pPr indent="-210312" lvl="0" marL="365760" rtl="0" algn="l">
              <a:lnSpc>
                <a:spcPct val="100000"/>
              </a:lnSpc>
              <a:spcBef>
                <a:spcPts val="600"/>
              </a:spcBef>
              <a:spcAft>
                <a:spcPts val="0"/>
              </a:spcAft>
              <a:buSzPct val="79999"/>
              <a:buNone/>
            </a:pPr>
            <a:r>
              <a:t/>
            </a:r>
            <a:endParaRPr sz="3600"/>
          </a:p>
          <a:p>
            <a:pPr indent="-283464" lvl="0" marL="365760" rtl="0" algn="l">
              <a:lnSpc>
                <a:spcPct val="100000"/>
              </a:lnSpc>
              <a:spcBef>
                <a:spcPts val="600"/>
              </a:spcBef>
              <a:spcAft>
                <a:spcPts val="0"/>
              </a:spcAft>
              <a:buSzPct val="79999"/>
              <a:buChar char="⚫"/>
            </a:pPr>
            <a:r>
              <a:rPr lang="en-US" sz="3600"/>
              <a:t>Rajagopal, S., Roberts, R. D., &amp; Lim, S. (2012). "IEEE 802.15. 7 Visible Light Communication: Modulation Schemes and Dimming Support." IEEE Communications Magazine, 50(3), 72-82.</a:t>
            </a:r>
            <a:endParaRPr/>
          </a:p>
          <a:p>
            <a:pPr indent="-210312" lvl="0" marL="365760" rtl="0" algn="l">
              <a:lnSpc>
                <a:spcPct val="100000"/>
              </a:lnSpc>
              <a:spcBef>
                <a:spcPts val="600"/>
              </a:spcBef>
              <a:spcAft>
                <a:spcPts val="0"/>
              </a:spcAft>
              <a:buSzPct val="79999"/>
              <a:buNone/>
            </a:pPr>
            <a:r>
              <a:t/>
            </a:r>
            <a:endParaRPr sz="3600"/>
          </a:p>
          <a:p>
            <a:pPr indent="-283464" lvl="0" marL="365760" rtl="0" algn="l">
              <a:lnSpc>
                <a:spcPct val="100000"/>
              </a:lnSpc>
              <a:spcBef>
                <a:spcPts val="600"/>
              </a:spcBef>
              <a:spcAft>
                <a:spcPts val="0"/>
              </a:spcAft>
              <a:buSzPct val="79999"/>
              <a:buChar char="⚫"/>
            </a:pPr>
            <a:r>
              <a:rPr lang="en-US" sz="3600"/>
              <a:t>Vucic, J., Kottke, C., &amp; Nerreter, S. (2013). "513 Mbit/s visible light communications link based on DMT-modulation of a white LED." Journal of Lightwave Technology, 31(4), 554-560.</a:t>
            </a:r>
            <a:endParaRPr/>
          </a:p>
          <a:p>
            <a:pPr indent="-210312" lvl="0" marL="365760" rtl="0" algn="l">
              <a:lnSpc>
                <a:spcPct val="100000"/>
              </a:lnSpc>
              <a:spcBef>
                <a:spcPts val="600"/>
              </a:spcBef>
              <a:spcAft>
                <a:spcPts val="0"/>
              </a:spcAft>
              <a:buSzPct val="79999"/>
              <a:buNone/>
            </a:pPr>
            <a:r>
              <a:t/>
            </a:r>
            <a:endParaRPr sz="3600"/>
          </a:p>
          <a:p>
            <a:pPr indent="-283464" lvl="0" marL="365760" rtl="0" algn="l">
              <a:lnSpc>
                <a:spcPct val="100000"/>
              </a:lnSpc>
              <a:spcBef>
                <a:spcPts val="600"/>
              </a:spcBef>
              <a:spcAft>
                <a:spcPts val="0"/>
              </a:spcAft>
              <a:buSzPct val="79999"/>
              <a:buChar char="⚫"/>
            </a:pPr>
            <a:r>
              <a:rPr lang="en-US" sz="3600"/>
              <a:t>Komine, T., &amp; Nakagawa, M. (2004). "Fundamental analysis for visible-light communication system using LED lights." IEEE Transactions on Consumer Electronics, 50(1), 100-107.</a:t>
            </a:r>
            <a:endParaRPr/>
          </a:p>
          <a:p>
            <a:pPr indent="-210312" lvl="0" marL="365760" rtl="0" algn="l">
              <a:lnSpc>
                <a:spcPct val="100000"/>
              </a:lnSpc>
              <a:spcBef>
                <a:spcPts val="600"/>
              </a:spcBef>
              <a:spcAft>
                <a:spcPts val="0"/>
              </a:spcAft>
              <a:buSzPct val="79999"/>
              <a:buNone/>
            </a:pPr>
            <a:r>
              <a:t/>
            </a:r>
            <a:endParaRPr sz="3600"/>
          </a:p>
          <a:p>
            <a:pPr indent="-283464" lvl="0" marL="365760" rtl="0" algn="l">
              <a:lnSpc>
                <a:spcPct val="100000"/>
              </a:lnSpc>
              <a:spcBef>
                <a:spcPts val="600"/>
              </a:spcBef>
              <a:spcAft>
                <a:spcPts val="0"/>
              </a:spcAft>
              <a:buSzPct val="79999"/>
              <a:buChar char="⚫"/>
            </a:pPr>
            <a:r>
              <a:rPr lang="en-US" sz="3600"/>
              <a:t>Chowdhury, F. H., Islam, M. S., Haas, H., &amp; Alamri, O. (2015). "Secrecy Performance of a Mixed RF/FSO System with Outdated CSI over κ-μ Shadowed Fading Channels." IEEE Transactions on Wireless Communications, 14(9), 5211-5223.</a:t>
            </a:r>
            <a:endParaRPr/>
          </a:p>
          <a:p>
            <a:pPr indent="-210312" lvl="0" marL="365760" rtl="0" algn="l">
              <a:lnSpc>
                <a:spcPct val="100000"/>
              </a:lnSpc>
              <a:spcBef>
                <a:spcPts val="600"/>
              </a:spcBef>
              <a:spcAft>
                <a:spcPts val="0"/>
              </a:spcAft>
              <a:buSzPct val="79999"/>
              <a:buNone/>
            </a:pPr>
            <a:r>
              <a:t/>
            </a:r>
            <a:endParaRPr sz="3600"/>
          </a:p>
          <a:p>
            <a:pPr indent="-283464" lvl="0" marL="365760" rtl="0" algn="l">
              <a:lnSpc>
                <a:spcPct val="100000"/>
              </a:lnSpc>
              <a:spcBef>
                <a:spcPts val="600"/>
              </a:spcBef>
              <a:spcAft>
                <a:spcPts val="0"/>
              </a:spcAft>
              <a:buSzPct val="79999"/>
              <a:buChar char="⚫"/>
            </a:pPr>
            <a:r>
              <a:rPr lang="en-US" sz="3600"/>
              <a:t> Li, H., Huang, J., &amp; Chen, J. (2015). "Carrierless amplitude and phase modulation for indoor visible light communications." Journal of Lightwave Technology, 33(16), 3438-3445.</a:t>
            </a:r>
            <a:endParaRPr/>
          </a:p>
          <a:p>
            <a:pPr indent="-210312" lvl="0" marL="365760" rtl="0" algn="l">
              <a:lnSpc>
                <a:spcPct val="100000"/>
              </a:lnSpc>
              <a:spcBef>
                <a:spcPts val="600"/>
              </a:spcBef>
              <a:spcAft>
                <a:spcPts val="0"/>
              </a:spcAft>
              <a:buSzPct val="79999"/>
              <a:buNone/>
            </a:pPr>
            <a:r>
              <a:t/>
            </a:r>
            <a:endParaRPr sz="3600"/>
          </a:p>
          <a:p>
            <a:pPr indent="-218439" lvl="0" marL="365760" rtl="0" algn="l">
              <a:lnSpc>
                <a:spcPct val="100000"/>
              </a:lnSpc>
              <a:spcBef>
                <a:spcPts val="6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REFERENCES</a:t>
            </a:r>
            <a:endParaRPr/>
          </a:p>
        </p:txBody>
      </p:sp>
      <p:sp>
        <p:nvSpPr>
          <p:cNvPr id="345" name="Google Shape;345;p43"/>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62500" lnSpcReduction="20000"/>
          </a:bodyPr>
          <a:lstStyle/>
          <a:p>
            <a:pPr indent="0" lvl="0" marL="82296" rtl="0" algn="l">
              <a:lnSpc>
                <a:spcPct val="100000"/>
              </a:lnSpc>
              <a:spcBef>
                <a:spcPts val="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sz="3200"/>
              <a:t>Tsonev, D., Videv, S., Haas, H., &amp; Chun, H. (2016). "Towards a 100 Gb/s visible light wireless access network." Optics Express, 23(2), 1627-1637.</a:t>
            </a:r>
            <a:endParaRPr/>
          </a:p>
          <a:p>
            <a:pPr indent="-181864" lvl="0" marL="365760" rtl="0" algn="l">
              <a:lnSpc>
                <a:spcPct val="100000"/>
              </a:lnSpc>
              <a:spcBef>
                <a:spcPts val="600"/>
              </a:spcBef>
              <a:spcAft>
                <a:spcPts val="0"/>
              </a:spcAft>
              <a:buSzPct val="80000"/>
              <a:buNone/>
            </a:pPr>
            <a:r>
              <a:t/>
            </a:r>
            <a:endParaRPr sz="3200"/>
          </a:p>
          <a:p>
            <a:pPr indent="-283464" lvl="0" marL="365760" rtl="0" algn="l">
              <a:lnSpc>
                <a:spcPct val="100000"/>
              </a:lnSpc>
              <a:spcBef>
                <a:spcPts val="600"/>
              </a:spcBef>
              <a:spcAft>
                <a:spcPts val="0"/>
              </a:spcAft>
              <a:buSzPct val="80000"/>
              <a:buChar char="⚫"/>
            </a:pPr>
            <a:r>
              <a:rPr lang="en-US" sz="3200"/>
              <a:t>Armstrong, J., Wang, Z., &amp; Xu, X. (2015). "Experimental demonstration of real-time MIMO-OFDM visible light communications." Journal of Lightwave Technology, 33(5), 993-1001.</a:t>
            </a:r>
            <a:endParaRPr/>
          </a:p>
          <a:p>
            <a:pPr indent="-181864" lvl="0" marL="365760" rtl="0" algn="l">
              <a:lnSpc>
                <a:spcPct val="100000"/>
              </a:lnSpc>
              <a:spcBef>
                <a:spcPts val="600"/>
              </a:spcBef>
              <a:spcAft>
                <a:spcPts val="0"/>
              </a:spcAft>
              <a:buSzPct val="80000"/>
              <a:buNone/>
            </a:pPr>
            <a:r>
              <a:t/>
            </a:r>
            <a:endParaRPr sz="3200"/>
          </a:p>
          <a:p>
            <a:pPr indent="-283464" lvl="0" marL="365760" rtl="0" algn="l">
              <a:lnSpc>
                <a:spcPct val="100000"/>
              </a:lnSpc>
              <a:spcBef>
                <a:spcPts val="600"/>
              </a:spcBef>
              <a:spcAft>
                <a:spcPts val="0"/>
              </a:spcAft>
              <a:buSzPct val="80000"/>
              <a:buChar char="⚫"/>
            </a:pPr>
            <a:r>
              <a:rPr lang="en-US" sz="3200"/>
              <a:t>Vucic, J., Langer, K. D., &amp; Narmanlioglu, O. (2017). "Segmented LED-based optical camera communications." IEEE Journal of Selected Topics in Quantum Electronics, 23(6), 1-8.</a:t>
            </a:r>
            <a:endParaRPr/>
          </a:p>
          <a:p>
            <a:pPr indent="-181864" lvl="0" marL="365760" rtl="0" algn="l">
              <a:lnSpc>
                <a:spcPct val="100000"/>
              </a:lnSpc>
              <a:spcBef>
                <a:spcPts val="600"/>
              </a:spcBef>
              <a:spcAft>
                <a:spcPts val="0"/>
              </a:spcAft>
              <a:buSzPct val="80000"/>
              <a:buNone/>
            </a:pPr>
            <a:r>
              <a:t/>
            </a:r>
            <a:endParaRPr sz="3200"/>
          </a:p>
          <a:p>
            <a:pPr indent="-283464" lvl="0" marL="365760" rtl="0" algn="l">
              <a:lnSpc>
                <a:spcPct val="100000"/>
              </a:lnSpc>
              <a:spcBef>
                <a:spcPts val="600"/>
              </a:spcBef>
              <a:spcAft>
                <a:spcPts val="0"/>
              </a:spcAft>
              <a:buSzPct val="80000"/>
              <a:buChar char="⚫"/>
            </a:pPr>
            <a:r>
              <a:rPr lang="en-US" sz="3200"/>
              <a:t> Al-Hameed, A. S., Rahman, M. T., Al-Gumaei, Y. A., &amp; Islam, M. T. (2017). "Performance analysis of indoor visible light communication systems under different modulation schemes in the presence of artificial light interference." IET Communications, 11(3), 366-372.</a:t>
            </a:r>
            <a:endParaRPr/>
          </a:p>
          <a:p>
            <a:pPr indent="-181864" lvl="0" marL="365760" rtl="0" algn="l">
              <a:lnSpc>
                <a:spcPct val="100000"/>
              </a:lnSpc>
              <a:spcBef>
                <a:spcPts val="600"/>
              </a:spcBef>
              <a:spcAft>
                <a:spcPts val="0"/>
              </a:spcAft>
              <a:buSzPct val="80000"/>
              <a:buNone/>
            </a:pPr>
            <a:r>
              <a:t/>
            </a:r>
            <a:endParaRPr sz="3200"/>
          </a:p>
          <a:p>
            <a:pPr indent="-181864" lvl="0" marL="365760" rtl="0" algn="l">
              <a:lnSpc>
                <a:spcPct val="100000"/>
              </a:lnSpc>
              <a:spcBef>
                <a:spcPts val="6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REFERENCES</a:t>
            </a:r>
            <a:endParaRPr/>
          </a:p>
        </p:txBody>
      </p:sp>
      <p:sp>
        <p:nvSpPr>
          <p:cNvPr id="351" name="Google Shape;351;p44"/>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25000" lnSpcReduction="20000"/>
          </a:bodyPr>
          <a:lstStyle/>
          <a:p>
            <a:pPr indent="0" lvl="0" marL="82296" rtl="0" algn="l">
              <a:lnSpc>
                <a:spcPct val="100000"/>
              </a:lnSpc>
              <a:spcBef>
                <a:spcPts val="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sz="4000"/>
              <a:t>21. Safari, M., Kazemi, H., &amp; Haas, H. (2019). "Optimal Beamforming for Hybrid VLC/RF Downlink Multi-User MIMO Systems." IEEE Transactions on Wireless Communications, 18(1), 525-540.</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22. Tsonev, D., Videv, S., Haas, H., &amp; Elgala, H. (2015). "Towards a 10 Gb/s visible light wireless access network." Optics Express, 23(2), 1627-1637.</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23. Karunatilaka, D., Rajbhandari, S., Bowers, C., &amp; Little, T. D. (2014). "Indoor positioning system based on visible light communication." In 2014 IEEE International Conference on Communication Systems (ICCS) (pp. 161-165). IEEE.</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24. Chun, H., Tsonev, D., &amp; Haas, H. (2017). "On the Performance of an Asynchronous Visible Light Communication Link using On-Off Keying." IEEE Communications Letters, 21(8), 1713-1716.</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25. Muhaidat, S., &amp; Sofotasios, P. C. (2016). "Secure Communication in Visible Light Communication Networks." IEEE Transactions on Wireless Communications, 15(6), 3952-3964.</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26. Kazemi, H., Safari, M., &amp; Haas, H. (2018). "Resource Allocation for VLC-Based Downlink MIMO Systems with QoS Guarantees." IEEE Transactions on Wireless Communications, 17(6), 3739-3753.</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27. Arfaoui, M. A., Elgala, H., &amp; Haas, H. (2019). "On the potential of Li-Fi to support multiuser MIMO." IEEE Transactions on Wireless Communications, 18(1), 424-439.</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28. Zeng, Z., &amp; Haas, H. (2019). "Experimental demonstration of indoor VLC multi-user communication using a CMOS SPAD array." Optics Express, 27(20), 27803-27811.</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29. Komine, T., &amp; Haruyama, S. (2004). "Improvement of transmission data rate by using adaptive array antenna for visible light communication system." In Vehicular Technology Conference, 2004. VTC2004-Fall. 2004 IEEE 60th (Vol. 1, pp. 647-651). IEEE.</a:t>
            </a:r>
            <a:endParaRPr/>
          </a:p>
          <a:p>
            <a:pPr indent="-232664" lvl="0" marL="365760" rtl="0" algn="l">
              <a:lnSpc>
                <a:spcPct val="100000"/>
              </a:lnSpc>
              <a:spcBef>
                <a:spcPts val="600"/>
              </a:spcBef>
              <a:spcAft>
                <a:spcPts val="0"/>
              </a:spcAft>
              <a:buSzPct val="80000"/>
              <a:buNone/>
            </a:pPr>
            <a:r>
              <a:t/>
            </a:r>
            <a:endParaRPr sz="4000"/>
          </a:p>
          <a:p>
            <a:pPr indent="-283464" lvl="0" marL="365760" rtl="0" algn="l">
              <a:lnSpc>
                <a:spcPct val="100000"/>
              </a:lnSpc>
              <a:spcBef>
                <a:spcPts val="600"/>
              </a:spcBef>
              <a:spcAft>
                <a:spcPts val="0"/>
              </a:spcAft>
              <a:buSzPct val="80000"/>
              <a:buChar char="⚫"/>
            </a:pPr>
            <a:r>
              <a:rPr lang="en-US" sz="4000"/>
              <a:t>30. Chen, J., Cheng, Y., &amp; Chi, N. (2014). "Adaptive power control scheme for indoor visible light communication systems." IEEE Photonics Journal, 6(3), 1-12.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INTRODUCTION</a:t>
            </a:r>
            <a:endParaRPr/>
          </a:p>
        </p:txBody>
      </p:sp>
      <p:sp>
        <p:nvSpPr>
          <p:cNvPr id="125" name="Google Shape;125;p5"/>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fontScale="62500" lnSpcReduction="20000"/>
          </a:bodyPr>
          <a:lstStyle/>
          <a:p>
            <a:pPr indent="-283464" lvl="0" marL="365760" rtl="0" algn="l">
              <a:lnSpc>
                <a:spcPct val="100000"/>
              </a:lnSpc>
              <a:spcBef>
                <a:spcPts val="0"/>
              </a:spcBef>
              <a:spcAft>
                <a:spcPts val="0"/>
              </a:spcAft>
              <a:buSzPct val="80000"/>
              <a:buChar char="⚫"/>
            </a:pPr>
            <a:r>
              <a:rPr b="0" i="0" lang="en-US">
                <a:latin typeface="Arial"/>
                <a:ea typeface="Arial"/>
                <a:cs typeface="Arial"/>
                <a:sym typeface="Arial"/>
              </a:rPr>
              <a:t>One of the key advantages of LiFi is its ability to provide highly localized and secure communication within confined indoor spaces, making it ideal for environments where privacy and data security are paramount. By harnessing the power of light, LiFi can deliver high-speed internet access in areas where traditional wireless technologies face challenges, such as densely populated office buildings, hospitals, schools, and manufacturing facilities.</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In this paper, we explore the concept of "Enlightened Connections" – the seamless integration of LiFi technology into indoor networking environments to enable efficient, reliable, and secure communication. We delve into the underlying principles of LiFi technology, including modulation techniques, channel characteristics, and deployment considerations. Additionally, we discuss the potential applications of LiFi in various indoor settings, ranging from smart homes and offices to public transportation and retail spaces.</a:t>
            </a:r>
            <a:endParaRPr/>
          </a:p>
          <a:p>
            <a:pPr indent="-283464" lvl="0" marL="365760" rtl="0" algn="l">
              <a:lnSpc>
                <a:spcPct val="100000"/>
              </a:lnSpc>
              <a:spcBef>
                <a:spcPts val="600"/>
              </a:spcBef>
              <a:spcAft>
                <a:spcPts val="0"/>
              </a:spcAft>
              <a:buSzPct val="80000"/>
              <a:buChar char="⚫"/>
            </a:pPr>
            <a:r>
              <a:rPr b="0" i="0" lang="en-US">
                <a:latin typeface="Arial"/>
                <a:ea typeface="Arial"/>
                <a:cs typeface="Arial"/>
                <a:sym typeface="Arial"/>
              </a:rPr>
              <a:t>Through a comprehensive review of existing research and real-world implementations, we aim to highlight the transformative impact of LiFi on indoor networking and its potential to revolutionize the way we connect and communicate in the digital age. As we embark on this journey towards enlightened connections, we envision a future where LiFi technology unlocks new possibilities for seamless, high-speed wireless communication, enhancing productivity, efficiency, and connectivity for all.</a:t>
            </a:r>
            <a:endParaRPr/>
          </a:p>
          <a:p>
            <a:pPr indent="-181864" lvl="0" marL="365760" rtl="0" algn="l">
              <a:lnSpc>
                <a:spcPct val="100000"/>
              </a:lnSpc>
              <a:spcBef>
                <a:spcPts val="600"/>
              </a:spcBef>
              <a:spcAft>
                <a:spcPts val="0"/>
              </a:spcAft>
              <a:buSzPct val="8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6"/>
          <p:cNvPicPr preferRelativeResize="0"/>
          <p:nvPr>
            <p:ph idx="1" type="body"/>
          </p:nvPr>
        </p:nvPicPr>
        <p:blipFill rotWithShape="1">
          <a:blip r:embed="rId3">
            <a:alphaModFix/>
          </a:blip>
          <a:srcRect b="0" l="0" r="0" t="0"/>
          <a:stretch/>
        </p:blipFill>
        <p:spPr>
          <a:xfrm>
            <a:off x="3040856" y="2228850"/>
            <a:ext cx="7743825" cy="3238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1853184" y="2621598"/>
            <a:ext cx="999744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entury Gothic"/>
              <a:buNone/>
            </a:pPr>
            <a:r>
              <a:rPr lang="en-US"/>
              <a:t>LITERATURE REVIEW</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41" name="Google Shape;141;p8"/>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u="none" cap="none" strike="noStrike"/>
                        <a:t>Title</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Li-Fi: A Revolution in Wireless Networking </a:t>
                      </a:r>
                      <a:endParaRPr sz="1800"/>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Century Gothic"/>
                          <a:ea typeface="Century Gothic"/>
                          <a:cs typeface="Century Gothic"/>
                          <a:sym typeface="Century Gothic"/>
                        </a:rPr>
                        <a:t>Modulation Techniques, Signal Processing , Channel Modeling, Networking Protocols, System Integration and Implementation</a:t>
                      </a:r>
                      <a:endParaRPr sz="1600"/>
                    </a:p>
                  </a:txBody>
                  <a:tcPr marT="45725" marB="45725" marR="91450" marL="91450"/>
                </a:tc>
                <a:tc>
                  <a:txBody>
                    <a:bodyPr/>
                    <a:lstStyle/>
                    <a:p>
                      <a:pPr indent="0" lvl="0" marL="0" marR="0" rtl="0" algn="l">
                        <a:spcBef>
                          <a:spcPts val="0"/>
                        </a:spcBef>
                        <a:spcAft>
                          <a:spcPts val="0"/>
                        </a:spcAft>
                        <a:buNone/>
                      </a:pPr>
                      <a:r>
                        <a:rPr lang="en-US" sz="1600"/>
                        <a:t>ICMN-2K19</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i="0" lang="en-US" sz="1200">
                          <a:solidFill>
                            <a:schemeClr val="dk1"/>
                          </a:solidFill>
                          <a:latin typeface="Century Gothic"/>
                          <a:ea typeface="Century Gothic"/>
                          <a:cs typeface="Century Gothic"/>
                          <a:sym typeface="Century Gothic"/>
                        </a:rPr>
                        <a:t>Overview of Li-Fi technology, including its principles, applications, advantages, and challenges. The contribution of the paper may lie in disseminating knowledge about Li-Fi technology, highlighting its potential to revolutionize wireless networking by leveraging visible light for high-speed communication in various indoor environments.</a:t>
                      </a:r>
                      <a:endParaRPr/>
                    </a:p>
                    <a:p>
                      <a:pPr indent="0" lvl="0" marL="0" marR="0" rtl="0" algn="l">
                        <a:spcBef>
                          <a:spcPts val="0"/>
                        </a:spcBef>
                        <a:spcAft>
                          <a:spcPts val="0"/>
                        </a:spcAft>
                        <a:buNone/>
                      </a:pPr>
                      <a:br>
                        <a:rPr b="0" i="0" lang="en-US" sz="1050">
                          <a:solidFill>
                            <a:schemeClr val="dk1"/>
                          </a:solidFill>
                          <a:latin typeface="Century Gothic"/>
                          <a:ea typeface="Century Gothic"/>
                          <a:cs typeface="Century Gothic"/>
                          <a:sym typeface="Century Gothic"/>
                        </a:rPr>
                      </a:br>
                      <a:endParaRPr sz="1050"/>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Century Gothic"/>
                          <a:ea typeface="Century Gothic"/>
                          <a:cs typeface="Century Gothic"/>
                          <a:sym typeface="Century Gothic"/>
                        </a:rPr>
                        <a:t>high data rates, increased security, immunity to electromagnetic interference, and potential for efficient spectrum utilization.</a:t>
                      </a:r>
                      <a:endParaRPr sz="1600"/>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Century Gothic"/>
                          <a:ea typeface="Century Gothic"/>
                          <a:cs typeface="Century Gothic"/>
                          <a:sym typeface="Century Gothic"/>
                        </a:rPr>
                        <a:t>limited range, line-of-sight requirements, susceptibility to ambient light interference, and higher implementation costs compared to traditional RF-based technologies.</a:t>
                      </a:r>
                      <a:endParaRPr sz="16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1914144" y="274638"/>
            <a:ext cx="9997440" cy="69574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entury Gothic"/>
              <a:buNone/>
            </a:pPr>
            <a:r>
              <a:rPr lang="en-US"/>
              <a:t>REVIEW OF LITERATURE</a:t>
            </a:r>
            <a:endParaRPr/>
          </a:p>
        </p:txBody>
      </p:sp>
      <p:graphicFrame>
        <p:nvGraphicFramePr>
          <p:cNvPr id="147" name="Google Shape;147;p9"/>
          <p:cNvGraphicFramePr/>
          <p:nvPr/>
        </p:nvGraphicFramePr>
        <p:xfrm>
          <a:off x="1625275" y="258769"/>
          <a:ext cx="3000000" cy="3000000"/>
        </p:xfrm>
        <a:graphic>
          <a:graphicData uri="http://schemas.openxmlformats.org/drawingml/2006/table">
            <a:tbl>
              <a:tblPr bandRow="1" firstRow="1">
                <a:noFill/>
                <a:tableStyleId>{EF3E4860-E3EE-4473-A067-B0DF49108A2B}</a:tableStyleId>
              </a:tblPr>
              <a:tblGrid>
                <a:gridCol w="1666075"/>
                <a:gridCol w="2101725"/>
                <a:gridCol w="1230425"/>
                <a:gridCol w="1666075"/>
                <a:gridCol w="1666075"/>
                <a:gridCol w="1666075"/>
              </a:tblGrid>
              <a:tr h="2120625">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Algorithm/</a:t>
                      </a:r>
                      <a:endParaRPr/>
                    </a:p>
                    <a:p>
                      <a:pPr indent="0" lvl="0" marL="0" marR="0" rtl="0" algn="l">
                        <a:spcBef>
                          <a:spcPts val="0"/>
                        </a:spcBef>
                        <a:spcAft>
                          <a:spcPts val="0"/>
                        </a:spcAft>
                        <a:buNone/>
                      </a:pPr>
                      <a:r>
                        <a:rPr lang="en-US" sz="1800"/>
                        <a:t>methodologies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Ref. No &amp; Year of Publication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Outcome/</a:t>
                      </a:r>
                      <a:endParaRPr/>
                    </a:p>
                    <a:p>
                      <a:pPr indent="0" lvl="0" marL="0" marR="0" rtl="0" algn="l">
                        <a:spcBef>
                          <a:spcPts val="0"/>
                        </a:spcBef>
                        <a:spcAft>
                          <a:spcPts val="0"/>
                        </a:spcAft>
                        <a:buNone/>
                      </a:pPr>
                      <a:r>
                        <a:rPr lang="en-US" sz="1800"/>
                        <a:t>Contribution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Limitations</a:t>
                      </a:r>
                      <a:endParaRPr sz="1800"/>
                    </a:p>
                    <a:p>
                      <a:pPr indent="0" lvl="0" marL="0" marR="0" rtl="0" algn="l">
                        <a:spcBef>
                          <a:spcPts val="0"/>
                        </a:spcBef>
                        <a:spcAft>
                          <a:spcPts val="0"/>
                        </a:spcAft>
                        <a:buNone/>
                      </a:pPr>
                      <a:r>
                        <a:t/>
                      </a:r>
                      <a:endParaRPr sz="1800"/>
                    </a:p>
                  </a:txBody>
                  <a:tcPr marT="45725" marB="45725" marR="91450" marL="91450"/>
                </a:tc>
              </a:tr>
              <a:tr h="4310650">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Introduction to indoor networking concepts and</a:t>
                      </a:r>
                      <a:endParaRPr/>
                    </a:p>
                    <a:p>
                      <a:pPr indent="0" lvl="0" marL="0" marR="0" rtl="0" algn="l">
                        <a:lnSpc>
                          <a:spcPct val="100000"/>
                        </a:lnSpc>
                        <a:spcBef>
                          <a:spcPts val="0"/>
                        </a:spcBef>
                        <a:spcAft>
                          <a:spcPts val="0"/>
                        </a:spcAft>
                        <a:buClr>
                          <a:schemeClr val="dk1"/>
                        </a:buClr>
                        <a:buSzPts val="1800"/>
                        <a:buFont typeface="Century Gothic"/>
                        <a:buNone/>
                      </a:pPr>
                      <a:r>
                        <a:rPr lang="en-US" sz="1800"/>
                        <a:t>challenges in LiFi</a:t>
                      </a:r>
                      <a:endParaRPr sz="1800"/>
                    </a:p>
                  </a:txBody>
                  <a:tcPr marT="45725" marB="45725" marR="91450" marL="91450"/>
                </a:tc>
                <a:tc>
                  <a:txBody>
                    <a:bodyPr/>
                    <a:lstStyle/>
                    <a:p>
                      <a:pPr indent="0" lvl="0" marL="0" marR="0" rtl="0" algn="l">
                        <a:spcBef>
                          <a:spcPts val="0"/>
                        </a:spcBef>
                        <a:spcAft>
                          <a:spcPts val="0"/>
                        </a:spcAft>
                        <a:buNone/>
                      </a:pPr>
                      <a:r>
                        <a:rPr lang="en-US" sz="1600"/>
                        <a:t>SDN(Software defined networking),CDF(   Cumilative Distribution Function)</a:t>
                      </a:r>
                      <a:endParaRPr/>
                    </a:p>
                  </a:txBody>
                  <a:tcPr marT="45725" marB="45725" marR="91450" marL="91450"/>
                </a:tc>
                <a:tc>
                  <a:txBody>
                    <a:bodyPr/>
                    <a:lstStyle/>
                    <a:p>
                      <a:pPr indent="0" lvl="0" marL="0" marR="0" rtl="0" algn="l">
                        <a:spcBef>
                          <a:spcPts val="0"/>
                        </a:spcBef>
                        <a:spcAft>
                          <a:spcPts val="0"/>
                        </a:spcAft>
                        <a:buNone/>
                      </a:pPr>
                      <a:r>
                        <a:rPr lang="en-US" sz="1400"/>
                        <a:t>A190 Vol. 12, No. 2 / February 2020 / Journal of Optical Communications and Networking</a:t>
                      </a:r>
                      <a:endParaRPr sz="1400"/>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entury Gothic"/>
                          <a:ea typeface="Century Gothic"/>
                          <a:cs typeface="Century Gothic"/>
                          <a:sym typeface="Century Gothic"/>
                        </a:rPr>
                        <a:t>Introduction of LiFi Technology, Challenges in Indoor Networking, Proposed Solutions or Approaches, </a:t>
                      </a:r>
                      <a:br>
                        <a:rPr b="0" i="0" lang="en-US" sz="1050">
                          <a:solidFill>
                            <a:schemeClr val="dk1"/>
                          </a:solidFill>
                          <a:latin typeface="Century Gothic"/>
                          <a:ea typeface="Century Gothic"/>
                          <a:cs typeface="Century Gothic"/>
                          <a:sym typeface="Century Gothic"/>
                        </a:rPr>
                      </a:br>
                      <a:r>
                        <a:rPr b="0" i="0" lang="en-US" sz="1400">
                          <a:solidFill>
                            <a:schemeClr val="dk1"/>
                          </a:solidFill>
                          <a:latin typeface="Century Gothic"/>
                          <a:ea typeface="Century Gothic"/>
                          <a:cs typeface="Century Gothic"/>
                          <a:sym typeface="Century Gothic"/>
                        </a:rPr>
                        <a:t>Future Directions and Research Opportunities</a:t>
                      </a:r>
                      <a:endParaRPr sz="105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entury Gothic"/>
                        <a:buNone/>
                      </a:pPr>
                      <a:r>
                        <a:rPr lang="en-US" sz="1600"/>
                        <a:t>Beneficial in dense environments, frequency reuse gains in small area, high data rates using adaptive modulation and codding techniques, building ultra dense networks.</a:t>
                      </a:r>
                      <a:endParaRPr/>
                    </a:p>
                    <a:p>
                      <a:pPr indent="0" lvl="0" marL="0" marR="0" rtl="0" algn="l">
                        <a:spcBef>
                          <a:spcPts val="0"/>
                        </a:spcBef>
                        <a:spcAft>
                          <a:spcPts val="0"/>
                        </a:spcAft>
                        <a:buNone/>
                      </a:pPr>
                      <a:r>
                        <a:rPr b="0" i="0" lang="en-US" sz="1600">
                          <a:solidFill>
                            <a:schemeClr val="dk1"/>
                          </a:solidFill>
                          <a:latin typeface="Century Gothic"/>
                          <a:ea typeface="Century Gothic"/>
                          <a:cs typeface="Century Gothic"/>
                          <a:sym typeface="Century Gothic"/>
                        </a:rPr>
                        <a:t>.</a:t>
                      </a:r>
                      <a:endParaRPr sz="1600"/>
                    </a:p>
                  </a:txBody>
                  <a:tcPr marT="45725" marB="45725" marR="91450" marL="91450"/>
                </a:tc>
                <a:tc>
                  <a:txBody>
                    <a:bodyPr/>
                    <a:lstStyle/>
                    <a:p>
                      <a:pPr indent="0" lvl="0" marL="0" marR="0" rtl="0" algn="l">
                        <a:spcBef>
                          <a:spcPts val="0"/>
                        </a:spcBef>
                        <a:spcAft>
                          <a:spcPts val="0"/>
                        </a:spcAft>
                        <a:buNone/>
                      </a:pPr>
                      <a:r>
                        <a:rPr lang="en-US" sz="1600"/>
                        <a:t>Requirment of new optical devices, Scientif challenges to improve LIFI systems for IR, Visible light domains,</a:t>
                      </a:r>
                      <a:endParaRPr/>
                    </a:p>
                    <a:p>
                      <a:pPr indent="0" lvl="0" marL="0" marR="0" rtl="0" algn="l">
                        <a:spcBef>
                          <a:spcPts val="0"/>
                        </a:spcBef>
                        <a:spcAft>
                          <a:spcPts val="0"/>
                        </a:spcAft>
                        <a:buNone/>
                      </a:pPr>
                      <a:r>
                        <a:rPr lang="en-US" sz="1600"/>
                        <a:t>Lower than VLC transmissions speed.</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Idea design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2024-02-27T13:59:33Z</dcterms:created>
  <dc:creator>neeraj amadalapalli</dc:creator>
</cp:coreProperties>
</file>