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italic.fntdata"/><Relationship Id="rId21" Type="http://schemas.openxmlformats.org/officeDocument/2006/relationships/slide" Target="slides/slide16.xml"/><Relationship Id="rId43" Type="http://schemas.openxmlformats.org/officeDocument/2006/relationships/font" Target="fonts/Robo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70a91acd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70a91acd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70a91acd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70a91acd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70a91acd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70a91acd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70a91acd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70a91acd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70a91acd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70a91acd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70a91acd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70a91acd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70a91acd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70a91acd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940b8f57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940b8f57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70a91acd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70a91acd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940b8f57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940b8f57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70a91acd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70a91acd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70a91acd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70a91acd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940b8f57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940b8f57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70a91acd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70a91acd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940b8f57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940b8f57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940b8f57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940b8f57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70a91acd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70a91acd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70a91acd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70a91acd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70a91acd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270a91acd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70a91acd8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70a91acd8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270a91acd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270a91acd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70a91ac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70a91ac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70a91acd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270a91acd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70a91acd8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70a91acd8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270a91acd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270a91acd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940b8f57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940b8f57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70a91acd8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270a91acd8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70a91acd8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270a91acd8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940b8f57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2940b8f57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70a91acd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70a91acd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70a91acd8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70a91acd8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70a91acd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70a91acd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70a91acd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70a91acd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70a91acd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70a91acd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70a91acd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70a91acd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iq.opengenus.org/resnet/" TargetMode="External"/><Relationship Id="rId4" Type="http://schemas.openxmlformats.org/officeDocument/2006/relationships/hyperlink" Target="https://viso.ai/deep-learning/ann-and-cnn-analyzing-differences-and-similarities/" TargetMode="External"/><Relationship Id="rId5"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jp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jp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jp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jp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jp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jp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862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080"/>
              <a:t>FACIAL EXPRESSION ANALYSIS WITH                                                                    SMART SONG PLAYER</a:t>
            </a:r>
            <a:endParaRPr sz="3080"/>
          </a:p>
          <a:p>
            <a:pPr indent="0" lvl="0" marL="0" rtl="0" algn="l">
              <a:spcBef>
                <a:spcPts val="0"/>
              </a:spcBef>
              <a:spcAft>
                <a:spcPts val="0"/>
              </a:spcAft>
              <a:buSzPts val="990"/>
              <a:buNone/>
            </a:pPr>
            <a:r>
              <a:t/>
            </a:r>
            <a:endParaRPr sz="3080"/>
          </a:p>
          <a:p>
            <a:pPr indent="0" lvl="0" marL="0" rtl="0" algn="l">
              <a:spcBef>
                <a:spcPts val="0"/>
              </a:spcBef>
              <a:spcAft>
                <a:spcPts val="0"/>
              </a:spcAft>
              <a:buSzPts val="990"/>
              <a:buNone/>
            </a:pPr>
            <a:r>
              <a:rPr lang="en" sz="3080"/>
              <a:t> </a:t>
            </a:r>
            <a:endParaRPr sz="3080"/>
          </a:p>
        </p:txBody>
      </p:sp>
      <p:sp>
        <p:nvSpPr>
          <p:cNvPr id="55" name="Google Shape;55;p13"/>
          <p:cNvSpPr txBox="1"/>
          <p:nvPr>
            <p:ph idx="1" type="subTitle"/>
          </p:nvPr>
        </p:nvSpPr>
        <p:spPr>
          <a:xfrm>
            <a:off x="311700" y="2346725"/>
            <a:ext cx="8520600" cy="25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a:t>
            </a:r>
            <a:r>
              <a:rPr b="1" lang="en" sz="2100"/>
              <a:t> </a:t>
            </a:r>
            <a:endParaRPr b="1" sz="2100"/>
          </a:p>
          <a:p>
            <a:pPr indent="0" lvl="0" marL="0" rtl="0" algn="ctr">
              <a:spcBef>
                <a:spcPts val="0"/>
              </a:spcBef>
              <a:spcAft>
                <a:spcPts val="0"/>
              </a:spcAft>
              <a:buNone/>
            </a:pPr>
            <a:r>
              <a:rPr b="1" lang="en" sz="2100"/>
              <a:t>      Vadlamudi Sa</a:t>
            </a:r>
            <a:r>
              <a:rPr b="1" lang="en" sz="2100"/>
              <a:t>i Lokesh(RA1811027010069)</a:t>
            </a:r>
            <a:endParaRPr b="1" sz="2100"/>
          </a:p>
          <a:p>
            <a:pPr indent="0" lvl="0" marL="0" rtl="0" algn="l">
              <a:spcBef>
                <a:spcPts val="0"/>
              </a:spcBef>
              <a:spcAft>
                <a:spcPts val="0"/>
              </a:spcAft>
              <a:buNone/>
            </a:pPr>
            <a:r>
              <a:rPr b="1" lang="en" sz="2100"/>
              <a:t>                        </a:t>
            </a:r>
            <a:r>
              <a:rPr b="1" lang="en" sz="2100"/>
              <a:t>Kotha Sai Narasimha Rao(RA1811027010070)</a:t>
            </a:r>
            <a:endParaRPr b="1" sz="2100"/>
          </a:p>
          <a:p>
            <a:pPr indent="0" lvl="0" marL="0" rtl="0" algn="l">
              <a:spcBef>
                <a:spcPts val="0"/>
              </a:spcBef>
              <a:spcAft>
                <a:spcPts val="0"/>
              </a:spcAft>
              <a:buNone/>
            </a:pPr>
            <a:r>
              <a:rPr b="1" lang="en" sz="2100"/>
              <a:t>                                         Guide: Dr.L. Anand</a:t>
            </a:r>
            <a:endParaRPr b="1" sz="2100"/>
          </a:p>
        </p:txBody>
      </p:sp>
      <p:pic>
        <p:nvPicPr>
          <p:cNvPr id="56" name="Google Shape;56;p13"/>
          <p:cNvPicPr preferRelativeResize="0"/>
          <p:nvPr/>
        </p:nvPicPr>
        <p:blipFill>
          <a:blip r:embed="rId3">
            <a:alphaModFix/>
          </a:blip>
          <a:stretch>
            <a:fillRect/>
          </a:stretch>
        </p:blipFill>
        <p:spPr>
          <a:xfrm>
            <a:off x="201175" y="159175"/>
            <a:ext cx="1485900" cy="638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Comparative Analysis</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800"/>
              <a:buFont typeface="Arial"/>
              <a:buNone/>
            </a:pPr>
            <a:r>
              <a:rPr lang="en"/>
              <a:t>Dlib with HOG:</a:t>
            </a:r>
            <a:endParaRPr/>
          </a:p>
          <a:p>
            <a:pPr indent="0" lvl="0" marL="0" rtl="0" algn="l">
              <a:spcBef>
                <a:spcPts val="1200"/>
              </a:spcBef>
              <a:spcAft>
                <a:spcPts val="0"/>
              </a:spcAft>
              <a:buClr>
                <a:schemeClr val="dk1"/>
              </a:buClr>
              <a:buSzPts val="1800"/>
              <a:buFont typeface="Arial"/>
              <a:buNone/>
            </a:pPr>
            <a:r>
              <a:rPr lang="en"/>
              <a:t>1)It works well for images which the face is close.if the face is bit far it will not detect the face</a:t>
            </a:r>
            <a:endParaRPr/>
          </a:p>
          <a:p>
            <a:pPr indent="0" lvl="0" marL="0" rtl="0" algn="l">
              <a:spcBef>
                <a:spcPts val="1200"/>
              </a:spcBef>
              <a:spcAft>
                <a:spcPts val="0"/>
              </a:spcAft>
              <a:buClr>
                <a:schemeClr val="dk1"/>
              </a:buClr>
              <a:buSzPts val="1800"/>
              <a:buFont typeface="Arial"/>
              <a:buNone/>
            </a:pPr>
            <a:r>
              <a:rPr lang="en"/>
              <a:t>DNN:</a:t>
            </a:r>
            <a:endParaRPr/>
          </a:p>
          <a:p>
            <a:pPr indent="0" lvl="0" marL="0" rtl="0" algn="l">
              <a:spcBef>
                <a:spcPts val="1200"/>
              </a:spcBef>
              <a:spcAft>
                <a:spcPts val="0"/>
              </a:spcAft>
              <a:buClr>
                <a:schemeClr val="dk1"/>
              </a:buClr>
              <a:buSzPts val="1800"/>
              <a:buFont typeface="Arial"/>
              <a:buNone/>
            </a:pPr>
            <a:r>
              <a:rPr lang="en"/>
              <a:t>1)If we talk strictly about face detection its the best out of four but if we talk about frontal face detection HaarCascade is better. In our project in order to predict expression the frontal face has to detect well</a:t>
            </a:r>
            <a:endParaRPr sz="6556"/>
          </a:p>
          <a:p>
            <a:pPr indent="0" lvl="0" marL="0" rtl="0" algn="l">
              <a:spcBef>
                <a:spcPts val="1200"/>
              </a:spcBef>
              <a:spcAft>
                <a:spcPts val="1200"/>
              </a:spcAft>
              <a:buNone/>
            </a:pPr>
            <a:r>
              <a:t/>
            </a:r>
            <a:endParaRPr/>
          </a:p>
        </p:txBody>
      </p:sp>
      <p:pic>
        <p:nvPicPr>
          <p:cNvPr id="122" name="Google Shape;122;p22"/>
          <p:cNvPicPr preferRelativeResize="0"/>
          <p:nvPr/>
        </p:nvPicPr>
        <p:blipFill>
          <a:blip r:embed="rId3">
            <a:alphaModFix/>
          </a:blip>
          <a:stretch>
            <a:fillRect/>
          </a:stretch>
        </p:blipFill>
        <p:spPr>
          <a:xfrm>
            <a:off x="152400" y="152400"/>
            <a:ext cx="1348178" cy="579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LBP CASCADE</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61111"/>
              </a:lnSpc>
              <a:spcBef>
                <a:spcPts val="0"/>
              </a:spcBef>
              <a:spcAft>
                <a:spcPts val="0"/>
              </a:spcAft>
              <a:buNone/>
            </a:pPr>
            <a:r>
              <a:t/>
            </a:r>
            <a:endParaRPr sz="1306"/>
          </a:p>
        </p:txBody>
      </p:sp>
      <p:pic>
        <p:nvPicPr>
          <p:cNvPr id="129" name="Google Shape;129;p23"/>
          <p:cNvPicPr preferRelativeResize="0"/>
          <p:nvPr/>
        </p:nvPicPr>
        <p:blipFill>
          <a:blip r:embed="rId3">
            <a:alphaModFix/>
          </a:blip>
          <a:stretch>
            <a:fillRect/>
          </a:stretch>
        </p:blipFill>
        <p:spPr>
          <a:xfrm>
            <a:off x="311700" y="1103700"/>
            <a:ext cx="7972425" cy="3857676"/>
          </a:xfrm>
          <a:prstGeom prst="rect">
            <a:avLst/>
          </a:prstGeom>
          <a:noFill/>
          <a:ln>
            <a:noFill/>
          </a:ln>
        </p:spPr>
      </p:pic>
      <p:pic>
        <p:nvPicPr>
          <p:cNvPr id="130" name="Google Shape;130;p23"/>
          <p:cNvPicPr preferRelativeResize="0"/>
          <p:nvPr/>
        </p:nvPicPr>
        <p:blipFill>
          <a:blip r:embed="rId4">
            <a:alphaModFix/>
          </a:blip>
          <a:stretch>
            <a:fillRect/>
          </a:stretch>
        </p:blipFill>
        <p:spPr>
          <a:xfrm>
            <a:off x="201175" y="159175"/>
            <a:ext cx="1485900" cy="638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HAARCASCADE</a:t>
            </a:r>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61111"/>
              </a:lnSpc>
              <a:spcBef>
                <a:spcPts val="0"/>
              </a:spcBef>
              <a:spcAft>
                <a:spcPts val="0"/>
              </a:spcAft>
              <a:buNone/>
            </a:pPr>
            <a:r>
              <a:t/>
            </a:r>
            <a:endParaRPr sz="1306"/>
          </a:p>
        </p:txBody>
      </p:sp>
      <p:pic>
        <p:nvPicPr>
          <p:cNvPr id="137" name="Google Shape;137;p24"/>
          <p:cNvPicPr preferRelativeResize="0"/>
          <p:nvPr/>
        </p:nvPicPr>
        <p:blipFill>
          <a:blip r:embed="rId3">
            <a:alphaModFix/>
          </a:blip>
          <a:stretch>
            <a:fillRect/>
          </a:stretch>
        </p:blipFill>
        <p:spPr>
          <a:xfrm>
            <a:off x="204800" y="1206650"/>
            <a:ext cx="8734425" cy="3632150"/>
          </a:xfrm>
          <a:prstGeom prst="rect">
            <a:avLst/>
          </a:prstGeom>
          <a:noFill/>
          <a:ln>
            <a:noFill/>
          </a:ln>
        </p:spPr>
      </p:pic>
      <p:pic>
        <p:nvPicPr>
          <p:cNvPr id="138" name="Google Shape;138;p24"/>
          <p:cNvPicPr preferRelativeResize="0"/>
          <p:nvPr/>
        </p:nvPicPr>
        <p:blipFill>
          <a:blip r:embed="rId4">
            <a:alphaModFix/>
          </a:blip>
          <a:stretch>
            <a:fillRect/>
          </a:stretch>
        </p:blipFill>
        <p:spPr>
          <a:xfrm>
            <a:off x="201175" y="159175"/>
            <a:ext cx="1485900" cy="638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DLIB with HOG</a:t>
            </a:r>
            <a:endParaRPr/>
          </a:p>
        </p:txBody>
      </p:sp>
      <p:sp>
        <p:nvSpPr>
          <p:cNvPr id="144" name="Google Shape;14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61111"/>
              </a:lnSpc>
              <a:spcBef>
                <a:spcPts val="0"/>
              </a:spcBef>
              <a:spcAft>
                <a:spcPts val="0"/>
              </a:spcAft>
              <a:buNone/>
            </a:pPr>
            <a:r>
              <a:t/>
            </a:r>
            <a:endParaRPr sz="1306"/>
          </a:p>
        </p:txBody>
      </p:sp>
      <p:pic>
        <p:nvPicPr>
          <p:cNvPr id="145" name="Google Shape;145;p25"/>
          <p:cNvPicPr preferRelativeResize="0"/>
          <p:nvPr/>
        </p:nvPicPr>
        <p:blipFill>
          <a:blip r:embed="rId3">
            <a:alphaModFix/>
          </a:blip>
          <a:stretch>
            <a:fillRect/>
          </a:stretch>
        </p:blipFill>
        <p:spPr>
          <a:xfrm>
            <a:off x="60950" y="1494378"/>
            <a:ext cx="9144000" cy="3227294"/>
          </a:xfrm>
          <a:prstGeom prst="rect">
            <a:avLst/>
          </a:prstGeom>
          <a:noFill/>
          <a:ln>
            <a:noFill/>
          </a:ln>
        </p:spPr>
      </p:pic>
      <p:pic>
        <p:nvPicPr>
          <p:cNvPr id="146" name="Google Shape;146;p25"/>
          <p:cNvPicPr preferRelativeResize="0"/>
          <p:nvPr/>
        </p:nvPicPr>
        <p:blipFill>
          <a:blip r:embed="rId4">
            <a:alphaModFix/>
          </a:blip>
          <a:stretch>
            <a:fillRect/>
          </a:stretch>
        </p:blipFill>
        <p:spPr>
          <a:xfrm>
            <a:off x="201175" y="159175"/>
            <a:ext cx="1485900" cy="638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DNN</a:t>
            </a:r>
            <a:endParaRPr/>
          </a:p>
        </p:txBody>
      </p:sp>
      <p:sp>
        <p:nvSpPr>
          <p:cNvPr id="152" name="Google Shape;15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61111"/>
              </a:lnSpc>
              <a:spcBef>
                <a:spcPts val="0"/>
              </a:spcBef>
              <a:spcAft>
                <a:spcPts val="0"/>
              </a:spcAft>
              <a:buNone/>
            </a:pPr>
            <a:r>
              <a:t/>
            </a:r>
            <a:endParaRPr sz="1306"/>
          </a:p>
        </p:txBody>
      </p:sp>
      <p:pic>
        <p:nvPicPr>
          <p:cNvPr id="153" name="Google Shape;153;p26"/>
          <p:cNvPicPr preferRelativeResize="0"/>
          <p:nvPr/>
        </p:nvPicPr>
        <p:blipFill>
          <a:blip r:embed="rId3">
            <a:alphaModFix/>
          </a:blip>
          <a:stretch>
            <a:fillRect/>
          </a:stretch>
        </p:blipFill>
        <p:spPr>
          <a:xfrm>
            <a:off x="0" y="1224762"/>
            <a:ext cx="9143999" cy="3035225"/>
          </a:xfrm>
          <a:prstGeom prst="rect">
            <a:avLst/>
          </a:prstGeom>
          <a:noFill/>
          <a:ln>
            <a:noFill/>
          </a:ln>
        </p:spPr>
      </p:pic>
      <p:pic>
        <p:nvPicPr>
          <p:cNvPr id="154" name="Google Shape;154;p26"/>
          <p:cNvPicPr preferRelativeResize="0"/>
          <p:nvPr/>
        </p:nvPicPr>
        <p:blipFill>
          <a:blip r:embed="rId4">
            <a:alphaModFix/>
          </a:blip>
          <a:stretch>
            <a:fillRect/>
          </a:stretch>
        </p:blipFill>
        <p:spPr>
          <a:xfrm>
            <a:off x="201175" y="159175"/>
            <a:ext cx="1485900" cy="638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61111"/>
              <a:buFont typeface="Arial"/>
              <a:buNone/>
            </a:pPr>
            <a:r>
              <a:rPr b="1" lang="en" sz="1800">
                <a:solidFill>
                  <a:schemeClr val="dk2"/>
                </a:solidFill>
              </a:rPr>
              <a:t>EMOTION RECOGNITION</a:t>
            </a:r>
            <a:endParaRPr b="1"/>
          </a:p>
        </p:txBody>
      </p:sp>
      <p:sp>
        <p:nvSpPr>
          <p:cNvPr id="160" name="Google Shape;16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In order to classify the emotion we used four different approaches to test it out the best model for us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100000"/>
              <a:buFont typeface="Arial"/>
              <a:buNone/>
            </a:pPr>
            <a:r>
              <a:rPr lang="en"/>
              <a:t>1)BASE SEQUENTIAL MODEL(Using Keras)</a:t>
            </a:r>
            <a:endParaRPr/>
          </a:p>
          <a:p>
            <a:pPr indent="0" lvl="0" marL="0" rtl="0" algn="l">
              <a:spcBef>
                <a:spcPts val="1200"/>
              </a:spcBef>
              <a:spcAft>
                <a:spcPts val="0"/>
              </a:spcAft>
              <a:buClr>
                <a:schemeClr val="dk1"/>
              </a:buClr>
              <a:buSzPct val="100000"/>
              <a:buFont typeface="Arial"/>
              <a:buNone/>
            </a:pPr>
            <a:r>
              <a:rPr lang="en"/>
              <a:t>2)RESNET</a:t>
            </a:r>
            <a:endParaRPr/>
          </a:p>
          <a:p>
            <a:pPr indent="0" lvl="0" marL="0" rtl="0" algn="l">
              <a:spcBef>
                <a:spcPts val="1200"/>
              </a:spcBef>
              <a:spcAft>
                <a:spcPts val="0"/>
              </a:spcAft>
              <a:buClr>
                <a:schemeClr val="dk1"/>
              </a:buClr>
              <a:buSzPct val="100000"/>
              <a:buFont typeface="Arial"/>
              <a:buNone/>
            </a:pPr>
            <a:r>
              <a:rPr lang="en"/>
              <a:t>3)VGG16</a:t>
            </a:r>
            <a:endParaRPr/>
          </a:p>
          <a:p>
            <a:pPr indent="0" lvl="0" marL="0" rtl="0" algn="l">
              <a:spcBef>
                <a:spcPts val="1200"/>
              </a:spcBef>
              <a:spcAft>
                <a:spcPts val="0"/>
              </a:spcAft>
              <a:buClr>
                <a:schemeClr val="dk1"/>
              </a:buClr>
              <a:buSzPct val="27455"/>
              <a:buFont typeface="Arial"/>
              <a:buNone/>
            </a:pPr>
            <a:r>
              <a:rPr lang="en"/>
              <a:t>4)EFFICIENTNETB0</a:t>
            </a:r>
            <a:endParaRPr sz="6556"/>
          </a:p>
          <a:p>
            <a:pPr indent="0" lvl="0" marL="0" rtl="0" algn="l">
              <a:spcBef>
                <a:spcPts val="1200"/>
              </a:spcBef>
              <a:spcAft>
                <a:spcPts val="1200"/>
              </a:spcAft>
              <a:buNone/>
            </a:pPr>
            <a:r>
              <a:t/>
            </a:r>
            <a:endParaRPr/>
          </a:p>
        </p:txBody>
      </p:sp>
      <p:pic>
        <p:nvPicPr>
          <p:cNvPr id="161" name="Google Shape;161;p27"/>
          <p:cNvPicPr preferRelativeResize="0"/>
          <p:nvPr/>
        </p:nvPicPr>
        <p:blipFill>
          <a:blip r:embed="rId3">
            <a:alphaModFix/>
          </a:blip>
          <a:stretch>
            <a:fillRect/>
          </a:stretch>
        </p:blipFill>
        <p:spPr>
          <a:xfrm>
            <a:off x="201175" y="159175"/>
            <a:ext cx="1485900" cy="638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BASE MODEL</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67" name="Google Shape;16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50">
                <a:solidFill>
                  <a:srgbClr val="3C484E"/>
                </a:solidFill>
                <a:highlight>
                  <a:srgbClr val="FFFFFF"/>
                </a:highlight>
              </a:rPr>
              <a:t>This is the Keras Sequential Model where instead of following a specified architecture we manually build the layers.</a:t>
            </a:r>
            <a:endParaRPr sz="1750">
              <a:solidFill>
                <a:srgbClr val="3C484E"/>
              </a:solidFill>
              <a:highlight>
                <a:srgbClr val="FFFFFF"/>
              </a:highlight>
            </a:endParaRPr>
          </a:p>
          <a:p>
            <a:pPr indent="0" lvl="0" marL="0" rtl="0" algn="l">
              <a:spcBef>
                <a:spcPts val="1200"/>
              </a:spcBef>
              <a:spcAft>
                <a:spcPts val="0"/>
              </a:spcAft>
              <a:buNone/>
            </a:pPr>
            <a:r>
              <a:rPr lang="en" sz="1750">
                <a:solidFill>
                  <a:srgbClr val="3C484E"/>
                </a:solidFill>
                <a:highlight>
                  <a:srgbClr val="FFFFFF"/>
                </a:highlight>
              </a:rPr>
              <a:t>The </a:t>
            </a:r>
            <a:r>
              <a:rPr lang="en" sz="1750">
                <a:solidFill>
                  <a:srgbClr val="3C484E"/>
                </a:solidFill>
                <a:highlight>
                  <a:srgbClr val="FFFFFF"/>
                </a:highlight>
              </a:rPr>
              <a:t>advantage</a:t>
            </a:r>
            <a:r>
              <a:rPr lang="en" sz="1750">
                <a:solidFill>
                  <a:srgbClr val="3C484E"/>
                </a:solidFill>
                <a:highlight>
                  <a:srgbClr val="FFFFFF"/>
                </a:highlight>
              </a:rPr>
              <a:t> of this model is we can build any of the other models on top of this model to improve accuracy</a:t>
            </a:r>
            <a:endParaRPr sz="1750">
              <a:solidFill>
                <a:srgbClr val="3C484E"/>
              </a:solidFill>
              <a:highlight>
                <a:srgbClr val="FFFFFF"/>
              </a:highlight>
            </a:endParaRPr>
          </a:p>
          <a:p>
            <a:pPr indent="0" lvl="0" marL="0" rtl="0" algn="l">
              <a:spcBef>
                <a:spcPts val="1200"/>
              </a:spcBef>
              <a:spcAft>
                <a:spcPts val="0"/>
              </a:spcAft>
              <a:buNone/>
            </a:pPr>
            <a:r>
              <a:t/>
            </a:r>
            <a:endParaRPr sz="1750">
              <a:solidFill>
                <a:srgbClr val="3C484E"/>
              </a:solidFill>
              <a:highlight>
                <a:srgbClr val="FFFFFF"/>
              </a:highlight>
            </a:endParaRPr>
          </a:p>
          <a:p>
            <a:pPr indent="0" lvl="0" marL="0" rtl="0" algn="l">
              <a:spcBef>
                <a:spcPts val="1200"/>
              </a:spcBef>
              <a:spcAft>
                <a:spcPts val="1200"/>
              </a:spcAft>
              <a:buNone/>
            </a:pPr>
            <a:r>
              <a:t/>
            </a:r>
            <a:endParaRPr sz="1750">
              <a:solidFill>
                <a:srgbClr val="3C484E"/>
              </a:solidFill>
              <a:highlight>
                <a:srgbClr val="FFFFFF"/>
              </a:highlight>
            </a:endParaRPr>
          </a:p>
        </p:txBody>
      </p:sp>
      <p:pic>
        <p:nvPicPr>
          <p:cNvPr id="168" name="Google Shape;168;p28"/>
          <p:cNvPicPr preferRelativeResize="0"/>
          <p:nvPr/>
        </p:nvPicPr>
        <p:blipFill>
          <a:blip r:embed="rId3">
            <a:alphaModFix/>
          </a:blip>
          <a:stretch>
            <a:fillRect/>
          </a:stretch>
        </p:blipFill>
        <p:spPr>
          <a:xfrm>
            <a:off x="201175" y="159175"/>
            <a:ext cx="1485900" cy="638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6106">
              <a:solidFill>
                <a:srgbClr val="3C3C3C"/>
              </a:solidFill>
              <a:highlight>
                <a:schemeClr val="lt1"/>
              </a:highlight>
              <a:latin typeface="Roboto"/>
              <a:ea typeface="Roboto"/>
              <a:cs typeface="Roboto"/>
              <a:sym typeface="Roboto"/>
            </a:endParaRPr>
          </a:p>
          <a:p>
            <a:pPr indent="0" lvl="0" marL="0" rtl="0" algn="l">
              <a:spcBef>
                <a:spcPts val="1200"/>
              </a:spcBef>
              <a:spcAft>
                <a:spcPts val="1200"/>
              </a:spcAft>
              <a:buNone/>
            </a:pPr>
            <a:r>
              <a:rPr lang="en"/>
              <a:t>BASE MODEL</a:t>
            </a:r>
            <a:endParaRPr/>
          </a:p>
        </p:txBody>
      </p:sp>
      <p:pic>
        <p:nvPicPr>
          <p:cNvPr id="174" name="Google Shape;174;p29"/>
          <p:cNvPicPr preferRelativeResize="0"/>
          <p:nvPr/>
        </p:nvPicPr>
        <p:blipFill>
          <a:blip r:embed="rId3">
            <a:alphaModFix/>
          </a:blip>
          <a:stretch>
            <a:fillRect/>
          </a:stretch>
        </p:blipFill>
        <p:spPr>
          <a:xfrm>
            <a:off x="2208400" y="1090850"/>
            <a:ext cx="6350576" cy="3949050"/>
          </a:xfrm>
          <a:prstGeom prst="rect">
            <a:avLst/>
          </a:prstGeom>
          <a:noFill/>
          <a:ln>
            <a:noFill/>
          </a:ln>
        </p:spPr>
      </p:pic>
      <p:pic>
        <p:nvPicPr>
          <p:cNvPr id="175" name="Google Shape;175;p29"/>
          <p:cNvPicPr preferRelativeResize="0"/>
          <p:nvPr/>
        </p:nvPicPr>
        <p:blipFill>
          <a:blip r:embed="rId4">
            <a:alphaModFix/>
          </a:blip>
          <a:stretch>
            <a:fillRect/>
          </a:stretch>
        </p:blipFill>
        <p:spPr>
          <a:xfrm>
            <a:off x="201175" y="159175"/>
            <a:ext cx="1485900" cy="638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RESNET</a:t>
            </a:r>
            <a:endParaRPr/>
          </a:p>
        </p:txBody>
      </p:sp>
      <p:sp>
        <p:nvSpPr>
          <p:cNvPr id="181" name="Google Shape;18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50">
                <a:solidFill>
                  <a:srgbClr val="3C484E"/>
                </a:solidFill>
                <a:highlight>
                  <a:srgbClr val="FFFFFF"/>
                </a:highlight>
              </a:rPr>
              <a:t>ResNet50 is a variant of </a:t>
            </a:r>
            <a:r>
              <a:rPr lang="en" sz="1450" u="sng">
                <a:solidFill>
                  <a:schemeClr val="dk1"/>
                </a:solidFill>
                <a:highlight>
                  <a:srgbClr val="FFFFFF"/>
                </a:highlight>
                <a:hlinkClick r:id="rId3">
                  <a:extLst>
                    <a:ext uri="{A12FA001-AC4F-418D-AE19-62706E023703}">
                      <ahyp:hlinkClr val="tx"/>
                    </a:ext>
                  </a:extLst>
                </a:hlinkClick>
              </a:rPr>
              <a:t>ResNet model</a:t>
            </a:r>
            <a:r>
              <a:rPr lang="en" sz="1450">
                <a:solidFill>
                  <a:srgbClr val="3C484E"/>
                </a:solidFill>
                <a:highlight>
                  <a:srgbClr val="FFFFFF"/>
                </a:highlight>
              </a:rPr>
              <a:t> which has 48 Convolution layers along with 1 MaxPool and 1 Average Pool layer. It has 3.8 x 10^9 Floating points operations.</a:t>
            </a:r>
            <a:endParaRPr sz="1450">
              <a:solidFill>
                <a:srgbClr val="3C484E"/>
              </a:solidFill>
              <a:highlight>
                <a:srgbClr val="FFFFFF"/>
              </a:highlight>
            </a:endParaRPr>
          </a:p>
          <a:p>
            <a:pPr indent="0" lvl="0" marL="0" rtl="0" algn="l">
              <a:spcBef>
                <a:spcPts val="1200"/>
              </a:spcBef>
              <a:spcAft>
                <a:spcPts val="0"/>
              </a:spcAft>
              <a:buClr>
                <a:schemeClr val="dk1"/>
              </a:buClr>
              <a:buSzPts val="1100"/>
              <a:buFont typeface="Arial"/>
              <a:buNone/>
            </a:pPr>
            <a:r>
              <a:rPr lang="en" sz="1400">
                <a:solidFill>
                  <a:srgbClr val="202124"/>
                </a:solidFill>
                <a:highlight>
                  <a:srgbClr val="FFFFFF"/>
                </a:highlight>
              </a:rPr>
              <a:t>A Residual Neural Network (ResNet) is an </a:t>
            </a:r>
            <a:r>
              <a:rPr lang="en" sz="1400">
                <a:solidFill>
                  <a:schemeClr val="dk1"/>
                </a:solidFill>
                <a:highlight>
                  <a:srgbClr val="FFFFFF"/>
                </a:highlight>
                <a:uFill>
                  <a:noFill/>
                </a:uFill>
                <a:hlinkClick r:id="rId4">
                  <a:extLst>
                    <a:ext uri="{A12FA001-AC4F-418D-AE19-62706E023703}">
                      <ahyp:hlinkClr val="tx"/>
                    </a:ext>
                  </a:extLst>
                </a:hlinkClick>
              </a:rPr>
              <a:t>Artificial Neural Network (ANN)</a:t>
            </a:r>
            <a:r>
              <a:rPr lang="en" sz="1400">
                <a:solidFill>
                  <a:schemeClr val="dk1"/>
                </a:solidFill>
                <a:highlight>
                  <a:srgbClr val="FFFFFF"/>
                </a:highlight>
              </a:rPr>
              <a:t> </a:t>
            </a:r>
            <a:r>
              <a:rPr lang="en" sz="1400">
                <a:solidFill>
                  <a:srgbClr val="202124"/>
                </a:solidFill>
                <a:highlight>
                  <a:srgbClr val="FFFFFF"/>
                </a:highlight>
              </a:rPr>
              <a:t>of a kind that stacks residual blocks on top of each other to form a network.</a:t>
            </a:r>
            <a:endParaRPr sz="1550">
              <a:solidFill>
                <a:srgbClr val="3C484E"/>
              </a:solidFill>
              <a:highlight>
                <a:srgbClr val="FFFFFF"/>
              </a:highlight>
            </a:endParaRPr>
          </a:p>
          <a:p>
            <a:pPr indent="0" lvl="0" marL="0" rtl="0" algn="l">
              <a:spcBef>
                <a:spcPts val="1200"/>
              </a:spcBef>
              <a:spcAft>
                <a:spcPts val="1200"/>
              </a:spcAft>
              <a:buClr>
                <a:schemeClr val="dk1"/>
              </a:buClr>
              <a:buSzPts val="1100"/>
              <a:buFont typeface="Arial"/>
              <a:buNone/>
            </a:pPr>
            <a:r>
              <a:rPr lang="en" sz="1400">
                <a:solidFill>
                  <a:schemeClr val="accent2"/>
                </a:solidFill>
                <a:highlight>
                  <a:srgbClr val="FFFFFF"/>
                </a:highlight>
              </a:rPr>
              <a:t>The network has an image input size of 224-by-224. </a:t>
            </a:r>
            <a:endParaRPr/>
          </a:p>
        </p:txBody>
      </p:sp>
      <p:pic>
        <p:nvPicPr>
          <p:cNvPr id="182" name="Google Shape;182;p30"/>
          <p:cNvPicPr preferRelativeResize="0"/>
          <p:nvPr/>
        </p:nvPicPr>
        <p:blipFill>
          <a:blip r:embed="rId5">
            <a:alphaModFix/>
          </a:blip>
          <a:stretch>
            <a:fillRect/>
          </a:stretch>
        </p:blipFill>
        <p:spPr>
          <a:xfrm>
            <a:off x="201175" y="159175"/>
            <a:ext cx="1485900" cy="638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8" name="Google Shape;18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6106">
              <a:solidFill>
                <a:srgbClr val="3C3C3C"/>
              </a:solidFill>
              <a:highlight>
                <a:schemeClr val="lt1"/>
              </a:highlight>
              <a:latin typeface="Roboto"/>
              <a:ea typeface="Roboto"/>
              <a:cs typeface="Roboto"/>
              <a:sym typeface="Roboto"/>
            </a:endParaRPr>
          </a:p>
          <a:p>
            <a:pPr indent="0" lvl="0" marL="0" rtl="0" algn="l">
              <a:spcBef>
                <a:spcPts val="1200"/>
              </a:spcBef>
              <a:spcAft>
                <a:spcPts val="1200"/>
              </a:spcAft>
              <a:buNone/>
            </a:pPr>
            <a:r>
              <a:rPr lang="en"/>
              <a:t>RESNET MODEL</a:t>
            </a:r>
            <a:endParaRPr/>
          </a:p>
        </p:txBody>
      </p:sp>
      <p:pic>
        <p:nvPicPr>
          <p:cNvPr id="189" name="Google Shape;189;p31"/>
          <p:cNvPicPr preferRelativeResize="0"/>
          <p:nvPr/>
        </p:nvPicPr>
        <p:blipFill rotWithShape="1">
          <a:blip r:embed="rId3">
            <a:alphaModFix/>
          </a:blip>
          <a:srcRect b="3050" l="-1810" r="1810" t="-3050"/>
          <a:stretch/>
        </p:blipFill>
        <p:spPr>
          <a:xfrm>
            <a:off x="2493800" y="913925"/>
            <a:ext cx="6050274" cy="3991025"/>
          </a:xfrm>
          <a:prstGeom prst="rect">
            <a:avLst/>
          </a:prstGeom>
          <a:noFill/>
          <a:ln>
            <a:noFill/>
          </a:ln>
        </p:spPr>
      </p:pic>
      <p:pic>
        <p:nvPicPr>
          <p:cNvPr id="190" name="Google Shape;190;p31"/>
          <p:cNvPicPr preferRelativeResize="0"/>
          <p:nvPr/>
        </p:nvPicPr>
        <p:blipFill>
          <a:blip r:embed="rId4">
            <a:alphaModFix/>
          </a:blip>
          <a:stretch>
            <a:fillRect/>
          </a:stretch>
        </p:blipFill>
        <p:spPr>
          <a:xfrm>
            <a:off x="201175" y="159175"/>
            <a:ext cx="1485900" cy="638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8838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62" name="Google Shape;62;p14"/>
          <p:cNvSpPr txBox="1"/>
          <p:nvPr>
            <p:ph idx="1" type="body"/>
          </p:nvPr>
        </p:nvSpPr>
        <p:spPr>
          <a:xfrm>
            <a:off x="311700" y="15912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Clr>
                <a:schemeClr val="dk1"/>
              </a:buClr>
              <a:buSzPts val="1100"/>
              <a:buFont typeface="Arial"/>
              <a:buNone/>
            </a:pPr>
            <a:r>
              <a:rPr lang="en" sz="1500">
                <a:solidFill>
                  <a:schemeClr val="dk1"/>
                </a:solidFill>
                <a:latin typeface="Times New Roman"/>
                <a:ea typeface="Times New Roman"/>
                <a:cs typeface="Times New Roman"/>
                <a:sym typeface="Times New Roman"/>
              </a:rPr>
              <a:t>Face recognition models are developed in recent years rapidly since most of the deep learning applications engaged in today’s world are formulated with face recognition frameworks. Despite many face recognition datasets available publicly, Live face recognition also created more interest in research. In a similar context, obtaining facial landmark detection is one of the methods to achieve a face recognition system[1]. Face reconstruction is an art of image processing technology and deep learning technology. Creating accurate geometry is mandatory in facial reconstruction. To formulate the face expressions accurately, face landmarks mapping is an impacted task. Identification of face geometry is important to conclude the facial expressions[2].</a:t>
            </a:r>
            <a:endParaRPr sz="2100"/>
          </a:p>
        </p:txBody>
      </p:sp>
      <p:pic>
        <p:nvPicPr>
          <p:cNvPr id="63" name="Google Shape;63;p14"/>
          <p:cNvPicPr preferRelativeResize="0"/>
          <p:nvPr/>
        </p:nvPicPr>
        <p:blipFill>
          <a:blip r:embed="rId3">
            <a:alphaModFix/>
          </a:blip>
          <a:stretch>
            <a:fillRect/>
          </a:stretch>
        </p:blipFill>
        <p:spPr>
          <a:xfrm>
            <a:off x="152400" y="152400"/>
            <a:ext cx="1348178" cy="579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EFFICIENTNETB0</a:t>
            </a:r>
            <a:endParaRPr/>
          </a:p>
        </p:txBody>
      </p:sp>
      <p:sp>
        <p:nvSpPr>
          <p:cNvPr id="196" name="Google Shape;19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200">
                <a:solidFill>
                  <a:srgbClr val="212529"/>
                </a:solidFill>
                <a:highlight>
                  <a:srgbClr val="FFFFFF"/>
                </a:highlight>
              </a:rPr>
              <a:t>EfficientNet is a convolutional neural network architecture and scaling method that uniformly scales all dimensions of depth/width/resolution using a </a:t>
            </a:r>
            <a:r>
              <a:rPr i="1" lang="en" sz="1200">
                <a:solidFill>
                  <a:srgbClr val="212529"/>
                </a:solidFill>
                <a:highlight>
                  <a:srgbClr val="FFFFFF"/>
                </a:highlight>
              </a:rPr>
              <a:t>compound coefficient</a:t>
            </a:r>
            <a:r>
              <a:rPr lang="en" sz="1200">
                <a:solidFill>
                  <a:srgbClr val="212529"/>
                </a:solidFill>
                <a:highlight>
                  <a:srgbClr val="FFFFFF"/>
                </a:highlight>
              </a:rPr>
              <a:t>. Unlike conventional practice that arbitrary scales these factors, the EfficientNet scaling method uniformly scales network width, depth, and resolution with a set of fixed scaling coefficients. For example, if we want to use  </a:t>
            </a:r>
            <a:r>
              <a:rPr lang="en" sz="1350">
                <a:solidFill>
                  <a:srgbClr val="212529"/>
                </a:solidFill>
                <a:highlight>
                  <a:srgbClr val="FFFFFF"/>
                </a:highlight>
              </a:rPr>
              <a:t>2N </a:t>
            </a:r>
            <a:r>
              <a:rPr lang="en" sz="1200">
                <a:solidFill>
                  <a:srgbClr val="212529"/>
                </a:solidFill>
                <a:highlight>
                  <a:srgbClr val="FFFFFF"/>
                </a:highlight>
              </a:rPr>
              <a:t>times more computational resources, then we can simply increase the network depth by  </a:t>
            </a:r>
            <a:r>
              <a:rPr lang="en" sz="1350">
                <a:solidFill>
                  <a:srgbClr val="212529"/>
                </a:solidFill>
                <a:highlight>
                  <a:srgbClr val="FFFFFF"/>
                </a:highlight>
              </a:rPr>
              <a:t>αN </a:t>
            </a:r>
            <a:r>
              <a:rPr lang="en" sz="1200">
                <a:solidFill>
                  <a:srgbClr val="212529"/>
                </a:solidFill>
                <a:highlight>
                  <a:srgbClr val="FFFFFF"/>
                </a:highlight>
              </a:rPr>
              <a:t>, width by  </a:t>
            </a:r>
            <a:r>
              <a:rPr lang="en" sz="1350">
                <a:solidFill>
                  <a:srgbClr val="212529"/>
                </a:solidFill>
                <a:highlight>
                  <a:srgbClr val="FFFFFF"/>
                </a:highlight>
              </a:rPr>
              <a:t>βN </a:t>
            </a:r>
            <a:r>
              <a:rPr lang="en" sz="1200">
                <a:solidFill>
                  <a:srgbClr val="212529"/>
                </a:solidFill>
                <a:highlight>
                  <a:srgbClr val="FFFFFF"/>
                </a:highlight>
              </a:rPr>
              <a:t>, and image size by </a:t>
            </a:r>
            <a:r>
              <a:rPr lang="en" sz="1350">
                <a:solidFill>
                  <a:srgbClr val="212529"/>
                </a:solidFill>
                <a:highlight>
                  <a:srgbClr val="FFFFFF"/>
                </a:highlight>
              </a:rPr>
              <a:t>γN</a:t>
            </a:r>
            <a:r>
              <a:rPr lang="en" sz="1200">
                <a:solidFill>
                  <a:srgbClr val="212529"/>
                </a:solidFill>
                <a:highlight>
                  <a:srgbClr val="FFFFFF"/>
                </a:highlight>
              </a:rPr>
              <a:t>, where </a:t>
            </a:r>
            <a:r>
              <a:rPr lang="en" sz="1350">
                <a:solidFill>
                  <a:srgbClr val="212529"/>
                </a:solidFill>
                <a:highlight>
                  <a:srgbClr val="FFFFFF"/>
                </a:highlight>
              </a:rPr>
              <a:t>α,β,γ</a:t>
            </a:r>
            <a:r>
              <a:rPr lang="en" sz="1200">
                <a:solidFill>
                  <a:srgbClr val="212529"/>
                </a:solidFill>
                <a:highlight>
                  <a:srgbClr val="FFFFFF"/>
                </a:highlight>
              </a:rPr>
              <a:t> are constant coefficients determined by a small grid search on the original small model. EfficientNet uses a compound coefficient </a:t>
            </a:r>
            <a:r>
              <a:rPr lang="en" sz="1350">
                <a:solidFill>
                  <a:srgbClr val="212529"/>
                </a:solidFill>
                <a:highlight>
                  <a:srgbClr val="FFFFFF"/>
                </a:highlight>
              </a:rPr>
              <a:t>ϕ</a:t>
            </a:r>
            <a:r>
              <a:rPr lang="en" sz="1200">
                <a:solidFill>
                  <a:srgbClr val="212529"/>
                </a:solidFill>
                <a:highlight>
                  <a:srgbClr val="FFFFFF"/>
                </a:highlight>
              </a:rPr>
              <a:t> to uniformly scales network width, depth, and resolution in a principled way</a:t>
            </a:r>
            <a:endParaRPr sz="1200">
              <a:solidFill>
                <a:srgbClr val="212529"/>
              </a:solidFill>
              <a:highlight>
                <a:srgbClr val="FFFFFF"/>
              </a:highlight>
            </a:endParaRPr>
          </a:p>
          <a:p>
            <a:pPr indent="0" lvl="0" marL="0" rtl="0" algn="just">
              <a:spcBef>
                <a:spcPts val="1200"/>
              </a:spcBef>
              <a:spcAft>
                <a:spcPts val="1200"/>
              </a:spcAft>
              <a:buNone/>
            </a:pPr>
            <a:r>
              <a:rPr lang="en" sz="1200">
                <a:solidFill>
                  <a:srgbClr val="212529"/>
                </a:solidFill>
                <a:highlight>
                  <a:srgbClr val="FFFFFF"/>
                </a:highlight>
              </a:rPr>
              <a:t>The compound scaling method is justified by the intuition that if the input image is bigger, then the network needs more layers to increase the receptive field and more channels to capture more fine-grained patterns on the bigger image.</a:t>
            </a:r>
            <a:endParaRPr sz="1400">
              <a:solidFill>
                <a:srgbClr val="212529"/>
              </a:solidFill>
              <a:highlight>
                <a:srgbClr val="FFFFFF"/>
              </a:highlight>
            </a:endParaRPr>
          </a:p>
        </p:txBody>
      </p:sp>
      <p:pic>
        <p:nvPicPr>
          <p:cNvPr id="197" name="Google Shape;197;p32"/>
          <p:cNvPicPr preferRelativeResize="0"/>
          <p:nvPr/>
        </p:nvPicPr>
        <p:blipFill>
          <a:blip r:embed="rId3">
            <a:alphaModFix/>
          </a:blip>
          <a:stretch>
            <a:fillRect/>
          </a:stretch>
        </p:blipFill>
        <p:spPr>
          <a:xfrm>
            <a:off x="201175" y="159175"/>
            <a:ext cx="1485900" cy="638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3" name="Google Shape;20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6106">
              <a:solidFill>
                <a:srgbClr val="3C3C3C"/>
              </a:solidFill>
              <a:highlight>
                <a:schemeClr val="lt1"/>
              </a:highlight>
              <a:latin typeface="Roboto"/>
              <a:ea typeface="Roboto"/>
              <a:cs typeface="Roboto"/>
              <a:sym typeface="Roboto"/>
            </a:endParaRPr>
          </a:p>
          <a:p>
            <a:pPr indent="0" lvl="0" marL="0" rtl="0" algn="l">
              <a:spcBef>
                <a:spcPts val="1200"/>
              </a:spcBef>
              <a:spcAft>
                <a:spcPts val="0"/>
              </a:spcAft>
              <a:buNone/>
            </a:pPr>
            <a:r>
              <a:rPr lang="en"/>
              <a:t>EFFICIENTNETB0</a:t>
            </a:r>
            <a:endParaRPr/>
          </a:p>
          <a:p>
            <a:pPr indent="0" lvl="0" marL="0" rtl="0" algn="l">
              <a:spcBef>
                <a:spcPts val="1200"/>
              </a:spcBef>
              <a:spcAft>
                <a:spcPts val="1200"/>
              </a:spcAft>
              <a:buNone/>
            </a:pPr>
            <a:r>
              <a:rPr lang="en"/>
              <a:t>MODEL</a:t>
            </a:r>
            <a:endParaRPr/>
          </a:p>
        </p:txBody>
      </p:sp>
      <p:pic>
        <p:nvPicPr>
          <p:cNvPr id="204" name="Google Shape;204;p33"/>
          <p:cNvPicPr preferRelativeResize="0"/>
          <p:nvPr/>
        </p:nvPicPr>
        <p:blipFill>
          <a:blip r:embed="rId3">
            <a:alphaModFix/>
          </a:blip>
          <a:stretch>
            <a:fillRect/>
          </a:stretch>
        </p:blipFill>
        <p:spPr>
          <a:xfrm>
            <a:off x="3311700" y="1206648"/>
            <a:ext cx="3495675" cy="3712200"/>
          </a:xfrm>
          <a:prstGeom prst="rect">
            <a:avLst/>
          </a:prstGeom>
          <a:noFill/>
          <a:ln>
            <a:noFill/>
          </a:ln>
        </p:spPr>
      </p:pic>
      <p:pic>
        <p:nvPicPr>
          <p:cNvPr id="205" name="Google Shape;205;p33"/>
          <p:cNvPicPr preferRelativeResize="0"/>
          <p:nvPr/>
        </p:nvPicPr>
        <p:blipFill>
          <a:blip r:embed="rId4">
            <a:alphaModFix/>
          </a:blip>
          <a:stretch>
            <a:fillRect/>
          </a:stretch>
        </p:blipFill>
        <p:spPr>
          <a:xfrm>
            <a:off x="201175" y="159175"/>
            <a:ext cx="1485900" cy="638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VGG16</a:t>
            </a:r>
            <a:endParaRPr/>
          </a:p>
        </p:txBody>
      </p:sp>
      <p:sp>
        <p:nvSpPr>
          <p:cNvPr id="211" name="Google Shape;21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00">
                <a:solidFill>
                  <a:srgbClr val="292929"/>
                </a:solidFill>
                <a:highlight>
                  <a:srgbClr val="FFFFFF"/>
                </a:highlight>
              </a:rPr>
              <a:t> Most unique thing about VGG16 is that instead of having a large number of hyper-parameter they focused on having convolution layers of 3x3 filter with a stride 1 and always used same padding and maxpool layer of 2x2 filter of stride 2. It follows this arrangement of convolution and max pool layers consistently throughout the whole architecture. In the end it has 2 FC(fully connected layers) followed by a softmax for output. The 16 in VGG16 refers to it has 16 layers that have weights. This network is a pretty large network and it has about 138 million (approx) parameters.</a:t>
            </a:r>
            <a:endParaRPr/>
          </a:p>
        </p:txBody>
      </p:sp>
      <p:pic>
        <p:nvPicPr>
          <p:cNvPr id="212" name="Google Shape;212;p34"/>
          <p:cNvPicPr preferRelativeResize="0"/>
          <p:nvPr/>
        </p:nvPicPr>
        <p:blipFill>
          <a:blip r:embed="rId3">
            <a:alphaModFix/>
          </a:blip>
          <a:stretch>
            <a:fillRect/>
          </a:stretch>
        </p:blipFill>
        <p:spPr>
          <a:xfrm>
            <a:off x="201175" y="159175"/>
            <a:ext cx="1485900" cy="638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VGG16</a:t>
            </a:r>
            <a:endParaRPr/>
          </a:p>
        </p:txBody>
      </p:sp>
      <p:sp>
        <p:nvSpPr>
          <p:cNvPr id="218" name="Google Shape;21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9" name="Google Shape;219;p35"/>
          <p:cNvPicPr preferRelativeResize="0"/>
          <p:nvPr/>
        </p:nvPicPr>
        <p:blipFill>
          <a:blip r:embed="rId3">
            <a:alphaModFix/>
          </a:blip>
          <a:stretch>
            <a:fillRect/>
          </a:stretch>
        </p:blipFill>
        <p:spPr>
          <a:xfrm>
            <a:off x="2333625" y="1635150"/>
            <a:ext cx="4476750" cy="2628900"/>
          </a:xfrm>
          <a:prstGeom prst="rect">
            <a:avLst/>
          </a:prstGeom>
          <a:noFill/>
          <a:ln>
            <a:noFill/>
          </a:ln>
        </p:spPr>
      </p:pic>
      <p:pic>
        <p:nvPicPr>
          <p:cNvPr id="220" name="Google Shape;220;p35"/>
          <p:cNvPicPr preferRelativeResize="0"/>
          <p:nvPr/>
        </p:nvPicPr>
        <p:blipFill>
          <a:blip r:embed="rId4">
            <a:alphaModFix/>
          </a:blip>
          <a:stretch>
            <a:fillRect/>
          </a:stretch>
        </p:blipFill>
        <p:spPr>
          <a:xfrm>
            <a:off x="201175" y="159175"/>
            <a:ext cx="1485900" cy="638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6106">
              <a:solidFill>
                <a:srgbClr val="3C3C3C"/>
              </a:solidFill>
              <a:highlight>
                <a:schemeClr val="lt1"/>
              </a:highlight>
              <a:latin typeface="Roboto"/>
              <a:ea typeface="Roboto"/>
              <a:cs typeface="Roboto"/>
              <a:sym typeface="Roboto"/>
            </a:endParaRPr>
          </a:p>
          <a:p>
            <a:pPr indent="0" lvl="0" marL="0" rtl="0" algn="l">
              <a:spcBef>
                <a:spcPts val="1200"/>
              </a:spcBef>
              <a:spcAft>
                <a:spcPts val="1200"/>
              </a:spcAft>
              <a:buNone/>
            </a:pPr>
            <a:r>
              <a:rPr lang="en"/>
              <a:t>VGG16 MODEL</a:t>
            </a:r>
            <a:endParaRPr/>
          </a:p>
        </p:txBody>
      </p:sp>
      <p:pic>
        <p:nvPicPr>
          <p:cNvPr id="226" name="Google Shape;226;p36"/>
          <p:cNvPicPr preferRelativeResize="0"/>
          <p:nvPr/>
        </p:nvPicPr>
        <p:blipFill>
          <a:blip r:embed="rId3">
            <a:alphaModFix/>
          </a:blip>
          <a:stretch>
            <a:fillRect/>
          </a:stretch>
        </p:blipFill>
        <p:spPr>
          <a:xfrm>
            <a:off x="2340175" y="1017725"/>
            <a:ext cx="5660826" cy="4125775"/>
          </a:xfrm>
          <a:prstGeom prst="rect">
            <a:avLst/>
          </a:prstGeom>
          <a:noFill/>
          <a:ln>
            <a:noFill/>
          </a:ln>
        </p:spPr>
      </p:pic>
      <p:pic>
        <p:nvPicPr>
          <p:cNvPr id="227" name="Google Shape;227;p36"/>
          <p:cNvPicPr preferRelativeResize="0"/>
          <p:nvPr/>
        </p:nvPicPr>
        <p:blipFill>
          <a:blip r:embed="rId4">
            <a:alphaModFix/>
          </a:blip>
          <a:stretch>
            <a:fillRect/>
          </a:stretch>
        </p:blipFill>
        <p:spPr>
          <a:xfrm>
            <a:off x="201175" y="159175"/>
            <a:ext cx="1485900" cy="638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Comparative Analysis</a:t>
            </a:r>
            <a:endParaRPr/>
          </a:p>
        </p:txBody>
      </p:sp>
      <p:sp>
        <p:nvSpPr>
          <p:cNvPr id="233" name="Google Shape;23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800"/>
              <a:buFont typeface="Arial"/>
              <a:buNone/>
            </a:pPr>
            <a:r>
              <a:rPr lang="en"/>
              <a:t>1)Base Sequential Model gave the accuracy 59 percent</a:t>
            </a:r>
            <a:endParaRPr/>
          </a:p>
          <a:p>
            <a:pPr indent="0" lvl="0" marL="0" rtl="0" algn="l">
              <a:spcBef>
                <a:spcPts val="1200"/>
              </a:spcBef>
              <a:spcAft>
                <a:spcPts val="0"/>
              </a:spcAft>
              <a:buClr>
                <a:schemeClr val="dk1"/>
              </a:buClr>
              <a:buSzPts val="1800"/>
              <a:buFont typeface="Arial"/>
              <a:buNone/>
            </a:pPr>
            <a:r>
              <a:rPr lang="en"/>
              <a:t>2)RESNET gave the accuracy 35 percent</a:t>
            </a:r>
            <a:endParaRPr/>
          </a:p>
          <a:p>
            <a:pPr indent="0" lvl="0" marL="0" rtl="0" algn="l">
              <a:spcBef>
                <a:spcPts val="1200"/>
              </a:spcBef>
              <a:spcAft>
                <a:spcPts val="0"/>
              </a:spcAft>
              <a:buClr>
                <a:schemeClr val="dk1"/>
              </a:buClr>
              <a:buSzPts val="1800"/>
              <a:buFont typeface="Arial"/>
              <a:buNone/>
            </a:pPr>
            <a:r>
              <a:rPr lang="en"/>
              <a:t>3)EFFICIENTNET B0 gave the accuracy of 87 percent</a:t>
            </a:r>
            <a:endParaRPr/>
          </a:p>
          <a:p>
            <a:pPr indent="0" lvl="0" marL="0" rtl="0" algn="l">
              <a:spcBef>
                <a:spcPts val="1200"/>
              </a:spcBef>
              <a:spcAft>
                <a:spcPts val="0"/>
              </a:spcAft>
              <a:buClr>
                <a:schemeClr val="dk1"/>
              </a:buClr>
              <a:buSzPts val="1800"/>
              <a:buFont typeface="Arial"/>
              <a:buNone/>
            </a:pPr>
            <a:r>
              <a:rPr lang="en"/>
              <a:t>4) VGG16 gave the accuracy of 92 percent</a:t>
            </a:r>
            <a:endParaRPr sz="6556"/>
          </a:p>
          <a:p>
            <a:pPr indent="0" lvl="0" marL="0" rtl="0" algn="l">
              <a:spcBef>
                <a:spcPts val="1200"/>
              </a:spcBef>
              <a:spcAft>
                <a:spcPts val="1200"/>
              </a:spcAft>
              <a:buNone/>
            </a:pPr>
            <a:r>
              <a:t/>
            </a:r>
            <a:endParaRPr/>
          </a:p>
        </p:txBody>
      </p:sp>
      <p:pic>
        <p:nvPicPr>
          <p:cNvPr id="234" name="Google Shape;234;p37"/>
          <p:cNvPicPr preferRelativeResize="0"/>
          <p:nvPr/>
        </p:nvPicPr>
        <p:blipFill>
          <a:blip r:embed="rId3">
            <a:alphaModFix/>
          </a:blip>
          <a:stretch>
            <a:fillRect/>
          </a:stretch>
        </p:blipFill>
        <p:spPr>
          <a:xfrm>
            <a:off x="201175" y="159175"/>
            <a:ext cx="1485900" cy="638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Playing Song</a:t>
            </a:r>
            <a:endParaRPr/>
          </a:p>
        </p:txBody>
      </p:sp>
      <p:sp>
        <p:nvSpPr>
          <p:cNvPr id="240" name="Google Shape;24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457200" rtl="0" algn="l">
              <a:lnSpc>
                <a:spcPct val="161111"/>
              </a:lnSpc>
              <a:spcBef>
                <a:spcPts val="0"/>
              </a:spcBef>
              <a:spcAft>
                <a:spcPts val="0"/>
              </a:spcAft>
              <a:buNone/>
            </a:pPr>
            <a:r>
              <a:t/>
            </a:r>
            <a:endParaRPr sz="1256">
              <a:solidFill>
                <a:srgbClr val="3C3C3C"/>
              </a:solidFill>
              <a:highlight>
                <a:schemeClr val="lt1"/>
              </a:highlight>
              <a:latin typeface="Roboto"/>
              <a:ea typeface="Roboto"/>
              <a:cs typeface="Roboto"/>
              <a:sym typeface="Roboto"/>
            </a:endParaRPr>
          </a:p>
          <a:p>
            <a:pPr indent="0" lvl="0" marL="0" rtl="0" algn="l">
              <a:spcBef>
                <a:spcPts val="0"/>
              </a:spcBef>
              <a:spcAft>
                <a:spcPts val="0"/>
              </a:spcAft>
              <a:buNone/>
            </a:pPr>
            <a:r>
              <a:rPr b="1" lang="en"/>
              <a:t>P</a:t>
            </a:r>
            <a:r>
              <a:rPr b="1" lang="en"/>
              <a:t>laysound: </a:t>
            </a:r>
            <a:endParaRPr b="1"/>
          </a:p>
          <a:p>
            <a:pPr indent="-318848" lvl="0" marL="685800" rtl="0" algn="l">
              <a:lnSpc>
                <a:spcPct val="158000"/>
              </a:lnSpc>
              <a:spcBef>
                <a:spcPts val="1200"/>
              </a:spcBef>
              <a:spcAft>
                <a:spcPts val="0"/>
              </a:spcAft>
              <a:buClr>
                <a:schemeClr val="dk1"/>
              </a:buClr>
              <a:buSzPct val="100000"/>
              <a:buChar char="●"/>
            </a:pPr>
            <a:r>
              <a:rPr lang="en" sz="1833">
                <a:solidFill>
                  <a:schemeClr val="dk1"/>
                </a:solidFill>
                <a:highlight>
                  <a:schemeClr val="lt1"/>
                </a:highlight>
              </a:rPr>
              <a:t>The</a:t>
            </a:r>
            <a:r>
              <a:rPr i="1" lang="en" sz="1833">
                <a:solidFill>
                  <a:schemeClr val="dk1"/>
                </a:solidFill>
                <a:highlight>
                  <a:schemeClr val="lt1"/>
                </a:highlight>
              </a:rPr>
              <a:t> playsound </a:t>
            </a:r>
            <a:r>
              <a:rPr lang="en" sz="1833">
                <a:solidFill>
                  <a:schemeClr val="dk1"/>
                </a:solidFill>
                <a:highlight>
                  <a:schemeClr val="lt1"/>
                </a:highlight>
              </a:rPr>
              <a:t>module contains only a single function named </a:t>
            </a:r>
            <a:r>
              <a:rPr b="1" lang="en" sz="1833">
                <a:solidFill>
                  <a:schemeClr val="dk1"/>
                </a:solidFill>
                <a:highlight>
                  <a:schemeClr val="lt1"/>
                </a:highlight>
              </a:rPr>
              <a:t>playsound()</a:t>
            </a:r>
            <a:r>
              <a:rPr lang="en" sz="1833">
                <a:solidFill>
                  <a:schemeClr val="dk1"/>
                </a:solidFill>
                <a:highlight>
                  <a:schemeClr val="lt1"/>
                </a:highlight>
              </a:rPr>
              <a:t>.</a:t>
            </a:r>
            <a:endParaRPr sz="1833">
              <a:solidFill>
                <a:schemeClr val="dk1"/>
              </a:solidFill>
              <a:highlight>
                <a:schemeClr val="lt1"/>
              </a:highlight>
            </a:endParaRPr>
          </a:p>
          <a:p>
            <a:pPr indent="-318848" lvl="0" marL="685800" rtl="0" algn="l">
              <a:lnSpc>
                <a:spcPct val="158000"/>
              </a:lnSpc>
              <a:spcBef>
                <a:spcPts val="0"/>
              </a:spcBef>
              <a:spcAft>
                <a:spcPts val="0"/>
              </a:spcAft>
              <a:buClr>
                <a:schemeClr val="dk1"/>
              </a:buClr>
              <a:buSzPct val="100000"/>
              <a:buChar char="●"/>
            </a:pPr>
            <a:r>
              <a:rPr lang="en" sz="1833">
                <a:solidFill>
                  <a:schemeClr val="dk1"/>
                </a:solidFill>
                <a:highlight>
                  <a:schemeClr val="lt1"/>
                </a:highlight>
              </a:rPr>
              <a:t>It requires one argument: the path to the file with the sound we have to play. It can be a </a:t>
            </a:r>
            <a:r>
              <a:rPr i="1" lang="en" sz="1833">
                <a:solidFill>
                  <a:schemeClr val="dk1"/>
                </a:solidFill>
                <a:highlight>
                  <a:schemeClr val="lt1"/>
                </a:highlight>
              </a:rPr>
              <a:t>local file</a:t>
            </a:r>
            <a:r>
              <a:rPr lang="en" sz="1833">
                <a:solidFill>
                  <a:schemeClr val="dk1"/>
                </a:solidFill>
                <a:highlight>
                  <a:schemeClr val="lt1"/>
                </a:highlight>
              </a:rPr>
              <a:t>, or a </a:t>
            </a:r>
            <a:r>
              <a:rPr i="1" lang="en" sz="1833">
                <a:solidFill>
                  <a:schemeClr val="dk1"/>
                </a:solidFill>
                <a:highlight>
                  <a:schemeClr val="lt1"/>
                </a:highlight>
              </a:rPr>
              <a:t>URL</a:t>
            </a:r>
            <a:r>
              <a:rPr lang="en" sz="1833">
                <a:solidFill>
                  <a:schemeClr val="dk1"/>
                </a:solidFill>
                <a:highlight>
                  <a:schemeClr val="lt1"/>
                </a:highlight>
              </a:rPr>
              <a:t>.</a:t>
            </a:r>
            <a:endParaRPr sz="1833">
              <a:solidFill>
                <a:schemeClr val="dk1"/>
              </a:solidFill>
              <a:highlight>
                <a:schemeClr val="lt1"/>
              </a:highlight>
            </a:endParaRPr>
          </a:p>
          <a:p>
            <a:pPr indent="-318848" lvl="0" marL="685800" rtl="0" algn="l">
              <a:lnSpc>
                <a:spcPct val="158000"/>
              </a:lnSpc>
              <a:spcBef>
                <a:spcPts val="0"/>
              </a:spcBef>
              <a:spcAft>
                <a:spcPts val="0"/>
              </a:spcAft>
              <a:buClr>
                <a:schemeClr val="dk1"/>
              </a:buClr>
              <a:buSzPct val="100000"/>
              <a:buChar char="●"/>
            </a:pPr>
            <a:r>
              <a:rPr lang="en" sz="1833">
                <a:solidFill>
                  <a:schemeClr val="dk1"/>
                </a:solidFill>
                <a:highlight>
                  <a:schemeClr val="lt1"/>
                </a:highlight>
              </a:rPr>
              <a:t>There’s an optional second argument, </a:t>
            </a:r>
            <a:r>
              <a:rPr b="1" lang="en" sz="1833">
                <a:solidFill>
                  <a:schemeClr val="dk1"/>
                </a:solidFill>
                <a:highlight>
                  <a:schemeClr val="lt1"/>
                </a:highlight>
              </a:rPr>
              <a:t>block</a:t>
            </a:r>
            <a:r>
              <a:rPr lang="en" sz="1833">
                <a:solidFill>
                  <a:schemeClr val="dk1"/>
                </a:solidFill>
                <a:highlight>
                  <a:schemeClr val="lt1"/>
                </a:highlight>
              </a:rPr>
              <a:t>, which is set to </a:t>
            </a:r>
            <a:r>
              <a:rPr i="1" lang="en" sz="1833">
                <a:solidFill>
                  <a:schemeClr val="dk1"/>
                </a:solidFill>
                <a:highlight>
                  <a:schemeClr val="lt1"/>
                </a:highlight>
              </a:rPr>
              <a:t>True</a:t>
            </a:r>
            <a:r>
              <a:rPr lang="en" sz="1833">
                <a:solidFill>
                  <a:schemeClr val="dk1"/>
                </a:solidFill>
                <a:highlight>
                  <a:schemeClr val="lt1"/>
                </a:highlight>
              </a:rPr>
              <a:t> by default. We can set it to </a:t>
            </a:r>
            <a:r>
              <a:rPr i="1" lang="en" sz="1833">
                <a:solidFill>
                  <a:schemeClr val="dk1"/>
                </a:solidFill>
                <a:highlight>
                  <a:schemeClr val="lt1"/>
                </a:highlight>
              </a:rPr>
              <a:t>False</a:t>
            </a:r>
            <a:r>
              <a:rPr lang="en" sz="1833">
                <a:solidFill>
                  <a:schemeClr val="dk1"/>
                </a:solidFill>
                <a:highlight>
                  <a:schemeClr val="lt1"/>
                </a:highlight>
              </a:rPr>
              <a:t> for making the function run </a:t>
            </a:r>
            <a:r>
              <a:rPr b="1" lang="en" sz="1833">
                <a:solidFill>
                  <a:schemeClr val="dk1"/>
                </a:solidFill>
                <a:highlight>
                  <a:schemeClr val="lt1"/>
                </a:highlight>
              </a:rPr>
              <a:t>asynchronously</a:t>
            </a:r>
            <a:r>
              <a:rPr lang="en" sz="1833">
                <a:solidFill>
                  <a:schemeClr val="dk1"/>
                </a:solidFill>
                <a:highlight>
                  <a:schemeClr val="lt1"/>
                </a:highlight>
              </a:rPr>
              <a:t>.</a:t>
            </a:r>
            <a:endParaRPr sz="1833">
              <a:solidFill>
                <a:schemeClr val="dk1"/>
              </a:solidFill>
              <a:highlight>
                <a:schemeClr val="lt1"/>
              </a:highlight>
            </a:endParaRPr>
          </a:p>
          <a:p>
            <a:pPr indent="-318848" lvl="0" marL="685800" rtl="0" algn="l">
              <a:lnSpc>
                <a:spcPct val="158000"/>
              </a:lnSpc>
              <a:spcBef>
                <a:spcPts val="0"/>
              </a:spcBef>
              <a:spcAft>
                <a:spcPts val="0"/>
              </a:spcAft>
              <a:buClr>
                <a:schemeClr val="dk1"/>
              </a:buClr>
              <a:buSzPct val="100000"/>
              <a:buChar char="●"/>
            </a:pPr>
            <a:r>
              <a:rPr lang="en" sz="1833">
                <a:solidFill>
                  <a:schemeClr val="dk1"/>
                </a:solidFill>
                <a:highlight>
                  <a:schemeClr val="lt1"/>
                </a:highlight>
              </a:rPr>
              <a:t>It works with both </a:t>
            </a:r>
            <a:r>
              <a:rPr b="1" lang="en" sz="1833">
                <a:solidFill>
                  <a:schemeClr val="dk1"/>
                </a:solidFill>
                <a:highlight>
                  <a:schemeClr val="lt1"/>
                </a:highlight>
              </a:rPr>
              <a:t>WAV</a:t>
            </a:r>
            <a:r>
              <a:rPr lang="en" sz="1833">
                <a:solidFill>
                  <a:schemeClr val="dk1"/>
                </a:solidFill>
                <a:highlight>
                  <a:schemeClr val="lt1"/>
                </a:highlight>
              </a:rPr>
              <a:t> and </a:t>
            </a:r>
            <a:r>
              <a:rPr b="1" lang="en" sz="1833">
                <a:solidFill>
                  <a:schemeClr val="dk1"/>
                </a:solidFill>
                <a:highlight>
                  <a:schemeClr val="lt1"/>
                </a:highlight>
              </a:rPr>
              <a:t>MP3</a:t>
            </a:r>
            <a:r>
              <a:rPr lang="en" sz="1833">
                <a:solidFill>
                  <a:schemeClr val="dk1"/>
                </a:solidFill>
                <a:highlight>
                  <a:schemeClr val="lt1"/>
                </a:highlight>
              </a:rPr>
              <a:t> files.</a:t>
            </a:r>
            <a:endParaRPr sz="1833">
              <a:solidFill>
                <a:schemeClr val="dk1"/>
              </a:solidFill>
              <a:highlight>
                <a:schemeClr val="lt1"/>
              </a:highlight>
            </a:endParaRPr>
          </a:p>
          <a:p>
            <a:pPr indent="0" lvl="0" marL="0" rtl="0" algn="l">
              <a:spcBef>
                <a:spcPts val="3600"/>
              </a:spcBef>
              <a:spcAft>
                <a:spcPts val="1200"/>
              </a:spcAft>
              <a:buNone/>
            </a:pPr>
            <a:r>
              <a:t/>
            </a:r>
            <a:endParaRPr b="1"/>
          </a:p>
        </p:txBody>
      </p:sp>
      <p:pic>
        <p:nvPicPr>
          <p:cNvPr id="241" name="Google Shape;241;p38"/>
          <p:cNvPicPr preferRelativeResize="0"/>
          <p:nvPr/>
        </p:nvPicPr>
        <p:blipFill>
          <a:blip r:embed="rId3">
            <a:alphaModFix/>
          </a:blip>
          <a:stretch>
            <a:fillRect/>
          </a:stretch>
        </p:blipFill>
        <p:spPr>
          <a:xfrm>
            <a:off x="201175" y="159175"/>
            <a:ext cx="1485900" cy="638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 AND DISCUSSION</a:t>
            </a:r>
            <a:endParaRPr/>
          </a:p>
        </p:txBody>
      </p:sp>
      <p:sp>
        <p:nvSpPr>
          <p:cNvPr id="247" name="Google Shape;247;p39"/>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HAPPY</a:t>
            </a:r>
            <a:endParaRPr/>
          </a:p>
        </p:txBody>
      </p:sp>
      <p:pic>
        <p:nvPicPr>
          <p:cNvPr id="248" name="Google Shape;248;p39"/>
          <p:cNvPicPr preferRelativeResize="0"/>
          <p:nvPr/>
        </p:nvPicPr>
        <p:blipFill>
          <a:blip r:embed="rId3">
            <a:alphaModFix/>
          </a:blip>
          <a:stretch>
            <a:fillRect/>
          </a:stretch>
        </p:blipFill>
        <p:spPr>
          <a:xfrm>
            <a:off x="519825" y="1401675"/>
            <a:ext cx="8312474" cy="3522451"/>
          </a:xfrm>
          <a:prstGeom prst="rect">
            <a:avLst/>
          </a:prstGeom>
          <a:noFill/>
          <a:ln>
            <a:noFill/>
          </a:ln>
        </p:spPr>
      </p:pic>
      <p:pic>
        <p:nvPicPr>
          <p:cNvPr id="249" name="Google Shape;249;p39"/>
          <p:cNvPicPr preferRelativeResize="0"/>
          <p:nvPr/>
        </p:nvPicPr>
        <p:blipFill>
          <a:blip r:embed="rId4">
            <a:alphaModFix/>
          </a:blip>
          <a:stretch>
            <a:fillRect/>
          </a:stretch>
        </p:blipFill>
        <p:spPr>
          <a:xfrm>
            <a:off x="201175" y="159175"/>
            <a:ext cx="1485900" cy="638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OUTPUT</a:t>
            </a:r>
            <a:endParaRPr/>
          </a:p>
        </p:txBody>
      </p:sp>
      <p:sp>
        <p:nvSpPr>
          <p:cNvPr id="255" name="Google Shape;255;p40"/>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SAD</a:t>
            </a:r>
            <a:endParaRPr/>
          </a:p>
        </p:txBody>
      </p:sp>
      <p:pic>
        <p:nvPicPr>
          <p:cNvPr id="256" name="Google Shape;256;p40"/>
          <p:cNvPicPr preferRelativeResize="0"/>
          <p:nvPr/>
        </p:nvPicPr>
        <p:blipFill>
          <a:blip r:embed="rId3">
            <a:alphaModFix/>
          </a:blip>
          <a:stretch>
            <a:fillRect/>
          </a:stretch>
        </p:blipFill>
        <p:spPr>
          <a:xfrm>
            <a:off x="377850" y="1499175"/>
            <a:ext cx="8629375" cy="3510250"/>
          </a:xfrm>
          <a:prstGeom prst="rect">
            <a:avLst/>
          </a:prstGeom>
          <a:noFill/>
          <a:ln>
            <a:noFill/>
          </a:ln>
        </p:spPr>
      </p:pic>
      <p:pic>
        <p:nvPicPr>
          <p:cNvPr id="257" name="Google Shape;257;p40"/>
          <p:cNvPicPr preferRelativeResize="0"/>
          <p:nvPr/>
        </p:nvPicPr>
        <p:blipFill>
          <a:blip r:embed="rId4">
            <a:alphaModFix/>
          </a:blip>
          <a:stretch>
            <a:fillRect/>
          </a:stretch>
        </p:blipFill>
        <p:spPr>
          <a:xfrm>
            <a:off x="201175" y="159175"/>
            <a:ext cx="1485900" cy="638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OUTPUT</a:t>
            </a:r>
            <a:endParaRPr/>
          </a:p>
        </p:txBody>
      </p:sp>
      <p:sp>
        <p:nvSpPr>
          <p:cNvPr id="263" name="Google Shape;263;p41"/>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SURPRISED</a:t>
            </a:r>
            <a:endParaRPr/>
          </a:p>
        </p:txBody>
      </p:sp>
      <p:pic>
        <p:nvPicPr>
          <p:cNvPr id="264" name="Google Shape;264;p41"/>
          <p:cNvPicPr preferRelativeResize="0"/>
          <p:nvPr/>
        </p:nvPicPr>
        <p:blipFill>
          <a:blip r:embed="rId3">
            <a:alphaModFix/>
          </a:blip>
          <a:stretch>
            <a:fillRect/>
          </a:stretch>
        </p:blipFill>
        <p:spPr>
          <a:xfrm>
            <a:off x="636500" y="1371200"/>
            <a:ext cx="8195802" cy="3772300"/>
          </a:xfrm>
          <a:prstGeom prst="rect">
            <a:avLst/>
          </a:prstGeom>
          <a:noFill/>
          <a:ln>
            <a:noFill/>
          </a:ln>
        </p:spPr>
      </p:pic>
      <p:pic>
        <p:nvPicPr>
          <p:cNvPr id="265" name="Google Shape;265;p41"/>
          <p:cNvPicPr preferRelativeResize="0"/>
          <p:nvPr/>
        </p:nvPicPr>
        <p:blipFill>
          <a:blip r:embed="rId4">
            <a:alphaModFix/>
          </a:blip>
          <a:stretch>
            <a:fillRect/>
          </a:stretch>
        </p:blipFill>
        <p:spPr>
          <a:xfrm>
            <a:off x="201175" y="159175"/>
            <a:ext cx="1485900" cy="638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50775" y="7863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ABSTRACT</a:t>
            </a:r>
            <a:endParaRPr/>
          </a:p>
        </p:txBody>
      </p:sp>
      <p:sp>
        <p:nvSpPr>
          <p:cNvPr id="69" name="Google Shape;69;p15"/>
          <p:cNvSpPr txBox="1"/>
          <p:nvPr>
            <p:ph idx="1" type="body"/>
          </p:nvPr>
        </p:nvSpPr>
        <p:spPr>
          <a:xfrm>
            <a:off x="311700" y="1413875"/>
            <a:ext cx="8520600" cy="34164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358"/>
              <a:buFont typeface="Arial"/>
              <a:buNone/>
            </a:pPr>
            <a:r>
              <a:rPr lang="en" sz="1346">
                <a:solidFill>
                  <a:schemeClr val="dk1"/>
                </a:solidFill>
                <a:latin typeface="Times New Roman"/>
                <a:ea typeface="Times New Roman"/>
                <a:cs typeface="Times New Roman"/>
                <a:sym typeface="Times New Roman"/>
              </a:rPr>
              <a:t>Human face recognition is one of the important tasks in social communications. face expressions directly reflect human emotion. Face expressions are helpful to identify the real feeling of the person during a certain situation. Face expressions are key for indirect communication. The proposed system is focused on creating a robust Architecture using VGG Net. The system considers a face expression dataset (FER 2013) for analyzing the present model. The proposed architecture extracts and learns various unique expressions from the facial images available in FER 2013. The feature mapped values are further used to train and model the VGG net-enabled deep convolution networks. The proposed model also considers a music recommendation framework. appropriate music recommendations are done to the various expressions made by the person. The system achieved a higher accuracy of 92% and compared with existing state of art approaches to performance metrics. </a:t>
            </a:r>
            <a:endParaRPr sz="685"/>
          </a:p>
        </p:txBody>
      </p:sp>
      <p:pic>
        <p:nvPicPr>
          <p:cNvPr id="70" name="Google Shape;70;p15"/>
          <p:cNvPicPr preferRelativeResize="0"/>
          <p:nvPr/>
        </p:nvPicPr>
        <p:blipFill>
          <a:blip r:embed="rId3">
            <a:alphaModFix/>
          </a:blip>
          <a:stretch>
            <a:fillRect/>
          </a:stretch>
        </p:blipFill>
        <p:spPr>
          <a:xfrm>
            <a:off x="152400" y="152400"/>
            <a:ext cx="1348178" cy="5790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OUTPUT</a:t>
            </a:r>
            <a:endParaRPr/>
          </a:p>
        </p:txBody>
      </p:sp>
      <p:sp>
        <p:nvSpPr>
          <p:cNvPr id="271" name="Google Shape;271;p42"/>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NEUTRAL</a:t>
            </a:r>
            <a:endParaRPr/>
          </a:p>
        </p:txBody>
      </p:sp>
      <p:pic>
        <p:nvPicPr>
          <p:cNvPr id="272" name="Google Shape;272;p42"/>
          <p:cNvPicPr preferRelativeResize="0"/>
          <p:nvPr/>
        </p:nvPicPr>
        <p:blipFill>
          <a:blip r:embed="rId3">
            <a:alphaModFix/>
          </a:blip>
          <a:stretch>
            <a:fillRect/>
          </a:stretch>
        </p:blipFill>
        <p:spPr>
          <a:xfrm>
            <a:off x="438800" y="1584475"/>
            <a:ext cx="8520602" cy="3559025"/>
          </a:xfrm>
          <a:prstGeom prst="rect">
            <a:avLst/>
          </a:prstGeom>
          <a:noFill/>
          <a:ln>
            <a:noFill/>
          </a:ln>
        </p:spPr>
      </p:pic>
      <p:pic>
        <p:nvPicPr>
          <p:cNvPr id="273" name="Google Shape;273;p42"/>
          <p:cNvPicPr preferRelativeResize="0"/>
          <p:nvPr/>
        </p:nvPicPr>
        <p:blipFill>
          <a:blip r:embed="rId4">
            <a:alphaModFix/>
          </a:blip>
          <a:stretch>
            <a:fillRect/>
          </a:stretch>
        </p:blipFill>
        <p:spPr>
          <a:xfrm>
            <a:off x="201175" y="159175"/>
            <a:ext cx="1485900" cy="638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OUTPUT</a:t>
            </a:r>
            <a:endParaRPr/>
          </a:p>
        </p:txBody>
      </p:sp>
      <p:sp>
        <p:nvSpPr>
          <p:cNvPr id="279" name="Google Shape;279;p43"/>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ANGRY</a:t>
            </a:r>
            <a:endParaRPr b="1"/>
          </a:p>
        </p:txBody>
      </p:sp>
      <p:pic>
        <p:nvPicPr>
          <p:cNvPr id="280" name="Google Shape;280;p43"/>
          <p:cNvPicPr preferRelativeResize="0"/>
          <p:nvPr/>
        </p:nvPicPr>
        <p:blipFill>
          <a:blip r:embed="rId3">
            <a:alphaModFix/>
          </a:blip>
          <a:stretch>
            <a:fillRect/>
          </a:stretch>
        </p:blipFill>
        <p:spPr>
          <a:xfrm>
            <a:off x="2181725" y="1145700"/>
            <a:ext cx="5594474" cy="3997800"/>
          </a:xfrm>
          <a:prstGeom prst="rect">
            <a:avLst/>
          </a:prstGeom>
          <a:noFill/>
          <a:ln>
            <a:noFill/>
          </a:ln>
        </p:spPr>
      </p:pic>
      <p:pic>
        <p:nvPicPr>
          <p:cNvPr id="281" name="Google Shape;281;p43"/>
          <p:cNvPicPr preferRelativeResize="0"/>
          <p:nvPr/>
        </p:nvPicPr>
        <p:blipFill>
          <a:blip r:embed="rId4">
            <a:alphaModFix/>
          </a:blip>
          <a:stretch>
            <a:fillRect/>
          </a:stretch>
        </p:blipFill>
        <p:spPr>
          <a:xfrm>
            <a:off x="201175" y="159175"/>
            <a:ext cx="1485900" cy="638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OUTPUT</a:t>
            </a:r>
            <a:endParaRPr/>
          </a:p>
        </p:txBody>
      </p:sp>
      <p:sp>
        <p:nvSpPr>
          <p:cNvPr id="287" name="Google Shape;287;p44"/>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SCARED</a:t>
            </a:r>
            <a:endParaRPr b="1"/>
          </a:p>
        </p:txBody>
      </p:sp>
      <p:pic>
        <p:nvPicPr>
          <p:cNvPr id="288" name="Google Shape;288;p44"/>
          <p:cNvPicPr preferRelativeResize="0"/>
          <p:nvPr/>
        </p:nvPicPr>
        <p:blipFill>
          <a:blip r:embed="rId3">
            <a:alphaModFix/>
          </a:blip>
          <a:stretch>
            <a:fillRect/>
          </a:stretch>
        </p:blipFill>
        <p:spPr>
          <a:xfrm>
            <a:off x="2425450" y="1285875"/>
            <a:ext cx="6142950" cy="3552925"/>
          </a:xfrm>
          <a:prstGeom prst="rect">
            <a:avLst/>
          </a:prstGeom>
          <a:noFill/>
          <a:ln>
            <a:noFill/>
          </a:ln>
        </p:spPr>
      </p:pic>
      <p:pic>
        <p:nvPicPr>
          <p:cNvPr id="289" name="Google Shape;289;p44"/>
          <p:cNvPicPr preferRelativeResize="0"/>
          <p:nvPr/>
        </p:nvPicPr>
        <p:blipFill>
          <a:blip r:embed="rId4">
            <a:alphaModFix/>
          </a:blip>
          <a:stretch>
            <a:fillRect/>
          </a:stretch>
        </p:blipFill>
        <p:spPr>
          <a:xfrm>
            <a:off x="201175" y="159175"/>
            <a:ext cx="1485900" cy="6381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295" name="Google Shape;295;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lnSpc>
                <a:spcPct val="150000"/>
              </a:lnSpc>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Emerging technologies utilized artificial intelligence enabled systems for many products. Various core products depend on face recognition for security and sourcing. Face recognition systems act as one of the foremost needs in many real time emerging products. Facial expressions are helpful for making automated reviews of online courses, products, also to detect the emotional effect of the individuals. expressions are a direct impact of emotions. The proposed framework is modeled using Modif-VGG16 network for facial expression detection as well as the Saddle point recommendation framework for music suggestions. The proposed structure is validated with the FER-2013 dataset. The System achieved the accuracy of 92% on an average and further the system can be improved with more real time dataset with the help of transfer learning approaches.</a:t>
            </a:r>
            <a:endParaRPr b="1" sz="21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REFERENCES</a:t>
            </a:r>
            <a:endParaRPr/>
          </a:p>
        </p:txBody>
      </p:sp>
      <p:sp>
        <p:nvSpPr>
          <p:cNvPr id="301" name="Google Shape;301;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375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[1] F. Liu, Q. Zhao, X. Liu and D. Zeng, "Joint Face Alignment and 3D Face Reconstruction with Application to Face Recognition," in IEEE Transactions on Pattern Analysis and Machine Intelligence, vol. 42, no. 3, pp. 664-678, 1 March 2020, doi: 10.1109/TPAMI.2018.2885995.</a:t>
            </a:r>
            <a:endParaRPr sz="1200">
              <a:solidFill>
                <a:schemeClr val="dk1"/>
              </a:solidFill>
              <a:latin typeface="Times New Roman"/>
              <a:ea typeface="Times New Roman"/>
              <a:cs typeface="Times New Roman"/>
              <a:sym typeface="Times New Roman"/>
            </a:endParaRPr>
          </a:p>
          <a:p>
            <a:pPr indent="0" lvl="0" marL="0" rtl="0" algn="just">
              <a:lnSpc>
                <a:spcPct val="15375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just">
              <a:lnSpc>
                <a:spcPct val="15375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[2] M. Emambakhsh and A. Evans, "Nasal Patches and Curves for Expression- Robust 3D Face Recognition," in IEEE Transactions on Pattern Analysis and Machine Intelligence, vol. 39, no. 5, pp. 995-1007, 1 May 2017, doi: 10.1109/TPAMI.2016.2565473.</a:t>
            </a:r>
            <a:endParaRPr sz="1200">
              <a:solidFill>
                <a:schemeClr val="dk1"/>
              </a:solidFill>
              <a:latin typeface="Times New Roman"/>
              <a:ea typeface="Times New Roman"/>
              <a:cs typeface="Times New Roman"/>
              <a:sym typeface="Times New Roman"/>
            </a:endParaRPr>
          </a:p>
          <a:p>
            <a:pPr indent="0" lvl="0" marL="0" rtl="0" algn="just">
              <a:lnSpc>
                <a:spcPct val="15375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just">
              <a:lnSpc>
                <a:spcPct val="15375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[3] F. Qu, S. Wang, W. Yan, H. Li, S. Wu and X. Fu, "CAS(ME)$^2$ : A Database for Spontaneous Macro-Expression and Micro-Expression Spotting and Recognition," in IEEE Transactions on Affective Computing, vol. 9, no. 4, pp. 424-436, 1 Oct.-Dec. 2018, doi: 10.1109/TAFFC.2017.2654440</a:t>
            </a:r>
            <a:endParaRPr sz="1200">
              <a:solidFill>
                <a:schemeClr val="dk1"/>
              </a:solidFill>
              <a:latin typeface="Times New Roman"/>
              <a:ea typeface="Times New Roman"/>
              <a:cs typeface="Times New Roman"/>
              <a:sym typeface="Times New Roman"/>
            </a:endParaRPr>
          </a:p>
          <a:p>
            <a:pPr indent="0" lvl="0" marL="0" rtl="0" algn="just">
              <a:lnSpc>
                <a:spcPct val="15375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016.7987972</a:t>
            </a:r>
            <a:endParaRPr/>
          </a:p>
        </p:txBody>
      </p:sp>
      <p:pic>
        <p:nvPicPr>
          <p:cNvPr id="302" name="Google Shape;302;p46"/>
          <p:cNvPicPr preferRelativeResize="0"/>
          <p:nvPr/>
        </p:nvPicPr>
        <p:blipFill>
          <a:blip r:embed="rId3">
            <a:alphaModFix/>
          </a:blip>
          <a:stretch>
            <a:fillRect/>
          </a:stretch>
        </p:blipFill>
        <p:spPr>
          <a:xfrm>
            <a:off x="201175" y="159175"/>
            <a:ext cx="1485900" cy="6381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REFERENCES</a:t>
            </a:r>
            <a:endParaRPr/>
          </a:p>
        </p:txBody>
      </p:sp>
      <p:sp>
        <p:nvSpPr>
          <p:cNvPr id="308" name="Google Shape;308;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3750"/>
              </a:lnSpc>
              <a:spcBef>
                <a:spcPts val="0"/>
              </a:spcBef>
              <a:spcAft>
                <a:spcPts val="0"/>
              </a:spcAft>
              <a:buNone/>
            </a:pPr>
            <a:r>
              <a:rPr lang="en" sz="1200">
                <a:solidFill>
                  <a:schemeClr val="dk1"/>
                </a:solidFill>
                <a:latin typeface="Times New Roman"/>
                <a:ea typeface="Times New Roman"/>
                <a:cs typeface="Times New Roman"/>
                <a:sym typeface="Times New Roman"/>
              </a:rPr>
              <a:t>[4] M. Wairagkar et al., "Emotive Response to a Hybrid-Face Robot and Translation to Consumer Social Robots," in IEEE Internet of Things Journal, vol. 9, no. 5, pp. 3174-3188, 1 March1, 2022, doi: 10.1109/JIOT.2021.3097592.</a:t>
            </a:r>
            <a:endParaRPr sz="1200">
              <a:solidFill>
                <a:schemeClr val="dk1"/>
              </a:solidFill>
              <a:latin typeface="Times New Roman"/>
              <a:ea typeface="Times New Roman"/>
              <a:cs typeface="Times New Roman"/>
              <a:sym typeface="Times New Roman"/>
            </a:endParaRPr>
          </a:p>
          <a:p>
            <a:pPr indent="0" lvl="0" marL="0" rtl="0" algn="just">
              <a:lnSpc>
                <a:spcPct val="15375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lnSpc>
                <a:spcPct val="153750"/>
              </a:lnSpc>
              <a:spcBef>
                <a:spcPts val="0"/>
              </a:spcBef>
              <a:spcAft>
                <a:spcPts val="0"/>
              </a:spcAft>
              <a:buNone/>
            </a:pPr>
            <a:r>
              <a:rPr lang="en" sz="1200">
                <a:solidFill>
                  <a:schemeClr val="dk1"/>
                </a:solidFill>
                <a:latin typeface="Times New Roman"/>
                <a:ea typeface="Times New Roman"/>
                <a:cs typeface="Times New Roman"/>
                <a:sym typeface="Times New Roman"/>
              </a:rPr>
              <a:t> [5] S. Tulyakov, L. A. Jeni, J. F. Cohn and N. Sebe, "Viewpoint-Consistent 3D Face Alignment," in IEEE Transactions on Pattern Analysis and Machine Intelligence, vol. 40, no. 9, pp. 2250-2264, 1 Sept. 2018, doi: 10.1109/TPAMI.2017.2750687.</a:t>
            </a:r>
            <a:endParaRPr sz="1200">
              <a:solidFill>
                <a:schemeClr val="dk1"/>
              </a:solidFill>
              <a:latin typeface="Times New Roman"/>
              <a:ea typeface="Times New Roman"/>
              <a:cs typeface="Times New Roman"/>
              <a:sym typeface="Times New Roman"/>
            </a:endParaRPr>
          </a:p>
          <a:p>
            <a:pPr indent="0" lvl="0" marL="0" rtl="0" algn="just">
              <a:lnSpc>
                <a:spcPct val="15375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lnSpc>
                <a:spcPct val="153750"/>
              </a:lnSpc>
              <a:spcBef>
                <a:spcPts val="0"/>
              </a:spcBef>
              <a:spcAft>
                <a:spcPts val="0"/>
              </a:spcAft>
              <a:buNone/>
            </a:pPr>
            <a:r>
              <a:rPr lang="en" sz="1200">
                <a:solidFill>
                  <a:schemeClr val="dk1"/>
                </a:solidFill>
                <a:latin typeface="Times New Roman"/>
                <a:ea typeface="Times New Roman"/>
                <a:cs typeface="Times New Roman"/>
                <a:sym typeface="Times New Roman"/>
              </a:rPr>
              <a:t> [6] R. Zatarain-Cabada, M. L. Barrón-Estrada, F. González-Hernández and H. Rodriguez-Rangel, "Building a Face Expression Recognizer and a Face Expression Database for an Intelligent Tutoring System," 2017 IEEE 17th International Conference on Advanced Learning Technologies (ICALT), 2017, pp. 391-393, doi: 10.1109/ICALT.2017.141. </a:t>
            </a:r>
            <a:endParaRPr sz="1200">
              <a:solidFill>
                <a:schemeClr val="dk1"/>
              </a:solidFill>
              <a:latin typeface="Times New Roman"/>
              <a:ea typeface="Times New Roman"/>
              <a:cs typeface="Times New Roman"/>
              <a:sym typeface="Times New Roman"/>
            </a:endParaRPr>
          </a:p>
          <a:p>
            <a:pPr indent="0" lvl="0" marL="0" rtl="0" algn="just">
              <a:lnSpc>
                <a:spcPct val="153750"/>
              </a:lnSpc>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pic>
        <p:nvPicPr>
          <p:cNvPr id="309" name="Google Shape;309;p47"/>
          <p:cNvPicPr preferRelativeResize="0"/>
          <p:nvPr/>
        </p:nvPicPr>
        <p:blipFill>
          <a:blip r:embed="rId3">
            <a:alphaModFix/>
          </a:blip>
          <a:stretch>
            <a:fillRect/>
          </a:stretch>
        </p:blipFill>
        <p:spPr>
          <a:xfrm>
            <a:off x="201175" y="159175"/>
            <a:ext cx="1485900" cy="6381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5" name="Google Shape;315;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b="1" lang="en" sz="2600"/>
              <a:t>THANK YOU</a:t>
            </a:r>
            <a:endParaRPr b="1" sz="2600"/>
          </a:p>
        </p:txBody>
      </p:sp>
      <p:pic>
        <p:nvPicPr>
          <p:cNvPr id="316" name="Google Shape;316;p48"/>
          <p:cNvPicPr preferRelativeResize="0"/>
          <p:nvPr/>
        </p:nvPicPr>
        <p:blipFill>
          <a:blip r:embed="rId3">
            <a:alphaModFix/>
          </a:blip>
          <a:stretch>
            <a:fillRect/>
          </a:stretch>
        </p:blipFill>
        <p:spPr>
          <a:xfrm>
            <a:off x="201175" y="159175"/>
            <a:ext cx="1485900" cy="638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664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LITERATURE STUDY</a:t>
            </a:r>
            <a:endParaRPr/>
          </a:p>
        </p:txBody>
      </p:sp>
      <p:sp>
        <p:nvSpPr>
          <p:cNvPr id="76" name="Google Shape;76;p16"/>
          <p:cNvSpPr txBox="1"/>
          <p:nvPr>
            <p:ph idx="1" type="body"/>
          </p:nvPr>
        </p:nvSpPr>
        <p:spPr>
          <a:xfrm>
            <a:off x="311700" y="1591275"/>
            <a:ext cx="8520600" cy="3416400"/>
          </a:xfrm>
          <a:prstGeom prst="rect">
            <a:avLst/>
          </a:prstGeom>
        </p:spPr>
        <p:txBody>
          <a:bodyPr anchorCtr="0" anchor="t" bIns="91425" lIns="91425" spcFirstLastPara="1" rIns="91425" wrap="square" tIns="91425">
            <a:normAutofit/>
          </a:bodyPr>
          <a:lstStyle/>
          <a:p>
            <a:pPr indent="0" lvl="0" marL="0" rtl="0" algn="just">
              <a:lnSpc>
                <a:spcPct val="200000"/>
              </a:lnSpc>
              <a:spcBef>
                <a:spcPts val="0"/>
              </a:spcBef>
              <a:spcAft>
                <a:spcPts val="0"/>
              </a:spcAft>
              <a:buNone/>
            </a:pPr>
            <a:r>
              <a:t/>
            </a:r>
            <a:endParaRPr/>
          </a:p>
        </p:txBody>
      </p:sp>
      <p:pic>
        <p:nvPicPr>
          <p:cNvPr id="77" name="Google Shape;77;p16"/>
          <p:cNvPicPr preferRelativeResize="0"/>
          <p:nvPr/>
        </p:nvPicPr>
        <p:blipFill>
          <a:blip r:embed="rId3">
            <a:alphaModFix/>
          </a:blip>
          <a:stretch>
            <a:fillRect/>
          </a:stretch>
        </p:blipFill>
        <p:spPr>
          <a:xfrm>
            <a:off x="152400" y="152400"/>
            <a:ext cx="1348178" cy="579025"/>
          </a:xfrm>
          <a:prstGeom prst="rect">
            <a:avLst/>
          </a:prstGeom>
          <a:noFill/>
          <a:ln>
            <a:noFill/>
          </a:ln>
        </p:spPr>
      </p:pic>
      <p:pic>
        <p:nvPicPr>
          <p:cNvPr id="78" name="Google Shape;78;p16"/>
          <p:cNvPicPr preferRelativeResize="0"/>
          <p:nvPr/>
        </p:nvPicPr>
        <p:blipFill rotWithShape="1">
          <a:blip r:embed="rId4">
            <a:alphaModFix/>
          </a:blip>
          <a:srcRect b="0" l="0" r="0" t="0"/>
          <a:stretch/>
        </p:blipFill>
        <p:spPr>
          <a:xfrm>
            <a:off x="110400" y="1152475"/>
            <a:ext cx="8923199" cy="399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883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4" name="Google Shape;84;p17"/>
          <p:cNvSpPr txBox="1"/>
          <p:nvPr>
            <p:ph idx="1" type="body"/>
          </p:nvPr>
        </p:nvSpPr>
        <p:spPr>
          <a:xfrm>
            <a:off x="311700" y="1591275"/>
            <a:ext cx="8520600" cy="3416400"/>
          </a:xfrm>
          <a:prstGeom prst="rect">
            <a:avLst/>
          </a:prstGeom>
        </p:spPr>
        <p:txBody>
          <a:bodyPr anchorCtr="0" anchor="t" bIns="91425" lIns="91425" spcFirstLastPara="1" rIns="91425" wrap="square" tIns="91425">
            <a:normAutofit/>
          </a:bodyPr>
          <a:lstStyle/>
          <a:p>
            <a:pPr indent="0" lvl="0" marL="0" rtl="0" algn="just">
              <a:lnSpc>
                <a:spcPct val="2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b="1" lang="en">
                <a:solidFill>
                  <a:schemeClr val="dk1"/>
                </a:solidFill>
                <a:latin typeface="Times New Roman"/>
                <a:ea typeface="Times New Roman"/>
                <a:cs typeface="Times New Roman"/>
                <a:sym typeface="Times New Roman"/>
              </a:rPr>
              <a:t>UML DIAGRAM FOR TRAINING</a:t>
            </a:r>
            <a:endParaRPr b="1">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152400" y="152400"/>
            <a:ext cx="1348178" cy="579025"/>
          </a:xfrm>
          <a:prstGeom prst="rect">
            <a:avLst/>
          </a:prstGeom>
          <a:noFill/>
          <a:ln>
            <a:noFill/>
          </a:ln>
        </p:spPr>
      </p:pic>
      <p:pic>
        <p:nvPicPr>
          <p:cNvPr id="86" name="Google Shape;86;p17"/>
          <p:cNvPicPr preferRelativeResize="0"/>
          <p:nvPr/>
        </p:nvPicPr>
        <p:blipFill>
          <a:blip r:embed="rId4">
            <a:alphaModFix/>
          </a:blip>
          <a:stretch>
            <a:fillRect/>
          </a:stretch>
        </p:blipFill>
        <p:spPr>
          <a:xfrm>
            <a:off x="5466550" y="426600"/>
            <a:ext cx="1504950" cy="452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883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8"/>
          <p:cNvSpPr txBox="1"/>
          <p:nvPr>
            <p:ph idx="1" type="body"/>
          </p:nvPr>
        </p:nvSpPr>
        <p:spPr>
          <a:xfrm>
            <a:off x="311700" y="1591275"/>
            <a:ext cx="8520600" cy="3416400"/>
          </a:xfrm>
          <a:prstGeom prst="rect">
            <a:avLst/>
          </a:prstGeom>
        </p:spPr>
        <p:txBody>
          <a:bodyPr anchorCtr="0" anchor="t" bIns="91425" lIns="91425" spcFirstLastPara="1" rIns="91425" wrap="square" tIns="91425">
            <a:normAutofit/>
          </a:bodyPr>
          <a:lstStyle/>
          <a:p>
            <a:pPr indent="0" lvl="0" marL="0" rtl="0" algn="just">
              <a:lnSpc>
                <a:spcPct val="2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b="1" lang="en">
                <a:solidFill>
                  <a:schemeClr val="dk1"/>
                </a:solidFill>
                <a:latin typeface="Times New Roman"/>
                <a:ea typeface="Times New Roman"/>
                <a:cs typeface="Times New Roman"/>
                <a:sym typeface="Times New Roman"/>
              </a:rPr>
              <a:t>UML DIAGRAM FOR TESTING</a:t>
            </a:r>
            <a:endParaRPr b="1">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152400" y="152400"/>
            <a:ext cx="1348178" cy="579025"/>
          </a:xfrm>
          <a:prstGeom prst="rect">
            <a:avLst/>
          </a:prstGeom>
          <a:noFill/>
          <a:ln>
            <a:noFill/>
          </a:ln>
        </p:spPr>
      </p:pic>
      <p:pic>
        <p:nvPicPr>
          <p:cNvPr id="94" name="Google Shape;94;p18"/>
          <p:cNvPicPr preferRelativeResize="0"/>
          <p:nvPr/>
        </p:nvPicPr>
        <p:blipFill>
          <a:blip r:embed="rId4">
            <a:alphaModFix/>
          </a:blip>
          <a:stretch>
            <a:fillRect/>
          </a:stretch>
        </p:blipFill>
        <p:spPr>
          <a:xfrm>
            <a:off x="4791400" y="572825"/>
            <a:ext cx="3219450" cy="449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8838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MODULES</a:t>
            </a:r>
            <a:endParaRPr/>
          </a:p>
        </p:txBody>
      </p:sp>
      <p:sp>
        <p:nvSpPr>
          <p:cNvPr id="100" name="Google Shape;100;p19"/>
          <p:cNvSpPr txBox="1"/>
          <p:nvPr>
            <p:ph idx="1" type="body"/>
          </p:nvPr>
        </p:nvSpPr>
        <p:spPr>
          <a:xfrm>
            <a:off x="311700" y="1591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800"/>
              <a:buFont typeface="Arial"/>
              <a:buNone/>
            </a:pPr>
            <a:r>
              <a:rPr lang="en"/>
              <a:t>1.</a:t>
            </a:r>
            <a:r>
              <a:rPr lang="en"/>
              <a:t>FACE DETECTION</a:t>
            </a:r>
            <a:endParaRPr/>
          </a:p>
          <a:p>
            <a:pPr indent="0" lvl="0" marL="0" rtl="0" algn="l">
              <a:spcBef>
                <a:spcPts val="1200"/>
              </a:spcBef>
              <a:spcAft>
                <a:spcPts val="0"/>
              </a:spcAft>
              <a:buClr>
                <a:schemeClr val="dk1"/>
              </a:buClr>
              <a:buSzPts val="1800"/>
              <a:buFont typeface="Arial"/>
              <a:buNone/>
            </a:pPr>
            <a:r>
              <a:rPr lang="en"/>
              <a:t>2.EMOTION RECOGNITION</a:t>
            </a:r>
            <a:endParaRPr/>
          </a:p>
          <a:p>
            <a:pPr indent="0" lvl="0" marL="0" rtl="0" algn="l">
              <a:spcBef>
                <a:spcPts val="1200"/>
              </a:spcBef>
              <a:spcAft>
                <a:spcPts val="0"/>
              </a:spcAft>
              <a:buClr>
                <a:schemeClr val="dk1"/>
              </a:buClr>
              <a:buSzPts val="1800"/>
              <a:buFont typeface="Arial"/>
              <a:buNone/>
            </a:pPr>
            <a:r>
              <a:rPr lang="en"/>
              <a:t>3.EMOTION RECOGNITION WITH SOUND</a:t>
            </a:r>
            <a:endParaRPr/>
          </a:p>
          <a:p>
            <a:pPr indent="0" lvl="0" marL="0" rtl="0" algn="just">
              <a:lnSpc>
                <a:spcPct val="200000"/>
              </a:lnSpc>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01" name="Google Shape;101;p19"/>
          <p:cNvPicPr preferRelativeResize="0"/>
          <p:nvPr/>
        </p:nvPicPr>
        <p:blipFill>
          <a:blip r:embed="rId3">
            <a:alphaModFix/>
          </a:blip>
          <a:stretch>
            <a:fillRect/>
          </a:stretch>
        </p:blipFill>
        <p:spPr>
          <a:xfrm>
            <a:off x="152400" y="152400"/>
            <a:ext cx="1348178" cy="579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8838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FACE DETECTION</a:t>
            </a:r>
            <a:endParaRPr/>
          </a:p>
        </p:txBody>
      </p:sp>
      <p:sp>
        <p:nvSpPr>
          <p:cNvPr id="107" name="Google Shape;107;p20"/>
          <p:cNvSpPr txBox="1"/>
          <p:nvPr>
            <p:ph idx="1" type="body"/>
          </p:nvPr>
        </p:nvSpPr>
        <p:spPr>
          <a:xfrm>
            <a:off x="311700" y="1591275"/>
            <a:ext cx="8520600" cy="3416400"/>
          </a:xfrm>
          <a:prstGeom prst="rect">
            <a:avLst/>
          </a:prstGeom>
        </p:spPr>
        <p:txBody>
          <a:bodyPr anchorCtr="0" anchor="t" bIns="91425" lIns="91425" spcFirstLastPara="1" rIns="91425" wrap="square" tIns="91425">
            <a:normAutofit/>
          </a:bodyPr>
          <a:lstStyle/>
          <a:p>
            <a:pPr indent="0" lvl="0" marL="0" rtl="0" algn="just">
              <a:lnSpc>
                <a:spcPct val="200000"/>
              </a:lnSpc>
              <a:spcBef>
                <a:spcPts val="0"/>
              </a:spcBef>
              <a:spcAft>
                <a:spcPts val="0"/>
              </a:spcAft>
              <a:buNone/>
            </a:pPr>
            <a:r>
              <a:rPr lang="en">
                <a:solidFill>
                  <a:schemeClr val="dk1"/>
                </a:solidFill>
                <a:latin typeface="Times New Roman"/>
                <a:ea typeface="Times New Roman"/>
                <a:cs typeface="Times New Roman"/>
                <a:sym typeface="Times New Roman"/>
              </a:rPr>
              <a:t>In order to predict the expression correctly ,first and </a:t>
            </a:r>
            <a:r>
              <a:rPr lang="en">
                <a:solidFill>
                  <a:schemeClr val="dk1"/>
                </a:solidFill>
                <a:latin typeface="Times New Roman"/>
                <a:ea typeface="Times New Roman"/>
                <a:cs typeface="Times New Roman"/>
                <a:sym typeface="Times New Roman"/>
              </a:rPr>
              <a:t>foremost</a:t>
            </a:r>
            <a:r>
              <a:rPr lang="en">
                <a:solidFill>
                  <a:schemeClr val="dk1"/>
                </a:solidFill>
                <a:latin typeface="Times New Roman"/>
                <a:ea typeface="Times New Roman"/>
                <a:cs typeface="Times New Roman"/>
                <a:sym typeface="Times New Roman"/>
              </a:rPr>
              <a:t> the face has to be detected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To check which algo works best for this task we tested it out with four different approaches</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1)HaarCascade</a:t>
            </a:r>
            <a:endParaRPr>
              <a:latin typeface="Times New Roman"/>
              <a:ea typeface="Times New Roman"/>
              <a:cs typeface="Times New Roman"/>
              <a:sym typeface="Times New Roman"/>
            </a:endParaRPr>
          </a:p>
          <a:p>
            <a:pPr indent="0" lvl="0" marL="0" rtl="0" algn="l">
              <a:spcBef>
                <a:spcPts val="1200"/>
              </a:spcBef>
              <a:spcAft>
                <a:spcPts val="0"/>
              </a:spcAft>
              <a:buClr>
                <a:schemeClr val="dk1"/>
              </a:buClr>
              <a:buSzPts val="1800"/>
              <a:buFont typeface="Arial"/>
              <a:buNone/>
            </a:pPr>
            <a:r>
              <a:rPr lang="en">
                <a:latin typeface="Times New Roman"/>
                <a:ea typeface="Times New Roman"/>
                <a:cs typeface="Times New Roman"/>
                <a:sym typeface="Times New Roman"/>
              </a:rPr>
              <a:t>2)LBPCascade</a:t>
            </a:r>
            <a:endParaRPr>
              <a:latin typeface="Times New Roman"/>
              <a:ea typeface="Times New Roman"/>
              <a:cs typeface="Times New Roman"/>
              <a:sym typeface="Times New Roman"/>
            </a:endParaRPr>
          </a:p>
          <a:p>
            <a:pPr indent="0" lvl="0" marL="0" rtl="0" algn="l">
              <a:spcBef>
                <a:spcPts val="1200"/>
              </a:spcBef>
              <a:spcAft>
                <a:spcPts val="0"/>
              </a:spcAft>
              <a:buClr>
                <a:schemeClr val="dk1"/>
              </a:buClr>
              <a:buSzPts val="1800"/>
              <a:buFont typeface="Arial"/>
              <a:buNone/>
            </a:pPr>
            <a:r>
              <a:rPr lang="en">
                <a:latin typeface="Times New Roman"/>
                <a:ea typeface="Times New Roman"/>
                <a:cs typeface="Times New Roman"/>
                <a:sym typeface="Times New Roman"/>
              </a:rPr>
              <a:t>3)Dlib with HOGDetector</a:t>
            </a:r>
            <a:endParaRPr>
              <a:latin typeface="Times New Roman"/>
              <a:ea typeface="Times New Roman"/>
              <a:cs typeface="Times New Roman"/>
              <a:sym typeface="Times New Roman"/>
            </a:endParaRPr>
          </a:p>
          <a:p>
            <a:pPr indent="0" lvl="0" marL="0" rtl="0" algn="l">
              <a:spcBef>
                <a:spcPts val="1200"/>
              </a:spcBef>
              <a:spcAft>
                <a:spcPts val="1200"/>
              </a:spcAft>
              <a:buClr>
                <a:schemeClr val="dk1"/>
              </a:buClr>
              <a:buSzPts val="1800"/>
              <a:buFont typeface="Arial"/>
              <a:buNone/>
            </a:pPr>
            <a:r>
              <a:rPr lang="en">
                <a:latin typeface="Times New Roman"/>
                <a:ea typeface="Times New Roman"/>
                <a:cs typeface="Times New Roman"/>
                <a:sym typeface="Times New Roman"/>
              </a:rPr>
              <a:t>4)Opencv DeepLearning based Face Detection(DNN)</a:t>
            </a:r>
            <a:endParaRPr>
              <a:latin typeface="Times New Roman"/>
              <a:ea typeface="Times New Roman"/>
              <a:cs typeface="Times New Roman"/>
              <a:sym typeface="Times New Roman"/>
            </a:endParaRPr>
          </a:p>
        </p:txBody>
      </p:sp>
      <p:pic>
        <p:nvPicPr>
          <p:cNvPr id="108" name="Google Shape;108;p20"/>
          <p:cNvPicPr preferRelativeResize="0"/>
          <p:nvPr/>
        </p:nvPicPr>
        <p:blipFill>
          <a:blip r:embed="rId3">
            <a:alphaModFix/>
          </a:blip>
          <a:stretch>
            <a:fillRect/>
          </a:stretch>
        </p:blipFill>
        <p:spPr>
          <a:xfrm>
            <a:off x="152400" y="152400"/>
            <a:ext cx="1348178" cy="579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409200" y="731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Comparative</a:t>
            </a:r>
            <a:r>
              <a:rPr lang="en"/>
              <a:t> Analysis</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Clr>
                <a:schemeClr val="dk1"/>
              </a:buClr>
              <a:buSzPct val="109823"/>
              <a:buFont typeface="Arial"/>
              <a:buNone/>
            </a:pPr>
            <a:r>
              <a:rPr lang="en" sz="6556"/>
              <a:t>HaarCascade:</a:t>
            </a:r>
            <a:endParaRPr sz="6556"/>
          </a:p>
          <a:p>
            <a:pPr indent="-325564" lvl="0" marL="838200" rtl="0" algn="l">
              <a:lnSpc>
                <a:spcPct val="161111"/>
              </a:lnSpc>
              <a:spcBef>
                <a:spcPts val="1200"/>
              </a:spcBef>
              <a:spcAft>
                <a:spcPts val="0"/>
              </a:spcAft>
              <a:buClr>
                <a:srgbClr val="3C3C3C"/>
              </a:buClr>
              <a:buSzPct val="100000"/>
              <a:buFont typeface="Roboto"/>
              <a:buAutoNum type="arabicPeriod"/>
            </a:pPr>
            <a:r>
              <a:rPr lang="en" sz="6106">
                <a:solidFill>
                  <a:srgbClr val="3C3C3C"/>
                </a:solidFill>
                <a:highlight>
                  <a:schemeClr val="lt1"/>
                </a:highlight>
                <a:latin typeface="Roboto"/>
                <a:ea typeface="Roboto"/>
                <a:cs typeface="Roboto"/>
                <a:sym typeface="Roboto"/>
              </a:rPr>
              <a:t>Works almost real-time on CPU</a:t>
            </a:r>
            <a:endParaRPr sz="6106">
              <a:solidFill>
                <a:srgbClr val="3C3C3C"/>
              </a:solidFill>
              <a:highlight>
                <a:schemeClr val="lt1"/>
              </a:highlight>
              <a:latin typeface="Roboto"/>
              <a:ea typeface="Roboto"/>
              <a:cs typeface="Roboto"/>
              <a:sym typeface="Roboto"/>
            </a:endParaRPr>
          </a:p>
          <a:p>
            <a:pPr indent="-325564" lvl="0" marL="838200" rtl="0" algn="l">
              <a:lnSpc>
                <a:spcPct val="161111"/>
              </a:lnSpc>
              <a:spcBef>
                <a:spcPts val="0"/>
              </a:spcBef>
              <a:spcAft>
                <a:spcPts val="0"/>
              </a:spcAft>
              <a:buClr>
                <a:srgbClr val="3C3C3C"/>
              </a:buClr>
              <a:buSzPct val="100000"/>
              <a:buFont typeface="Roboto"/>
              <a:buAutoNum type="arabicPeriod"/>
            </a:pPr>
            <a:r>
              <a:rPr lang="en" sz="6106">
                <a:solidFill>
                  <a:srgbClr val="3C3C3C"/>
                </a:solidFill>
                <a:highlight>
                  <a:schemeClr val="lt1"/>
                </a:highlight>
                <a:latin typeface="Roboto"/>
                <a:ea typeface="Roboto"/>
                <a:cs typeface="Roboto"/>
                <a:sym typeface="Roboto"/>
              </a:rPr>
              <a:t> Architecture Detects faces at different scales</a:t>
            </a:r>
            <a:endParaRPr sz="6106">
              <a:solidFill>
                <a:srgbClr val="3C3C3C"/>
              </a:solidFill>
              <a:highlight>
                <a:schemeClr val="lt1"/>
              </a:highlight>
              <a:latin typeface="Roboto"/>
              <a:ea typeface="Roboto"/>
              <a:cs typeface="Roboto"/>
              <a:sym typeface="Roboto"/>
            </a:endParaRPr>
          </a:p>
          <a:p>
            <a:pPr indent="-325564" lvl="0" marL="838200" rtl="0" algn="l">
              <a:lnSpc>
                <a:spcPct val="161111"/>
              </a:lnSpc>
              <a:spcBef>
                <a:spcPts val="0"/>
              </a:spcBef>
              <a:spcAft>
                <a:spcPts val="0"/>
              </a:spcAft>
              <a:buClr>
                <a:srgbClr val="3C3C3C"/>
              </a:buClr>
              <a:buSzPct val="100000"/>
              <a:buFont typeface="Roboto"/>
              <a:buAutoNum type="arabicPeriod"/>
            </a:pPr>
            <a:r>
              <a:rPr lang="en" sz="6106">
                <a:solidFill>
                  <a:srgbClr val="3C3C3C"/>
                </a:solidFill>
                <a:highlight>
                  <a:schemeClr val="lt1"/>
                </a:highlight>
                <a:latin typeface="Roboto"/>
                <a:ea typeface="Roboto"/>
                <a:cs typeface="Roboto"/>
                <a:sym typeface="Roboto"/>
              </a:rPr>
              <a:t>Works well even in the bad lighting conditions</a:t>
            </a:r>
            <a:endParaRPr sz="6106">
              <a:solidFill>
                <a:srgbClr val="3C3C3C"/>
              </a:solidFill>
              <a:highlight>
                <a:schemeClr val="lt1"/>
              </a:highlight>
              <a:latin typeface="Roboto"/>
              <a:ea typeface="Roboto"/>
              <a:cs typeface="Roboto"/>
              <a:sym typeface="Roboto"/>
            </a:endParaRPr>
          </a:p>
          <a:p>
            <a:pPr indent="0" lvl="0" marL="0" rtl="0" algn="l">
              <a:lnSpc>
                <a:spcPct val="161111"/>
              </a:lnSpc>
              <a:spcBef>
                <a:spcPts val="0"/>
              </a:spcBef>
              <a:spcAft>
                <a:spcPts val="0"/>
              </a:spcAft>
              <a:buNone/>
            </a:pPr>
            <a:r>
              <a:t/>
            </a:r>
            <a:endParaRPr sz="6106">
              <a:solidFill>
                <a:srgbClr val="3C3C3C"/>
              </a:solidFill>
              <a:highlight>
                <a:schemeClr val="lt1"/>
              </a:highlight>
              <a:latin typeface="Roboto"/>
              <a:ea typeface="Roboto"/>
              <a:cs typeface="Roboto"/>
              <a:sym typeface="Roboto"/>
            </a:endParaRPr>
          </a:p>
          <a:p>
            <a:pPr indent="0" lvl="0" marL="0" rtl="0" algn="l">
              <a:lnSpc>
                <a:spcPct val="161111"/>
              </a:lnSpc>
              <a:spcBef>
                <a:spcPts val="0"/>
              </a:spcBef>
              <a:spcAft>
                <a:spcPts val="0"/>
              </a:spcAft>
              <a:buNone/>
            </a:pPr>
            <a:r>
              <a:rPr lang="en" sz="6106">
                <a:solidFill>
                  <a:srgbClr val="3C3C3C"/>
                </a:solidFill>
                <a:highlight>
                  <a:schemeClr val="lt1"/>
                </a:highlight>
                <a:latin typeface="Roboto"/>
                <a:ea typeface="Roboto"/>
                <a:cs typeface="Roboto"/>
                <a:sym typeface="Roboto"/>
              </a:rPr>
              <a:t>LBP:</a:t>
            </a:r>
            <a:endParaRPr sz="6106">
              <a:solidFill>
                <a:srgbClr val="3C3C3C"/>
              </a:solidFill>
              <a:highlight>
                <a:schemeClr val="lt1"/>
              </a:highlight>
              <a:latin typeface="Roboto"/>
              <a:ea typeface="Roboto"/>
              <a:cs typeface="Roboto"/>
              <a:sym typeface="Roboto"/>
            </a:endParaRPr>
          </a:p>
          <a:p>
            <a:pPr indent="-325532" lvl="0" marL="457200" rtl="0" algn="l">
              <a:lnSpc>
                <a:spcPct val="161111"/>
              </a:lnSpc>
              <a:spcBef>
                <a:spcPts val="0"/>
              </a:spcBef>
              <a:spcAft>
                <a:spcPts val="0"/>
              </a:spcAft>
              <a:buClr>
                <a:srgbClr val="3C3C3C"/>
              </a:buClr>
              <a:buSzPct val="100000"/>
              <a:buFont typeface="Roboto"/>
              <a:buAutoNum type="arabicPeriod"/>
            </a:pPr>
            <a:r>
              <a:rPr lang="en" sz="6106">
                <a:solidFill>
                  <a:srgbClr val="3C3C3C"/>
                </a:solidFill>
                <a:highlight>
                  <a:schemeClr val="lt1"/>
                </a:highlight>
                <a:latin typeface="Roboto"/>
                <a:ea typeface="Roboto"/>
                <a:cs typeface="Roboto"/>
                <a:sym typeface="Roboto"/>
              </a:rPr>
              <a:t>Less accurate than HaarCascade</a:t>
            </a:r>
            <a:endParaRPr sz="6106">
              <a:solidFill>
                <a:srgbClr val="3C3C3C"/>
              </a:solidFill>
              <a:highlight>
                <a:schemeClr val="lt1"/>
              </a:highlight>
              <a:latin typeface="Roboto"/>
              <a:ea typeface="Roboto"/>
              <a:cs typeface="Roboto"/>
              <a:sym typeface="Roboto"/>
            </a:endParaRPr>
          </a:p>
          <a:p>
            <a:pPr indent="-325532" lvl="0" marL="457200" rtl="0" algn="l">
              <a:lnSpc>
                <a:spcPct val="161111"/>
              </a:lnSpc>
              <a:spcBef>
                <a:spcPts val="0"/>
              </a:spcBef>
              <a:spcAft>
                <a:spcPts val="0"/>
              </a:spcAft>
              <a:buClr>
                <a:srgbClr val="3C3C3C"/>
              </a:buClr>
              <a:buSzPct val="100000"/>
              <a:buFont typeface="Roboto"/>
              <a:buAutoNum type="arabicPeriod"/>
            </a:pPr>
            <a:r>
              <a:rPr lang="en" sz="6106">
                <a:solidFill>
                  <a:srgbClr val="3C3C3C"/>
                </a:solidFill>
                <a:highlight>
                  <a:schemeClr val="lt1"/>
                </a:highlight>
                <a:latin typeface="Roboto"/>
                <a:ea typeface="Roboto"/>
                <a:cs typeface="Roboto"/>
                <a:sym typeface="Roboto"/>
              </a:rPr>
              <a:t>May misses Some faces in the photo</a:t>
            </a:r>
            <a:endParaRPr sz="6106">
              <a:solidFill>
                <a:srgbClr val="3C3C3C"/>
              </a:solidFill>
              <a:highlight>
                <a:schemeClr val="lt1"/>
              </a:highlight>
              <a:latin typeface="Roboto"/>
              <a:ea typeface="Roboto"/>
              <a:cs typeface="Roboto"/>
              <a:sym typeface="Roboto"/>
            </a:endParaRPr>
          </a:p>
          <a:p>
            <a:pPr indent="0" lvl="0" marL="0" rtl="0" algn="l">
              <a:spcBef>
                <a:spcPts val="0"/>
              </a:spcBef>
              <a:spcAft>
                <a:spcPts val="1200"/>
              </a:spcAft>
              <a:buNone/>
            </a:pPr>
            <a:r>
              <a:t/>
            </a:r>
            <a:endParaRPr/>
          </a:p>
        </p:txBody>
      </p:sp>
      <p:pic>
        <p:nvPicPr>
          <p:cNvPr id="115" name="Google Shape;115;p21"/>
          <p:cNvPicPr preferRelativeResize="0"/>
          <p:nvPr/>
        </p:nvPicPr>
        <p:blipFill>
          <a:blip r:embed="rId3">
            <a:alphaModFix/>
          </a:blip>
          <a:stretch>
            <a:fillRect/>
          </a:stretch>
        </p:blipFill>
        <p:spPr>
          <a:xfrm>
            <a:off x="152400" y="152400"/>
            <a:ext cx="1348178" cy="579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