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id-rasidin/" TargetMode="External"/><Relationship Id="rId2" Type="http://schemas.openxmlformats.org/officeDocument/2006/relationships/hyperlink" Target="https://said-rasidin.mediu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d-rasid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onfirmed_cas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429" y="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COVID-19 INSIGHT and Indonesia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6859" y="5610660"/>
            <a:ext cx="7155121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SM. RASIDIN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6E3C-B4BD-442F-8A3C-2260E022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30" y="94445"/>
            <a:ext cx="9002937" cy="420710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Mobilitas</a:t>
            </a:r>
            <a:r>
              <a:rPr lang="en-ID" dirty="0"/>
              <a:t> </a:t>
            </a:r>
            <a:r>
              <a:rPr lang="en-ID" dirty="0" err="1"/>
              <a:t>Penduduk</a:t>
            </a:r>
            <a:r>
              <a:rPr lang="en-ID" dirty="0"/>
              <a:t> Indonesia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985F1-11AB-4980-94A6-B2CCFD5C5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22"/>
            <a:ext cx="5885645" cy="3047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95EC4-31F5-4791-B1BB-90F05C33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15155"/>
            <a:ext cx="5583804" cy="2891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D52B7-24E1-4CA9-8C3E-AE04A0DC0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8552"/>
            <a:ext cx="5885645" cy="3065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EDC5B9-F3AF-4239-96B3-7B965CF79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5" y="3578689"/>
            <a:ext cx="5841516" cy="302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6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E971-0BE3-4FCC-B3A4-B528923F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436F3-8ED7-436C-AA39-47029714E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91" y="-11815"/>
            <a:ext cx="6691664" cy="34849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8276-8D9B-42C6-B07F-B77A06BBD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91" y="3373023"/>
            <a:ext cx="6691664" cy="34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5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53F6-A198-42EB-9163-62FD5929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323E-68FD-4AC3-A8E3-2E9B042D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80" y="1455314"/>
            <a:ext cx="10584977" cy="4335886"/>
          </a:xfrm>
        </p:spPr>
        <p:txBody>
          <a:bodyPr>
            <a:normAutofit/>
          </a:bodyPr>
          <a:lstStyle/>
          <a:p>
            <a:pPr marL="36900" indent="0" algn="l">
              <a:buNone/>
            </a:pPr>
            <a:r>
              <a:rPr lang="en-ID" sz="1800" b="0" i="0" u="none" strike="noStrike" baseline="0" dirty="0">
                <a:solidFill>
                  <a:srgbClr val="B07B51"/>
                </a:solidFill>
                <a:latin typeface="Nunito-Regular"/>
              </a:rPr>
              <a:t>Modelling</a:t>
            </a:r>
          </a:p>
          <a:p>
            <a:pPr algn="l"/>
            <a:r>
              <a:rPr lang="en-ID" sz="1800" b="1" i="0" u="none" strike="noStrike" baseline="0" dirty="0">
                <a:solidFill>
                  <a:schemeClr val="tx1"/>
                </a:solidFill>
                <a:latin typeface="Calibri-Bold"/>
              </a:rPr>
              <a:t>Data</a:t>
            </a:r>
          </a:p>
          <a:p>
            <a:pPr marL="36900" indent="0" algn="l">
              <a:buNone/>
            </a:pPr>
            <a:r>
              <a:rPr lang="en-ID" sz="1800" b="1" i="0" u="none" strike="noStrike" baseline="0" dirty="0">
                <a:solidFill>
                  <a:schemeClr val="tx1"/>
                </a:solidFill>
                <a:latin typeface="Calibri-Bold"/>
              </a:rPr>
              <a:t>        - Data modelling </a:t>
            </a:r>
            <a:r>
              <a:rPr lang="en-ID" sz="1800" b="1" i="0" u="none" strike="noStrike" baseline="0" dirty="0" err="1">
                <a:solidFill>
                  <a:schemeClr val="tx1"/>
                </a:solidFill>
                <a:latin typeface="Calibri-Bold"/>
              </a:rPr>
              <a:t>merupakan</a:t>
            </a:r>
            <a:r>
              <a:rPr lang="en-ID" sz="1800" b="1" i="0" u="none" strike="noStrike" baseline="0" dirty="0">
                <a:solidFill>
                  <a:schemeClr val="tx1"/>
                </a:solidFill>
                <a:latin typeface="Calibri-Bold"/>
              </a:rPr>
              <a:t> data time series di </a:t>
            </a:r>
            <a:r>
              <a:rPr lang="en-ID" sz="1800" b="1" i="0" u="none" strike="noStrike" baseline="0" dirty="0" err="1">
                <a:solidFill>
                  <a:schemeClr val="tx1"/>
                </a:solidFill>
                <a:latin typeface="Calibri-Bold"/>
              </a:rPr>
              <a:t>indonesia</a:t>
            </a:r>
            <a:endParaRPr lang="en-ID" sz="1800" b="1" i="0" u="none" strike="noStrike" baseline="0" dirty="0">
              <a:solidFill>
                <a:schemeClr val="tx1"/>
              </a:solidFill>
              <a:latin typeface="Calibri-Bold"/>
            </a:endParaRPr>
          </a:p>
          <a:p>
            <a:pPr marL="36900" indent="0" algn="l">
              <a:buNone/>
            </a:pPr>
            <a:r>
              <a:rPr lang="en-ID" sz="1800" b="1" i="0" u="none" strike="noStrike" baseline="0" dirty="0">
                <a:solidFill>
                  <a:schemeClr val="tx1"/>
                </a:solidFill>
                <a:latin typeface="Calibri-Bold"/>
              </a:rPr>
              <a:t>        - Split data </a:t>
            </a:r>
            <a:r>
              <a:rPr lang="en-ID" sz="1800" b="1" i="0" u="none" strike="noStrike" baseline="0" dirty="0" err="1">
                <a:solidFill>
                  <a:schemeClr val="tx1"/>
                </a:solidFill>
                <a:latin typeface="Calibri-Bold"/>
              </a:rPr>
              <a:t>menjadi</a:t>
            </a:r>
            <a:r>
              <a:rPr lang="en-ID" sz="1800" b="1" i="0" u="none" strike="noStrike" baseline="0" dirty="0">
                <a:solidFill>
                  <a:schemeClr val="tx1"/>
                </a:solidFill>
                <a:latin typeface="Calibri-Bold"/>
              </a:rPr>
              <a:t> Train, Val dan testing (blind data)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Calibri-Bold"/>
              </a:rPr>
              <a:t>Komparasi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alibri-Bold"/>
              </a:rPr>
              <a:t> Model </a:t>
            </a:r>
          </a:p>
          <a:p>
            <a:pPr algn="l"/>
            <a:r>
              <a:rPr lang="en-ID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	- SVC </a:t>
            </a:r>
          </a:p>
          <a:p>
            <a:pPr marL="36900" indent="0" algn="l">
              <a:buNone/>
            </a:pPr>
            <a:r>
              <a:rPr lang="en-ID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	- Polynomial Regression</a:t>
            </a:r>
          </a:p>
          <a:p>
            <a:pPr marL="36900" indent="0" algn="l">
              <a:buNone/>
            </a:pPr>
            <a:r>
              <a:rPr lang="en-ID" sz="1800" dirty="0">
                <a:solidFill>
                  <a:schemeClr val="tx1"/>
                </a:solidFill>
                <a:latin typeface="Calibri" panose="020F0502020204030204" pitchFamily="34" charset="0"/>
              </a:rPr>
              <a:t>	- KNN </a:t>
            </a:r>
            <a:endParaRPr lang="en-ID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0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B46D-762F-4D3C-9200-469993EB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6FBC-F4CB-42B4-B0F3-6BD11B62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Metriks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Mean Squared Error</a:t>
            </a:r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D50B56-867E-4C2C-BC00-F98D728AD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60189"/>
              </p:ext>
            </p:extLst>
          </p:nvPr>
        </p:nvGraphicFramePr>
        <p:xfrm>
          <a:off x="1648495" y="3103809"/>
          <a:ext cx="7804598" cy="1893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738">
                  <a:extLst>
                    <a:ext uri="{9D8B030D-6E8A-4147-A177-3AD203B41FA5}">
                      <a16:colId xmlns:a16="http://schemas.microsoft.com/office/drawing/2014/main" val="1229351857"/>
                    </a:ext>
                  </a:extLst>
                </a:gridCol>
                <a:gridCol w="2671373">
                  <a:extLst>
                    <a:ext uri="{9D8B030D-6E8A-4147-A177-3AD203B41FA5}">
                      <a16:colId xmlns:a16="http://schemas.microsoft.com/office/drawing/2014/main" val="599861520"/>
                    </a:ext>
                  </a:extLst>
                </a:gridCol>
                <a:gridCol w="2199954">
                  <a:extLst>
                    <a:ext uri="{9D8B030D-6E8A-4147-A177-3AD203B41FA5}">
                      <a16:colId xmlns:a16="http://schemas.microsoft.com/office/drawing/2014/main" val="4124367974"/>
                    </a:ext>
                  </a:extLst>
                </a:gridCol>
                <a:gridCol w="1828533">
                  <a:extLst>
                    <a:ext uri="{9D8B030D-6E8A-4147-A177-3AD203B41FA5}">
                      <a16:colId xmlns:a16="http://schemas.microsoft.com/office/drawing/2014/main" val="1149174130"/>
                    </a:ext>
                  </a:extLst>
                </a:gridCol>
              </a:tblGrid>
              <a:tr h="3786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Model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Score (MSE)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57969"/>
                  </a:ext>
                </a:extLst>
              </a:tr>
              <a:tr h="378639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Training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Val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Testing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679346"/>
                  </a:ext>
                </a:extLst>
              </a:tr>
              <a:tr h="378639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KNN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10230572,26758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12158450247,96480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1714952720094,65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8708974"/>
                  </a:ext>
                </a:extLst>
              </a:tr>
              <a:tr h="378639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Polynomial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2817236661,46391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44506884103,43090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200260378708,5120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441873"/>
                  </a:ext>
                </a:extLst>
              </a:tr>
              <a:tr h="378639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SVR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4470975627,91164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180705711346,33000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25587353568,53470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99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68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54BC-E418-459E-A457-580D7DE0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FFE4F-FFF9-468A-A744-FC32295BC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7413"/>
            <a:ext cx="4951828" cy="34686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EBC47-9911-4150-BF9A-0670BB21F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74"/>
            <a:ext cx="4951828" cy="3518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A7189-D29D-42D9-B21F-3926F2AAB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-60374"/>
            <a:ext cx="5307936" cy="37714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5394BC-A5D7-4FEC-8F04-1FB2F4C5D672}"/>
              </a:ext>
            </a:extLst>
          </p:cNvPr>
          <p:cNvSpPr/>
          <p:nvPr/>
        </p:nvSpPr>
        <p:spPr>
          <a:xfrm>
            <a:off x="5542670" y="3981157"/>
            <a:ext cx="6485207" cy="263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 err="1"/>
              <a:t>Walupun</a:t>
            </a:r>
            <a:r>
              <a:rPr lang="en-ID" dirty="0"/>
              <a:t> KNN </a:t>
            </a:r>
            <a:r>
              <a:rPr lang="en-ID" dirty="0" err="1"/>
              <a:t>memiliki</a:t>
            </a:r>
            <a:r>
              <a:rPr lang="en-ID" dirty="0"/>
              <a:t> score MSE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20 Hari </a:t>
            </a:r>
            <a:r>
              <a:rPr lang="en-ID" dirty="0" err="1"/>
              <a:t>kedepan</a:t>
            </a:r>
            <a:r>
              <a:rPr lang="en-ID" dirty="0"/>
              <a:t>, SVM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pola</a:t>
            </a:r>
            <a:endParaRPr lang="en-ID" dirty="0"/>
          </a:p>
          <a:p>
            <a:r>
              <a:rPr lang="en-ID" dirty="0"/>
              <a:t>Parameter Tuning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model Random Search</a:t>
            </a:r>
          </a:p>
          <a:p>
            <a:r>
              <a:rPr lang="en-ID" dirty="0"/>
              <a:t>Polynomial </a:t>
            </a:r>
            <a:r>
              <a:rPr lang="en-ID" dirty="0" err="1"/>
              <a:t>terbaik</a:t>
            </a:r>
            <a:r>
              <a:rPr lang="en-ID" dirty="0"/>
              <a:t> pada degree 3</a:t>
            </a:r>
          </a:p>
          <a:p>
            <a:r>
              <a:rPr lang="en-ID" dirty="0"/>
              <a:t>SVM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C=1</a:t>
            </a:r>
          </a:p>
          <a:p>
            <a:r>
              <a:rPr lang="en-ID" dirty="0"/>
              <a:t>Dan KNN </a:t>
            </a:r>
            <a:r>
              <a:rPr lang="en-ID" dirty="0" err="1"/>
              <a:t>n_neighbors</a:t>
            </a:r>
            <a:r>
              <a:rPr lang="en-ID" dirty="0"/>
              <a:t> =14,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pasti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overfit </a:t>
            </a:r>
            <a:r>
              <a:rPr lang="en-ID" dirty="0" err="1"/>
              <a:t>kedata</a:t>
            </a:r>
            <a:r>
              <a:rPr lang="en-ID" dirty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119485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D00A-4410-47D8-BDB0-27B7C1DD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 Dan </a:t>
            </a:r>
            <a:r>
              <a:rPr lang="en-ID" dirty="0" err="1"/>
              <a:t>Rekomendasi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E043-A922-4238-A555-09D0477D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80621"/>
          </a:xfrm>
        </p:spPr>
        <p:txBody>
          <a:bodyPr>
            <a:normAutofit fontScale="77500" lnSpcReduction="20000"/>
          </a:bodyPr>
          <a:lstStyle/>
          <a:p>
            <a:r>
              <a:rPr lang="en-ID" dirty="0" err="1"/>
              <a:t>Penularan</a:t>
            </a:r>
            <a:r>
              <a:rPr lang="en-ID" dirty="0"/>
              <a:t> COVID19 </a:t>
            </a:r>
            <a:r>
              <a:rPr lang="en-ID" dirty="0" err="1"/>
              <a:t>diseluruh</a:t>
            </a:r>
            <a:r>
              <a:rPr lang="en-ID" dirty="0"/>
              <a:t> dunia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sideways </a:t>
            </a:r>
            <a:r>
              <a:rPr lang="en-ID" dirty="0" err="1"/>
              <a:t>walau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gelombang</a:t>
            </a:r>
            <a:endParaRPr lang="en-ID" dirty="0"/>
          </a:p>
          <a:p>
            <a:r>
              <a:rPr lang="en-ID" dirty="0" err="1"/>
              <a:t>Kondisi</a:t>
            </a:r>
            <a:r>
              <a:rPr lang="en-ID" dirty="0"/>
              <a:t> covid di Indonesia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yang </a:t>
            </a:r>
            <a:r>
              <a:rPr lang="en-ID" dirty="0" err="1"/>
              <a:t>curam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akumulasi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diwaspadai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puncaknya</a:t>
            </a:r>
            <a:endParaRPr lang="en-ID" dirty="0"/>
          </a:p>
          <a:p>
            <a:r>
              <a:rPr lang="en-ID" dirty="0"/>
              <a:t>Data </a:t>
            </a:r>
            <a:r>
              <a:rPr lang="en-ID" dirty="0" err="1"/>
              <a:t>Mobilitas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dicocokan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pada data </a:t>
            </a:r>
            <a:r>
              <a:rPr lang="en-ID" dirty="0" err="1"/>
              <a:t>ini</a:t>
            </a:r>
            <a:r>
              <a:rPr lang="en-ID" dirty="0"/>
              <a:t>, data </a:t>
            </a:r>
            <a:r>
              <a:rPr lang="en-ID" dirty="0" err="1"/>
              <a:t>terhenti</a:t>
            </a:r>
            <a:r>
              <a:rPr lang="en-ID" dirty="0"/>
              <a:t> pada </a:t>
            </a:r>
            <a:r>
              <a:rPr lang="en-ID" dirty="0" err="1"/>
              <a:t>Desember</a:t>
            </a:r>
            <a:r>
              <a:rPr lang="en-ID" dirty="0"/>
              <a:t> 2020,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tajam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</a:t>
            </a:r>
            <a:r>
              <a:rPr lang="en-ID" dirty="0" err="1"/>
              <a:t>bulan</a:t>
            </a:r>
            <a:r>
              <a:rPr lang="en-ID" dirty="0"/>
              <a:t> April 2021.</a:t>
            </a:r>
          </a:p>
          <a:p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Vaksinasi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dipercepat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data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vaksinasi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.</a:t>
            </a:r>
          </a:p>
          <a:p>
            <a:r>
              <a:rPr lang="en-ID" dirty="0" err="1"/>
              <a:t>Pemodelan</a:t>
            </a:r>
            <a:r>
              <a:rPr lang="en-ID" dirty="0"/>
              <a:t> SVM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kesesuain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Testing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kesempurnaan</a:t>
            </a:r>
            <a:endParaRPr lang="en-ID" dirty="0"/>
          </a:p>
          <a:p>
            <a:r>
              <a:rPr lang="en-ID" dirty="0" err="1"/>
              <a:t>Pemodelan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machine Learning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susah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factor yang </a:t>
            </a:r>
            <a:r>
              <a:rPr lang="en-ID" dirty="0" err="1"/>
              <a:t>susah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diprediksi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mutasi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vitus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prilaku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,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negara,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hoaks</a:t>
            </a:r>
            <a:endParaRPr lang="en-ID" dirty="0"/>
          </a:p>
          <a:p>
            <a:pPr marL="36900" indent="0">
              <a:buNone/>
            </a:pP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67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08D7-7F79-4D39-A781-83BC2967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Terimah</a:t>
            </a:r>
            <a:r>
              <a:rPr lang="en-ID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2546-A2C5-4108-91D3-B4ABA15B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43200"/>
            <a:ext cx="10353762" cy="3047999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ID" dirty="0">
                <a:hlinkClick r:id="rId2"/>
              </a:rPr>
              <a:t>SM RASIDIN</a:t>
            </a:r>
          </a:p>
          <a:p>
            <a:endParaRPr lang="en-ID" dirty="0">
              <a:hlinkClick r:id="rId2"/>
            </a:endParaRPr>
          </a:p>
          <a:p>
            <a:r>
              <a:rPr lang="en-ID" dirty="0">
                <a:hlinkClick r:id="rId2"/>
              </a:rPr>
              <a:t>https://said-rasidin.medium.com/</a:t>
            </a:r>
            <a:endParaRPr lang="en-ID" dirty="0"/>
          </a:p>
          <a:p>
            <a:endParaRPr lang="en-ID" dirty="0"/>
          </a:p>
          <a:p>
            <a:r>
              <a:rPr lang="en-ID" dirty="0">
                <a:hlinkClick r:id="rId3"/>
              </a:rPr>
              <a:t>https://www.linkedin.com/in/said-rasidin/</a:t>
            </a:r>
            <a:endParaRPr lang="en-ID" dirty="0"/>
          </a:p>
          <a:p>
            <a:endParaRPr lang="en-ID" dirty="0"/>
          </a:p>
          <a:p>
            <a:r>
              <a:rPr lang="en-ID" dirty="0">
                <a:hlinkClick r:id="rId4"/>
              </a:rPr>
              <a:t>https://github.com/said-rasidin</a:t>
            </a:r>
            <a:endParaRPr lang="en-ID" dirty="0"/>
          </a:p>
          <a:p>
            <a:pPr marL="369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2492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27BB-4556-412C-A8B8-1E8C445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B99D-484E-4D56-94D6-D5A6CC09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3178130"/>
          </a:xfrm>
        </p:spPr>
        <p:txBody>
          <a:bodyPr/>
          <a:lstStyle/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COVID-19 di </a:t>
            </a:r>
            <a:r>
              <a:rPr lang="en-ID" dirty="0" err="1"/>
              <a:t>seluruh</a:t>
            </a:r>
            <a:r>
              <a:rPr lang="en-ID" dirty="0"/>
              <a:t> Dunia</a:t>
            </a:r>
          </a:p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konfirmasi</a:t>
            </a:r>
            <a:r>
              <a:rPr lang="en-ID" dirty="0"/>
              <a:t> COVID-19 di Indonesia</a:t>
            </a:r>
          </a:p>
          <a:p>
            <a:r>
              <a:rPr lang="en-ID" dirty="0" err="1"/>
              <a:t>Bagaimana</a:t>
            </a:r>
            <a:r>
              <a:rPr lang="en-ID" dirty="0"/>
              <a:t> Proses </a:t>
            </a:r>
            <a:r>
              <a:rPr lang="en-ID" dirty="0" err="1"/>
              <a:t>Vaksinasi</a:t>
            </a:r>
            <a:r>
              <a:rPr lang="en-ID" dirty="0"/>
              <a:t> di Dunia dan Indonesia</a:t>
            </a:r>
          </a:p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Mobilitas</a:t>
            </a:r>
            <a:r>
              <a:rPr lang="en-ID" dirty="0"/>
              <a:t> Orang Indonesia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Pandemi</a:t>
            </a:r>
            <a:endParaRPr lang="en-ID" dirty="0"/>
          </a:p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Proyeksi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diprediksi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15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1A47-0A30-48B4-A805-DF5656C0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Hipotesis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5FCF-FC2F-4575-89E0-4BF5FF2A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pandemik</a:t>
            </a:r>
            <a:r>
              <a:rPr lang="en-ID" dirty="0"/>
              <a:t> covid-19 </a:t>
            </a:r>
            <a:r>
              <a:rPr lang="en-ID" dirty="0" err="1"/>
              <a:t>diseluruh</a:t>
            </a:r>
            <a:r>
              <a:rPr lang="en-ID" dirty="0"/>
              <a:t> dunia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membaik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dimulainya</a:t>
            </a:r>
            <a:r>
              <a:rPr lang="en-ID" dirty="0"/>
              <a:t> </a:t>
            </a:r>
            <a:r>
              <a:rPr lang="en-ID" dirty="0" err="1"/>
              <a:t>vaksinasi</a:t>
            </a:r>
            <a:r>
              <a:rPr lang="en-ID" dirty="0"/>
              <a:t> dan </a:t>
            </a:r>
            <a:r>
              <a:rPr lang="en-ID" dirty="0" err="1"/>
              <a:t>kebiasaan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protocol Kesehatan</a:t>
            </a:r>
          </a:p>
          <a:p>
            <a:r>
              <a:rPr lang="en-ID" dirty="0" err="1"/>
              <a:t>Namum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di Indonesia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menghawatirkan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pemerintah</a:t>
            </a:r>
            <a:r>
              <a:rPr lang="en-ID" dirty="0"/>
              <a:t> Kembali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pembatasan</a:t>
            </a:r>
            <a:r>
              <a:rPr lang="en-ID" dirty="0"/>
              <a:t> </a:t>
            </a:r>
            <a:r>
              <a:rPr lang="en-ID" dirty="0" err="1"/>
              <a:t>sosial</a:t>
            </a:r>
            <a:endParaRPr lang="en-ID" dirty="0"/>
          </a:p>
          <a:p>
            <a:r>
              <a:rPr lang="en-ID" dirty="0" err="1"/>
              <a:t>Vaksinasi</a:t>
            </a:r>
            <a:r>
              <a:rPr lang="en-ID" dirty="0"/>
              <a:t> di Dunia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juga di Indonesia</a:t>
            </a:r>
          </a:p>
          <a:p>
            <a:r>
              <a:rPr lang="en-ID" dirty="0" err="1"/>
              <a:t>Mobilitas</a:t>
            </a:r>
            <a:r>
              <a:rPr lang="en-ID" dirty="0"/>
              <a:t> Orang Indonesia pada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pandemik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tinggal</a:t>
            </a:r>
            <a:r>
              <a:rPr lang="en-ID" dirty="0"/>
              <a:t> di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seiiringan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masyrakat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berani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pekerja</a:t>
            </a:r>
            <a:r>
              <a:rPr lang="en-ID" dirty="0"/>
              <a:t> </a:t>
            </a:r>
            <a:r>
              <a:rPr lang="en-ID" dirty="0" err="1"/>
              <a:t>harian</a:t>
            </a:r>
            <a:endParaRPr lang="en-ID" dirty="0"/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berkembangannya</a:t>
            </a:r>
            <a:r>
              <a:rPr lang="en-ID" dirty="0"/>
              <a:t> era Big Data dan Machine Learning, </a:t>
            </a:r>
            <a:r>
              <a:rPr lang="en-ID" dirty="0" err="1"/>
              <a:t>Proyeksi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COVID-19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dicoba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diprediksi</a:t>
            </a:r>
            <a:r>
              <a:rPr lang="en-ID" dirty="0"/>
              <a:t>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maksimal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091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C5E2-FFB4-4FDE-9E71-6B70EAAA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4C39-F68C-4606-904C-ED1C169C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213551" cy="4171950"/>
          </a:xfrm>
        </p:spPr>
        <p:txBody>
          <a:bodyPr>
            <a:normAutofit/>
          </a:bodyPr>
          <a:lstStyle/>
          <a:p>
            <a:r>
              <a:rPr lang="en-ID" dirty="0"/>
              <a:t>Data Covid daily report (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Johns Hopkins University)</a:t>
            </a:r>
          </a:p>
          <a:p>
            <a:pPr marL="36900" indent="0">
              <a:buNone/>
            </a:pPr>
            <a:r>
              <a:rPr lang="en-ID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- Data </a:t>
            </a:r>
            <a:r>
              <a:rPr lang="en-ID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terdiri</a:t>
            </a:r>
            <a:r>
              <a:rPr lang="en-ID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3987 entries dan 14 columns</a:t>
            </a:r>
          </a:p>
          <a:p>
            <a:r>
              <a:rPr lang="en-ID" sz="2400" dirty="0"/>
              <a:t> Data Covid daily report (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Johns Hopkins University)</a:t>
            </a:r>
          </a:p>
          <a:p>
            <a:pPr marL="36900" indent="0">
              <a:buNone/>
            </a:pPr>
            <a:r>
              <a:rPr lang="en-ID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sz="18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Terdiri</a:t>
            </a:r>
            <a:r>
              <a:rPr lang="en-ID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8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279 entries dan 561 Columns</a:t>
            </a:r>
          </a:p>
          <a:p>
            <a:r>
              <a:rPr lang="en-ID" sz="2400" dirty="0"/>
              <a:t> Data </a:t>
            </a:r>
            <a:r>
              <a:rPr lang="en-ID" sz="2400" dirty="0" err="1"/>
              <a:t>Vaksinasi</a:t>
            </a:r>
            <a:r>
              <a:rPr lang="en-ID" sz="2400" dirty="0"/>
              <a:t> (https://ourworldindata.org/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6900" indent="0">
              <a:buNone/>
            </a:pPr>
            <a:r>
              <a:rPr lang="en-ID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D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sz="17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Terdiri</a:t>
            </a:r>
            <a:r>
              <a:rPr lang="en-ID" sz="17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7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7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37259</a:t>
            </a:r>
            <a:r>
              <a:rPr lang="en-ID" sz="17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entries dan 12 Columns</a:t>
            </a:r>
          </a:p>
          <a:p>
            <a:r>
              <a:rPr lang="en-ID" sz="2600" dirty="0"/>
              <a:t> </a:t>
            </a:r>
            <a:r>
              <a:rPr lang="en-ID" sz="2400" dirty="0"/>
              <a:t>Data </a:t>
            </a:r>
            <a:r>
              <a:rPr lang="en-ID" sz="2400" dirty="0" err="1"/>
              <a:t>Mobilitas</a:t>
            </a:r>
            <a:r>
              <a:rPr lang="en-ID" sz="2400" dirty="0"/>
              <a:t> Masyarakat Indonesia (Google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6900" indent="0">
              <a:buNone/>
            </a:pPr>
            <a:r>
              <a:rPr lang="en-ID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D" sz="1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sz="19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Terdiri</a:t>
            </a:r>
            <a:r>
              <a:rPr lang="en-ID" sz="19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9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9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11234</a:t>
            </a:r>
            <a:r>
              <a:rPr lang="en-ID" sz="19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entries, dan 15 Columns</a:t>
            </a:r>
          </a:p>
          <a:p>
            <a:endParaRPr lang="en-ID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D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D" sz="1800" dirty="0"/>
          </a:p>
          <a:p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800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D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039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B322-E712-4E6A-B395-B0C63347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82" y="110696"/>
            <a:ext cx="10353762" cy="1257300"/>
          </a:xfrm>
        </p:spPr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90E8-A3A3-4C0D-8BC5-817539AA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45" y="1136293"/>
            <a:ext cx="10353762" cy="3714749"/>
          </a:xfrm>
        </p:spPr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Kasus</a:t>
            </a:r>
            <a:r>
              <a:rPr lang="en-ID" dirty="0">
                <a:solidFill>
                  <a:schemeClr val="bg1"/>
                </a:solidFill>
              </a:rPr>
              <a:t> Covid Dunia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8D23-54B7-4B13-8922-CB8E5F90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5" y="1469062"/>
            <a:ext cx="10353762" cy="53792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356E9A-7353-4234-AFAB-F43D81A0B52B}"/>
              </a:ext>
            </a:extLst>
          </p:cNvPr>
          <p:cNvSpPr/>
          <p:nvPr/>
        </p:nvSpPr>
        <p:spPr>
          <a:xfrm>
            <a:off x="10972800" y="3670479"/>
            <a:ext cx="8442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hlinkClick r:id="rId3" action="ppaction://hlinkfile"/>
              </a:rPr>
              <a:t>PETA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969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39450-1161-46A9-94B2-DD8B1B43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5651" cy="35045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2B4FF-035E-4611-98D5-711B3E52B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570" y="3504574"/>
            <a:ext cx="6458430" cy="33794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566681-0FF3-4EB3-8124-F14DA7E25DEE}"/>
              </a:ext>
            </a:extLst>
          </p:cNvPr>
          <p:cNvSpPr/>
          <p:nvPr/>
        </p:nvSpPr>
        <p:spPr>
          <a:xfrm>
            <a:off x="6838681" y="167424"/>
            <a:ext cx="3490175" cy="1828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Akumulatif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Dunia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kurva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naik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pada </a:t>
            </a:r>
            <a:r>
              <a:rPr lang="en-ID" dirty="0" err="1"/>
              <a:t>kurva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sideways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F131F-6863-4149-B8A1-6D42001B5F0F}"/>
              </a:ext>
            </a:extLst>
          </p:cNvPr>
          <p:cNvSpPr/>
          <p:nvPr/>
        </p:nvSpPr>
        <p:spPr>
          <a:xfrm>
            <a:off x="1350133" y="3867792"/>
            <a:ext cx="3595353" cy="190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Dunia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gelombang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dipengaruhi</a:t>
            </a:r>
            <a:r>
              <a:rPr lang="en-ID" dirty="0"/>
              <a:t> </a:t>
            </a:r>
            <a:r>
              <a:rPr lang="en-ID" dirty="0" err="1"/>
              <a:t>pembatasan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negara</a:t>
            </a:r>
          </a:p>
        </p:txBody>
      </p:sp>
    </p:spTree>
    <p:extLst>
      <p:ext uri="{BB962C8B-B14F-4D97-AF65-F5344CB8AC3E}">
        <p14:creationId xmlns:p14="http://schemas.microsoft.com/office/powerpoint/2010/main" val="212945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3D2EA-5D13-44B6-BF5B-F77276050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86412" cy="37604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9D7905-A722-45D2-9C8F-2A418A2774DE}"/>
              </a:ext>
            </a:extLst>
          </p:cNvPr>
          <p:cNvSpPr/>
          <p:nvPr/>
        </p:nvSpPr>
        <p:spPr>
          <a:xfrm>
            <a:off x="7572778" y="737290"/>
            <a:ext cx="3387144" cy="181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Kurva</a:t>
            </a:r>
            <a:r>
              <a:rPr lang="en-ID" dirty="0"/>
              <a:t> </a:t>
            </a:r>
            <a:r>
              <a:rPr lang="en-ID" dirty="0" err="1"/>
              <a:t>akumulati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di Indonesia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curam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global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tajam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belakangan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F99FC4-833E-49AE-8A93-4DF3AF76A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92422"/>
            <a:ext cx="6529588" cy="33655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9888FE-D72C-4E16-A9DB-A15B47C66C02}"/>
              </a:ext>
            </a:extLst>
          </p:cNvPr>
          <p:cNvSpPr/>
          <p:nvPr/>
        </p:nvSpPr>
        <p:spPr>
          <a:xfrm>
            <a:off x="1723623" y="4402842"/>
            <a:ext cx="3387144" cy="181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Kurva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juga </a:t>
            </a:r>
            <a:r>
              <a:rPr lang="en-ID" dirty="0" err="1"/>
              <a:t>menunjukan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01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769-30A6-4681-8C7E-3504AEC4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C156C-7E84-4253-8945-52949DD9E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89317"/>
            <a:ext cx="9548862" cy="49682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61F4AB-60B4-4D62-B545-0CFA23A86C68}"/>
              </a:ext>
            </a:extLst>
          </p:cNvPr>
          <p:cNvSpPr/>
          <p:nvPr/>
        </p:nvSpPr>
        <p:spPr>
          <a:xfrm>
            <a:off x="2175498" y="5526379"/>
            <a:ext cx="7830355" cy="86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Case Fatality Rate </a:t>
            </a:r>
            <a:r>
              <a:rPr lang="en-ID" dirty="0" err="1"/>
              <a:t>Menunjukkan</a:t>
            </a:r>
            <a:r>
              <a:rPr lang="en-ID" dirty="0"/>
              <a:t> Indonesia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rasio</a:t>
            </a:r>
            <a:r>
              <a:rPr lang="en-ID" dirty="0"/>
              <a:t> </a:t>
            </a:r>
            <a:r>
              <a:rPr lang="en-ID" dirty="0" err="1"/>
              <a:t>kematian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rata-rata di </a:t>
            </a:r>
            <a:r>
              <a:rPr lang="en-ID" dirty="0" err="1"/>
              <a:t>seluruh</a:t>
            </a:r>
            <a:r>
              <a:rPr lang="en-ID" dirty="0"/>
              <a:t> Dunia </a:t>
            </a:r>
            <a:r>
              <a:rPr lang="en-ID" dirty="0" err="1"/>
              <a:t>sekitar</a:t>
            </a:r>
            <a:r>
              <a:rPr lang="en-ID" dirty="0"/>
              <a:t> 3%</a:t>
            </a:r>
          </a:p>
        </p:txBody>
      </p:sp>
    </p:spTree>
    <p:extLst>
      <p:ext uri="{BB962C8B-B14F-4D97-AF65-F5344CB8AC3E}">
        <p14:creationId xmlns:p14="http://schemas.microsoft.com/office/powerpoint/2010/main" val="103801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B3517-4CE1-4C5C-9F20-B95E8BDB7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134895" cy="373345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19B01D-3833-4193-9C56-CF6BDE07ACC1}"/>
              </a:ext>
            </a:extLst>
          </p:cNvPr>
          <p:cNvSpPr/>
          <p:nvPr/>
        </p:nvSpPr>
        <p:spPr>
          <a:xfrm>
            <a:off x="8062175" y="463639"/>
            <a:ext cx="3387143" cy="245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Total </a:t>
            </a:r>
            <a:r>
              <a:rPr lang="en-ID" dirty="0" err="1"/>
              <a:t>Vaksinasi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4 </a:t>
            </a:r>
            <a:r>
              <a:rPr lang="en-ID" dirty="0" err="1"/>
              <a:t>Milyar</a:t>
            </a:r>
            <a:r>
              <a:rPr lang="en-ID" dirty="0"/>
              <a:t> orang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yang </a:t>
            </a:r>
            <a:r>
              <a:rPr lang="en-ID" dirty="0" err="1"/>
              <a:t>tervasksinasi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1 </a:t>
            </a:r>
            <a:r>
              <a:rPr lang="en-ID" dirty="0" err="1"/>
              <a:t>Milyard</a:t>
            </a:r>
            <a:r>
              <a:rPr lang="en-ID" dirty="0"/>
              <a:t> </a:t>
            </a:r>
            <a:r>
              <a:rPr lang="en-ID" dirty="0" err="1"/>
              <a:t>lebih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1139C-1733-4A55-A16C-1DAD1CCC4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0" y="3553670"/>
            <a:ext cx="6254839" cy="33043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ADCF3F-E77A-409C-940B-2530F49320A6}"/>
              </a:ext>
            </a:extLst>
          </p:cNvPr>
          <p:cNvSpPr/>
          <p:nvPr/>
        </p:nvSpPr>
        <p:spPr>
          <a:xfrm>
            <a:off x="1581955" y="3975902"/>
            <a:ext cx="3387143" cy="245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Di Indonesia Angka </a:t>
            </a:r>
            <a:r>
              <a:rPr lang="en-ID" dirty="0" err="1"/>
              <a:t>Vaksinasi</a:t>
            </a:r>
            <a:r>
              <a:rPr lang="en-ID" dirty="0"/>
              <a:t> total </a:t>
            </a:r>
            <a:r>
              <a:rPr lang="en-ID" dirty="0" err="1"/>
              <a:t>bejumlah</a:t>
            </a:r>
            <a:r>
              <a:rPr lang="en-ID" dirty="0"/>
              <a:t> hamper 70 Juta </a:t>
            </a:r>
            <a:r>
              <a:rPr lang="en-ID" dirty="0" err="1"/>
              <a:t>dengan</a:t>
            </a:r>
            <a:r>
              <a:rPr lang="en-ID" dirty="0"/>
              <a:t> orang </a:t>
            </a:r>
            <a:r>
              <a:rPr lang="en-ID" dirty="0" err="1"/>
              <a:t>tervaksinasi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20 Juta,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270 Juta </a:t>
            </a:r>
            <a:r>
              <a:rPr lang="en-ID" dirty="0" err="1"/>
              <a:t>Penduduk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477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{ABBB1237-57D4-42C8-89FD-8E6BBF36A15E}tf12214701_win32</Template>
  <TotalTime>192</TotalTime>
  <Words>645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Calibri-Bold</vt:lpstr>
      <vt:lpstr>Consolas</vt:lpstr>
      <vt:lpstr>Goudy Old Style</vt:lpstr>
      <vt:lpstr>Nunito-Regular</vt:lpstr>
      <vt:lpstr>Wingdings 2</vt:lpstr>
      <vt:lpstr>SlateVTI</vt:lpstr>
      <vt:lpstr>COVID-19 INSIGHT and Indonesia Case</vt:lpstr>
      <vt:lpstr>Rumusan Masalah</vt:lpstr>
      <vt:lpstr>Hipotesis</vt:lpstr>
      <vt:lpstr>Data Collection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Mobilitas Penduduk Indonesia</vt:lpstr>
      <vt:lpstr>PowerPoint Presentation</vt:lpstr>
      <vt:lpstr>Modelling</vt:lpstr>
      <vt:lpstr>Model Performance</vt:lpstr>
      <vt:lpstr>PowerPoint Presentation</vt:lpstr>
      <vt:lpstr>Kesimpulan Dan Rekomendasi</vt:lpstr>
      <vt:lpstr>Terimah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INSIGHT And Indonesia Case</dc:title>
  <dc:creator>Rasidin Baraqbah</dc:creator>
  <cp:lastModifiedBy>Rasidin Baraqbah</cp:lastModifiedBy>
  <cp:revision>18</cp:revision>
  <dcterms:created xsi:type="dcterms:W3CDTF">2021-08-04T02:47:56Z</dcterms:created>
  <dcterms:modified xsi:type="dcterms:W3CDTF">2021-08-04T06:49:52Z</dcterms:modified>
</cp:coreProperties>
</file>