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4976" r:id="rId3"/>
    <p:sldId id="4974" r:id="rId4"/>
    <p:sldId id="4971" r:id="rId5"/>
    <p:sldId id="4975" r:id="rId6"/>
    <p:sldId id="4967" r:id="rId7"/>
    <p:sldId id="4978" r:id="rId8"/>
    <p:sldId id="4968" r:id="rId9"/>
    <p:sldId id="4970" r:id="rId10"/>
    <p:sldId id="4969" r:id="rId11"/>
    <p:sldId id="4979" r:id="rId12"/>
    <p:sldId id="497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030"/>
    <a:srgbClr val="1D6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3"/>
            <a:ext cx="9144000" cy="2387600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2" y="3602038"/>
            <a:ext cx="9144000" cy="1655762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9" indent="0" algn="ctr">
              <a:buNone/>
              <a:defRPr sz="1598"/>
            </a:lvl4pPr>
            <a:lvl5pPr marL="1826972" indent="0" algn="ctr">
              <a:buNone/>
              <a:defRPr sz="1598"/>
            </a:lvl5pPr>
            <a:lvl6pPr marL="2283715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1" indent="0" algn="ctr">
              <a:buNone/>
              <a:defRPr sz="1598"/>
            </a:lvl8pPr>
            <a:lvl9pPr marL="3653943" indent="0" algn="ctr">
              <a:buNone/>
              <a:defRPr sz="159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32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4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242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 Ro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521" y="379589"/>
            <a:ext cx="5836065" cy="1521012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6" b="1" i="0">
                <a:latin typeface="Trebuchet MS"/>
                <a:cs typeface="Trebuchet MS"/>
              </a:defRPr>
            </a:lvl1pPr>
          </a:lstStyle>
          <a:p>
            <a:r>
              <a:rPr lang="en-GB" dirty="0" err="1"/>
              <a:t>Título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9" y="1008430"/>
            <a:ext cx="4292444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8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Subtítulo</a:t>
            </a:r>
            <a:endParaRPr lang="pt-BR" dirty="0"/>
          </a:p>
        </p:txBody>
      </p:sp>
      <p:sp>
        <p:nvSpPr>
          <p:cNvPr id="7" name="Pentagon 27"/>
          <p:cNvSpPr/>
          <p:nvPr userDrawn="1"/>
        </p:nvSpPr>
        <p:spPr>
          <a:xfrm>
            <a:off x="-10040" y="424677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664019" y="6399336"/>
            <a:ext cx="863967" cy="292422"/>
          </a:xfrm>
          <a:prstGeom prst="rect">
            <a:avLst/>
          </a:prstGeom>
          <a:noFill/>
        </p:spPr>
        <p:txBody>
          <a:bodyPr wrap="square" lIns="121828" tIns="60913" rIns="121828" bIns="60913" rtlCol="0">
            <a:spAutoFit/>
          </a:bodyPr>
          <a:lstStyle/>
          <a:p>
            <a:pPr algn="ctr" defTabSz="609158"/>
            <a:fld id="{1FBC671E-67B5-5546-8EDD-863B5FB6B5ED}" type="slidenum">
              <a:rPr lang="pt-BR" sz="1098" smtClean="0">
                <a:solidFill>
                  <a:srgbClr val="44546A"/>
                </a:solidFill>
                <a:latin typeface="Trebuchet MS"/>
                <a:cs typeface="Trebuchet MS"/>
              </a:rPr>
              <a:pPr algn="ctr" defTabSz="609158"/>
              <a:t>‹nº›</a:t>
            </a:fld>
            <a:endParaRPr lang="pt-BR" sz="1098" dirty="0">
              <a:solidFill>
                <a:srgbClr val="44546A"/>
              </a:solidFill>
              <a:latin typeface="Trebuchet MS"/>
              <a:cs typeface="Trebuchet MS"/>
            </a:endParaRPr>
          </a:p>
        </p:txBody>
      </p:sp>
      <p:pic>
        <p:nvPicPr>
          <p:cNvPr id="21" name="Picture 20" descr="logo-vivo-purpura-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932" y="6426843"/>
            <a:ext cx="783283" cy="292404"/>
          </a:xfrm>
          <a:prstGeom prst="rect">
            <a:avLst/>
          </a:prstGeom>
        </p:spPr>
      </p:pic>
      <p:pic>
        <p:nvPicPr>
          <p:cNvPr id="24" name="Picture 23" descr="lockup_ft_semfundo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380" y="6413948"/>
            <a:ext cx="977573" cy="299239"/>
          </a:xfrm>
          <a:prstGeom prst="rect">
            <a:avLst/>
          </a:prstGeom>
        </p:spPr>
      </p:pic>
      <p:cxnSp>
        <p:nvCxnSpPr>
          <p:cNvPr id="26" name="Straight Connector 25"/>
          <p:cNvCxnSpPr/>
          <p:nvPr userDrawn="1"/>
        </p:nvCxnSpPr>
        <p:spPr>
          <a:xfrm>
            <a:off x="207379" y="6300777"/>
            <a:ext cx="1174427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521" y="1568215"/>
            <a:ext cx="591838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8" baseline="0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158" indent="0">
              <a:buNone/>
              <a:defRPr sz="1598"/>
            </a:lvl2pPr>
            <a:lvl3pPr marL="1218316" indent="0">
              <a:buNone/>
              <a:defRPr sz="1298"/>
            </a:lvl3pPr>
            <a:lvl4pPr marL="1827474" indent="0">
              <a:buNone/>
              <a:defRPr sz="1198"/>
            </a:lvl4pPr>
            <a:lvl5pPr marL="2436632" indent="0">
              <a:buNone/>
              <a:defRPr sz="1198"/>
            </a:lvl5pPr>
            <a:lvl6pPr marL="3045790" indent="0">
              <a:buNone/>
              <a:defRPr sz="1198"/>
            </a:lvl6pPr>
            <a:lvl7pPr marL="3654949" indent="0">
              <a:buNone/>
              <a:defRPr sz="1198"/>
            </a:lvl7pPr>
            <a:lvl8pPr marL="4264106" indent="0">
              <a:buNone/>
              <a:defRPr sz="1198"/>
            </a:lvl8pPr>
            <a:lvl9pPr marL="4873264" indent="0">
              <a:buNone/>
              <a:defRPr sz="1198"/>
            </a:lvl9pPr>
          </a:lstStyle>
          <a:p>
            <a:r>
              <a:rPr lang="pt-BR" sz="1298" dirty="0">
                <a:latin typeface="Trebuchet MS"/>
                <a:cs typeface="Trebuchet MS"/>
              </a:rPr>
              <a:t>Corpo de texto</a:t>
            </a:r>
            <a:endParaRPr lang="pt-BR" sz="1598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1892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695521" y="379589"/>
            <a:ext cx="5836065" cy="1521012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6" b="1" i="0">
                <a:latin typeface="Trebuchet MS"/>
                <a:cs typeface="Trebuchet MS"/>
              </a:defRPr>
            </a:lvl1pPr>
          </a:lstStyle>
          <a:p>
            <a:r>
              <a:rPr lang="en-GB" dirty="0" err="1"/>
              <a:t>Título</a:t>
            </a:r>
            <a:endParaRPr lang="pt-BR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9" y="1008430"/>
            <a:ext cx="4292444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8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Subtítulo</a:t>
            </a:r>
            <a:endParaRPr lang="pt-BR" dirty="0"/>
          </a:p>
        </p:txBody>
      </p:sp>
      <p:sp>
        <p:nvSpPr>
          <p:cNvPr id="17" name="Pentagon 27"/>
          <p:cNvSpPr/>
          <p:nvPr userDrawn="1"/>
        </p:nvSpPr>
        <p:spPr>
          <a:xfrm>
            <a:off x="-10040" y="424677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664019" y="6399336"/>
            <a:ext cx="863967" cy="292422"/>
          </a:xfrm>
          <a:prstGeom prst="rect">
            <a:avLst/>
          </a:prstGeom>
          <a:noFill/>
        </p:spPr>
        <p:txBody>
          <a:bodyPr wrap="square" lIns="121828" tIns="60913" rIns="121828" bIns="60913" rtlCol="0">
            <a:spAutoFit/>
          </a:bodyPr>
          <a:lstStyle/>
          <a:p>
            <a:pPr algn="ctr" defTabSz="609158"/>
            <a:fld id="{1FBC671E-67B5-5546-8EDD-863B5FB6B5ED}" type="slidenum">
              <a:rPr lang="pt-BR" sz="1098" smtClean="0">
                <a:solidFill>
                  <a:srgbClr val="44546A"/>
                </a:solidFill>
                <a:latin typeface="Trebuchet MS"/>
                <a:cs typeface="Trebuchet MS"/>
              </a:rPr>
              <a:pPr algn="ctr" defTabSz="609158"/>
              <a:t>‹nº›</a:t>
            </a:fld>
            <a:endParaRPr lang="pt-BR" sz="1098" dirty="0">
              <a:solidFill>
                <a:srgbClr val="44546A"/>
              </a:solidFill>
              <a:latin typeface="Trebuchet MS"/>
              <a:cs typeface="Trebuchet MS"/>
            </a:endParaRPr>
          </a:p>
        </p:txBody>
      </p:sp>
      <p:pic>
        <p:nvPicPr>
          <p:cNvPr id="19" name="Picture 18" descr="logo-vivo-purpura-rgb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932" y="6426843"/>
            <a:ext cx="783283" cy="292404"/>
          </a:xfrm>
          <a:prstGeom prst="rect">
            <a:avLst/>
          </a:prstGeom>
        </p:spPr>
      </p:pic>
      <p:pic>
        <p:nvPicPr>
          <p:cNvPr id="20" name="Picture 19" descr="lockup_ft_semfundo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380" y="6413948"/>
            <a:ext cx="977573" cy="299239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>
            <a:off x="207379" y="6300777"/>
            <a:ext cx="1174427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521" y="1568215"/>
            <a:ext cx="591838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8" baseline="0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158" indent="0">
              <a:buNone/>
              <a:defRPr sz="1598"/>
            </a:lvl2pPr>
            <a:lvl3pPr marL="1218316" indent="0">
              <a:buNone/>
              <a:defRPr sz="1298"/>
            </a:lvl3pPr>
            <a:lvl4pPr marL="1827474" indent="0">
              <a:buNone/>
              <a:defRPr sz="1198"/>
            </a:lvl4pPr>
            <a:lvl5pPr marL="2436632" indent="0">
              <a:buNone/>
              <a:defRPr sz="1198"/>
            </a:lvl5pPr>
            <a:lvl6pPr marL="3045790" indent="0">
              <a:buNone/>
              <a:defRPr sz="1198"/>
            </a:lvl6pPr>
            <a:lvl7pPr marL="3654949" indent="0">
              <a:buNone/>
              <a:defRPr sz="1198"/>
            </a:lvl7pPr>
            <a:lvl8pPr marL="4264106" indent="0">
              <a:buNone/>
              <a:defRPr sz="1198"/>
            </a:lvl8pPr>
            <a:lvl9pPr marL="4873264" indent="0">
              <a:buNone/>
              <a:defRPr sz="1198"/>
            </a:lvl9pPr>
          </a:lstStyle>
          <a:p>
            <a:r>
              <a:rPr lang="pt-BR" sz="1298" dirty="0">
                <a:latin typeface="Trebuchet MS"/>
                <a:cs typeface="Trebuchet MS"/>
              </a:rPr>
              <a:t>Corpo de texto</a:t>
            </a:r>
            <a:endParaRPr lang="pt-BR" sz="1598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1979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27"/>
          <p:cNvSpPr/>
          <p:nvPr userDrawn="1"/>
        </p:nvSpPr>
        <p:spPr>
          <a:xfrm>
            <a:off x="-10040" y="200089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1211698" y="6415378"/>
            <a:ext cx="863967" cy="292422"/>
          </a:xfrm>
          <a:prstGeom prst="rect">
            <a:avLst/>
          </a:prstGeom>
          <a:noFill/>
        </p:spPr>
        <p:txBody>
          <a:bodyPr wrap="square" lIns="121828" tIns="60913" rIns="121828" bIns="60913" rtlCol="0">
            <a:spAutoFit/>
          </a:bodyPr>
          <a:lstStyle/>
          <a:p>
            <a:pPr algn="ctr" defTabSz="609158"/>
            <a:fld id="{1FBC671E-67B5-5546-8EDD-863B5FB6B5ED}" type="slidenum">
              <a:rPr lang="pt-BR" sz="1098" smtClean="0">
                <a:solidFill>
                  <a:srgbClr val="44546A"/>
                </a:solidFill>
                <a:latin typeface="Trebuchet MS"/>
                <a:cs typeface="Trebuchet MS"/>
              </a:rPr>
              <a:pPr algn="ctr" defTabSz="609158"/>
              <a:t>‹nº›</a:t>
            </a:fld>
            <a:endParaRPr lang="pt-BR" sz="1098" dirty="0">
              <a:solidFill>
                <a:srgbClr val="44546A"/>
              </a:solidFill>
              <a:latin typeface="Trebuchet MS"/>
              <a:cs typeface="Trebuchet M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95521" y="155001"/>
            <a:ext cx="5836065" cy="1521012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6" b="1" i="0">
                <a:latin typeface="Trebuchet MS"/>
                <a:cs typeface="Trebuchet MS"/>
              </a:defRPr>
            </a:lvl1pPr>
          </a:lstStyle>
          <a:p>
            <a:r>
              <a:rPr lang="en-GB" dirty="0" err="1"/>
              <a:t>Título</a:t>
            </a:r>
            <a:endParaRPr lang="pt-BR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9" y="1008430"/>
            <a:ext cx="4292444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8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Subtítulo</a:t>
            </a:r>
            <a:endParaRPr lang="pt-BR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521" y="1568215"/>
            <a:ext cx="591838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8" baseline="0">
                <a:solidFill>
                  <a:srgbClr val="898989"/>
                </a:solidFill>
                <a:latin typeface="Trebuchet MS"/>
                <a:cs typeface="Trebuchet MS"/>
              </a:defRPr>
            </a:lvl1pPr>
            <a:lvl2pPr marL="609158" indent="0">
              <a:buNone/>
              <a:defRPr sz="1598"/>
            </a:lvl2pPr>
            <a:lvl3pPr marL="1218316" indent="0">
              <a:buNone/>
              <a:defRPr sz="1298"/>
            </a:lvl3pPr>
            <a:lvl4pPr marL="1827474" indent="0">
              <a:buNone/>
              <a:defRPr sz="1198"/>
            </a:lvl4pPr>
            <a:lvl5pPr marL="2436632" indent="0">
              <a:buNone/>
              <a:defRPr sz="1198"/>
            </a:lvl5pPr>
            <a:lvl6pPr marL="3045790" indent="0">
              <a:buNone/>
              <a:defRPr sz="1198"/>
            </a:lvl6pPr>
            <a:lvl7pPr marL="3654949" indent="0">
              <a:buNone/>
              <a:defRPr sz="1198"/>
            </a:lvl7pPr>
            <a:lvl8pPr marL="4264106" indent="0">
              <a:buNone/>
              <a:defRPr sz="1198"/>
            </a:lvl8pPr>
            <a:lvl9pPr marL="4873264" indent="0">
              <a:buNone/>
              <a:defRPr sz="1198"/>
            </a:lvl9pPr>
          </a:lstStyle>
          <a:p>
            <a:r>
              <a:rPr lang="pt-BR" sz="1298" dirty="0">
                <a:latin typeface="Trebuchet MS"/>
                <a:cs typeface="Trebuchet MS"/>
              </a:rPr>
              <a:t>Corpo de texto</a:t>
            </a:r>
            <a:endParaRPr lang="pt-BR" sz="1598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60002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 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ADC50"/>
              </a:gs>
              <a:gs pos="99000">
                <a:srgbClr val="FA6423"/>
              </a:gs>
              <a:gs pos="52000">
                <a:schemeClr val="accent5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090451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5294" b="1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 dirty="0"/>
              <a:t>“KEY MESSAGE</a:t>
            </a:r>
            <a:br>
              <a:rPr lang="en-GB" dirty="0"/>
            </a:br>
            <a:r>
              <a:rPr lang="en-GB" dirty="0"/>
              <a:t>DO CAPÍTULO”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3" y="3759196"/>
            <a:ext cx="1920007" cy="2633153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3765636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6" b="1" i="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6" b="1" i="0" dirty="0">
                <a:solidFill>
                  <a:schemeClr val="bg1"/>
                </a:solidFill>
                <a:latin typeface="Trebuchet MS"/>
                <a:cs typeface="Trebuchet MS"/>
              </a:rPr>
              <a:t>Texto de apoio</a:t>
            </a:r>
            <a:endParaRPr lang="pt-BR" sz="3196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78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 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3127141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6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 dirty="0" err="1"/>
              <a:t>Título</a:t>
            </a:r>
            <a:r>
              <a:rPr lang="en-GB" dirty="0"/>
              <a:t> do </a:t>
            </a:r>
            <a:r>
              <a:rPr lang="en-GB" dirty="0" err="1"/>
              <a:t>capítulo</a:t>
            </a:r>
            <a:br>
              <a:rPr lang="en-GB" dirty="0"/>
            </a:br>
            <a:r>
              <a:rPr lang="en-GB" dirty="0" err="1"/>
              <a:t>em</a:t>
            </a:r>
            <a:r>
              <a:rPr lang="en-GB" dirty="0"/>
              <a:t> 36 </a:t>
            </a:r>
            <a:r>
              <a:rPr lang="en-GB" dirty="0" err="1"/>
              <a:t>pontos</a:t>
            </a:r>
            <a:r>
              <a:rPr lang="en-GB" dirty="0"/>
              <a:t> </a:t>
            </a:r>
            <a:endParaRPr lang="pt-BR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4629545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6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6" b="0" dirty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6" b="0" dirty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7606" y="1953881"/>
            <a:ext cx="591838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2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>
              <a:buNone/>
              <a:defRPr sz="1598"/>
            </a:lvl2pPr>
            <a:lvl3pPr marL="1218316" indent="0">
              <a:buNone/>
              <a:defRPr sz="1298"/>
            </a:lvl3pPr>
            <a:lvl4pPr marL="1827474" indent="0">
              <a:buNone/>
              <a:defRPr sz="1198"/>
            </a:lvl4pPr>
            <a:lvl5pPr marL="2436632" indent="0">
              <a:buNone/>
              <a:defRPr sz="1198"/>
            </a:lvl5pPr>
            <a:lvl6pPr marL="3045790" indent="0">
              <a:buNone/>
              <a:defRPr sz="1198"/>
            </a:lvl6pPr>
            <a:lvl7pPr marL="3654949" indent="0">
              <a:buNone/>
              <a:defRPr sz="1198"/>
            </a:lvl7pPr>
            <a:lvl8pPr marL="4264106" indent="0">
              <a:buNone/>
              <a:defRPr sz="1198"/>
            </a:lvl8pPr>
            <a:lvl9pPr marL="4873264" indent="0">
              <a:buNone/>
              <a:defRPr sz="1198"/>
            </a:lvl9pPr>
          </a:lstStyle>
          <a:p>
            <a:pPr>
              <a:lnSpc>
                <a:spcPct val="120000"/>
              </a:lnSpc>
            </a:pPr>
            <a:r>
              <a:rPr lang="pt-BR" sz="7192" dirty="0">
                <a:latin typeface="Trebuchet MS"/>
                <a:cs typeface="Trebuchet MS"/>
              </a:rPr>
              <a:t>1</a:t>
            </a:r>
            <a:endParaRPr lang="pt-BR" sz="1598" dirty="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1153">
            <a:off x="8345526" y="774825"/>
            <a:ext cx="4172485" cy="57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29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596B4"/>
              </a:gs>
              <a:gs pos="99000">
                <a:srgbClr val="CD1E5A"/>
              </a:gs>
              <a:gs pos="51000">
                <a:schemeClr val="accent2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090451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5294" b="1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 dirty="0"/>
              <a:t>“KEY MESSAGE</a:t>
            </a:r>
            <a:br>
              <a:rPr lang="en-GB" dirty="0"/>
            </a:br>
            <a:r>
              <a:rPr lang="en-GB" dirty="0"/>
              <a:t>DO CAPÍTULO”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3" y="3759192"/>
            <a:ext cx="1920007" cy="2633152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3765636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6" b="1" i="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6" b="1" i="0" dirty="0">
                <a:solidFill>
                  <a:schemeClr val="bg1"/>
                </a:solidFill>
                <a:latin typeface="Trebuchet MS"/>
                <a:cs typeface="Trebuchet MS"/>
              </a:rPr>
              <a:t>Texto de apoio</a:t>
            </a:r>
            <a:endParaRPr lang="pt-BR" sz="3196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42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 roxo-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2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3127141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6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 dirty="0" err="1"/>
              <a:t>Título</a:t>
            </a:r>
            <a:r>
              <a:rPr lang="en-GB" dirty="0"/>
              <a:t> do </a:t>
            </a:r>
            <a:r>
              <a:rPr lang="en-GB" dirty="0" err="1"/>
              <a:t>capítulo</a:t>
            </a:r>
            <a:br>
              <a:rPr lang="en-GB" dirty="0"/>
            </a:br>
            <a:r>
              <a:rPr lang="en-GB" dirty="0" err="1"/>
              <a:t>em</a:t>
            </a:r>
            <a:r>
              <a:rPr lang="en-GB" dirty="0"/>
              <a:t> 36 </a:t>
            </a:r>
            <a:r>
              <a:rPr lang="en-GB" dirty="0" err="1"/>
              <a:t>pontos</a:t>
            </a:r>
            <a:r>
              <a:rPr lang="en-GB" dirty="0"/>
              <a:t> </a:t>
            </a:r>
            <a:endParaRPr lang="pt-BR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4629545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6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6" b="0" dirty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6" b="0" dirty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7606" y="1953881"/>
            <a:ext cx="591838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2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>
              <a:buNone/>
              <a:defRPr sz="1598"/>
            </a:lvl2pPr>
            <a:lvl3pPr marL="1218316" indent="0">
              <a:buNone/>
              <a:defRPr sz="1298"/>
            </a:lvl3pPr>
            <a:lvl4pPr marL="1827474" indent="0">
              <a:buNone/>
              <a:defRPr sz="1198"/>
            </a:lvl4pPr>
            <a:lvl5pPr marL="2436632" indent="0">
              <a:buNone/>
              <a:defRPr sz="1198"/>
            </a:lvl5pPr>
            <a:lvl6pPr marL="3045790" indent="0">
              <a:buNone/>
              <a:defRPr sz="1198"/>
            </a:lvl6pPr>
            <a:lvl7pPr marL="3654949" indent="0">
              <a:buNone/>
              <a:defRPr sz="1198"/>
            </a:lvl7pPr>
            <a:lvl8pPr marL="4264106" indent="0">
              <a:buNone/>
              <a:defRPr sz="1198"/>
            </a:lvl8pPr>
            <a:lvl9pPr marL="4873264" indent="0">
              <a:buNone/>
              <a:defRPr sz="1198"/>
            </a:lvl9pPr>
          </a:lstStyle>
          <a:p>
            <a:pPr>
              <a:lnSpc>
                <a:spcPct val="120000"/>
              </a:lnSpc>
            </a:pPr>
            <a:r>
              <a:rPr lang="pt-BR" sz="7192" dirty="0">
                <a:latin typeface="Trebuchet MS"/>
                <a:cs typeface="Trebuchet MS"/>
              </a:rPr>
              <a:t>1</a:t>
            </a:r>
            <a:endParaRPr lang="pt-BR" sz="1598" dirty="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1153">
            <a:off x="8345526" y="774825"/>
            <a:ext cx="4172485" cy="57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41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 roxo-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2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090451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5294" b="1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 dirty="0"/>
              <a:t>“KEY MESSAGE</a:t>
            </a:r>
            <a:br>
              <a:rPr lang="en-GB" dirty="0"/>
            </a:br>
            <a:r>
              <a:rPr lang="en-GB" dirty="0"/>
              <a:t>DO CAPÍTULO”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3" y="3759192"/>
            <a:ext cx="1920007" cy="2633152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3765636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6" b="1" i="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6" b="1" i="0" dirty="0">
                <a:solidFill>
                  <a:schemeClr val="bg1"/>
                </a:solidFill>
                <a:latin typeface="Trebuchet MS"/>
                <a:cs typeface="Trebuchet MS"/>
              </a:rPr>
              <a:t>Texto de apoio</a:t>
            </a:r>
            <a:endParaRPr lang="pt-BR" sz="3196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2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8811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 rox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4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3127141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6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 dirty="0" err="1"/>
              <a:t>Título</a:t>
            </a:r>
            <a:r>
              <a:rPr lang="en-GB" dirty="0"/>
              <a:t> do </a:t>
            </a:r>
            <a:r>
              <a:rPr lang="en-GB" dirty="0" err="1"/>
              <a:t>capítulo</a:t>
            </a:r>
            <a:br>
              <a:rPr lang="en-GB" dirty="0"/>
            </a:br>
            <a:r>
              <a:rPr lang="en-GB" dirty="0" err="1"/>
              <a:t>em</a:t>
            </a:r>
            <a:r>
              <a:rPr lang="en-GB" dirty="0"/>
              <a:t> 36 </a:t>
            </a:r>
            <a:r>
              <a:rPr lang="en-GB" dirty="0" err="1"/>
              <a:t>pontos</a:t>
            </a:r>
            <a:r>
              <a:rPr lang="en-GB" dirty="0"/>
              <a:t> </a:t>
            </a:r>
            <a:endParaRPr lang="pt-BR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4629545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6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6" b="0" dirty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6" b="0" dirty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7606" y="1953881"/>
            <a:ext cx="591838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2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>
              <a:buNone/>
              <a:defRPr sz="1598"/>
            </a:lvl2pPr>
            <a:lvl3pPr marL="1218316" indent="0">
              <a:buNone/>
              <a:defRPr sz="1298"/>
            </a:lvl3pPr>
            <a:lvl4pPr marL="1827474" indent="0">
              <a:buNone/>
              <a:defRPr sz="1198"/>
            </a:lvl4pPr>
            <a:lvl5pPr marL="2436632" indent="0">
              <a:buNone/>
              <a:defRPr sz="1198"/>
            </a:lvl5pPr>
            <a:lvl6pPr marL="3045790" indent="0">
              <a:buNone/>
              <a:defRPr sz="1198"/>
            </a:lvl6pPr>
            <a:lvl7pPr marL="3654949" indent="0">
              <a:buNone/>
              <a:defRPr sz="1198"/>
            </a:lvl7pPr>
            <a:lvl8pPr marL="4264106" indent="0">
              <a:buNone/>
              <a:defRPr sz="1198"/>
            </a:lvl8pPr>
            <a:lvl9pPr marL="4873264" indent="0">
              <a:buNone/>
              <a:defRPr sz="1198"/>
            </a:lvl9pPr>
          </a:lstStyle>
          <a:p>
            <a:pPr>
              <a:lnSpc>
                <a:spcPct val="120000"/>
              </a:lnSpc>
            </a:pPr>
            <a:r>
              <a:rPr lang="pt-BR" sz="7192" dirty="0">
                <a:latin typeface="Trebuchet MS"/>
                <a:cs typeface="Trebuchet MS"/>
              </a:rPr>
              <a:t>1</a:t>
            </a:r>
            <a:endParaRPr lang="pt-BR" sz="1598" dirty="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1153">
            <a:off x="8345526" y="774825"/>
            <a:ext cx="4172485" cy="57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33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 rox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3000">
                <a:schemeClr val="accent4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090451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5294" b="1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 dirty="0"/>
              <a:t>“KEY MESSAGE</a:t>
            </a:r>
            <a:br>
              <a:rPr lang="en-GB" dirty="0"/>
            </a:br>
            <a:r>
              <a:rPr lang="en-GB" dirty="0"/>
              <a:t>DO CAPÍTULO”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3" y="3759192"/>
            <a:ext cx="1920007" cy="2633152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3765636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6" b="1" i="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6" b="1" i="0" dirty="0">
                <a:solidFill>
                  <a:schemeClr val="bg1"/>
                </a:solidFill>
                <a:latin typeface="Trebuchet MS"/>
                <a:cs typeface="Trebuchet MS"/>
              </a:rPr>
              <a:t>Texto de apoio</a:t>
            </a:r>
            <a:endParaRPr lang="pt-BR" sz="3196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946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itulo roxo-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5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3127141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6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 dirty="0" err="1"/>
              <a:t>Título</a:t>
            </a:r>
            <a:r>
              <a:rPr lang="en-GB" dirty="0"/>
              <a:t> do </a:t>
            </a:r>
            <a:r>
              <a:rPr lang="en-GB" dirty="0" err="1"/>
              <a:t>capítulo</a:t>
            </a:r>
            <a:br>
              <a:rPr lang="en-GB" dirty="0"/>
            </a:br>
            <a:r>
              <a:rPr lang="en-GB" dirty="0" err="1"/>
              <a:t>em</a:t>
            </a:r>
            <a:r>
              <a:rPr lang="en-GB" dirty="0"/>
              <a:t> 36 </a:t>
            </a:r>
            <a:r>
              <a:rPr lang="en-GB" dirty="0" err="1"/>
              <a:t>pontos</a:t>
            </a:r>
            <a:r>
              <a:rPr lang="en-GB" dirty="0"/>
              <a:t> </a:t>
            </a:r>
            <a:endParaRPr lang="pt-BR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4629545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6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6" b="0" dirty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6" b="0" dirty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7606" y="1953881"/>
            <a:ext cx="591838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2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>
              <a:buNone/>
              <a:defRPr sz="1598"/>
            </a:lvl2pPr>
            <a:lvl3pPr marL="1218316" indent="0">
              <a:buNone/>
              <a:defRPr sz="1298"/>
            </a:lvl3pPr>
            <a:lvl4pPr marL="1827474" indent="0">
              <a:buNone/>
              <a:defRPr sz="1198"/>
            </a:lvl4pPr>
            <a:lvl5pPr marL="2436632" indent="0">
              <a:buNone/>
              <a:defRPr sz="1198"/>
            </a:lvl5pPr>
            <a:lvl6pPr marL="3045790" indent="0">
              <a:buNone/>
              <a:defRPr sz="1198"/>
            </a:lvl6pPr>
            <a:lvl7pPr marL="3654949" indent="0">
              <a:buNone/>
              <a:defRPr sz="1198"/>
            </a:lvl7pPr>
            <a:lvl8pPr marL="4264106" indent="0">
              <a:buNone/>
              <a:defRPr sz="1198"/>
            </a:lvl8pPr>
            <a:lvl9pPr marL="4873264" indent="0">
              <a:buNone/>
              <a:defRPr sz="1198"/>
            </a:lvl9pPr>
          </a:lstStyle>
          <a:p>
            <a:pPr>
              <a:lnSpc>
                <a:spcPct val="120000"/>
              </a:lnSpc>
            </a:pPr>
            <a:r>
              <a:rPr lang="pt-BR" sz="7192" dirty="0">
                <a:latin typeface="Trebuchet MS"/>
                <a:cs typeface="Trebuchet MS"/>
              </a:rPr>
              <a:t>1</a:t>
            </a:r>
            <a:endParaRPr lang="pt-BR" sz="1598" dirty="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1153">
            <a:off x="8345526" y="774825"/>
            <a:ext cx="4172485" cy="57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203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que roxo-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5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 defTabSz="609158"/>
            <a:endParaRPr lang="pt-BR" sz="2398" dirty="0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090451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5294" b="1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 dirty="0"/>
              <a:t>“KEY MESSAGE</a:t>
            </a:r>
            <a:br>
              <a:rPr lang="en-GB" dirty="0"/>
            </a:br>
            <a:r>
              <a:rPr lang="en-GB" dirty="0"/>
              <a:t>DO CAPÍTULO”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393" y="3759192"/>
            <a:ext cx="1920007" cy="2633152"/>
          </a:xfrm>
          <a:prstGeom prst="rect">
            <a:avLst/>
          </a:prstGeom>
        </p:spPr>
      </p:pic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3765636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6" b="1" i="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6" b="1" i="0" dirty="0">
                <a:solidFill>
                  <a:schemeClr val="bg1"/>
                </a:solidFill>
                <a:latin typeface="Trebuchet MS"/>
                <a:cs typeface="Trebuchet MS"/>
              </a:rPr>
              <a:t>Texto de apoio</a:t>
            </a:r>
            <a:endParaRPr lang="pt-BR" sz="3196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119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Interior - Niveles Cuadro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 hasCustomPrompt="1"/>
          </p:nvPr>
        </p:nvSpPr>
        <p:spPr>
          <a:xfrm>
            <a:off x="382688" y="286023"/>
            <a:ext cx="11809312" cy="203004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1465" b="0" spc="400">
                <a:solidFill>
                  <a:schemeClr val="accent6">
                    <a:lumMod val="90000"/>
                    <a:lumOff val="1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s-ES" altLang="es-ES" dirty="0"/>
              <a:t>CLIQUE PARA EDITAR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5294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: Nome do KPI"/>
          <p:cNvSpPr>
            <a:spLocks noGrp="1"/>
          </p:cNvSpPr>
          <p:nvPr>
            <p:ph type="body" idx="10" hasCustomPrompt="1"/>
          </p:nvPr>
        </p:nvSpPr>
        <p:spPr>
          <a:xfrm>
            <a:off x="1497569" y="889659"/>
            <a:ext cx="10437171" cy="332270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None/>
              <a:defRPr lang="es-ES" altLang="es-ES" sz="2398" b="0" noProof="0" dirty="0" smtClean="0">
                <a:solidFill>
                  <a:schemeClr val="accent1"/>
                </a:solidFill>
                <a:latin typeface="+mj-lt"/>
                <a:cs typeface="Calibri" panose="020F0502020204030204" pitchFamily="34" charset="0"/>
                <a:sym typeface="Gill Sans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s-ES" altLang="es-ES" noProof="0" dirty="0">
                <a:sym typeface="Gill Sans" charset="0"/>
              </a:rPr>
              <a:t>Subtítulo</a:t>
            </a:r>
          </a:p>
        </p:txBody>
      </p:sp>
      <p:sp>
        <p:nvSpPr>
          <p:cNvPr id="3" name="Cont: Título do Slide"/>
          <p:cNvSpPr>
            <a:spLocks noGrp="1"/>
          </p:cNvSpPr>
          <p:nvPr>
            <p:ph type="title" hasCustomPrompt="1"/>
          </p:nvPr>
        </p:nvSpPr>
        <p:spPr>
          <a:xfrm>
            <a:off x="1497569" y="188058"/>
            <a:ext cx="10437171" cy="664541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lang="en-US" sz="4796" b="1">
                <a:solidFill>
                  <a:schemeClr val="accent1"/>
                </a:solidFill>
                <a:cs typeface="Calibri" panose="020F0502020204030204" pitchFamily="34" charset="0"/>
                <a:sym typeface="Gill Sans" charset="0"/>
              </a:defRPr>
            </a:lvl1pPr>
          </a:lstStyle>
          <a:p>
            <a:pPr lvl="0" algn="l"/>
            <a:r>
              <a:rPr lang="pt-BR" dirty="0"/>
              <a:t>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5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 Ro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5520" y="379589"/>
            <a:ext cx="11101453" cy="628838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8" b="1" i="0"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9" y="1008428"/>
            <a:ext cx="11101454" cy="559788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9">
                <a:solidFill>
                  <a:srgbClr val="898989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err="1"/>
              <a:t>Subtítulo</a:t>
            </a:r>
            <a:endParaRPr lang="pt-BR"/>
          </a:p>
        </p:txBody>
      </p:sp>
      <p:sp>
        <p:nvSpPr>
          <p:cNvPr id="7" name="Pentagon 27"/>
          <p:cNvSpPr/>
          <p:nvPr userDrawn="1"/>
        </p:nvSpPr>
        <p:spPr>
          <a:xfrm>
            <a:off x="-10040" y="424675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/>
          </a:p>
        </p:txBody>
      </p:sp>
      <p:sp>
        <p:nvSpPr>
          <p:cNvPr id="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520" y="1568215"/>
            <a:ext cx="1110145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9" baseline="0">
                <a:solidFill>
                  <a:srgbClr val="898989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r>
              <a:rPr lang="pt-BR" sz="1299">
                <a:latin typeface="Trebuchet MS"/>
                <a:cs typeface="Trebuchet MS"/>
              </a:rPr>
              <a:t>Corpo de texto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44240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entagon 27"/>
          <p:cNvSpPr/>
          <p:nvPr userDrawn="1"/>
        </p:nvSpPr>
        <p:spPr>
          <a:xfrm>
            <a:off x="-10040" y="424675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9C84B3-1069-4F98-8ADC-6F8967BD41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520" y="379589"/>
            <a:ext cx="11101453" cy="628838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8" b="1" i="0"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endParaRPr lang="pt-BR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D32E88D-D14D-4FA5-B4C3-35ACB698565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519" y="1008428"/>
            <a:ext cx="11101454" cy="559788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9">
                <a:solidFill>
                  <a:srgbClr val="898989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err="1"/>
              <a:t>Subtítulo</a:t>
            </a:r>
            <a:endParaRPr lang="pt-BR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3C2947-A8F8-45D2-AC3A-4804B37B138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5520" y="1568215"/>
            <a:ext cx="1110145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9" baseline="0">
                <a:solidFill>
                  <a:srgbClr val="898989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r>
              <a:rPr lang="pt-BR" sz="1299">
                <a:latin typeface="Trebuchet MS"/>
                <a:cs typeface="Trebuchet MS"/>
              </a:rPr>
              <a:t>Corpo de texto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082017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27"/>
          <p:cNvSpPr/>
          <p:nvPr userDrawn="1"/>
        </p:nvSpPr>
        <p:spPr>
          <a:xfrm>
            <a:off x="-10040" y="424675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90F383-405E-439E-A35C-A77E976830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520" y="379589"/>
            <a:ext cx="11101453" cy="628838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8" b="1" i="0"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endParaRPr lang="pt-BR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EB41AA7-C373-4CE5-AFCF-6B14819E723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519" y="1008428"/>
            <a:ext cx="11101454" cy="559788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9">
                <a:solidFill>
                  <a:srgbClr val="898989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err="1"/>
              <a:t>Subtítulo</a:t>
            </a:r>
            <a:endParaRPr lang="pt-BR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79FD513-78CA-4309-99E8-46D840F75BE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5520" y="1568215"/>
            <a:ext cx="1110145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9" baseline="0">
                <a:solidFill>
                  <a:srgbClr val="898989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r>
              <a:rPr lang="pt-BR" sz="1299">
                <a:latin typeface="Trebuchet MS"/>
                <a:cs typeface="Trebuchet MS"/>
              </a:rPr>
              <a:t>Corpo de texto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006825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rna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Imagem relacionada">
            <a:extLst>
              <a:ext uri="{FF2B5EF4-FFF2-40B4-BE49-F238E27FC236}">
                <a16:creationId xmlns:a16="http://schemas.microsoft.com/office/drawing/2014/main" id="{E8167775-04BD-4CBC-BD83-56DB9C92E8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896" y="1679598"/>
            <a:ext cx="8095662" cy="45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entagon 27"/>
          <p:cNvSpPr/>
          <p:nvPr userDrawn="1"/>
        </p:nvSpPr>
        <p:spPr>
          <a:xfrm>
            <a:off x="-10040" y="424675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/>
          </a:p>
        </p:txBody>
      </p:sp>
    </p:spTree>
    <p:extLst>
      <p:ext uri="{BB962C8B-B14F-4D97-AF65-F5344CB8AC3E}">
        <p14:creationId xmlns:p14="http://schemas.microsoft.com/office/powerpoint/2010/main" val="42906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3pPr>
            <a:lvl4pPr marL="1370229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6972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371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720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39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1765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na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27"/>
          <p:cNvSpPr/>
          <p:nvPr userDrawn="1"/>
        </p:nvSpPr>
        <p:spPr>
          <a:xfrm>
            <a:off x="-10040" y="424675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C7DEF9-C48F-4D10-9F5D-F67B853E2A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520" y="379589"/>
            <a:ext cx="11101453" cy="628838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8" b="1" i="0"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endParaRPr lang="pt-BR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B8B725A-F56F-4195-919E-3B2D0B9E25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519" y="1008428"/>
            <a:ext cx="11101454" cy="559788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9">
                <a:solidFill>
                  <a:srgbClr val="898989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err="1"/>
              <a:t>Subtítulo</a:t>
            </a:r>
            <a:endParaRPr lang="pt-BR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CC92C15-6811-4D73-BB4E-4DCFD8745EB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5520" y="1568215"/>
            <a:ext cx="1110145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9" baseline="0">
                <a:solidFill>
                  <a:srgbClr val="898989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r>
              <a:rPr lang="pt-BR" sz="1299">
                <a:latin typeface="Trebuchet MS"/>
                <a:cs typeface="Trebuchet MS"/>
              </a:rPr>
              <a:t>Corpo de texto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423588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na 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27"/>
          <p:cNvSpPr/>
          <p:nvPr userDrawn="1"/>
        </p:nvSpPr>
        <p:spPr>
          <a:xfrm>
            <a:off x="-10040" y="424675"/>
            <a:ext cx="663786" cy="583753"/>
          </a:xfrm>
          <a:prstGeom prst="homePlate">
            <a:avLst>
              <a:gd name="adj" fmla="val 38269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9E80EC4-E9A4-40F2-B241-269A417CB2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520" y="379589"/>
            <a:ext cx="11101453" cy="628838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3198" b="1" i="0"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endParaRPr lang="pt-BR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94542A8-C229-4560-B6F9-DB1CB845FD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519" y="1008428"/>
            <a:ext cx="11101454" cy="559788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1899">
                <a:solidFill>
                  <a:srgbClr val="898989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err="1"/>
              <a:t>Subtítulo</a:t>
            </a:r>
            <a:endParaRPr lang="pt-BR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3FF829C-FC5A-4528-8630-BC266FD66AA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95520" y="1568215"/>
            <a:ext cx="11101453" cy="433581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1299" baseline="0">
                <a:solidFill>
                  <a:srgbClr val="898989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r>
              <a:rPr lang="pt-BR" sz="1299">
                <a:latin typeface="Trebuchet MS"/>
                <a:cs typeface="Trebuchet MS"/>
              </a:rPr>
              <a:t>Corpo de texto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51560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itulo Ro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91153">
            <a:off x="8344440" y="774822"/>
            <a:ext cx="4174658" cy="5725246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</p:spTree>
    <p:extLst>
      <p:ext uri="{BB962C8B-B14F-4D97-AF65-F5344CB8AC3E}">
        <p14:creationId xmlns:p14="http://schemas.microsoft.com/office/powerpoint/2010/main" val="17785164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ítulo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91153">
            <a:off x="8345526" y="774822"/>
            <a:ext cx="4172485" cy="57252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5C44E1-0EE3-461F-AEEA-EF74ED5433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95C88B7-5281-4280-B128-A5F22E99F3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5D776B2-9A8B-4D83-8493-B841B0C1C96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653088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que Ro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389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A078B4"/>
              </a:gs>
              <a:gs pos="99000">
                <a:srgbClr val="461E5F"/>
              </a:gs>
              <a:gs pos="52000">
                <a:schemeClr val="accent1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391" y="3759193"/>
            <a:ext cx="1920008" cy="263315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DC257E-771B-4C82-BCF7-9E67DC4504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AA22A90-3541-4720-807E-35E15CBD71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0A8AF4D-E693-4CB0-870F-7BE7E46CB6C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149373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itulo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91153">
            <a:off x="8345526" y="774822"/>
            <a:ext cx="4172485" cy="57252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106169-4FD1-4910-A654-0F4EA6500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9386BD6-BB88-4CD5-970C-2412C9EB76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F31AB05-8F41-4C21-B242-502AF587CF2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972514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que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82C8E6"/>
              </a:gs>
              <a:gs pos="99000">
                <a:srgbClr val="0055A0"/>
              </a:gs>
              <a:gs pos="52000">
                <a:schemeClr val="accent4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391" y="3759194"/>
            <a:ext cx="1920008" cy="263315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27A4A2F-85A2-4F97-BF71-5751B70C5F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CBB12A7-8314-421E-A7EE-0B71274047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A899A2-7474-4E09-978E-40276F4078C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888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itulo 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91153">
            <a:off x="8345526" y="774822"/>
            <a:ext cx="4172485" cy="5725246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4363E48-22B0-4AA7-8DD1-E71C4AC2C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6F09924-544D-439F-BB8F-266E14B407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65A4C51-469D-4B46-8E97-939D216C1E5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84701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que 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ADC50"/>
              </a:gs>
              <a:gs pos="99000">
                <a:srgbClr val="FA6423"/>
              </a:gs>
              <a:gs pos="52000">
                <a:schemeClr val="accent5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392" y="3759194"/>
            <a:ext cx="1920007" cy="2633153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C7CE414-3436-4E70-8C20-C2619B9FF6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F27960C-1FF7-411E-867A-190BB80A9C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7A6D86B-8870-4390-BE74-CEAC4B09FD3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503771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itulo 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91153">
            <a:off x="8345526" y="774823"/>
            <a:ext cx="4172485" cy="572524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F03CFD-2620-4ADD-9C21-D785A7F2D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9E32327-95DC-4BEC-88FE-E5D600C745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FA652D4-39EA-4EEC-B783-785A5B8453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2314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5666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que 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596B4"/>
              </a:gs>
              <a:gs pos="99000">
                <a:srgbClr val="CD1E5A"/>
              </a:gs>
              <a:gs pos="51000">
                <a:schemeClr val="accent2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392" y="3759192"/>
            <a:ext cx="1920007" cy="263315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075F6A7-DC90-492A-BB1B-2C6DD99F84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75771E3-72B0-469E-932E-B005F3803AD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E9D1A3-4E61-4AE8-AF57-0C3DEF5741B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674743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itulo roxo-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2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91153">
            <a:off x="8345526" y="774823"/>
            <a:ext cx="4172485" cy="572524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068B6E-2749-4278-B75A-80CA1C8398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87408FD-B6FF-40BA-B186-664E594B7A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7ECF7A8-DAEC-486D-965A-912390618A0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874826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que roxo-ro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2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392" y="3759192"/>
            <a:ext cx="1920007" cy="263315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A18C9E-EC13-43F3-9354-9975577606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824ACB3-782E-4313-AF57-26AA7559F07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9AEE949-127B-45BE-A28B-4AF40BABB13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827732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itulo rox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4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91153">
            <a:off x="8345526" y="774823"/>
            <a:ext cx="4172485" cy="572524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667625-0A74-431D-ABFF-DAAED64E32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C817BC4-51DE-452E-BE94-E7E86992D0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309B636-D75D-4653-A9D2-ED3771AF393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961461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que rox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3000">
                <a:schemeClr val="accent4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392" y="3759192"/>
            <a:ext cx="1920007" cy="263315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0AE366-DABA-4089-8002-1250072AEE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1BB3EE0-E5C5-44C2-AD80-8FB1FEB194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48B7A19-7763-4556-9835-FF094E1344F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302675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itulo roxo-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5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691153">
            <a:off x="8345526" y="774823"/>
            <a:ext cx="4172485" cy="572524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5E029D-39F5-4CC8-B6B9-E7DEECBB6E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801A7C8-C76C-4CA2-BE0D-D4F4C22D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BEA03C9-8A65-4AC3-99D9-A67179EF407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70426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staque roxo-laran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4000">
                <a:schemeClr val="accent5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392" y="3759192"/>
            <a:ext cx="1920007" cy="2633152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>
                <a:solidFill>
                  <a:schemeClr val="bg1"/>
                </a:solidFill>
                <a:latin typeface="+mn-lt"/>
                <a:cs typeface="Trebuchet MS"/>
              </a:rPr>
              <a:t>Informação Confidencial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59FCFA-7853-44EB-B01C-154AC6DCE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742" y="2572837"/>
            <a:ext cx="10972800" cy="1502404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4798" b="1" i="0">
                <a:solidFill>
                  <a:schemeClr val="tx1"/>
                </a:solidFill>
                <a:latin typeface="+mn-lt"/>
                <a:cs typeface="Trebuchet MS"/>
              </a:defRPr>
            </a:lvl1pPr>
          </a:lstStyle>
          <a:p>
            <a:r>
              <a:rPr lang="en-GB" err="1"/>
              <a:t>Título</a:t>
            </a:r>
            <a:r>
              <a:rPr lang="en-GB"/>
              <a:t> do </a:t>
            </a:r>
            <a:r>
              <a:rPr lang="en-GB" err="1"/>
              <a:t>capítulo</a:t>
            </a:r>
            <a:br>
              <a:rPr lang="en-GB"/>
            </a:br>
            <a:r>
              <a:rPr lang="en-GB" err="1"/>
              <a:t>em</a:t>
            </a:r>
            <a:r>
              <a:rPr lang="en-GB"/>
              <a:t> 36 </a:t>
            </a:r>
            <a:r>
              <a:rPr lang="en-GB" err="1"/>
              <a:t>pontos</a:t>
            </a:r>
            <a:r>
              <a:rPr lang="en-GB"/>
              <a:t> </a:t>
            </a:r>
            <a:endParaRPr lang="pt-BR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26474753-5E90-4892-B4AB-50B45E63A7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3566" y="4821805"/>
            <a:ext cx="9336637" cy="1289633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aseline="0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0">
                <a:solidFill>
                  <a:schemeClr val="bg1"/>
                </a:solidFill>
              </a:rPr>
              <a:t>Subtítulo do capítulo</a:t>
            </a:r>
          </a:p>
          <a:p>
            <a:r>
              <a:rPr lang="pt-BR" sz="3198" b="0">
                <a:solidFill>
                  <a:schemeClr val="bg1"/>
                </a:solidFill>
              </a:rPr>
              <a:t>em 24 pontos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AAF0827-4C98-4250-B026-11B27BEC92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93566" y="959233"/>
            <a:ext cx="8225479" cy="1173259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>
              <a:buNone/>
              <a:defRPr sz="7196">
                <a:solidFill>
                  <a:srgbClr val="FFFFFF"/>
                </a:solidFill>
                <a:latin typeface="+mn-lt"/>
                <a:cs typeface="Trebuchet MS"/>
              </a:defRPr>
            </a:lvl1pPr>
            <a:lvl2pPr marL="609463" indent="0">
              <a:buNone/>
              <a:defRPr sz="1599"/>
            </a:lvl2pPr>
            <a:lvl3pPr marL="1218925" indent="0">
              <a:buNone/>
              <a:defRPr sz="1299"/>
            </a:lvl3pPr>
            <a:lvl4pPr marL="1828388" indent="0">
              <a:buNone/>
              <a:defRPr sz="1199"/>
            </a:lvl4pPr>
            <a:lvl5pPr marL="2437851" indent="0">
              <a:buNone/>
              <a:defRPr sz="1199"/>
            </a:lvl5pPr>
            <a:lvl6pPr marL="3047314" indent="0">
              <a:buNone/>
              <a:defRPr sz="1199"/>
            </a:lvl6pPr>
            <a:lvl7pPr marL="3656777" indent="0">
              <a:buNone/>
              <a:defRPr sz="1199"/>
            </a:lvl7pPr>
            <a:lvl8pPr marL="4266239" indent="0">
              <a:buNone/>
              <a:defRPr sz="1199"/>
            </a:lvl8pPr>
            <a:lvl9pPr marL="4875702" indent="0">
              <a:buNone/>
              <a:defRPr sz="1199"/>
            </a:lvl9pPr>
          </a:lstStyle>
          <a:p>
            <a:pPr>
              <a:lnSpc>
                <a:spcPct val="120000"/>
              </a:lnSpc>
            </a:pPr>
            <a:r>
              <a:rPr lang="pt-BR" sz="7196">
                <a:latin typeface="Trebuchet MS"/>
                <a:cs typeface="Trebuchet MS"/>
              </a:rPr>
              <a:t>1</a:t>
            </a:r>
            <a:endParaRPr lang="pt-BR" sz="1599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958280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staque Ve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DCE15F"/>
              </a:gs>
              <a:gs pos="100000">
                <a:srgbClr val="32A04B"/>
              </a:gs>
              <a:gs pos="52000">
                <a:schemeClr val="accent3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28" tIns="60913" rIns="121828" bIns="60913" rtlCol="0" anchor="ctr"/>
          <a:lstStyle/>
          <a:p>
            <a:pPr algn="ctr"/>
            <a:endParaRPr lang="pt-BR" sz="2398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2090451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5294" b="1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/>
              <a:t>“KEY MESSAGE</a:t>
            </a:r>
            <a:br>
              <a:rPr lang="en-GB"/>
            </a:br>
            <a:r>
              <a:rPr lang="en-GB"/>
              <a:t>DO CAPÍTULO”</a:t>
            </a:r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393" y="3759195"/>
            <a:ext cx="1920009" cy="2633155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3765636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6" b="1" i="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6" b="1" i="0">
                <a:solidFill>
                  <a:schemeClr val="bg1"/>
                </a:solidFill>
                <a:latin typeface="Trebuchet MS"/>
                <a:cs typeface="Trebuchet MS"/>
              </a:rPr>
              <a:t>Texto de apoio</a:t>
            </a:r>
            <a:endParaRPr lang="pt-BR" sz="3196" b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835006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28" tIns="60913" rIns="121828" bIns="60913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8">
                <a:solidFill>
                  <a:schemeClr val="bg1"/>
                </a:solidFill>
                <a:latin typeface="Trebuchet MS"/>
                <a:cs typeface="Trebuchet MS"/>
              </a:rPr>
              <a:t>Informação Confidencial</a:t>
            </a:r>
          </a:p>
        </p:txBody>
      </p:sp>
    </p:spTree>
    <p:extLst>
      <p:ext uri="{BB962C8B-B14F-4D97-AF65-F5344CB8AC3E}">
        <p14:creationId xmlns:p14="http://schemas.microsoft.com/office/powerpoint/2010/main" val="4256527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staque Rox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A078B4"/>
              </a:gs>
              <a:gs pos="99000">
                <a:srgbClr val="461E5F"/>
              </a:gs>
              <a:gs pos="52000">
                <a:schemeClr val="accent1"/>
              </a:gs>
            </a:gsLst>
            <a:lin ang="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1" tIns="60945" rIns="121891" bIns="60945" rtlCol="0" anchor="ctr"/>
          <a:lstStyle/>
          <a:p>
            <a:pPr algn="ctr"/>
            <a:endParaRPr lang="pt-BR" sz="1799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090449"/>
            <a:ext cx="10972800" cy="2846953"/>
          </a:xfrm>
          <a:prstGeom prst="rect">
            <a:avLst/>
          </a:prstGeom>
        </p:spPr>
        <p:txBody>
          <a:bodyPr lIns="121954" tIns="60977" rIns="121954" bIns="60977"/>
          <a:lstStyle>
            <a:lvl1pPr algn="l">
              <a:defRPr sz="5297" b="1" i="0" baseline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GB" dirty="0"/>
              <a:t>“KEY MESSAGE</a:t>
            </a:r>
            <a:br>
              <a:rPr lang="en-GB" dirty="0"/>
            </a:br>
            <a:r>
              <a:rPr lang="en-GB" dirty="0"/>
              <a:t>DO CAPÍTULO”</a:t>
            </a:r>
            <a:endParaRPr lang="pt-BR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2391" y="3759193"/>
            <a:ext cx="1920008" cy="2633155"/>
          </a:xfrm>
          <a:prstGeom prst="rect">
            <a:avLst/>
          </a:prstGeom>
        </p:spPr>
      </p:pic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95518" y="3765634"/>
            <a:ext cx="6610436" cy="2021015"/>
          </a:xfrm>
          <a:prstGeom prst="rect">
            <a:avLst/>
          </a:prstGeom>
        </p:spPr>
        <p:txBody>
          <a:bodyPr lIns="121954" tIns="60977" rIns="121954" bIns="60977"/>
          <a:lstStyle>
            <a:lvl1pPr marL="0" indent="0" algn="l">
              <a:buNone/>
              <a:defRPr sz="3198" b="1" i="0" baseline="0">
                <a:solidFill>
                  <a:srgbClr val="FFFFFF"/>
                </a:solidFill>
                <a:latin typeface="Trebuchet MS"/>
                <a:cs typeface="Trebuchet MS"/>
              </a:defRPr>
            </a:lvl1pPr>
            <a:lvl2pPr marL="609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z="3198" b="1" i="0" dirty="0">
                <a:solidFill>
                  <a:schemeClr val="bg1"/>
                </a:solidFill>
                <a:latin typeface="Trebuchet MS"/>
                <a:cs typeface="Trebuchet MS"/>
              </a:rPr>
              <a:t>Texto de apoio</a:t>
            </a:r>
            <a:endParaRPr lang="pt-BR" sz="3198" b="0" dirty="0">
              <a:solidFill>
                <a:schemeClr val="bg1"/>
              </a:solidFill>
            </a:endParaRPr>
          </a:p>
        </p:txBody>
      </p:sp>
      <p:sp>
        <p:nvSpPr>
          <p:cNvPr id="8" name="TextBox 12"/>
          <p:cNvSpPr txBox="1"/>
          <p:nvPr userDrawn="1"/>
        </p:nvSpPr>
        <p:spPr>
          <a:xfrm>
            <a:off x="4835005" y="6573045"/>
            <a:ext cx="2489025" cy="289344"/>
          </a:xfrm>
          <a:prstGeom prst="rect">
            <a:avLst/>
          </a:prstGeom>
          <a:noFill/>
          <a:ln>
            <a:noFill/>
          </a:ln>
        </p:spPr>
        <p:txBody>
          <a:bodyPr wrap="square" lIns="121891" tIns="60945" rIns="121891" bIns="60945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199" dirty="0">
                <a:solidFill>
                  <a:schemeClr val="bg1"/>
                </a:solidFill>
                <a:latin typeface="Trebuchet MS"/>
                <a:cs typeface="Trebuchet MS"/>
              </a:rPr>
              <a:t>Informação Pública</a:t>
            </a:r>
          </a:p>
        </p:txBody>
      </p:sp>
    </p:spTree>
    <p:extLst>
      <p:ext uri="{BB962C8B-B14F-4D97-AF65-F5344CB8AC3E}">
        <p14:creationId xmlns:p14="http://schemas.microsoft.com/office/powerpoint/2010/main" val="4668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9" indent="0">
              <a:buNone/>
              <a:defRPr sz="1598" b="1"/>
            </a:lvl4pPr>
            <a:lvl5pPr marL="1826972" indent="0">
              <a:buNone/>
              <a:defRPr sz="1598" b="1"/>
            </a:lvl5pPr>
            <a:lvl6pPr marL="2283715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1" indent="0">
              <a:buNone/>
              <a:defRPr sz="1598" b="1"/>
            </a:lvl8pPr>
            <a:lvl9pPr marL="3653943" indent="0">
              <a:buNone/>
              <a:defRPr sz="1598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9" indent="0">
              <a:buNone/>
              <a:defRPr sz="1598" b="1"/>
            </a:lvl4pPr>
            <a:lvl5pPr marL="1826972" indent="0">
              <a:buNone/>
              <a:defRPr sz="1598" b="1"/>
            </a:lvl5pPr>
            <a:lvl6pPr marL="2283715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1" indent="0">
              <a:buNone/>
              <a:defRPr sz="1598" b="1"/>
            </a:lvl8pPr>
            <a:lvl9pPr marL="3653943" indent="0">
              <a:buNone/>
              <a:defRPr sz="1598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3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8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6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196"/>
            </a:lvl1pPr>
            <a:lvl2pPr>
              <a:defRPr sz="2798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8"/>
            </a:lvl2pPr>
            <a:lvl3pPr marL="913486" indent="0">
              <a:buNone/>
              <a:defRPr sz="1198"/>
            </a:lvl3pPr>
            <a:lvl4pPr marL="1370229" indent="0">
              <a:buNone/>
              <a:defRPr sz="999"/>
            </a:lvl4pPr>
            <a:lvl5pPr marL="1826972" indent="0">
              <a:buNone/>
              <a:defRPr sz="999"/>
            </a:lvl5pPr>
            <a:lvl6pPr marL="2283715" indent="0">
              <a:buNone/>
              <a:defRPr sz="999"/>
            </a:lvl6pPr>
            <a:lvl7pPr marL="2740457" indent="0">
              <a:buNone/>
              <a:defRPr sz="999"/>
            </a:lvl7pPr>
            <a:lvl8pPr marL="3197201" indent="0">
              <a:buNone/>
              <a:defRPr sz="999"/>
            </a:lvl8pPr>
            <a:lvl9pPr marL="3653943" indent="0">
              <a:buNone/>
              <a:defRPr sz="99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33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19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196"/>
            </a:lvl1pPr>
            <a:lvl2pPr marL="456743" indent="0">
              <a:buNone/>
              <a:defRPr sz="2798"/>
            </a:lvl2pPr>
            <a:lvl3pPr marL="913486" indent="0">
              <a:buNone/>
              <a:defRPr sz="2398"/>
            </a:lvl3pPr>
            <a:lvl4pPr marL="1370229" indent="0">
              <a:buNone/>
              <a:defRPr sz="1998"/>
            </a:lvl4pPr>
            <a:lvl5pPr marL="1826972" indent="0">
              <a:buNone/>
              <a:defRPr sz="1998"/>
            </a:lvl5pPr>
            <a:lvl6pPr marL="2283715" indent="0">
              <a:buNone/>
              <a:defRPr sz="1998"/>
            </a:lvl6pPr>
            <a:lvl7pPr marL="2740457" indent="0">
              <a:buNone/>
              <a:defRPr sz="1998"/>
            </a:lvl7pPr>
            <a:lvl8pPr marL="3197201" indent="0">
              <a:buNone/>
              <a:defRPr sz="1998"/>
            </a:lvl8pPr>
            <a:lvl9pPr marL="3653943" indent="0">
              <a:buNone/>
              <a:defRPr sz="1998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8"/>
            </a:lvl2pPr>
            <a:lvl3pPr marL="913486" indent="0">
              <a:buNone/>
              <a:defRPr sz="1198"/>
            </a:lvl3pPr>
            <a:lvl4pPr marL="1370229" indent="0">
              <a:buNone/>
              <a:defRPr sz="999"/>
            </a:lvl4pPr>
            <a:lvl5pPr marL="1826972" indent="0">
              <a:buNone/>
              <a:defRPr sz="999"/>
            </a:lvl5pPr>
            <a:lvl6pPr marL="2283715" indent="0">
              <a:buNone/>
              <a:defRPr sz="999"/>
            </a:lvl6pPr>
            <a:lvl7pPr marL="2740457" indent="0">
              <a:buNone/>
              <a:defRPr sz="999"/>
            </a:lvl7pPr>
            <a:lvl8pPr marL="3197201" indent="0">
              <a:buNone/>
              <a:defRPr sz="999"/>
            </a:lvl8pPr>
            <a:lvl9pPr marL="3653943" indent="0">
              <a:buNone/>
              <a:defRPr sz="999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50607-B214-4958-9754-452D1BACBF18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30/06/2022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789F3-8AC5-495E-ACF1-4EA19BB8D92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67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158"/>
            <a:fld id="{C764DE79-268F-4C1A-8933-263129D2AF9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158"/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158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158"/>
            <a:fld id="{48F63A3B-78C7-47BE-AE5E-E10140E0464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158"/>
              <a:t>‹nº›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53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2" indent="-228372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2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8" indent="-228372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2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2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6" indent="-228372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9" indent="-228372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2" indent="-228372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5" indent="-228372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9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5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6" Type="http://schemas.openxmlformats.org/officeDocument/2006/relationships/slide" Target="slide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18.png"/><Relationship Id="rId7" Type="http://schemas.openxmlformats.org/officeDocument/2006/relationships/slide" Target="slide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6" Type="http://schemas.openxmlformats.org/officeDocument/2006/relationships/slide" Target="slide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6" Type="http://schemas.openxmlformats.org/officeDocument/2006/relationships/slide" Target="slide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4.jpeg"/><Relationship Id="rId5" Type="http://schemas.openxmlformats.org/officeDocument/2006/relationships/slide" Target="slide2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6" Type="http://schemas.openxmlformats.org/officeDocument/2006/relationships/slide" Target="slide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6" Type="http://schemas.openxmlformats.org/officeDocument/2006/relationships/slide" Target="slide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187F2-8105-4A8A-8F32-C6617F67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655" y="360190"/>
            <a:ext cx="4977339" cy="11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AF9978B-2D1E-4F2B-9CE1-7FF0B13043C8}"/>
              </a:ext>
            </a:extLst>
          </p:cNvPr>
          <p:cNvSpPr txBox="1"/>
          <p:nvPr/>
        </p:nvSpPr>
        <p:spPr>
          <a:xfrm>
            <a:off x="122655" y="3207356"/>
            <a:ext cx="11954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Guia de Referência de Integrações entre Plataforma Sales Force </a:t>
            </a:r>
            <a:r>
              <a:rPr lang="pt-BR" sz="2800" dirty="0">
                <a:sym typeface="Wingdings" panose="05000000000000000000" pitchFamily="2" charset="2"/>
              </a:rPr>
              <a:t> </a:t>
            </a:r>
            <a:r>
              <a:rPr lang="pt-BR" sz="2800" dirty="0" err="1">
                <a:sym typeface="Wingdings" panose="05000000000000000000" pitchFamily="2" charset="2"/>
              </a:rPr>
              <a:t>Telefonica</a:t>
            </a:r>
            <a:r>
              <a:rPr lang="pt-BR" sz="2800" dirty="0"/>
              <a:t> 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23FC2E2-39F2-42CD-B218-F6975EDEEEE1}"/>
              </a:ext>
            </a:extLst>
          </p:cNvPr>
          <p:cNvSpPr/>
          <p:nvPr/>
        </p:nvSpPr>
        <p:spPr>
          <a:xfrm>
            <a:off x="0" y="5906401"/>
            <a:ext cx="359996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solidFill>
                  <a:srgbClr val="0070C0"/>
                </a:solidFill>
              </a:rPr>
              <a:t>Arquitetura de Tecnologia e Infra</a:t>
            </a:r>
          </a:p>
          <a:p>
            <a:r>
              <a:rPr lang="pt-BR" sz="2000" dirty="0">
                <a:solidFill>
                  <a:srgbClr val="0070C0"/>
                </a:solidFill>
              </a:rPr>
              <a:t>Apoio:</a:t>
            </a:r>
          </a:p>
          <a:p>
            <a:r>
              <a:rPr lang="pt-BR" sz="2000" dirty="0">
                <a:solidFill>
                  <a:srgbClr val="0070C0"/>
                </a:solidFill>
              </a:rPr>
              <a:t>Julio Cesar Lima</a:t>
            </a:r>
          </a:p>
        </p:txBody>
      </p:sp>
    </p:spTree>
    <p:extLst>
      <p:ext uri="{BB962C8B-B14F-4D97-AF65-F5344CB8AC3E}">
        <p14:creationId xmlns:p14="http://schemas.microsoft.com/office/powerpoint/2010/main" val="4163755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">
            <a:extLst>
              <a:ext uri="{FF2B5EF4-FFF2-40B4-BE49-F238E27FC236}">
                <a16:creationId xmlns:a16="http://schemas.microsoft.com/office/drawing/2014/main" id="{E35E37C4-1792-4A45-A20C-085B864B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231" y="0"/>
            <a:ext cx="11409785" cy="628511"/>
          </a:xfrm>
        </p:spPr>
        <p:txBody>
          <a:bodyPr anchor="t">
            <a:normAutofit fontScale="90000"/>
          </a:bodyPr>
          <a:lstStyle/>
          <a:p>
            <a:r>
              <a:rPr lang="pt-BR" sz="3598" dirty="0">
                <a:solidFill>
                  <a:srgbClr val="00B0F0"/>
                </a:solidFill>
              </a:rPr>
              <a:t>Streaming API </a:t>
            </a:r>
            <a:r>
              <a:rPr lang="pt-BR" sz="3598" b="0" i="1" dirty="0" err="1">
                <a:solidFill>
                  <a:srgbClr val="00B0F0"/>
                </a:solidFill>
              </a:rPr>
              <a:t>Feature</a:t>
            </a:r>
            <a:r>
              <a:rPr lang="pt-BR" sz="3598" b="0" i="1" dirty="0">
                <a:solidFill>
                  <a:srgbClr val="00B0F0"/>
                </a:solidFill>
              </a:rPr>
              <a:t>: </a:t>
            </a:r>
            <a:r>
              <a:rPr lang="en-US" sz="3598" b="0" i="1" dirty="0">
                <a:solidFill>
                  <a:srgbClr val="00B0F0"/>
                </a:solidFill>
              </a:rPr>
              <a:t>High Volume Platform Event (HVPE) </a:t>
            </a:r>
            <a:endParaRPr lang="pt-BR" sz="359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DA1CDE-B9B0-4ED4-B90A-EFA0981FDCDD}"/>
              </a:ext>
            </a:extLst>
          </p:cNvPr>
          <p:cNvSpPr/>
          <p:nvPr/>
        </p:nvSpPr>
        <p:spPr>
          <a:xfrm>
            <a:off x="133814" y="892124"/>
            <a:ext cx="5535465" cy="3258962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rgbClr val="1D6FA9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Definição:</a:t>
            </a:r>
          </a:p>
          <a:p>
            <a:r>
              <a:rPr lang="pt-BR" sz="1400" dirty="0">
                <a:solidFill>
                  <a:prstClr val="black"/>
                </a:solidFill>
              </a:rPr>
              <a:t>Consulta interna da </a:t>
            </a:r>
            <a:r>
              <a:rPr lang="pt-BR" sz="1400" dirty="0" err="1">
                <a:solidFill>
                  <a:prstClr val="black"/>
                </a:solidFill>
              </a:rPr>
              <a:t>SalesForce</a:t>
            </a:r>
            <a:r>
              <a:rPr lang="pt-BR" sz="1400" dirty="0">
                <a:solidFill>
                  <a:prstClr val="black"/>
                </a:solidFill>
              </a:rPr>
              <a:t> que envolve mais de um objeto (</a:t>
            </a:r>
            <a:r>
              <a:rPr lang="pt-BR" sz="1400" dirty="0" err="1">
                <a:solidFill>
                  <a:prstClr val="black"/>
                </a:solidFill>
              </a:rPr>
              <a:t>join</a:t>
            </a:r>
            <a:r>
              <a:rPr lang="pt-BR" sz="1400">
                <a:solidFill>
                  <a:prstClr val="black"/>
                </a:solidFill>
              </a:rPr>
              <a:t>)</a:t>
            </a:r>
            <a:endParaRPr lang="pt-BR" sz="1400" dirty="0">
              <a:solidFill>
                <a:prstClr val="black"/>
              </a:solidFill>
            </a:endParaRPr>
          </a:p>
          <a:p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pt-BR" sz="1300" b="1" dirty="0">
                <a:solidFill>
                  <a:prstClr val="black"/>
                </a:solidFill>
                <a:sym typeface="Wingdings" panose="05000000000000000000" pitchFamily="2" charset="2"/>
              </a:rPr>
              <a:t>Características: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100% assíncrona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Solução para comunicação em </a:t>
            </a:r>
            <a:r>
              <a:rPr lang="pt-BR" sz="1400" dirty="0" err="1">
                <a:solidFill>
                  <a:prstClr val="black"/>
                </a:solidFill>
              </a:rPr>
              <a:t>near</a:t>
            </a:r>
            <a:r>
              <a:rPr lang="pt-BR" sz="1400" dirty="0">
                <a:solidFill>
                  <a:prstClr val="black"/>
                </a:solidFill>
              </a:rPr>
              <a:t> real time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Solução utilizada para compor objetos internos na </a:t>
            </a:r>
            <a:r>
              <a:rPr lang="pt-BR" sz="1400" dirty="0" err="1">
                <a:solidFill>
                  <a:prstClr val="black"/>
                </a:solidFill>
              </a:rPr>
              <a:t>SalesForce</a:t>
            </a:r>
            <a:endParaRPr lang="pt-B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Publica para um broker de eventos da SFA e não acessível pelos clientes da plataforma, sempre expõe  via API REST (</a:t>
            </a:r>
            <a:r>
              <a:rPr lang="pt-BR" sz="1400" dirty="0" err="1">
                <a:solidFill>
                  <a:prstClr val="black"/>
                </a:solidFill>
              </a:rPr>
              <a:t>CometD</a:t>
            </a:r>
            <a:r>
              <a:rPr lang="pt-BR" sz="14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pt-BR" sz="1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pt-BR" sz="1300" dirty="0">
              <a:solidFill>
                <a:prstClr val="black"/>
              </a:solidFill>
            </a:endParaRPr>
          </a:p>
        </p:txBody>
      </p:sp>
      <p:pic>
        <p:nvPicPr>
          <p:cNvPr id="1026" name="Picture 2" descr="Black Solid Icon For Definition, Book And Catalog Stock Vector -  Illustration of database, document: 177078217">
            <a:extLst>
              <a:ext uri="{FF2B5EF4-FFF2-40B4-BE49-F238E27FC236}">
                <a16:creationId xmlns:a16="http://schemas.microsoft.com/office/drawing/2014/main" id="{8376DDBE-771A-40E7-B614-A2E996158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5" t="20513" r="15812" b="21641"/>
          <a:stretch/>
        </p:blipFill>
        <p:spPr bwMode="auto">
          <a:xfrm>
            <a:off x="5396793" y="715185"/>
            <a:ext cx="540000" cy="45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FFED48A-74FF-4B5A-9764-2F92BEC6BA85}"/>
              </a:ext>
            </a:extLst>
          </p:cNvPr>
          <p:cNvSpPr/>
          <p:nvPr/>
        </p:nvSpPr>
        <p:spPr>
          <a:xfrm>
            <a:off x="133813" y="4458527"/>
            <a:ext cx="5535465" cy="2183333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4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defRPr/>
            </a:pPr>
            <a:r>
              <a:rPr lang="pt-BR" sz="1400" b="1" dirty="0">
                <a:solidFill>
                  <a:prstClr val="black"/>
                </a:solidFill>
              </a:rPr>
              <a:t>Caso de uso: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Para fazer extrações/consultas em </a:t>
            </a:r>
            <a:r>
              <a:rPr lang="pt-BR" sz="1400" dirty="0" err="1">
                <a:solidFill>
                  <a:prstClr val="black"/>
                </a:solidFill>
              </a:rPr>
              <a:t>near</a:t>
            </a:r>
            <a:r>
              <a:rPr lang="pt-BR" sz="1400" dirty="0">
                <a:solidFill>
                  <a:prstClr val="black"/>
                </a:solidFill>
              </a:rPr>
              <a:t> real time (menos de segundos - </a:t>
            </a:r>
            <a:r>
              <a:rPr lang="pt-BR" sz="1400" dirty="0" err="1">
                <a:solidFill>
                  <a:prstClr val="black"/>
                </a:solidFill>
              </a:rPr>
              <a:t>SalesForce</a:t>
            </a:r>
            <a:r>
              <a:rPr lang="pt-BR" sz="1400" dirty="0">
                <a:solidFill>
                  <a:prstClr val="black"/>
                </a:solidFill>
              </a:rPr>
              <a:t>), quando se refere a mias de um objeto (</a:t>
            </a:r>
            <a:r>
              <a:rPr lang="pt-BR" sz="1400" dirty="0" err="1">
                <a:solidFill>
                  <a:prstClr val="black"/>
                </a:solidFill>
              </a:rPr>
              <a:t>join</a:t>
            </a:r>
            <a:r>
              <a:rPr lang="pt-BR" sz="1400" dirty="0">
                <a:solidFill>
                  <a:prstClr val="black"/>
                </a:solidFill>
              </a:rPr>
              <a:t>) na </a:t>
            </a:r>
            <a:r>
              <a:rPr lang="pt-BR" sz="1400" dirty="0" err="1">
                <a:solidFill>
                  <a:prstClr val="black"/>
                </a:solidFill>
              </a:rPr>
              <a:t>SalesForce</a:t>
            </a:r>
            <a:r>
              <a:rPr lang="pt-BR" sz="1400" dirty="0">
                <a:solidFill>
                  <a:prstClr val="black"/>
                </a:solidFill>
              </a:rPr>
              <a:t> para exposição via API.</a:t>
            </a:r>
          </a:p>
        </p:txBody>
      </p:sp>
      <p:pic>
        <p:nvPicPr>
          <p:cNvPr id="1030" name="Picture 6" descr="Use Case Text 500*500 transprent Png Free Download - Text, Blue, Line. -  CleanPNG / KissPNG">
            <a:extLst>
              <a:ext uri="{FF2B5EF4-FFF2-40B4-BE49-F238E27FC236}">
                <a16:creationId xmlns:a16="http://schemas.microsoft.com/office/drawing/2014/main" id="{A97CE159-3C17-4953-823A-7CB3135BC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3"/>
          <a:stretch/>
        </p:blipFill>
        <p:spPr bwMode="auto">
          <a:xfrm>
            <a:off x="5317578" y="4271449"/>
            <a:ext cx="540000" cy="48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9D9181F-A7AD-459A-8754-835F366363F3}"/>
              </a:ext>
            </a:extLst>
          </p:cNvPr>
          <p:cNvSpPr/>
          <p:nvPr/>
        </p:nvSpPr>
        <p:spPr>
          <a:xfrm>
            <a:off x="6096000" y="812844"/>
            <a:ext cx="5962184" cy="4141368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Limites:</a:t>
            </a:r>
          </a:p>
          <a:p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Hard </a:t>
            </a:r>
            <a:r>
              <a:rPr lang="pt-BR" sz="14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O número de eventos entregues aos clientes através do protocolo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CometD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é contado por cliente inscrito.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Ex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caso o limite seja 50k eventos em </a:t>
            </a:r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72 horas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, e dois usuários usaram 20k eventos cada um, sendo assim dentro das mesmas </a:t>
            </a:r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72 horas 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só restarão 10k eventos.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Tamanho máximo de query: 1300 caracteres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A retenção dos dados é feita somente por 72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Máximo de 50 tópicos no barramento de eventos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Tamanho máximo da mensagem: 1MB</a:t>
            </a:r>
          </a:p>
          <a:p>
            <a:pPr lvl="0"/>
            <a:endParaRPr lang="pt-BR" sz="1400" u="sng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Soft </a:t>
            </a:r>
            <a:r>
              <a:rPr lang="pt-BR" sz="14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400" b="1" u="sng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B2B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250.000 / dia (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publisher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B2C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250.000 / dia (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publisher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B2B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25.000 / dia (delivery)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B2C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125.000 / dia (delivery)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pt-BR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33D098E-ECED-4A87-98FE-1616499D3988}"/>
              </a:ext>
            </a:extLst>
          </p:cNvPr>
          <p:cNvSpPr/>
          <p:nvPr/>
        </p:nvSpPr>
        <p:spPr>
          <a:xfrm>
            <a:off x="6096000" y="5138545"/>
            <a:ext cx="5962184" cy="1535122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Observações: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Necessidade de compor cada informação enviada para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SalesForce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para diminuir o número de chamadas.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Possibilidade de aumento da latência do envio da informação.</a:t>
            </a:r>
          </a:p>
          <a:p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* Levantado essa divergência entre contrato e documentação SFA e aguardando validação por parte do fornecedor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pt-BR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8" descr="Limits Icons – Free Vector Download, PNG, SVG, GIF">
            <a:extLst>
              <a:ext uri="{FF2B5EF4-FFF2-40B4-BE49-F238E27FC236}">
                <a16:creationId xmlns:a16="http://schemas.microsoft.com/office/drawing/2014/main" id="{AB6EE79F-8E9D-41C4-92AD-50E0BCF2F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 t="4743" r="3113" b="13130"/>
          <a:stretch/>
        </p:blipFill>
        <p:spPr bwMode="auto">
          <a:xfrm>
            <a:off x="11630214" y="584196"/>
            <a:ext cx="56178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2D212DC-ED83-44A4-84C9-84CA2FF94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107" y="5042730"/>
            <a:ext cx="468000" cy="468000"/>
          </a:xfrm>
          <a:prstGeom prst="rect">
            <a:avLst/>
          </a:prstGeom>
        </p:spPr>
      </p:pic>
      <p:pic>
        <p:nvPicPr>
          <p:cNvPr id="11" name="Picture 2" descr="Left Hd Icon - Back Icon Blue Png Transparent PNG - 720x720 - Free Download  on NicePNG">
            <a:hlinkClick r:id="rId6" action="ppaction://hlinksldjump"/>
            <a:extLst>
              <a:ext uri="{FF2B5EF4-FFF2-40B4-BE49-F238E27FC236}">
                <a16:creationId xmlns:a16="http://schemas.microsoft.com/office/drawing/2014/main" id="{ED741539-E874-4EC4-A780-6604A0AD1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t="4656" r="17817" b="18094"/>
          <a:stretch/>
        </p:blipFill>
        <p:spPr bwMode="auto">
          <a:xfrm>
            <a:off x="11785599" y="0"/>
            <a:ext cx="406401" cy="4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7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>
            <a:extLst>
              <a:ext uri="{FF2B5EF4-FFF2-40B4-BE49-F238E27FC236}">
                <a16:creationId xmlns:a16="http://schemas.microsoft.com/office/drawing/2014/main" id="{480B29D1-88EA-46D0-B1F2-6E3298CB4FF3}"/>
              </a:ext>
            </a:extLst>
          </p:cNvPr>
          <p:cNvSpPr/>
          <p:nvPr/>
        </p:nvSpPr>
        <p:spPr>
          <a:xfrm>
            <a:off x="154745" y="4056517"/>
            <a:ext cx="9481625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 BUS</a:t>
            </a: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AF2CCE91-E174-41C8-B994-C50091AF251D}"/>
              </a:ext>
            </a:extLst>
          </p:cNvPr>
          <p:cNvSpPr/>
          <p:nvPr/>
        </p:nvSpPr>
        <p:spPr>
          <a:xfrm>
            <a:off x="154745" y="4860387"/>
            <a:ext cx="2954215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PUSH TOPIC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3F4E8A6A-F2B0-49B8-B0E0-89E005B442FE}"/>
              </a:ext>
            </a:extLst>
          </p:cNvPr>
          <p:cNvSpPr/>
          <p:nvPr/>
        </p:nvSpPr>
        <p:spPr>
          <a:xfrm>
            <a:off x="3418449" y="4860387"/>
            <a:ext cx="2954215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CDC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6E32270-B2BD-45C8-9180-AEACC404D7D3}"/>
              </a:ext>
            </a:extLst>
          </p:cNvPr>
          <p:cNvSpPr/>
          <p:nvPr/>
        </p:nvSpPr>
        <p:spPr>
          <a:xfrm>
            <a:off x="6682153" y="4860387"/>
            <a:ext cx="2954215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HVPE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13744CF8-638D-4CC8-BF83-D9914E65088C}"/>
              </a:ext>
            </a:extLst>
          </p:cNvPr>
          <p:cNvSpPr/>
          <p:nvPr/>
        </p:nvSpPr>
        <p:spPr>
          <a:xfrm>
            <a:off x="154743" y="6182751"/>
            <a:ext cx="9481625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BACKEND</a:t>
            </a: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EDF53899-1A2C-43A5-B054-D4B2AB8EBF8B}"/>
              </a:ext>
            </a:extLst>
          </p:cNvPr>
          <p:cNvCxnSpPr>
            <a:cxnSpLocks/>
          </p:cNvCxnSpPr>
          <p:nvPr/>
        </p:nvCxnSpPr>
        <p:spPr>
          <a:xfrm>
            <a:off x="1581274" y="5520435"/>
            <a:ext cx="7036" cy="662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CDF17884-B517-49FE-B7C3-E6FDB553D9A7}"/>
              </a:ext>
            </a:extLst>
          </p:cNvPr>
          <p:cNvCxnSpPr>
            <a:cxnSpLocks/>
            <a:stCxn id="89" idx="2"/>
            <a:endCxn id="80" idx="0"/>
          </p:cNvCxnSpPr>
          <p:nvPr/>
        </p:nvCxnSpPr>
        <p:spPr>
          <a:xfrm>
            <a:off x="4888522" y="5506427"/>
            <a:ext cx="7034" cy="67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57D2EE5C-2489-4581-B726-225DF8CE5AE9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8046427" y="5520435"/>
            <a:ext cx="0" cy="67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50FC72A-4D02-47C8-8222-54F7BA30A66D}"/>
              </a:ext>
            </a:extLst>
          </p:cNvPr>
          <p:cNvSpPr txBox="1"/>
          <p:nvPr/>
        </p:nvSpPr>
        <p:spPr>
          <a:xfrm>
            <a:off x="140673" y="5181881"/>
            <a:ext cx="296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Montar a Query: 1 objeto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72146439-AAA0-4532-B388-EF0D35BBDFF3}"/>
              </a:ext>
            </a:extLst>
          </p:cNvPr>
          <p:cNvSpPr txBox="1"/>
          <p:nvPr/>
        </p:nvSpPr>
        <p:spPr>
          <a:xfrm>
            <a:off x="3404379" y="5167873"/>
            <a:ext cx="2968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“Monitora” o objeto: 1 objeto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EB23CD43-82CB-4FBC-94B5-306B115412DC}"/>
              </a:ext>
            </a:extLst>
          </p:cNvPr>
          <p:cNvSpPr txBox="1"/>
          <p:nvPr/>
        </p:nvSpPr>
        <p:spPr>
          <a:xfrm>
            <a:off x="6364654" y="5181881"/>
            <a:ext cx="3363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/>
              <a:t>“Monitora” o objeto: +1 objeto (</a:t>
            </a:r>
            <a:r>
              <a:rPr lang="pt-BR" sz="1600" i="1" dirty="0" err="1"/>
              <a:t>join</a:t>
            </a:r>
            <a:r>
              <a:rPr lang="pt-BR" sz="1600" i="1" dirty="0"/>
              <a:t>)</a:t>
            </a:r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CED170D6-422D-4DD3-A90C-7E0629A2620D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1631853" y="4411729"/>
            <a:ext cx="0" cy="44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EFF38A2B-97E9-421A-9442-843162FE937B}"/>
              </a:ext>
            </a:extLst>
          </p:cNvPr>
          <p:cNvCxnSpPr>
            <a:cxnSpLocks/>
          </p:cNvCxnSpPr>
          <p:nvPr/>
        </p:nvCxnSpPr>
        <p:spPr>
          <a:xfrm flipV="1">
            <a:off x="8154574" y="4422277"/>
            <a:ext cx="4686" cy="43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ângulo 99">
            <a:extLst>
              <a:ext uri="{FF2B5EF4-FFF2-40B4-BE49-F238E27FC236}">
                <a16:creationId xmlns:a16="http://schemas.microsoft.com/office/drawing/2014/main" id="{71825301-BB38-4942-930E-0280AB586958}"/>
              </a:ext>
            </a:extLst>
          </p:cNvPr>
          <p:cNvSpPr/>
          <p:nvPr/>
        </p:nvSpPr>
        <p:spPr>
          <a:xfrm>
            <a:off x="154743" y="2967602"/>
            <a:ext cx="9398637" cy="2397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pt-BR" sz="1000" dirty="0"/>
              <a:t>PROTOCOLO: BAYEUX</a:t>
            </a: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7F48955E-09BB-430A-B2F8-FF236DAD075F}"/>
              </a:ext>
            </a:extLst>
          </p:cNvPr>
          <p:cNvSpPr/>
          <p:nvPr/>
        </p:nvSpPr>
        <p:spPr>
          <a:xfrm>
            <a:off x="154743" y="2767979"/>
            <a:ext cx="9398637" cy="2397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COMETD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364A3F48-D71E-42DD-AC9B-D7DB37EA14C7}"/>
              </a:ext>
            </a:extLst>
          </p:cNvPr>
          <p:cNvSpPr/>
          <p:nvPr/>
        </p:nvSpPr>
        <p:spPr>
          <a:xfrm>
            <a:off x="154743" y="901223"/>
            <a:ext cx="4726743" cy="3657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GATEWAY</a:t>
            </a:r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485145DC-FE9F-419E-B031-7995259EE7E0}"/>
              </a:ext>
            </a:extLst>
          </p:cNvPr>
          <p:cNvSpPr/>
          <p:nvPr/>
        </p:nvSpPr>
        <p:spPr>
          <a:xfrm>
            <a:off x="4909625" y="893350"/>
            <a:ext cx="4726743" cy="3657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KAFKA CONNECT</a:t>
            </a:r>
          </a:p>
        </p:txBody>
      </p:sp>
      <p:cxnSp>
        <p:nvCxnSpPr>
          <p:cNvPr id="108" name="Conector de Seta Reta 107">
            <a:extLst>
              <a:ext uri="{FF2B5EF4-FFF2-40B4-BE49-F238E27FC236}">
                <a16:creationId xmlns:a16="http://schemas.microsoft.com/office/drawing/2014/main" id="{032BB471-926C-466A-A5B3-F17F5433EEF5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7272997" y="1259110"/>
            <a:ext cx="0" cy="1508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92E68F67-F675-4E60-9B78-2D7675BB04FA}"/>
              </a:ext>
            </a:extLst>
          </p:cNvPr>
          <p:cNvSpPr txBox="1"/>
          <p:nvPr/>
        </p:nvSpPr>
        <p:spPr>
          <a:xfrm>
            <a:off x="9636356" y="3950254"/>
            <a:ext cx="25556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rgbClr val="FF0000"/>
                </a:solidFill>
              </a:rPr>
              <a:t>MAX: 50 tópicos (S)</a:t>
            </a:r>
          </a:p>
          <a:p>
            <a:r>
              <a:rPr lang="pt-BR" sz="1600" i="1" dirty="0">
                <a:solidFill>
                  <a:srgbClr val="FF0000"/>
                </a:solidFill>
              </a:rPr>
              <a:t>MAX: 1MB/mensagem (H)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28D91818-F197-4C19-A263-6C9D77DC6A10}"/>
              </a:ext>
            </a:extLst>
          </p:cNvPr>
          <p:cNvSpPr txBox="1"/>
          <p:nvPr/>
        </p:nvSpPr>
        <p:spPr>
          <a:xfrm>
            <a:off x="5078969" y="3471234"/>
            <a:ext cx="295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rgbClr val="FF0000"/>
                </a:solidFill>
              </a:rPr>
              <a:t>MAX: 125,000 delivery (S) – B2C</a:t>
            </a:r>
          </a:p>
          <a:p>
            <a:pPr algn="ctr"/>
            <a:r>
              <a:rPr lang="pt-BR" sz="1600" i="1" dirty="0">
                <a:solidFill>
                  <a:srgbClr val="FF0000"/>
                </a:solidFill>
              </a:rPr>
              <a:t>MAX: 25,000 delivery (S) – B2B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E94ECC9F-6F11-4413-8D6B-4ACFF87F0B61}"/>
              </a:ext>
            </a:extLst>
          </p:cNvPr>
          <p:cNvSpPr txBox="1"/>
          <p:nvPr/>
        </p:nvSpPr>
        <p:spPr>
          <a:xfrm>
            <a:off x="8330417" y="5488016"/>
            <a:ext cx="146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Retenção: 72h (H)</a:t>
            </a:r>
          </a:p>
        </p:txBody>
      </p:sp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F28762E0-19A6-4AAF-9B20-D1FB7EB4A090}"/>
              </a:ext>
            </a:extLst>
          </p:cNvPr>
          <p:cNvCxnSpPr>
            <a:cxnSpLocks/>
          </p:cNvCxnSpPr>
          <p:nvPr/>
        </p:nvCxnSpPr>
        <p:spPr>
          <a:xfrm flipV="1">
            <a:off x="1755445" y="5506427"/>
            <a:ext cx="0" cy="69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de Seta Reta 115">
            <a:extLst>
              <a:ext uri="{FF2B5EF4-FFF2-40B4-BE49-F238E27FC236}">
                <a16:creationId xmlns:a16="http://schemas.microsoft.com/office/drawing/2014/main" id="{AD2F3DD6-65D3-4826-93D3-4E5627455D93}"/>
              </a:ext>
            </a:extLst>
          </p:cNvPr>
          <p:cNvCxnSpPr>
            <a:cxnSpLocks/>
          </p:cNvCxnSpPr>
          <p:nvPr/>
        </p:nvCxnSpPr>
        <p:spPr>
          <a:xfrm flipV="1">
            <a:off x="5064702" y="5492418"/>
            <a:ext cx="0" cy="69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31B5C0E1-183D-4821-8132-B729554C65D6}"/>
              </a:ext>
            </a:extLst>
          </p:cNvPr>
          <p:cNvCxnSpPr>
            <a:cxnSpLocks/>
          </p:cNvCxnSpPr>
          <p:nvPr/>
        </p:nvCxnSpPr>
        <p:spPr>
          <a:xfrm flipV="1">
            <a:off x="8330417" y="5492417"/>
            <a:ext cx="0" cy="69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F0A3A8CA-6348-4407-8A83-F70758087808}"/>
              </a:ext>
            </a:extLst>
          </p:cNvPr>
          <p:cNvSpPr txBox="1"/>
          <p:nvPr/>
        </p:nvSpPr>
        <p:spPr>
          <a:xfrm>
            <a:off x="5139182" y="5490747"/>
            <a:ext cx="146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Retenção: 24h (H) 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85A000EE-CEB7-43F2-8783-B6008E01A451}"/>
              </a:ext>
            </a:extLst>
          </p:cNvPr>
          <p:cNvSpPr txBox="1"/>
          <p:nvPr/>
        </p:nvSpPr>
        <p:spPr>
          <a:xfrm>
            <a:off x="1808377" y="5471050"/>
            <a:ext cx="1467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Retenção: 24h (H)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31CF2D40-0D1A-4689-99BC-DE6FDD7B8A84}"/>
              </a:ext>
            </a:extLst>
          </p:cNvPr>
          <p:cNvSpPr txBox="1"/>
          <p:nvPr/>
        </p:nvSpPr>
        <p:spPr>
          <a:xfrm>
            <a:off x="3433576" y="4497250"/>
            <a:ext cx="295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rgbClr val="FF0000"/>
                </a:solidFill>
              </a:rPr>
              <a:t>MAX: 250,000 </a:t>
            </a:r>
            <a:r>
              <a:rPr lang="pt-BR" sz="1600" i="1" dirty="0" err="1">
                <a:solidFill>
                  <a:srgbClr val="FF0000"/>
                </a:solidFill>
              </a:rPr>
              <a:t>publishing</a:t>
            </a:r>
            <a:r>
              <a:rPr lang="pt-BR" sz="1600" i="1" dirty="0">
                <a:solidFill>
                  <a:srgbClr val="FF0000"/>
                </a:solidFill>
              </a:rPr>
              <a:t> (S)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94FFBF10-D7FE-4A41-82A9-7F8EFACEC67E}"/>
              </a:ext>
            </a:extLst>
          </p:cNvPr>
          <p:cNvSpPr txBox="1"/>
          <p:nvPr/>
        </p:nvSpPr>
        <p:spPr>
          <a:xfrm>
            <a:off x="6683212" y="4522884"/>
            <a:ext cx="295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solidFill>
                  <a:srgbClr val="FF0000"/>
                </a:solidFill>
              </a:rPr>
              <a:t>MAX: 250,000 </a:t>
            </a:r>
            <a:r>
              <a:rPr lang="pt-BR" sz="1600" i="1" dirty="0" err="1">
                <a:solidFill>
                  <a:srgbClr val="FF0000"/>
                </a:solidFill>
              </a:rPr>
              <a:t>publishing</a:t>
            </a:r>
            <a:r>
              <a:rPr lang="pt-BR" sz="1600" i="1" dirty="0">
                <a:solidFill>
                  <a:srgbClr val="FF0000"/>
                </a:solidFill>
              </a:rPr>
              <a:t> (S)</a:t>
            </a:r>
          </a:p>
        </p:txBody>
      </p:sp>
      <p:cxnSp>
        <p:nvCxnSpPr>
          <p:cNvPr id="122" name="Conector de Seta Reta 121">
            <a:extLst>
              <a:ext uri="{FF2B5EF4-FFF2-40B4-BE49-F238E27FC236}">
                <a16:creationId xmlns:a16="http://schemas.microsoft.com/office/drawing/2014/main" id="{D56B3B0A-D9AC-46EA-83AE-DB0788919B01}"/>
              </a:ext>
            </a:extLst>
          </p:cNvPr>
          <p:cNvCxnSpPr>
            <a:cxnSpLocks/>
          </p:cNvCxnSpPr>
          <p:nvPr/>
        </p:nvCxnSpPr>
        <p:spPr>
          <a:xfrm flipV="1">
            <a:off x="4909623" y="4404818"/>
            <a:ext cx="0" cy="44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20513D54-AA4B-4D7F-9EF7-487766696D59}"/>
              </a:ext>
            </a:extLst>
          </p:cNvPr>
          <p:cNvSpPr txBox="1"/>
          <p:nvPr/>
        </p:nvSpPr>
        <p:spPr>
          <a:xfrm>
            <a:off x="1659987" y="3459246"/>
            <a:ext cx="2849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rgbClr val="FF0000"/>
                </a:solidFill>
              </a:rPr>
              <a:t>MAX Timeout: 110 </a:t>
            </a:r>
            <a:r>
              <a:rPr lang="pt-BR" sz="1600" i="1" dirty="0" err="1">
                <a:solidFill>
                  <a:srgbClr val="FF0000"/>
                </a:solidFill>
              </a:rPr>
              <a:t>seg</a:t>
            </a:r>
            <a:r>
              <a:rPr lang="pt-BR" sz="1600" i="1" dirty="0">
                <a:solidFill>
                  <a:srgbClr val="FF0000"/>
                </a:solidFill>
              </a:rPr>
              <a:t> (H)</a:t>
            </a:r>
          </a:p>
          <a:p>
            <a:r>
              <a:rPr lang="pt-BR" sz="1600" i="1" dirty="0">
                <a:solidFill>
                  <a:srgbClr val="FF0000"/>
                </a:solidFill>
              </a:rPr>
              <a:t>MAX: 200,000 delivery (S)</a:t>
            </a:r>
          </a:p>
          <a:p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34D1C1A8-3083-41E3-BD51-518ECE4B8684}"/>
              </a:ext>
            </a:extLst>
          </p:cNvPr>
          <p:cNvSpPr/>
          <p:nvPr/>
        </p:nvSpPr>
        <p:spPr>
          <a:xfrm>
            <a:off x="161779" y="6536577"/>
            <a:ext cx="2947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0" i="1" dirty="0">
                <a:solidFill>
                  <a:srgbClr val="FF0000"/>
                </a:solidFill>
                <a:effectLst/>
                <a:latin typeface="DSCDefaultFontRegular"/>
              </a:rPr>
              <a:t>MAX Query: 1,300 </a:t>
            </a:r>
            <a:r>
              <a:rPr lang="pt-BR" sz="1600" b="0" i="1" dirty="0" err="1">
                <a:solidFill>
                  <a:srgbClr val="FF0000"/>
                </a:solidFill>
                <a:effectLst/>
                <a:latin typeface="DSCDefaultFontRegular"/>
              </a:rPr>
              <a:t>characters</a:t>
            </a:r>
            <a:r>
              <a:rPr lang="pt-BR" sz="1600" b="0" i="1" dirty="0">
                <a:solidFill>
                  <a:srgbClr val="FF0000"/>
                </a:solidFill>
                <a:effectLst/>
                <a:latin typeface="DSCDefaultFontRegular"/>
              </a:rPr>
              <a:t> (H)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2516569A-7B30-4502-AAFE-C9E639157F71}"/>
              </a:ext>
            </a:extLst>
          </p:cNvPr>
          <p:cNvSpPr/>
          <p:nvPr/>
        </p:nvSpPr>
        <p:spPr>
          <a:xfrm>
            <a:off x="6675134" y="6544818"/>
            <a:ext cx="2947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0" i="1" dirty="0">
                <a:solidFill>
                  <a:srgbClr val="FF0000"/>
                </a:solidFill>
                <a:effectLst/>
                <a:latin typeface="DSCDefaultFontRegular"/>
              </a:rPr>
              <a:t>MAX Query: 1,300 </a:t>
            </a:r>
            <a:r>
              <a:rPr lang="pt-BR" sz="1600" b="0" i="1" dirty="0" err="1">
                <a:solidFill>
                  <a:srgbClr val="FF0000"/>
                </a:solidFill>
                <a:effectLst/>
                <a:latin typeface="DSCDefaultFontRegular"/>
              </a:rPr>
              <a:t>characters</a:t>
            </a:r>
            <a:r>
              <a:rPr lang="pt-BR" sz="1600" b="0" i="1" dirty="0">
                <a:solidFill>
                  <a:srgbClr val="FF0000"/>
                </a:solidFill>
                <a:effectLst/>
                <a:latin typeface="DSCDefaultFontRegular"/>
              </a:rPr>
              <a:t> (H)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66608AD0-45E6-48EB-9841-2241816417B8}"/>
              </a:ext>
            </a:extLst>
          </p:cNvPr>
          <p:cNvSpPr/>
          <p:nvPr/>
        </p:nvSpPr>
        <p:spPr>
          <a:xfrm>
            <a:off x="9879772" y="901223"/>
            <a:ext cx="331621" cy="3657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0C025DCB-C932-4C9E-8111-3E647FE28278}"/>
              </a:ext>
            </a:extLst>
          </p:cNvPr>
          <p:cNvSpPr txBox="1"/>
          <p:nvPr/>
        </p:nvSpPr>
        <p:spPr>
          <a:xfrm>
            <a:off x="10214036" y="930214"/>
            <a:ext cx="108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50000"/>
                  </a:schemeClr>
                </a:solidFill>
              </a:rPr>
              <a:t>TELEFONICA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D65392A0-21FB-49D9-AEBE-B1786DF87DC0}"/>
              </a:ext>
            </a:extLst>
          </p:cNvPr>
          <p:cNvSpPr/>
          <p:nvPr/>
        </p:nvSpPr>
        <p:spPr>
          <a:xfrm>
            <a:off x="9879772" y="1314610"/>
            <a:ext cx="331621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43D89439-6E51-488E-93A8-49D403269AB9}"/>
              </a:ext>
            </a:extLst>
          </p:cNvPr>
          <p:cNvSpPr txBox="1"/>
          <p:nvPr/>
        </p:nvSpPr>
        <p:spPr>
          <a:xfrm>
            <a:off x="10214036" y="1343601"/>
            <a:ext cx="442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50000"/>
                  </a:schemeClr>
                </a:solidFill>
              </a:rPr>
              <a:t>SFA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5C63B46C-14C2-407E-8F85-7F47FF38CD25}"/>
              </a:ext>
            </a:extLst>
          </p:cNvPr>
          <p:cNvSpPr/>
          <p:nvPr/>
        </p:nvSpPr>
        <p:spPr>
          <a:xfrm>
            <a:off x="9886904" y="1723726"/>
            <a:ext cx="331621" cy="365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828AB2B4-DD73-4524-8944-9978708A42F5}"/>
              </a:ext>
            </a:extLst>
          </p:cNvPr>
          <p:cNvSpPr txBox="1"/>
          <p:nvPr/>
        </p:nvSpPr>
        <p:spPr>
          <a:xfrm>
            <a:off x="10221168" y="1752717"/>
            <a:ext cx="655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solidFill>
                  <a:schemeClr val="accent1">
                    <a:lumMod val="50000"/>
                  </a:schemeClr>
                </a:solidFill>
              </a:rPr>
              <a:t>CROSS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D495332C-7DD3-4805-9DCE-C1EC29B9534D}"/>
              </a:ext>
            </a:extLst>
          </p:cNvPr>
          <p:cNvSpPr/>
          <p:nvPr/>
        </p:nvSpPr>
        <p:spPr>
          <a:xfrm>
            <a:off x="3407903" y="6536577"/>
            <a:ext cx="29471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0" i="1" dirty="0">
                <a:solidFill>
                  <a:srgbClr val="FF0000"/>
                </a:solidFill>
                <a:effectLst/>
                <a:latin typeface="DSCDefaultFontRegular"/>
              </a:rPr>
              <a:t>MAX Objetos: 5 objetos (S)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6E6A112C-9888-416F-8E4E-4DCEE4910C57}"/>
              </a:ext>
            </a:extLst>
          </p:cNvPr>
          <p:cNvSpPr txBox="1"/>
          <p:nvPr/>
        </p:nvSpPr>
        <p:spPr>
          <a:xfrm>
            <a:off x="3245290" y="1244850"/>
            <a:ext cx="375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rgbClr val="FF0000"/>
                </a:solidFill>
              </a:rPr>
              <a:t>Limites de API </a:t>
            </a:r>
            <a:r>
              <a:rPr lang="pt-BR" sz="1600" b="1" i="1" dirty="0" err="1">
                <a:solidFill>
                  <a:srgbClr val="FF0000"/>
                </a:solidFill>
              </a:rPr>
              <a:t>Request</a:t>
            </a:r>
            <a:r>
              <a:rPr lang="pt-BR" sz="1600" b="1" i="1" dirty="0">
                <a:solidFill>
                  <a:srgbClr val="FF0000"/>
                </a:solidFill>
              </a:rPr>
              <a:t> não aplicáveis</a:t>
            </a: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14F273AB-D5D1-42A1-9ECE-69D7853605C2}"/>
              </a:ext>
            </a:extLst>
          </p:cNvPr>
          <p:cNvSpPr/>
          <p:nvPr/>
        </p:nvSpPr>
        <p:spPr>
          <a:xfrm>
            <a:off x="10656914" y="5904372"/>
            <a:ext cx="14677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i="1" dirty="0">
                <a:solidFill>
                  <a:srgbClr val="FF0000"/>
                </a:solidFill>
                <a:effectLst/>
                <a:latin typeface="DSCDefaultFontRegular"/>
              </a:rPr>
              <a:t>H</a:t>
            </a:r>
            <a:r>
              <a:rPr lang="pt-BR" sz="1600" b="0" i="1" dirty="0">
                <a:solidFill>
                  <a:srgbClr val="FF0000"/>
                </a:solidFill>
                <a:effectLst/>
                <a:latin typeface="DSCDefaultFontRegular"/>
              </a:rPr>
              <a:t>: Hard </a:t>
            </a:r>
            <a:r>
              <a:rPr lang="pt-BR" sz="1600" b="0" i="1" dirty="0" err="1">
                <a:solidFill>
                  <a:srgbClr val="FF0000"/>
                </a:solidFill>
                <a:effectLst/>
                <a:latin typeface="DSCDefaultFontRegular"/>
              </a:rPr>
              <a:t>Limits</a:t>
            </a:r>
            <a:endParaRPr lang="pt-BR" sz="1600" b="0" i="1" dirty="0">
              <a:solidFill>
                <a:srgbClr val="FF0000"/>
              </a:solidFill>
              <a:effectLst/>
              <a:latin typeface="DSCDefaultFontRegular"/>
            </a:endParaRPr>
          </a:p>
          <a:p>
            <a:r>
              <a:rPr lang="pt-BR" sz="1600" b="1" i="1" dirty="0">
                <a:solidFill>
                  <a:srgbClr val="FF0000"/>
                </a:solidFill>
                <a:latin typeface="DSCDefaultFontRegular"/>
              </a:rPr>
              <a:t>S</a:t>
            </a:r>
            <a:r>
              <a:rPr lang="pt-BR" sz="1600" i="1" dirty="0">
                <a:solidFill>
                  <a:srgbClr val="FF0000"/>
                </a:solidFill>
                <a:latin typeface="DSCDefaultFontRegular"/>
              </a:rPr>
              <a:t>: Soft </a:t>
            </a:r>
            <a:r>
              <a:rPr lang="pt-BR" sz="1600" i="1" dirty="0" err="1">
                <a:solidFill>
                  <a:srgbClr val="FF0000"/>
                </a:solidFill>
                <a:latin typeface="DSCDefaultFontRegular"/>
              </a:rPr>
              <a:t>Limits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204" name="Título 1">
            <a:extLst>
              <a:ext uri="{FF2B5EF4-FFF2-40B4-BE49-F238E27FC236}">
                <a16:creationId xmlns:a16="http://schemas.microsoft.com/office/drawing/2014/main" id="{9E9E6E54-4CBF-49E1-83B2-379B058CD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40" y="0"/>
            <a:ext cx="11409785" cy="628511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rgbClr val="00B0F0"/>
                </a:solidFill>
              </a:rPr>
              <a:t>Events</a:t>
            </a:r>
            <a:r>
              <a:rPr lang="pt-BR" sz="3200" dirty="0">
                <a:solidFill>
                  <a:srgbClr val="00B0F0"/>
                </a:solidFill>
              </a:rPr>
              <a:t>: </a:t>
            </a:r>
            <a:r>
              <a:rPr lang="pt-BR" sz="3200" b="0" dirty="0">
                <a:solidFill>
                  <a:srgbClr val="00B0F0"/>
                </a:solidFill>
              </a:rPr>
              <a:t>visão resumida e seus limites</a:t>
            </a:r>
            <a:endParaRPr lang="pt-BR" sz="32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440E91E-76C7-44B2-8BF4-7AE7F9C8B367}"/>
              </a:ext>
            </a:extLst>
          </p:cNvPr>
          <p:cNvSpPr txBox="1"/>
          <p:nvPr/>
        </p:nvSpPr>
        <p:spPr>
          <a:xfrm rot="16200000">
            <a:off x="6705854" y="1893199"/>
            <a:ext cx="1523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50000"/>
                  </a:schemeClr>
                </a:solidFill>
              </a:rPr>
              <a:t>POLLING</a:t>
            </a:r>
          </a:p>
        </p:txBody>
      </p:sp>
      <p:cxnSp>
        <p:nvCxnSpPr>
          <p:cNvPr id="7" name="Conector: Angulado 6">
            <a:extLst>
              <a:ext uri="{FF2B5EF4-FFF2-40B4-BE49-F238E27FC236}">
                <a16:creationId xmlns:a16="http://schemas.microsoft.com/office/drawing/2014/main" id="{C35CA542-16AD-494B-9F09-A42819042BEE}"/>
              </a:ext>
            </a:extLst>
          </p:cNvPr>
          <p:cNvCxnSpPr>
            <a:cxnSpLocks/>
            <a:stCxn id="102" idx="2"/>
          </p:cNvCxnSpPr>
          <p:nvPr/>
        </p:nvCxnSpPr>
        <p:spPr>
          <a:xfrm rot="16200000" flipH="1">
            <a:off x="1758737" y="2026360"/>
            <a:ext cx="15187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BDE2FFCC-8C53-45F5-B304-67E642CFC139}"/>
              </a:ext>
            </a:extLst>
          </p:cNvPr>
          <p:cNvCxnSpPr>
            <a:cxnSpLocks/>
            <a:stCxn id="76" idx="0"/>
            <a:endCxn id="76" idx="3"/>
          </p:cNvCxnSpPr>
          <p:nvPr/>
        </p:nvCxnSpPr>
        <p:spPr>
          <a:xfrm rot="16200000" flipH="1">
            <a:off x="7174524" y="1777551"/>
            <a:ext cx="182880" cy="4740812"/>
          </a:xfrm>
          <a:prstGeom prst="bentConnector4">
            <a:avLst>
              <a:gd name="adj1" fmla="val -301923"/>
              <a:gd name="adj2" fmla="val 689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50807056-3F49-4EF7-96A0-E6CD814DC488}"/>
              </a:ext>
            </a:extLst>
          </p:cNvPr>
          <p:cNvCxnSpPr>
            <a:cxnSpLocks/>
          </p:cNvCxnSpPr>
          <p:nvPr/>
        </p:nvCxnSpPr>
        <p:spPr>
          <a:xfrm flipV="1">
            <a:off x="6557398" y="3207366"/>
            <a:ext cx="0" cy="30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04BD2487-AD46-4745-93D8-F69FD15F0DC5}"/>
              </a:ext>
            </a:extLst>
          </p:cNvPr>
          <p:cNvSpPr txBox="1"/>
          <p:nvPr/>
        </p:nvSpPr>
        <p:spPr>
          <a:xfrm rot="16200000">
            <a:off x="1911231" y="1920807"/>
            <a:ext cx="9159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50000"/>
                  </a:schemeClr>
                </a:solidFill>
              </a:rPr>
              <a:t>POLLING</a:t>
            </a:r>
          </a:p>
        </p:txBody>
      </p: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60F8FF89-D58F-4995-B591-6501E2B3DF6F}"/>
              </a:ext>
            </a:extLst>
          </p:cNvPr>
          <p:cNvCxnSpPr>
            <a:cxnSpLocks/>
          </p:cNvCxnSpPr>
          <p:nvPr/>
        </p:nvCxnSpPr>
        <p:spPr>
          <a:xfrm flipV="1">
            <a:off x="6900296" y="4399455"/>
            <a:ext cx="0" cy="436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>
            <a:extLst>
              <a:ext uri="{FF2B5EF4-FFF2-40B4-BE49-F238E27FC236}">
                <a16:creationId xmlns:a16="http://schemas.microsoft.com/office/drawing/2014/main" id="{3D7CB1C4-C872-482F-807C-254763F804CD}"/>
              </a:ext>
            </a:extLst>
          </p:cNvPr>
          <p:cNvCxnSpPr>
            <a:cxnSpLocks/>
          </p:cNvCxnSpPr>
          <p:nvPr/>
        </p:nvCxnSpPr>
        <p:spPr>
          <a:xfrm flipV="1">
            <a:off x="6785996" y="4409653"/>
            <a:ext cx="0" cy="43634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87">
            <a:extLst>
              <a:ext uri="{FF2B5EF4-FFF2-40B4-BE49-F238E27FC236}">
                <a16:creationId xmlns:a16="http://schemas.microsoft.com/office/drawing/2014/main" id="{4EEF2B03-9DC1-4311-91B4-B5C2E76F9A2F}"/>
              </a:ext>
            </a:extLst>
          </p:cNvPr>
          <p:cNvSpPr/>
          <p:nvPr/>
        </p:nvSpPr>
        <p:spPr>
          <a:xfrm>
            <a:off x="6862247" y="4369071"/>
            <a:ext cx="9941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000" i="1" dirty="0">
                <a:solidFill>
                  <a:schemeClr val="accent1"/>
                </a:solidFill>
              </a:rPr>
              <a:t>+1 evento (</a:t>
            </a:r>
            <a:r>
              <a:rPr lang="pt-BR" sz="1000" i="1" dirty="0" err="1">
                <a:solidFill>
                  <a:schemeClr val="accent1"/>
                </a:solidFill>
              </a:rPr>
              <a:t>join</a:t>
            </a:r>
            <a:r>
              <a:rPr lang="pt-BR" sz="1000" i="1" dirty="0">
                <a:solidFill>
                  <a:schemeClr val="accent1"/>
                </a:solidFill>
              </a:rPr>
              <a:t>)</a:t>
            </a:r>
            <a:endParaRPr lang="pt-BR" sz="1000" dirty="0">
              <a:solidFill>
                <a:schemeClr val="accent1"/>
              </a:solidFill>
            </a:endParaRP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43B00663-D5B2-4A3C-BAD5-E4E74DA895E5}"/>
              </a:ext>
            </a:extLst>
          </p:cNvPr>
          <p:cNvCxnSpPr>
            <a:cxnSpLocks/>
          </p:cNvCxnSpPr>
          <p:nvPr/>
        </p:nvCxnSpPr>
        <p:spPr>
          <a:xfrm flipV="1">
            <a:off x="1659988" y="3217528"/>
            <a:ext cx="0" cy="83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03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ítulo 1">
            <a:extLst>
              <a:ext uri="{FF2B5EF4-FFF2-40B4-BE49-F238E27FC236}">
                <a16:creationId xmlns:a16="http://schemas.microsoft.com/office/drawing/2014/main" id="{9E9E6E54-4CBF-49E1-83B2-379B058CD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40" y="0"/>
            <a:ext cx="11409785" cy="628511"/>
          </a:xfrm>
        </p:spPr>
        <p:txBody>
          <a:bodyPr>
            <a:normAutofit/>
          </a:bodyPr>
          <a:lstStyle/>
          <a:p>
            <a:r>
              <a:rPr lang="pt-BR" sz="3200" dirty="0" err="1">
                <a:solidFill>
                  <a:srgbClr val="00B0F0"/>
                </a:solidFill>
              </a:rPr>
              <a:t>Events</a:t>
            </a:r>
            <a:r>
              <a:rPr lang="pt-BR" sz="3200" dirty="0">
                <a:solidFill>
                  <a:srgbClr val="00B0F0"/>
                </a:solidFill>
              </a:rPr>
              <a:t>: </a:t>
            </a:r>
            <a:r>
              <a:rPr lang="pt-BR" sz="3200" b="0" dirty="0">
                <a:solidFill>
                  <a:srgbClr val="00B0F0"/>
                </a:solidFill>
              </a:rPr>
              <a:t>visão resumida e seus limites - Referências</a:t>
            </a:r>
            <a:endParaRPr lang="pt-BR" sz="32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C8BDBBF-EC38-407C-BF75-C47ED4B5E62D}"/>
              </a:ext>
            </a:extLst>
          </p:cNvPr>
          <p:cNvSpPr/>
          <p:nvPr/>
        </p:nvSpPr>
        <p:spPr>
          <a:xfrm>
            <a:off x="0" y="1613257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https://developer.salesforce.com/docs/atlas.en-us.platform_events.meta/platform_events/platform_event_limits.htm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328616-5FC7-4D9D-BF08-6F65DA89DF49}"/>
              </a:ext>
            </a:extLst>
          </p:cNvPr>
          <p:cNvSpPr txBox="1"/>
          <p:nvPr/>
        </p:nvSpPr>
        <p:spPr>
          <a:xfrm>
            <a:off x="0" y="124392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Platform </a:t>
            </a:r>
            <a:r>
              <a:rPr lang="pt-BR" b="1" dirty="0" err="1"/>
              <a:t>Event</a:t>
            </a:r>
            <a:r>
              <a:rPr lang="pt-BR" b="1" dirty="0"/>
              <a:t> </a:t>
            </a:r>
            <a:r>
              <a:rPr lang="pt-BR" b="1" dirty="0" err="1"/>
              <a:t>Allocations</a:t>
            </a:r>
            <a:endParaRPr lang="pt-BR" b="1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858224C6-0DC1-4A12-B102-5AAE608F0140}"/>
              </a:ext>
            </a:extLst>
          </p:cNvPr>
          <p:cNvSpPr txBox="1"/>
          <p:nvPr/>
        </p:nvSpPr>
        <p:spPr>
          <a:xfrm>
            <a:off x="0" y="2044005"/>
            <a:ext cx="330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Change</a:t>
            </a:r>
            <a:r>
              <a:rPr lang="pt-BR" b="1" dirty="0"/>
              <a:t> Data Capture </a:t>
            </a:r>
            <a:r>
              <a:rPr lang="pt-BR" b="1" dirty="0" err="1"/>
              <a:t>Allocations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1665F34-E195-490F-8F36-0419C18FA22E}"/>
              </a:ext>
            </a:extLst>
          </p:cNvPr>
          <p:cNvSpPr/>
          <p:nvPr/>
        </p:nvSpPr>
        <p:spPr>
          <a:xfrm>
            <a:off x="0" y="2413337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https://developer.salesforce.com/docs/atlas.en-us.change_data_capture.meta/change_data_capture/cdc_allocations.htm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B8ED12B-B0FB-4531-B42A-96D82111398A}"/>
              </a:ext>
            </a:extLst>
          </p:cNvPr>
          <p:cNvSpPr txBox="1"/>
          <p:nvPr/>
        </p:nvSpPr>
        <p:spPr>
          <a:xfrm>
            <a:off x="0" y="2792995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Apex </a:t>
            </a:r>
            <a:r>
              <a:rPr lang="pt-BR" b="1" dirty="0" err="1"/>
              <a:t>Governor</a:t>
            </a:r>
            <a:r>
              <a:rPr lang="pt-BR" b="1" dirty="0"/>
              <a:t> </a:t>
            </a:r>
            <a:r>
              <a:rPr lang="pt-BR" b="1" dirty="0" err="1"/>
              <a:t>Limits</a:t>
            </a:r>
            <a:endParaRPr lang="pt-BR" b="1" dirty="0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8F2A92DF-D5B4-4A15-B51C-18036C175223}"/>
              </a:ext>
            </a:extLst>
          </p:cNvPr>
          <p:cNvSpPr/>
          <p:nvPr/>
        </p:nvSpPr>
        <p:spPr>
          <a:xfrm>
            <a:off x="0" y="315200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https://developer.salesforce.com/docs/atlas.en-us.232.0.salesforce_app_limits_cheatsheet.meta/salesforce_app_limits_cheatsheet/salesforce_app_limits_platform_apexgov.htm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EC509CB-1D53-443F-AB40-FD6255AE64EE}"/>
              </a:ext>
            </a:extLst>
          </p:cNvPr>
          <p:cNvSpPr txBox="1"/>
          <p:nvPr/>
        </p:nvSpPr>
        <p:spPr>
          <a:xfrm>
            <a:off x="0" y="4031818"/>
            <a:ext cx="3274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PushTopic</a:t>
            </a:r>
            <a:r>
              <a:rPr lang="pt-BR" b="1" dirty="0"/>
              <a:t> Streaming </a:t>
            </a:r>
            <a:r>
              <a:rPr lang="pt-BR" b="1" dirty="0" err="1"/>
              <a:t>Allocations</a:t>
            </a:r>
            <a:endParaRPr lang="pt-BR" b="1" dirty="0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1AA699DF-EDA6-4CBE-B3F1-B1433108B747}"/>
              </a:ext>
            </a:extLst>
          </p:cNvPr>
          <p:cNvSpPr/>
          <p:nvPr/>
        </p:nvSpPr>
        <p:spPr>
          <a:xfrm>
            <a:off x="0" y="440115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https://developer.salesforce.com/docs/atlas.en-us.api_streaming.meta/api_streaming/limits.htm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BEB474C4-88B5-4022-80DA-149B638E9310}"/>
              </a:ext>
            </a:extLst>
          </p:cNvPr>
          <p:cNvSpPr txBox="1"/>
          <p:nvPr/>
        </p:nvSpPr>
        <p:spPr>
          <a:xfrm>
            <a:off x="0" y="4825386"/>
            <a:ext cx="1535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Streaming API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A76E9EF8-F32A-4865-836A-214114737630}"/>
              </a:ext>
            </a:extLst>
          </p:cNvPr>
          <p:cNvSpPr/>
          <p:nvPr/>
        </p:nvSpPr>
        <p:spPr>
          <a:xfrm>
            <a:off x="0" y="519471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https://developer.salesforce.com/docs/atlas.en-us.232.0.api_streaming.meta/api_streaming/intro_stream.htm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7F9890-4073-4EB0-B132-FBB9E86E7611}"/>
              </a:ext>
            </a:extLst>
          </p:cNvPr>
          <p:cNvSpPr txBox="1"/>
          <p:nvPr/>
        </p:nvSpPr>
        <p:spPr>
          <a:xfrm>
            <a:off x="0" y="5618954"/>
            <a:ext cx="347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API Request Limits and Allocations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1303D84-3C19-49DA-B32E-1E36C075ABE4}"/>
              </a:ext>
            </a:extLst>
          </p:cNvPr>
          <p:cNvSpPr/>
          <p:nvPr/>
        </p:nvSpPr>
        <p:spPr>
          <a:xfrm>
            <a:off x="0" y="598828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https://developer.salesforce.com/docs/atlas.en-us.salesforce_app_limits_cheatsheet.meta/salesforce_app_limits_cheatsheet/salesforce_app_limits_platform_api.htm</a:t>
            </a:r>
          </a:p>
        </p:txBody>
      </p:sp>
    </p:spTree>
    <p:extLst>
      <p:ext uri="{BB962C8B-B14F-4D97-AF65-F5344CB8AC3E}">
        <p14:creationId xmlns:p14="http://schemas.microsoft.com/office/powerpoint/2010/main" val="345362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E3B9CF29-4D20-4B75-972E-7694744AC9C0}"/>
              </a:ext>
            </a:extLst>
          </p:cNvPr>
          <p:cNvCxnSpPr/>
          <p:nvPr/>
        </p:nvCxnSpPr>
        <p:spPr>
          <a:xfrm>
            <a:off x="3005798" y="4640572"/>
            <a:ext cx="6635259" cy="0"/>
          </a:xfrm>
          <a:prstGeom prst="straightConnector1">
            <a:avLst/>
          </a:prstGeom>
          <a:ln w="76200">
            <a:solidFill>
              <a:srgbClr val="1D6FA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2DBD7C01-C72C-412E-A064-41CE91660369}"/>
              </a:ext>
            </a:extLst>
          </p:cNvPr>
          <p:cNvCxnSpPr/>
          <p:nvPr/>
        </p:nvCxnSpPr>
        <p:spPr>
          <a:xfrm>
            <a:off x="3005798" y="5464813"/>
            <a:ext cx="6635259" cy="0"/>
          </a:xfrm>
          <a:prstGeom prst="straightConnector1">
            <a:avLst/>
          </a:prstGeom>
          <a:ln w="76200">
            <a:solidFill>
              <a:srgbClr val="1D6FA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C637AC08-C309-4633-81E7-6E230ECCA6C7}"/>
              </a:ext>
            </a:extLst>
          </p:cNvPr>
          <p:cNvCxnSpPr/>
          <p:nvPr/>
        </p:nvCxnSpPr>
        <p:spPr>
          <a:xfrm>
            <a:off x="3005798" y="3879161"/>
            <a:ext cx="6635259" cy="0"/>
          </a:xfrm>
          <a:prstGeom prst="straightConnector1">
            <a:avLst/>
          </a:prstGeom>
          <a:ln w="76200">
            <a:solidFill>
              <a:srgbClr val="1D6FA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F357AF47-963D-4505-8A3C-D508CB3F31C0}"/>
              </a:ext>
            </a:extLst>
          </p:cNvPr>
          <p:cNvCxnSpPr/>
          <p:nvPr/>
        </p:nvCxnSpPr>
        <p:spPr>
          <a:xfrm>
            <a:off x="3005798" y="3121266"/>
            <a:ext cx="6635259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3C957450-AF18-4376-B2F2-65EA49A70364}"/>
              </a:ext>
            </a:extLst>
          </p:cNvPr>
          <p:cNvCxnSpPr/>
          <p:nvPr/>
        </p:nvCxnSpPr>
        <p:spPr>
          <a:xfrm>
            <a:off x="3005798" y="2338753"/>
            <a:ext cx="6635259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9532886-D839-4F70-A7E6-D1D7DC69E000}"/>
              </a:ext>
            </a:extLst>
          </p:cNvPr>
          <p:cNvCxnSpPr/>
          <p:nvPr/>
        </p:nvCxnSpPr>
        <p:spPr>
          <a:xfrm>
            <a:off x="3005798" y="1582106"/>
            <a:ext cx="6635259" cy="0"/>
          </a:xfrm>
          <a:prstGeom prst="straightConnector1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ítulo 1">
            <a:extLst>
              <a:ext uri="{FF2B5EF4-FFF2-40B4-BE49-F238E27FC236}">
                <a16:creationId xmlns:a16="http://schemas.microsoft.com/office/drawing/2014/main" id="{E35E37C4-1792-4A45-A20C-085B864B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40" y="0"/>
            <a:ext cx="11409785" cy="62851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00B0F0"/>
                </a:solidFill>
              </a:rPr>
              <a:t>Formas de Integração</a:t>
            </a:r>
            <a:r>
              <a:rPr lang="pt-BR" sz="3200" b="0" dirty="0">
                <a:solidFill>
                  <a:srgbClr val="00B0F0"/>
                </a:solidFill>
              </a:rPr>
              <a:t>: SFA </a:t>
            </a:r>
            <a:r>
              <a:rPr lang="pt-BR" sz="3200" b="0" dirty="0">
                <a:solidFill>
                  <a:srgbClr val="00B0F0"/>
                </a:solidFill>
                <a:sym typeface="Wingdings" panose="05000000000000000000" pitchFamily="2" charset="2"/>
              </a:rPr>
              <a:t> TELEFONICA</a:t>
            </a:r>
            <a:endParaRPr lang="pt-BR" sz="3200" b="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26" name="Picture 2" descr="BOTECH | Fraud prevention, Cybersecurity and Cyberintelligence">
            <a:extLst>
              <a:ext uri="{FF2B5EF4-FFF2-40B4-BE49-F238E27FC236}">
                <a16:creationId xmlns:a16="http://schemas.microsoft.com/office/drawing/2014/main" id="{D880C278-2D06-47DB-BFEE-48BD5864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84" y="3002756"/>
            <a:ext cx="2552699" cy="85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lesforce assina seu maior acordo de energia renovável - Ambientebrasil -  Notícias">
            <a:extLst>
              <a:ext uri="{FF2B5EF4-FFF2-40B4-BE49-F238E27FC236}">
                <a16:creationId xmlns:a16="http://schemas.microsoft.com/office/drawing/2014/main" id="{153703DA-5E9A-4DC9-9A78-8AEBE0EAB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0" b="14962"/>
          <a:stretch/>
        </p:blipFill>
        <p:spPr bwMode="auto">
          <a:xfrm>
            <a:off x="10084192" y="2784752"/>
            <a:ext cx="1856936" cy="128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: Cantos Arredondados 1">
            <a:hlinkClick r:id="rId4" action="ppaction://hlinksldjump"/>
            <a:extLst>
              <a:ext uri="{FF2B5EF4-FFF2-40B4-BE49-F238E27FC236}">
                <a16:creationId xmlns:a16="http://schemas.microsoft.com/office/drawing/2014/main" id="{789FF0EF-BD8A-4ACA-BF3C-E0BA508806A2}"/>
              </a:ext>
            </a:extLst>
          </p:cNvPr>
          <p:cNvSpPr/>
          <p:nvPr/>
        </p:nvSpPr>
        <p:spPr>
          <a:xfrm>
            <a:off x="4428981" y="1267851"/>
            <a:ext cx="3727939" cy="628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API REQUESTS: CALL-OUT</a:t>
            </a:r>
          </a:p>
        </p:txBody>
      </p:sp>
      <p:sp>
        <p:nvSpPr>
          <p:cNvPr id="43" name="Retângulo: Cantos Arredondados 42">
            <a:hlinkClick r:id="rId5" action="ppaction://hlinksldjump"/>
            <a:extLst>
              <a:ext uri="{FF2B5EF4-FFF2-40B4-BE49-F238E27FC236}">
                <a16:creationId xmlns:a16="http://schemas.microsoft.com/office/drawing/2014/main" id="{C1EEA587-84D2-449C-95B4-5F905865DEAE}"/>
              </a:ext>
            </a:extLst>
          </p:cNvPr>
          <p:cNvSpPr/>
          <p:nvPr/>
        </p:nvSpPr>
        <p:spPr>
          <a:xfrm>
            <a:off x="4428981" y="2024498"/>
            <a:ext cx="3727939" cy="628511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API REQUESTS: CALL-IN</a:t>
            </a:r>
          </a:p>
        </p:txBody>
      </p:sp>
      <p:sp>
        <p:nvSpPr>
          <p:cNvPr id="44" name="Retângulo: Cantos Arredondados 43">
            <a:hlinkClick r:id="rId6" action="ppaction://hlinksldjump"/>
            <a:extLst>
              <a:ext uri="{FF2B5EF4-FFF2-40B4-BE49-F238E27FC236}">
                <a16:creationId xmlns:a16="http://schemas.microsoft.com/office/drawing/2014/main" id="{8182329C-34D6-40E6-A38F-0164B18B8DE6}"/>
              </a:ext>
            </a:extLst>
          </p:cNvPr>
          <p:cNvSpPr/>
          <p:nvPr/>
        </p:nvSpPr>
        <p:spPr>
          <a:xfrm>
            <a:off x="4428981" y="2803495"/>
            <a:ext cx="3727939" cy="628511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BULK API: “CALL-IN”</a:t>
            </a:r>
          </a:p>
        </p:txBody>
      </p:sp>
      <p:sp>
        <p:nvSpPr>
          <p:cNvPr id="45" name="Retângulo: Cantos Arredondados 44">
            <a:hlinkClick r:id="rId7" action="ppaction://hlinksldjump"/>
            <a:extLst>
              <a:ext uri="{FF2B5EF4-FFF2-40B4-BE49-F238E27FC236}">
                <a16:creationId xmlns:a16="http://schemas.microsoft.com/office/drawing/2014/main" id="{76685C1A-0E47-4251-ADA8-4457DE3E5AD9}"/>
              </a:ext>
            </a:extLst>
          </p:cNvPr>
          <p:cNvSpPr/>
          <p:nvPr/>
        </p:nvSpPr>
        <p:spPr>
          <a:xfrm>
            <a:off x="4428981" y="3564906"/>
            <a:ext cx="3727939" cy="62851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STREAMING API: PUSH-TOPIC</a:t>
            </a:r>
          </a:p>
        </p:txBody>
      </p:sp>
      <p:sp>
        <p:nvSpPr>
          <p:cNvPr id="46" name="Retângulo: Cantos Arredondados 45">
            <a:hlinkClick r:id="rId8" action="ppaction://hlinksldjump"/>
            <a:extLst>
              <a:ext uri="{FF2B5EF4-FFF2-40B4-BE49-F238E27FC236}">
                <a16:creationId xmlns:a16="http://schemas.microsoft.com/office/drawing/2014/main" id="{D8C173A6-6AB5-4077-A7C1-4020CAA7974B}"/>
              </a:ext>
            </a:extLst>
          </p:cNvPr>
          <p:cNvSpPr/>
          <p:nvPr/>
        </p:nvSpPr>
        <p:spPr>
          <a:xfrm>
            <a:off x="4433667" y="4326317"/>
            <a:ext cx="3727939" cy="62851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STREAMING API: CDC</a:t>
            </a:r>
          </a:p>
        </p:txBody>
      </p:sp>
      <p:sp>
        <p:nvSpPr>
          <p:cNvPr id="47" name="Retângulo: Cantos Arredondados 46">
            <a:hlinkClick r:id="rId9" action="ppaction://hlinksldjump"/>
            <a:extLst>
              <a:ext uri="{FF2B5EF4-FFF2-40B4-BE49-F238E27FC236}">
                <a16:creationId xmlns:a16="http://schemas.microsoft.com/office/drawing/2014/main" id="{8C491F18-2E91-44BE-A1BA-BE0C3C4958FB}"/>
              </a:ext>
            </a:extLst>
          </p:cNvPr>
          <p:cNvSpPr/>
          <p:nvPr/>
        </p:nvSpPr>
        <p:spPr>
          <a:xfrm>
            <a:off x="4428981" y="5150558"/>
            <a:ext cx="3727939" cy="62851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STREAMING API: HVPE</a:t>
            </a:r>
          </a:p>
        </p:txBody>
      </p:sp>
      <p:sp>
        <p:nvSpPr>
          <p:cNvPr id="17" name="Cilindro 16">
            <a:extLst>
              <a:ext uri="{FF2B5EF4-FFF2-40B4-BE49-F238E27FC236}">
                <a16:creationId xmlns:a16="http://schemas.microsoft.com/office/drawing/2014/main" id="{91A9A8BD-24EF-4FB7-8FF2-7EFD15B38BB3}"/>
              </a:ext>
            </a:extLst>
          </p:cNvPr>
          <p:cNvSpPr/>
          <p:nvPr/>
        </p:nvSpPr>
        <p:spPr>
          <a:xfrm>
            <a:off x="2710377" y="1267851"/>
            <a:ext cx="295421" cy="451121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ilindro 52">
            <a:extLst>
              <a:ext uri="{FF2B5EF4-FFF2-40B4-BE49-F238E27FC236}">
                <a16:creationId xmlns:a16="http://schemas.microsoft.com/office/drawing/2014/main" id="{58C8C204-8772-4D12-8523-FD6DA08B611A}"/>
              </a:ext>
            </a:extLst>
          </p:cNvPr>
          <p:cNvSpPr/>
          <p:nvPr/>
        </p:nvSpPr>
        <p:spPr>
          <a:xfrm>
            <a:off x="9641057" y="1267851"/>
            <a:ext cx="295421" cy="4511218"/>
          </a:xfrm>
          <a:prstGeom prst="ca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FDFCCB-F18B-411F-A640-EFDAA8E3FEE6}"/>
              </a:ext>
            </a:extLst>
          </p:cNvPr>
          <p:cNvSpPr txBox="1"/>
          <p:nvPr/>
        </p:nvSpPr>
        <p:spPr>
          <a:xfrm>
            <a:off x="8220217" y="1274377"/>
            <a:ext cx="14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i="1" dirty="0"/>
              <a:t>SINCRONO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80317B3-63CF-41DD-8548-082FEAE99AC4}"/>
              </a:ext>
            </a:extLst>
          </p:cNvPr>
          <p:cNvSpPr txBox="1"/>
          <p:nvPr/>
        </p:nvSpPr>
        <p:spPr>
          <a:xfrm>
            <a:off x="3003455" y="2003396"/>
            <a:ext cx="14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SINCRONO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FD707C8-055C-43B9-A035-64A6E0B4FEE8}"/>
              </a:ext>
            </a:extLst>
          </p:cNvPr>
          <p:cNvSpPr txBox="1"/>
          <p:nvPr/>
        </p:nvSpPr>
        <p:spPr>
          <a:xfrm>
            <a:off x="3005797" y="2791137"/>
            <a:ext cx="14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ASSINCRONO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68ED9F57-8871-42FD-8D09-9B25D47CD9C0}"/>
              </a:ext>
            </a:extLst>
          </p:cNvPr>
          <p:cNvSpPr txBox="1"/>
          <p:nvPr/>
        </p:nvSpPr>
        <p:spPr>
          <a:xfrm>
            <a:off x="2991730" y="3563655"/>
            <a:ext cx="14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ASSINCRONO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1C7C1DD-C045-4792-8715-34A883367EA8}"/>
              </a:ext>
            </a:extLst>
          </p:cNvPr>
          <p:cNvSpPr txBox="1"/>
          <p:nvPr/>
        </p:nvSpPr>
        <p:spPr>
          <a:xfrm>
            <a:off x="2991730" y="4333810"/>
            <a:ext cx="14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ASSINCRONO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256F8444-457C-4030-9ED8-FE6561A944C1}"/>
              </a:ext>
            </a:extLst>
          </p:cNvPr>
          <p:cNvSpPr txBox="1"/>
          <p:nvPr/>
        </p:nvSpPr>
        <p:spPr>
          <a:xfrm>
            <a:off x="3005798" y="5159252"/>
            <a:ext cx="1423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/>
              <a:t>ASSINCRONO</a:t>
            </a:r>
          </a:p>
        </p:txBody>
      </p:sp>
    </p:spTree>
    <p:extLst>
      <p:ext uri="{BB962C8B-B14F-4D97-AF65-F5344CB8AC3E}">
        <p14:creationId xmlns:p14="http://schemas.microsoft.com/office/powerpoint/2010/main" val="332804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">
            <a:extLst>
              <a:ext uri="{FF2B5EF4-FFF2-40B4-BE49-F238E27FC236}">
                <a16:creationId xmlns:a16="http://schemas.microsoft.com/office/drawing/2014/main" id="{E35E37C4-1792-4A45-A20C-085B864B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40" y="0"/>
            <a:ext cx="11409785" cy="62851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00B0F0"/>
                </a:solidFill>
              </a:rPr>
              <a:t>Visão Estratégica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B839C057-3AB0-45F3-94EA-B71D0C0E3E0C}"/>
              </a:ext>
            </a:extLst>
          </p:cNvPr>
          <p:cNvSpPr txBox="1"/>
          <p:nvPr/>
        </p:nvSpPr>
        <p:spPr>
          <a:xfrm>
            <a:off x="5430292" y="4064113"/>
            <a:ext cx="988858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63"/>
            <a:r>
              <a:rPr lang="pt-BR" sz="999" dirty="0">
                <a:solidFill>
                  <a:prstClr val="black"/>
                </a:solidFill>
                <a:latin typeface="Calibri" panose="020F0502020204030204"/>
              </a:rPr>
              <a:t>Data Streaming</a:t>
            </a:r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D325C20C-208C-46DE-9F96-47001B802622}"/>
              </a:ext>
            </a:extLst>
          </p:cNvPr>
          <p:cNvSpPr txBox="1"/>
          <p:nvPr/>
        </p:nvSpPr>
        <p:spPr>
          <a:xfrm>
            <a:off x="2873922" y="1771292"/>
            <a:ext cx="637984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63"/>
            <a:r>
              <a:rPr lang="pt-BR" sz="999" dirty="0">
                <a:solidFill>
                  <a:prstClr val="black"/>
                </a:solidFill>
                <a:latin typeface="Calibri" panose="020F0502020204030204"/>
              </a:rPr>
              <a:t>API REST</a:t>
            </a:r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827FB46D-C074-4FB0-96A7-B6E054A52679}"/>
              </a:ext>
            </a:extLst>
          </p:cNvPr>
          <p:cNvSpPr/>
          <p:nvPr/>
        </p:nvSpPr>
        <p:spPr>
          <a:xfrm rot="5400000">
            <a:off x="6130059" y="-1794652"/>
            <a:ext cx="107944" cy="6633500"/>
          </a:xfrm>
          <a:prstGeom prst="can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3"/>
            <a:endParaRPr lang="pt-BR" sz="2399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6DEAFBB3-1EB8-4D68-8B5E-7C20733449E0}"/>
              </a:ext>
            </a:extLst>
          </p:cNvPr>
          <p:cNvCxnSpPr>
            <a:cxnSpLocks/>
          </p:cNvCxnSpPr>
          <p:nvPr/>
        </p:nvCxnSpPr>
        <p:spPr>
          <a:xfrm rot="5400000">
            <a:off x="4523779" y="580697"/>
            <a:ext cx="455981" cy="2446726"/>
          </a:xfrm>
          <a:prstGeom prst="bentConnector5">
            <a:avLst>
              <a:gd name="adj1" fmla="val 50108"/>
              <a:gd name="adj2" fmla="val 16988"/>
              <a:gd name="adj3" fmla="val 49892"/>
            </a:avLst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7E05E71-72F8-482B-94A4-0DA80ED0B717}"/>
              </a:ext>
            </a:extLst>
          </p:cNvPr>
          <p:cNvSpPr txBox="1"/>
          <p:nvPr/>
        </p:nvSpPr>
        <p:spPr>
          <a:xfrm>
            <a:off x="5166219" y="631929"/>
            <a:ext cx="544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63"/>
            <a:r>
              <a:rPr lang="pt-BR" sz="1400" dirty="0">
                <a:solidFill>
                  <a:prstClr val="black"/>
                </a:solidFill>
                <a:latin typeface="Calibri" panose="020F0502020204030204"/>
              </a:rPr>
              <a:t>SaaS</a:t>
            </a:r>
          </a:p>
        </p:txBody>
      </p: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6BCC675E-5C7E-41DB-80CE-38D93DE4243B}"/>
              </a:ext>
            </a:extLst>
          </p:cNvPr>
          <p:cNvSpPr txBox="1"/>
          <p:nvPr/>
        </p:nvSpPr>
        <p:spPr>
          <a:xfrm>
            <a:off x="5476195" y="3000482"/>
            <a:ext cx="759747" cy="553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defTabSz="609463"/>
            <a:r>
              <a:rPr lang="pt-BR" sz="999" dirty="0">
                <a:solidFill>
                  <a:prstClr val="black"/>
                </a:solidFill>
                <a:latin typeface="Calibri" panose="020F0502020204030204"/>
              </a:rPr>
              <a:t>KAFKA </a:t>
            </a:r>
          </a:p>
          <a:p>
            <a:pPr algn="just" defTabSz="609463"/>
            <a:r>
              <a:rPr lang="pt-BR" sz="999" dirty="0">
                <a:solidFill>
                  <a:prstClr val="black"/>
                </a:solidFill>
                <a:latin typeface="Calibri" panose="020F0502020204030204"/>
              </a:rPr>
              <a:t>PROTOCOL</a:t>
            </a:r>
          </a:p>
          <a:p>
            <a:pPr algn="just" defTabSz="609463"/>
            <a:r>
              <a:rPr lang="pt-BR" sz="999" dirty="0">
                <a:solidFill>
                  <a:prstClr val="black"/>
                </a:solidFill>
                <a:latin typeface="Calibri" panose="020F0502020204030204"/>
              </a:rPr>
              <a:t>OVER TCP</a:t>
            </a:r>
          </a:p>
        </p:txBody>
      </p: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id="{3C526263-9C3F-48E6-8CA6-DBF0868DC34C}"/>
              </a:ext>
            </a:extLst>
          </p:cNvPr>
          <p:cNvCxnSpPr>
            <a:cxnSpLocks/>
          </p:cNvCxnSpPr>
          <p:nvPr/>
        </p:nvCxnSpPr>
        <p:spPr>
          <a:xfrm flipV="1">
            <a:off x="5941994" y="1155435"/>
            <a:ext cx="0" cy="251869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: Angulado 191">
            <a:extLst>
              <a:ext uri="{FF2B5EF4-FFF2-40B4-BE49-F238E27FC236}">
                <a16:creationId xmlns:a16="http://schemas.microsoft.com/office/drawing/2014/main" id="{450983A2-E276-456F-BF9A-D63C20E2E6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20259" y="-676273"/>
            <a:ext cx="460727" cy="4965414"/>
          </a:xfrm>
          <a:prstGeom prst="bentConnector5">
            <a:avLst>
              <a:gd name="adj1" fmla="val 74644"/>
              <a:gd name="adj2" fmla="val 55655"/>
              <a:gd name="adj3" fmla="val 748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: Angulado 192">
            <a:extLst>
              <a:ext uri="{FF2B5EF4-FFF2-40B4-BE49-F238E27FC236}">
                <a16:creationId xmlns:a16="http://schemas.microsoft.com/office/drawing/2014/main" id="{0B61FBDB-3C3B-4A91-9579-7CE28890A1FB}"/>
              </a:ext>
            </a:extLst>
          </p:cNvPr>
          <p:cNvCxnSpPr>
            <a:cxnSpLocks/>
            <a:endCxn id="48" idx="2"/>
          </p:cNvCxnSpPr>
          <p:nvPr/>
        </p:nvCxnSpPr>
        <p:spPr>
          <a:xfrm rot="10800000">
            <a:off x="1392608" y="5415109"/>
            <a:ext cx="4209808" cy="156830"/>
          </a:xfrm>
          <a:prstGeom prst="bentConnector2">
            <a:avLst/>
          </a:prstGeom>
          <a:ln w="6350">
            <a:solidFill>
              <a:schemeClr val="accent4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136DAB64-8BCB-4BD8-B4A5-3B39CC32458B}"/>
              </a:ext>
            </a:extLst>
          </p:cNvPr>
          <p:cNvSpPr/>
          <p:nvPr/>
        </p:nvSpPr>
        <p:spPr>
          <a:xfrm>
            <a:off x="1814126" y="2032051"/>
            <a:ext cx="3634107" cy="3895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3"/>
            <a:r>
              <a:rPr lang="pt-BR" sz="1399" b="1" dirty="0">
                <a:solidFill>
                  <a:prstClr val="white"/>
                </a:solidFill>
                <a:latin typeface="Calibri" panose="020F0502020204030204"/>
              </a:rPr>
              <a:t>API GW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5F36D64-AA61-4B5B-9DB1-48EEB46BF8CD}"/>
              </a:ext>
            </a:extLst>
          </p:cNvPr>
          <p:cNvSpPr/>
          <p:nvPr/>
        </p:nvSpPr>
        <p:spPr>
          <a:xfrm>
            <a:off x="1103861" y="2790845"/>
            <a:ext cx="2158876" cy="448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3"/>
            <a:r>
              <a:rPr lang="pt-BR" sz="1199" b="1" dirty="0" err="1">
                <a:solidFill>
                  <a:prstClr val="black"/>
                </a:solidFill>
                <a:latin typeface="Calibri" panose="020F0502020204030204"/>
              </a:rPr>
              <a:t>Integration</a:t>
            </a:r>
            <a:r>
              <a:rPr lang="pt-BR" sz="1199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pt-BR" sz="1199" b="1" dirty="0" err="1">
                <a:solidFill>
                  <a:prstClr val="black"/>
                </a:solidFill>
                <a:latin typeface="Calibri" panose="020F0502020204030204"/>
              </a:rPr>
              <a:t>Layer</a:t>
            </a:r>
            <a:endParaRPr lang="pt-BR" sz="1199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tângulo Arredondado 15">
            <a:extLst>
              <a:ext uri="{FF2B5EF4-FFF2-40B4-BE49-F238E27FC236}">
                <a16:creationId xmlns:a16="http://schemas.microsoft.com/office/drawing/2014/main" id="{BFA7471B-91B3-4785-8795-8FAD270C5916}"/>
              </a:ext>
            </a:extLst>
          </p:cNvPr>
          <p:cNvSpPr/>
          <p:nvPr/>
        </p:nvSpPr>
        <p:spPr>
          <a:xfrm>
            <a:off x="4226308" y="2790845"/>
            <a:ext cx="1237582" cy="2508314"/>
          </a:xfrm>
          <a:prstGeom prst="roundRect">
            <a:avLst>
              <a:gd name="adj" fmla="val 2479"/>
            </a:avLst>
          </a:prstGeom>
          <a:noFill/>
          <a:ln w="19050" algn="ctr">
            <a:solidFill>
              <a:schemeClr val="accent4"/>
            </a:solidFill>
            <a:prstDash val="solid"/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square" lIns="71912" tIns="71912" rIns="71912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1087304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pt-BR" sz="1199" b="1" dirty="0">
                <a:solidFill>
                  <a:prstClr val="black"/>
                </a:solidFill>
                <a:latin typeface="Calibri" panose="020F0502020204030204"/>
              </a:rPr>
              <a:t>Kafka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3174D79-4CD6-4BCE-9C57-25FF544AB825}"/>
              </a:ext>
            </a:extLst>
          </p:cNvPr>
          <p:cNvSpPr/>
          <p:nvPr/>
        </p:nvSpPr>
        <p:spPr>
          <a:xfrm>
            <a:off x="227797" y="3647191"/>
            <a:ext cx="1640329" cy="17679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609463"/>
            <a:r>
              <a:rPr lang="pt-BR" sz="1199" b="1" dirty="0">
                <a:solidFill>
                  <a:prstClr val="black"/>
                </a:solidFill>
                <a:latin typeface="Calibri" panose="020F0502020204030204"/>
              </a:rPr>
              <a:t>Data </a:t>
            </a:r>
            <a:r>
              <a:rPr lang="pt-BR" sz="1199" b="1" dirty="0" err="1">
                <a:solidFill>
                  <a:prstClr val="black"/>
                </a:solidFill>
                <a:latin typeface="Calibri" panose="020F0502020204030204"/>
              </a:rPr>
              <a:t>Preparation</a:t>
            </a:r>
            <a:endParaRPr lang="pt-BR" sz="1199" b="1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27" name="Agrupar 226">
            <a:extLst>
              <a:ext uri="{FF2B5EF4-FFF2-40B4-BE49-F238E27FC236}">
                <a16:creationId xmlns:a16="http://schemas.microsoft.com/office/drawing/2014/main" id="{56DCBF58-9159-48E3-B84D-86232DB1AE4A}"/>
              </a:ext>
            </a:extLst>
          </p:cNvPr>
          <p:cNvGrpSpPr/>
          <p:nvPr/>
        </p:nvGrpSpPr>
        <p:grpSpPr>
          <a:xfrm>
            <a:off x="481108" y="4016038"/>
            <a:ext cx="1149246" cy="604445"/>
            <a:chOff x="313292" y="4132785"/>
            <a:chExt cx="1149844" cy="604760"/>
          </a:xfrm>
        </p:grpSpPr>
        <p:sp>
          <p:nvSpPr>
            <p:cNvPr id="49" name="Hexágono 48">
              <a:extLst>
                <a:ext uri="{FF2B5EF4-FFF2-40B4-BE49-F238E27FC236}">
                  <a16:creationId xmlns:a16="http://schemas.microsoft.com/office/drawing/2014/main" id="{6C755F2B-C386-430D-8433-6568CFF05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9489" y="4132785"/>
              <a:ext cx="360000" cy="312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pt-BR" sz="23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Hexágono 49">
              <a:extLst>
                <a:ext uri="{FF2B5EF4-FFF2-40B4-BE49-F238E27FC236}">
                  <a16:creationId xmlns:a16="http://schemas.microsoft.com/office/drawing/2014/main" id="{8A83C1B9-19F5-4358-B92E-76F24A2AF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282" y="4132785"/>
              <a:ext cx="360000" cy="312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pt-BR" sz="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E81C9C5-4888-47CF-A506-91ED900C926A}"/>
                </a:ext>
              </a:extLst>
            </p:cNvPr>
            <p:cNvSpPr txBox="1"/>
            <p:nvPr/>
          </p:nvSpPr>
          <p:spPr>
            <a:xfrm>
              <a:off x="313292" y="4149176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463"/>
              <a:r>
                <a:rPr lang="pt-BR" sz="1199" dirty="0">
                  <a:solidFill>
                    <a:prstClr val="white"/>
                  </a:solidFill>
                  <a:latin typeface="Calibri" panose="020F0502020204030204"/>
                </a:rPr>
                <a:t>MS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5F908D2-D7D1-4AA5-A6DE-0DDB724EE2F1}"/>
                </a:ext>
              </a:extLst>
            </p:cNvPr>
            <p:cNvSpPr txBox="1"/>
            <p:nvPr/>
          </p:nvSpPr>
          <p:spPr>
            <a:xfrm>
              <a:off x="1076492" y="4154861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463"/>
              <a:r>
                <a:rPr lang="pt-BR" sz="1199" dirty="0">
                  <a:solidFill>
                    <a:prstClr val="white"/>
                  </a:solidFill>
                  <a:latin typeface="Calibri" panose="020F0502020204030204"/>
                </a:rPr>
                <a:t>MS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B7A60CA5-CEB5-48FB-B30B-75F4F2C70B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864" y="4468059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B303B577-4A72-4319-A90A-5675F6CAC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294" y="4485545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45FC57FC-AE5F-4EAD-8A39-BF3986DE5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6323" y="4468059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2F930341-D41F-432B-928D-DE9CE0A75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3753" y="4485545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Agrupar 139">
            <a:extLst>
              <a:ext uri="{FF2B5EF4-FFF2-40B4-BE49-F238E27FC236}">
                <a16:creationId xmlns:a16="http://schemas.microsoft.com/office/drawing/2014/main" id="{BEA98B97-E696-42A0-9AA3-FD28B5B65A36}"/>
              </a:ext>
            </a:extLst>
          </p:cNvPr>
          <p:cNvGrpSpPr/>
          <p:nvPr/>
        </p:nvGrpSpPr>
        <p:grpSpPr>
          <a:xfrm>
            <a:off x="2107844" y="3647191"/>
            <a:ext cx="1393360" cy="1447977"/>
            <a:chOff x="1963713" y="3627622"/>
            <a:chExt cx="1394086" cy="1448731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41F9CBDA-EC1B-4266-B8DA-64461EC25A81}"/>
                </a:ext>
              </a:extLst>
            </p:cNvPr>
            <p:cNvSpPr/>
            <p:nvPr/>
          </p:nvSpPr>
          <p:spPr>
            <a:xfrm>
              <a:off x="1963713" y="3627622"/>
              <a:ext cx="1394086" cy="14487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09463"/>
              <a:r>
                <a:rPr lang="pt-BR" sz="1199" b="1" dirty="0">
                  <a:solidFill>
                    <a:prstClr val="black"/>
                  </a:solidFill>
                  <a:latin typeface="Calibri" panose="020F0502020204030204"/>
                </a:rPr>
                <a:t>Business Service</a:t>
              </a:r>
            </a:p>
          </p:txBody>
        </p:sp>
        <p:sp>
          <p:nvSpPr>
            <p:cNvPr id="61" name="Cilindro 60">
              <a:extLst>
                <a:ext uri="{FF2B5EF4-FFF2-40B4-BE49-F238E27FC236}">
                  <a16:creationId xmlns:a16="http://schemas.microsoft.com/office/drawing/2014/main" id="{3E6B20D4-9A4B-40A7-8B3A-DFCD55FA7BD6}"/>
                </a:ext>
              </a:extLst>
            </p:cNvPr>
            <p:cNvSpPr>
              <a:spLocks/>
            </p:cNvSpPr>
            <p:nvPr/>
          </p:nvSpPr>
          <p:spPr>
            <a:xfrm>
              <a:off x="2113711" y="4544833"/>
              <a:ext cx="1089087" cy="468000"/>
            </a:xfrm>
            <a:prstGeom prst="ca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r>
                <a:rPr lang="pt-BR" sz="1199" dirty="0">
                  <a:solidFill>
                    <a:prstClr val="white"/>
                  </a:solidFill>
                  <a:latin typeface="Calibri" panose="020F0502020204030204"/>
                </a:rPr>
                <a:t>Domain Data</a:t>
              </a:r>
            </a:p>
          </p:txBody>
        </p:sp>
        <p:sp>
          <p:nvSpPr>
            <p:cNvPr id="62" name="Hexágono 61">
              <a:extLst>
                <a:ext uri="{FF2B5EF4-FFF2-40B4-BE49-F238E27FC236}">
                  <a16:creationId xmlns:a16="http://schemas.microsoft.com/office/drawing/2014/main" id="{55BCE6E6-86DE-489D-B066-56BB261CB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0249" y="4002236"/>
              <a:ext cx="360000" cy="312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pt-BR" sz="239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3" name="Hexágono 62">
              <a:extLst>
                <a:ext uri="{FF2B5EF4-FFF2-40B4-BE49-F238E27FC236}">
                  <a16:creationId xmlns:a16="http://schemas.microsoft.com/office/drawing/2014/main" id="{12AAF240-ADDE-4023-AADE-E1A36B45C4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406" y="4002236"/>
              <a:ext cx="360000" cy="312000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463"/>
              <a:endParaRPr lang="pt-BR" sz="8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A9B3E37-2889-4FE9-9971-17C6F4B6783D}"/>
                </a:ext>
              </a:extLst>
            </p:cNvPr>
            <p:cNvSpPr txBox="1"/>
            <p:nvPr/>
          </p:nvSpPr>
          <p:spPr>
            <a:xfrm>
              <a:off x="2145416" y="4018627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463"/>
              <a:r>
                <a:rPr lang="pt-BR" sz="1199" dirty="0">
                  <a:solidFill>
                    <a:prstClr val="white"/>
                  </a:solidFill>
                  <a:latin typeface="Calibri" panose="020F0502020204030204"/>
                </a:rPr>
                <a:t>MS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93FD73FD-E6C2-478D-A3CF-22651A1C8BB8}"/>
                </a:ext>
              </a:extLst>
            </p:cNvPr>
            <p:cNvSpPr txBox="1"/>
            <p:nvPr/>
          </p:nvSpPr>
          <p:spPr>
            <a:xfrm>
              <a:off x="2747252" y="4024312"/>
              <a:ext cx="3866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463"/>
              <a:r>
                <a:rPr lang="pt-BR" sz="1199" dirty="0">
                  <a:solidFill>
                    <a:prstClr val="white"/>
                  </a:solidFill>
                  <a:latin typeface="Calibri" panose="020F0502020204030204"/>
                </a:rPr>
                <a:t>MS</a:t>
              </a:r>
            </a:p>
          </p:txBody>
        </p: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F0718865-ACBC-4087-A9D4-27C475A64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3181" y="4308120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FBE9ED44-E8EC-4BB1-BD6C-52B9DE208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0611" y="4325606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e Seta Reta 67">
              <a:extLst>
                <a:ext uri="{FF2B5EF4-FFF2-40B4-BE49-F238E27FC236}">
                  <a16:creationId xmlns:a16="http://schemas.microsoft.com/office/drawing/2014/main" id="{79B60449-3A9D-4CFB-8457-F244E0D0F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0276" y="4308120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E002C43E-502B-4A81-8F55-56FC5D931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7706" y="4325606"/>
              <a:ext cx="0" cy="2520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F5F25BAD-5424-47EB-BB9F-DF4075FFA22A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501204" y="4371180"/>
            <a:ext cx="725102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E2C7DC70-90DC-4F34-A9FA-8309AA27470A}"/>
              </a:ext>
            </a:extLst>
          </p:cNvPr>
          <p:cNvCxnSpPr>
            <a:cxnSpLocks/>
          </p:cNvCxnSpPr>
          <p:nvPr/>
        </p:nvCxnSpPr>
        <p:spPr>
          <a:xfrm flipV="1">
            <a:off x="1277912" y="3295268"/>
            <a:ext cx="0" cy="2878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A046D1F0-FB62-40C6-81FA-4E7367E2E6DF}"/>
              </a:ext>
            </a:extLst>
          </p:cNvPr>
          <p:cNvCxnSpPr>
            <a:cxnSpLocks/>
          </p:cNvCxnSpPr>
          <p:nvPr/>
        </p:nvCxnSpPr>
        <p:spPr>
          <a:xfrm flipV="1">
            <a:off x="2688748" y="3297767"/>
            <a:ext cx="0" cy="2878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11ABC69C-4C67-4C13-BCE0-7CFFDB95A253}"/>
              </a:ext>
            </a:extLst>
          </p:cNvPr>
          <p:cNvSpPr/>
          <p:nvPr/>
        </p:nvSpPr>
        <p:spPr>
          <a:xfrm>
            <a:off x="4361812" y="2886051"/>
            <a:ext cx="963690" cy="3524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3"/>
            <a:r>
              <a:rPr lang="pt-BR" sz="999" b="1" dirty="0">
                <a:solidFill>
                  <a:prstClr val="white"/>
                </a:solidFill>
                <a:latin typeface="Calibri" panose="020F0502020204030204"/>
              </a:rPr>
              <a:t>Kafka Bridge</a:t>
            </a:r>
          </a:p>
          <a:p>
            <a:pPr algn="ctr" defTabSz="609463"/>
            <a:r>
              <a:rPr lang="pt-BR" sz="999" b="1" dirty="0">
                <a:solidFill>
                  <a:prstClr val="white"/>
                </a:solidFill>
                <a:latin typeface="Calibri" panose="020F0502020204030204"/>
              </a:rPr>
              <a:t>REST API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50A8516D-F9B4-4B28-AD02-B468062FFFD5}"/>
              </a:ext>
            </a:extLst>
          </p:cNvPr>
          <p:cNvSpPr txBox="1"/>
          <p:nvPr/>
        </p:nvSpPr>
        <p:spPr>
          <a:xfrm>
            <a:off x="4300617" y="2474808"/>
            <a:ext cx="455337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63"/>
            <a:r>
              <a:rPr lang="pt-BR" sz="999" dirty="0">
                <a:solidFill>
                  <a:prstClr val="black"/>
                </a:solidFill>
                <a:latin typeface="Calibri" panose="020F0502020204030204"/>
              </a:rPr>
              <a:t>HTTP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4F23E7DD-5646-4E4A-9C55-4D01BCE62DC2}"/>
              </a:ext>
            </a:extLst>
          </p:cNvPr>
          <p:cNvSpPr txBox="1"/>
          <p:nvPr/>
        </p:nvSpPr>
        <p:spPr>
          <a:xfrm>
            <a:off x="3516182" y="4129131"/>
            <a:ext cx="813290" cy="246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63"/>
            <a:r>
              <a:rPr lang="pt-BR" sz="999" dirty="0">
                <a:solidFill>
                  <a:prstClr val="black"/>
                </a:solidFill>
                <a:latin typeface="Calibri" panose="020F0502020204030204"/>
              </a:rPr>
              <a:t>Data </a:t>
            </a:r>
            <a:r>
              <a:rPr lang="pt-BR" sz="999" dirty="0" err="1">
                <a:solidFill>
                  <a:prstClr val="black"/>
                </a:solidFill>
                <a:latin typeface="Calibri" panose="020F0502020204030204"/>
              </a:rPr>
              <a:t>Sync</a:t>
            </a:r>
            <a:endParaRPr lang="pt-BR" sz="999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D5C81980-7E81-4F97-B5C7-B9C06947DDFF}"/>
              </a:ext>
            </a:extLst>
          </p:cNvPr>
          <p:cNvSpPr/>
          <p:nvPr/>
        </p:nvSpPr>
        <p:spPr>
          <a:xfrm>
            <a:off x="4717266" y="3448672"/>
            <a:ext cx="631120" cy="71962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3"/>
            <a:r>
              <a:rPr lang="pt-BR" sz="999" b="1" dirty="0">
                <a:solidFill>
                  <a:prstClr val="white"/>
                </a:solidFill>
                <a:latin typeface="Calibri" panose="020F0502020204030204"/>
              </a:rPr>
              <a:t>Kafka </a:t>
            </a:r>
          </a:p>
          <a:p>
            <a:pPr algn="ctr" defTabSz="609463"/>
            <a:r>
              <a:rPr lang="pt-BR" sz="999" b="1" dirty="0">
                <a:solidFill>
                  <a:prstClr val="white"/>
                </a:solidFill>
                <a:latin typeface="Calibri" panose="020F0502020204030204"/>
              </a:rPr>
              <a:t>Connect</a:t>
            </a: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90E19799-F7F3-43F2-889C-6AA1F899AE16}"/>
              </a:ext>
            </a:extLst>
          </p:cNvPr>
          <p:cNvSpPr/>
          <p:nvPr/>
        </p:nvSpPr>
        <p:spPr>
          <a:xfrm>
            <a:off x="4361811" y="4558568"/>
            <a:ext cx="986641" cy="35247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3"/>
            <a:r>
              <a:rPr lang="pt-BR" sz="999" b="1" dirty="0">
                <a:solidFill>
                  <a:prstClr val="white"/>
                </a:solidFill>
                <a:latin typeface="Calibri" panose="020F0502020204030204"/>
              </a:rPr>
              <a:t>Tópico</a:t>
            </a:r>
          </a:p>
        </p:txBody>
      </p: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A8E00F5B-B276-414A-9670-3E3B62AAB507}"/>
              </a:ext>
            </a:extLst>
          </p:cNvPr>
          <p:cNvCxnSpPr>
            <a:cxnSpLocks/>
          </p:cNvCxnSpPr>
          <p:nvPr/>
        </p:nvCxnSpPr>
        <p:spPr>
          <a:xfrm flipV="1">
            <a:off x="4988575" y="4212271"/>
            <a:ext cx="0" cy="2878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>
            <a:extLst>
              <a:ext uri="{FF2B5EF4-FFF2-40B4-BE49-F238E27FC236}">
                <a16:creationId xmlns:a16="http://schemas.microsoft.com/office/drawing/2014/main" id="{E66601C0-C8B2-4C20-8E37-782C9B26DBAC}"/>
              </a:ext>
            </a:extLst>
          </p:cNvPr>
          <p:cNvCxnSpPr>
            <a:cxnSpLocks/>
          </p:cNvCxnSpPr>
          <p:nvPr/>
        </p:nvCxnSpPr>
        <p:spPr>
          <a:xfrm flipV="1">
            <a:off x="4544599" y="3336877"/>
            <a:ext cx="0" cy="111541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57FA5363-9B0B-4147-ADC7-9B336409FA8C}"/>
              </a:ext>
            </a:extLst>
          </p:cNvPr>
          <p:cNvCxnSpPr>
            <a:cxnSpLocks/>
          </p:cNvCxnSpPr>
          <p:nvPr/>
        </p:nvCxnSpPr>
        <p:spPr>
          <a:xfrm flipV="1">
            <a:off x="2184810" y="2461083"/>
            <a:ext cx="0" cy="2878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AEE6AF14-A245-49CB-ACDF-37212D34192B}"/>
              </a:ext>
            </a:extLst>
          </p:cNvPr>
          <p:cNvSpPr/>
          <p:nvPr/>
        </p:nvSpPr>
        <p:spPr>
          <a:xfrm>
            <a:off x="474766" y="6032631"/>
            <a:ext cx="4989123" cy="432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09463"/>
            <a:r>
              <a:rPr lang="pt-BR" sz="1199" b="1" dirty="0">
                <a:solidFill>
                  <a:prstClr val="black"/>
                </a:solidFill>
                <a:latin typeface="Calibri" panose="020F0502020204030204"/>
              </a:rPr>
              <a:t>System </a:t>
            </a:r>
            <a:r>
              <a:rPr lang="pt-BR" sz="1199" b="1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pt-BR" sz="1199" b="1" dirty="0">
                <a:solidFill>
                  <a:prstClr val="black"/>
                </a:solidFill>
                <a:latin typeface="Calibri" panose="020F0502020204030204"/>
              </a:rPr>
              <a:t> Records</a:t>
            </a:r>
          </a:p>
        </p:txBody>
      </p:sp>
      <p:sp>
        <p:nvSpPr>
          <p:cNvPr id="164" name="Retângulo: Cantos Arredondados 163">
            <a:extLst>
              <a:ext uri="{FF2B5EF4-FFF2-40B4-BE49-F238E27FC236}">
                <a16:creationId xmlns:a16="http://schemas.microsoft.com/office/drawing/2014/main" id="{C59FAE40-5A54-4D4F-AA41-3279EE3C2F24}"/>
              </a:ext>
            </a:extLst>
          </p:cNvPr>
          <p:cNvSpPr/>
          <p:nvPr/>
        </p:nvSpPr>
        <p:spPr>
          <a:xfrm>
            <a:off x="4036490" y="6116469"/>
            <a:ext cx="1367288" cy="2878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3"/>
            <a:r>
              <a:rPr lang="pt-BR" sz="1199" dirty="0">
                <a:solidFill>
                  <a:prstClr val="white"/>
                </a:solidFill>
                <a:latin typeface="Calibri" panose="020F0502020204030204"/>
              </a:rPr>
              <a:t>Data </a:t>
            </a:r>
            <a:r>
              <a:rPr lang="pt-BR" sz="1199" dirty="0" err="1">
                <a:solidFill>
                  <a:prstClr val="white"/>
                </a:solidFill>
                <a:latin typeface="Calibri" panose="020F0502020204030204"/>
              </a:rPr>
              <a:t>Integration</a:t>
            </a:r>
            <a:endParaRPr lang="pt-BR" sz="1199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546828DB-0AFD-4094-BD6F-CD8A95FECADD}"/>
              </a:ext>
            </a:extLst>
          </p:cNvPr>
          <p:cNvCxnSpPr>
            <a:cxnSpLocks/>
          </p:cNvCxnSpPr>
          <p:nvPr/>
        </p:nvCxnSpPr>
        <p:spPr>
          <a:xfrm flipV="1">
            <a:off x="4847829" y="2461083"/>
            <a:ext cx="0" cy="2878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: Angulado 181">
            <a:extLst>
              <a:ext uri="{FF2B5EF4-FFF2-40B4-BE49-F238E27FC236}">
                <a16:creationId xmlns:a16="http://schemas.microsoft.com/office/drawing/2014/main" id="{5F39BA04-7D4B-4F15-992F-8071DB2ED815}"/>
              </a:ext>
            </a:extLst>
          </p:cNvPr>
          <p:cNvCxnSpPr>
            <a:cxnSpLocks/>
          </p:cNvCxnSpPr>
          <p:nvPr/>
        </p:nvCxnSpPr>
        <p:spPr>
          <a:xfrm>
            <a:off x="1274395" y="3439193"/>
            <a:ext cx="2940267" cy="9479"/>
          </a:xfrm>
          <a:prstGeom prst="bentConnector3">
            <a:avLst>
              <a:gd name="adj1" fmla="val 987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tângulo 217">
            <a:extLst>
              <a:ext uri="{FF2B5EF4-FFF2-40B4-BE49-F238E27FC236}">
                <a16:creationId xmlns:a16="http://schemas.microsoft.com/office/drawing/2014/main" id="{04858876-B380-4801-8FBA-4B654E86CEC4}"/>
              </a:ext>
            </a:extLst>
          </p:cNvPr>
          <p:cNvSpPr/>
          <p:nvPr/>
        </p:nvSpPr>
        <p:spPr>
          <a:xfrm>
            <a:off x="227797" y="2036798"/>
            <a:ext cx="1331307" cy="3895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3"/>
            <a:r>
              <a:rPr lang="pt-BR" sz="1399" b="1" dirty="0">
                <a:solidFill>
                  <a:prstClr val="white"/>
                </a:solidFill>
                <a:latin typeface="Calibri" panose="020F0502020204030204"/>
              </a:rPr>
              <a:t>File GW</a:t>
            </a:r>
          </a:p>
        </p:txBody>
      </p:sp>
      <p:sp>
        <p:nvSpPr>
          <p:cNvPr id="222" name="Cilindro 221">
            <a:extLst>
              <a:ext uri="{FF2B5EF4-FFF2-40B4-BE49-F238E27FC236}">
                <a16:creationId xmlns:a16="http://schemas.microsoft.com/office/drawing/2014/main" id="{6D34CF28-2513-421F-9603-81287E7CB03E}"/>
              </a:ext>
            </a:extLst>
          </p:cNvPr>
          <p:cNvSpPr>
            <a:spLocks/>
          </p:cNvSpPr>
          <p:nvPr/>
        </p:nvSpPr>
        <p:spPr>
          <a:xfrm>
            <a:off x="319190" y="2829891"/>
            <a:ext cx="627530" cy="370720"/>
          </a:xfrm>
          <a:prstGeom prst="can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463"/>
            <a:r>
              <a:rPr lang="pt-BR" sz="1100" dirty="0">
                <a:solidFill>
                  <a:prstClr val="white"/>
                </a:solidFill>
                <a:latin typeface="Calibri" panose="020F0502020204030204"/>
              </a:rPr>
              <a:t>File System</a:t>
            </a:r>
          </a:p>
        </p:txBody>
      </p:sp>
      <p:cxnSp>
        <p:nvCxnSpPr>
          <p:cNvPr id="223" name="Conector de Seta Reta 222">
            <a:extLst>
              <a:ext uri="{FF2B5EF4-FFF2-40B4-BE49-F238E27FC236}">
                <a16:creationId xmlns:a16="http://schemas.microsoft.com/office/drawing/2014/main" id="{6857500B-FE4C-4E0B-A5E6-CAA42BB3CF32}"/>
              </a:ext>
            </a:extLst>
          </p:cNvPr>
          <p:cNvCxnSpPr>
            <a:cxnSpLocks/>
          </p:cNvCxnSpPr>
          <p:nvPr/>
        </p:nvCxnSpPr>
        <p:spPr>
          <a:xfrm flipV="1">
            <a:off x="627288" y="3290715"/>
            <a:ext cx="0" cy="2878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de Seta Reta 223">
            <a:extLst>
              <a:ext uri="{FF2B5EF4-FFF2-40B4-BE49-F238E27FC236}">
                <a16:creationId xmlns:a16="http://schemas.microsoft.com/office/drawing/2014/main" id="{BAA1399A-78FE-41B5-8B08-3C9B13043480}"/>
              </a:ext>
            </a:extLst>
          </p:cNvPr>
          <p:cNvCxnSpPr>
            <a:cxnSpLocks/>
          </p:cNvCxnSpPr>
          <p:nvPr/>
        </p:nvCxnSpPr>
        <p:spPr>
          <a:xfrm flipV="1">
            <a:off x="628699" y="2479212"/>
            <a:ext cx="0" cy="28785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Agrupar 227">
            <a:extLst>
              <a:ext uri="{FF2B5EF4-FFF2-40B4-BE49-F238E27FC236}">
                <a16:creationId xmlns:a16="http://schemas.microsoft.com/office/drawing/2014/main" id="{82F2F429-D19F-4099-8FD0-F53517458DEB}"/>
              </a:ext>
            </a:extLst>
          </p:cNvPr>
          <p:cNvGrpSpPr/>
          <p:nvPr/>
        </p:nvGrpSpPr>
        <p:grpSpPr>
          <a:xfrm>
            <a:off x="329747" y="4636704"/>
            <a:ext cx="1439250" cy="723214"/>
            <a:chOff x="184690" y="4593121"/>
            <a:chExt cx="1440000" cy="723591"/>
          </a:xfrm>
        </p:grpSpPr>
        <p:sp>
          <p:nvSpPr>
            <p:cNvPr id="209" name="Cilindro 208">
              <a:extLst>
                <a:ext uri="{FF2B5EF4-FFF2-40B4-BE49-F238E27FC236}">
                  <a16:creationId xmlns:a16="http://schemas.microsoft.com/office/drawing/2014/main" id="{CC52F455-3525-4242-974A-C69911A1C363}"/>
                </a:ext>
              </a:extLst>
            </p:cNvPr>
            <p:cNvSpPr>
              <a:spLocks/>
            </p:cNvSpPr>
            <p:nvPr/>
          </p:nvSpPr>
          <p:spPr>
            <a:xfrm>
              <a:off x="191695" y="4593121"/>
              <a:ext cx="1420099" cy="723591"/>
            </a:xfrm>
            <a:prstGeom prst="can">
              <a:avLst>
                <a:gd name="adj" fmla="val 1717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609463"/>
              <a:r>
                <a:rPr lang="pt-BR" sz="1199" dirty="0" err="1">
                  <a:solidFill>
                    <a:prstClr val="white"/>
                  </a:solidFill>
                  <a:latin typeface="Calibri" panose="020F0502020204030204"/>
                </a:rPr>
                <a:t>Storage</a:t>
              </a:r>
              <a:endParaRPr lang="pt-BR" sz="11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6" name="CaixaDeTexto 225">
              <a:extLst>
                <a:ext uri="{FF2B5EF4-FFF2-40B4-BE49-F238E27FC236}">
                  <a16:creationId xmlns:a16="http://schemas.microsoft.com/office/drawing/2014/main" id="{3D5D7F87-4549-497F-852E-9219AA0674A6}"/>
                </a:ext>
              </a:extLst>
            </p:cNvPr>
            <p:cNvSpPr txBox="1"/>
            <p:nvPr/>
          </p:nvSpPr>
          <p:spPr>
            <a:xfrm>
              <a:off x="184690" y="4945929"/>
              <a:ext cx="1440000" cy="369332"/>
            </a:xfrm>
            <a:prstGeom prst="rect">
              <a:avLst/>
            </a:prstGeom>
            <a:noFill/>
          </p:spPr>
          <p:txBody>
            <a:bodyPr wrap="square" numCol="2" rtlCol="0">
              <a:spAutoFit/>
            </a:bodyPr>
            <a:lstStyle/>
            <a:p>
              <a:pPr marL="93616" indent="-93616" defTabSz="609463">
                <a:buFont typeface="Arial" panose="020B0604020202020204" pitchFamily="34" charset="0"/>
                <a:buChar char="•"/>
              </a:pPr>
              <a:r>
                <a:rPr lang="pt-BR" sz="900" dirty="0" err="1">
                  <a:solidFill>
                    <a:prstClr val="white"/>
                  </a:solidFill>
                  <a:latin typeface="Calibri" panose="020F0502020204030204"/>
                </a:rPr>
                <a:t>Memory</a:t>
              </a:r>
              <a:endParaRPr lang="pt-BR" sz="900" dirty="0">
                <a:solidFill>
                  <a:prstClr val="white"/>
                </a:solidFill>
                <a:latin typeface="Calibri" panose="020F0502020204030204"/>
              </a:endParaRPr>
            </a:p>
            <a:p>
              <a:pPr marL="93616" indent="-93616" defTabSz="609463">
                <a:buFont typeface="Arial" panose="020B0604020202020204" pitchFamily="34" charset="0"/>
                <a:buChar char="•"/>
              </a:pPr>
              <a:r>
                <a:rPr lang="pt-BR" sz="900" dirty="0" err="1">
                  <a:solidFill>
                    <a:prstClr val="white"/>
                  </a:solidFill>
                  <a:latin typeface="Calibri" panose="020F0502020204030204"/>
                </a:rPr>
                <a:t>Database</a:t>
              </a:r>
              <a:endParaRPr lang="pt-BR" sz="900" dirty="0">
                <a:solidFill>
                  <a:prstClr val="white"/>
                </a:solidFill>
                <a:latin typeface="Calibri" panose="020F0502020204030204"/>
              </a:endParaRPr>
            </a:p>
            <a:p>
              <a:pPr marL="93616" indent="-93616" defTabSz="609463">
                <a:buFont typeface="Arial" panose="020B0604020202020204" pitchFamily="34" charset="0"/>
                <a:buChar char="•"/>
              </a:pPr>
              <a:r>
                <a:rPr lang="pt-BR" sz="900" dirty="0">
                  <a:solidFill>
                    <a:prstClr val="white"/>
                  </a:solidFill>
                  <a:latin typeface="Calibri" panose="020F0502020204030204"/>
                </a:rPr>
                <a:t>File system</a:t>
              </a:r>
            </a:p>
          </p:txBody>
        </p:sp>
      </p:grpSp>
      <p:cxnSp>
        <p:nvCxnSpPr>
          <p:cNvPr id="265" name="Conector: Angulado 264">
            <a:extLst>
              <a:ext uri="{FF2B5EF4-FFF2-40B4-BE49-F238E27FC236}">
                <a16:creationId xmlns:a16="http://schemas.microsoft.com/office/drawing/2014/main" id="{211062A6-6685-4B9B-A7F9-DB3341F9C11F}"/>
              </a:ext>
            </a:extLst>
          </p:cNvPr>
          <p:cNvCxnSpPr>
            <a:cxnSpLocks/>
            <a:stCxn id="164" idx="0"/>
            <a:endCxn id="48" idx="2"/>
          </p:cNvCxnSpPr>
          <p:nvPr/>
        </p:nvCxnSpPr>
        <p:spPr>
          <a:xfrm rot="16200000" flipV="1">
            <a:off x="2533369" y="3929702"/>
            <a:ext cx="701360" cy="3672173"/>
          </a:xfrm>
          <a:prstGeom prst="bentConnector3">
            <a:avLst>
              <a:gd name="adj1" fmla="val 58446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CaixaDeTexto 295">
            <a:extLst>
              <a:ext uri="{FF2B5EF4-FFF2-40B4-BE49-F238E27FC236}">
                <a16:creationId xmlns:a16="http://schemas.microsoft.com/office/drawing/2014/main" id="{FECF7217-C1C0-493A-9FD9-09007BABC351}"/>
              </a:ext>
            </a:extLst>
          </p:cNvPr>
          <p:cNvSpPr txBox="1"/>
          <p:nvPr/>
        </p:nvSpPr>
        <p:spPr>
          <a:xfrm>
            <a:off x="74005" y="2506194"/>
            <a:ext cx="540252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63"/>
            <a:r>
              <a:rPr lang="pt-BR" sz="999" dirty="0">
                <a:solidFill>
                  <a:prstClr val="black"/>
                </a:solidFill>
                <a:latin typeface="Calibri" panose="020F0502020204030204"/>
              </a:rPr>
              <a:t>BATCH</a:t>
            </a:r>
          </a:p>
        </p:txBody>
      </p: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91C8BCA6-D6EF-4B66-8EDA-6BC66465864E}"/>
              </a:ext>
            </a:extLst>
          </p:cNvPr>
          <p:cNvSpPr txBox="1"/>
          <p:nvPr/>
        </p:nvSpPr>
        <p:spPr>
          <a:xfrm>
            <a:off x="2221795" y="2484961"/>
            <a:ext cx="455337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463"/>
            <a:r>
              <a:rPr lang="pt-BR" sz="999" dirty="0">
                <a:solidFill>
                  <a:prstClr val="black"/>
                </a:solidFill>
                <a:latin typeface="Calibri" panose="020F0502020204030204"/>
              </a:rPr>
              <a:t>HTTP</a:t>
            </a:r>
          </a:p>
        </p:txBody>
      </p: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C06F6A01-251C-4ADD-BD99-8888BF1ED0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31676" y="4372687"/>
            <a:ext cx="2294633" cy="968383"/>
          </a:xfrm>
          <a:prstGeom prst="bentConnector3">
            <a:avLst>
              <a:gd name="adj1" fmla="val 15861"/>
            </a:avLst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E0C7F4E6-DACE-471C-AF2D-413318D71A44}"/>
              </a:ext>
            </a:extLst>
          </p:cNvPr>
          <p:cNvCxnSpPr>
            <a:stCxn id="3" idx="2"/>
          </p:cNvCxnSpPr>
          <p:nvPr/>
        </p:nvCxnSpPr>
        <p:spPr>
          <a:xfrm flipH="1">
            <a:off x="3629411" y="2421592"/>
            <a:ext cx="1768" cy="102010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AF377C9F-F695-49D8-9950-6ACD8A57C7E6}"/>
              </a:ext>
            </a:extLst>
          </p:cNvPr>
          <p:cNvCxnSpPr>
            <a:cxnSpLocks/>
            <a:stCxn id="46" idx="2"/>
            <a:endCxn id="164" idx="0"/>
          </p:cNvCxnSpPr>
          <p:nvPr/>
        </p:nvCxnSpPr>
        <p:spPr>
          <a:xfrm rot="5400000">
            <a:off x="4373962" y="5645332"/>
            <a:ext cx="817310" cy="124964"/>
          </a:xfrm>
          <a:prstGeom prst="bentConnector3">
            <a:avLst>
              <a:gd name="adj1" fmla="val 50056"/>
            </a:avLst>
          </a:prstGeom>
          <a:ln w="28575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ector: Angulado 248">
            <a:extLst>
              <a:ext uri="{FF2B5EF4-FFF2-40B4-BE49-F238E27FC236}">
                <a16:creationId xmlns:a16="http://schemas.microsoft.com/office/drawing/2014/main" id="{6366BCBF-7995-4881-A5A2-B3A667B2E4AA}"/>
              </a:ext>
            </a:extLst>
          </p:cNvPr>
          <p:cNvCxnSpPr>
            <a:cxnSpLocks/>
            <a:stCxn id="164" idx="0"/>
            <a:endCxn id="222" idx="2"/>
          </p:cNvCxnSpPr>
          <p:nvPr/>
        </p:nvCxnSpPr>
        <p:spPr>
          <a:xfrm rot="16200000" flipV="1">
            <a:off x="969054" y="2365388"/>
            <a:ext cx="3101217" cy="4400944"/>
          </a:xfrm>
          <a:prstGeom prst="bentConnector4">
            <a:avLst>
              <a:gd name="adj1" fmla="val 13211"/>
              <a:gd name="adj2" fmla="val 105192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7B9322E1-FFCB-434C-860C-2AD75E880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10" t="14885" r="21482" b="18200"/>
          <a:stretch/>
        </p:blipFill>
        <p:spPr>
          <a:xfrm>
            <a:off x="5621364" y="528454"/>
            <a:ext cx="988858" cy="607235"/>
          </a:xfrm>
          <a:prstGeom prst="rect">
            <a:avLst/>
          </a:prstGeom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4D7349DE-BD51-4400-8F92-6C053F92ACB4}"/>
              </a:ext>
            </a:extLst>
          </p:cNvPr>
          <p:cNvCxnSpPr>
            <a:stCxn id="46" idx="3"/>
          </p:cNvCxnSpPr>
          <p:nvPr/>
        </p:nvCxnSpPr>
        <p:spPr>
          <a:xfrm flipV="1">
            <a:off x="5463890" y="1576068"/>
            <a:ext cx="808148" cy="24689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de Seta Reta 229">
            <a:extLst>
              <a:ext uri="{FF2B5EF4-FFF2-40B4-BE49-F238E27FC236}">
                <a16:creationId xmlns:a16="http://schemas.microsoft.com/office/drawing/2014/main" id="{A0C63B25-0327-4472-BFEE-B6B3C6319DA5}"/>
              </a:ext>
            </a:extLst>
          </p:cNvPr>
          <p:cNvCxnSpPr>
            <a:cxnSpLocks/>
          </p:cNvCxnSpPr>
          <p:nvPr/>
        </p:nvCxnSpPr>
        <p:spPr>
          <a:xfrm flipV="1">
            <a:off x="6230874" y="1144059"/>
            <a:ext cx="0" cy="251869"/>
          </a:xfrm>
          <a:prstGeom prst="straightConnector1">
            <a:avLst/>
          </a:prstGeom>
          <a:ln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CaixaDeTexto 232">
            <a:extLst>
              <a:ext uri="{FF2B5EF4-FFF2-40B4-BE49-F238E27FC236}">
                <a16:creationId xmlns:a16="http://schemas.microsoft.com/office/drawing/2014/main" id="{243A9D5E-BB9D-48AB-BCDD-EA081187D2BA}"/>
              </a:ext>
            </a:extLst>
          </p:cNvPr>
          <p:cNvSpPr txBox="1"/>
          <p:nvPr/>
        </p:nvSpPr>
        <p:spPr>
          <a:xfrm>
            <a:off x="4363185" y="1126247"/>
            <a:ext cx="1424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63"/>
            <a:r>
              <a:rPr lang="pt-BR" sz="1050" b="1" dirty="0">
                <a:solidFill>
                  <a:prstClr val="black"/>
                </a:solidFill>
                <a:latin typeface="Calibri" panose="020F0502020204030204"/>
              </a:rPr>
              <a:t>Requisições Síncronas</a:t>
            </a:r>
            <a:endParaRPr lang="pt-BR" sz="10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4B8B79E1-9BB9-4544-BD5A-9837D6C86874}"/>
              </a:ext>
            </a:extLst>
          </p:cNvPr>
          <p:cNvSpPr txBox="1"/>
          <p:nvPr/>
        </p:nvSpPr>
        <p:spPr>
          <a:xfrm>
            <a:off x="6385672" y="1136521"/>
            <a:ext cx="16090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63"/>
            <a:r>
              <a:rPr lang="pt-BR" sz="1050" b="1" dirty="0">
                <a:solidFill>
                  <a:prstClr val="black"/>
                </a:solidFill>
                <a:latin typeface="Calibri" panose="020F0502020204030204"/>
              </a:rPr>
              <a:t>Requisições Assíncronas</a:t>
            </a:r>
            <a:endParaRPr lang="pt-BR" sz="105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7FDF5DF-CFCD-4629-A2C9-8CC79CADE656}"/>
              </a:ext>
            </a:extLst>
          </p:cNvPr>
          <p:cNvSpPr/>
          <p:nvPr/>
        </p:nvSpPr>
        <p:spPr>
          <a:xfrm>
            <a:off x="6429511" y="1636892"/>
            <a:ext cx="5568714" cy="2531405"/>
          </a:xfrm>
          <a:prstGeom prst="rect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300" dirty="0"/>
          </a:p>
          <a:p>
            <a:r>
              <a:rPr lang="pt-BR" sz="1300" b="1" dirty="0" err="1"/>
              <a:t>SalesForce</a:t>
            </a:r>
            <a:endParaRPr lang="pt-BR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/>
              <a:t>Não existência de um </a:t>
            </a:r>
            <a:r>
              <a:rPr lang="pt-BR" sz="1300" dirty="0" err="1"/>
              <a:t>benchmarck</a:t>
            </a:r>
            <a:r>
              <a:rPr lang="pt-BR" sz="1300" dirty="0"/>
              <a:t> </a:t>
            </a:r>
            <a:r>
              <a:rPr lang="pt-BR" sz="1300" dirty="0" err="1"/>
              <a:t>end-to-end</a:t>
            </a:r>
            <a:r>
              <a:rPr lang="pt-BR" sz="1300" dirty="0"/>
              <a:t> (latência e </a:t>
            </a:r>
            <a:r>
              <a:rPr lang="pt-BR" sz="1300" dirty="0" err="1"/>
              <a:t>throughput</a:t>
            </a:r>
            <a:r>
              <a:rPr lang="pt-BR" sz="13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/>
              <a:t>Inexistência de monitoração </a:t>
            </a:r>
            <a:r>
              <a:rPr lang="pt-BR" sz="1300" dirty="0" err="1"/>
              <a:t>end</a:t>
            </a:r>
            <a:r>
              <a:rPr lang="pt-BR" sz="1300" dirty="0"/>
              <a:t>-</a:t>
            </a:r>
            <a:r>
              <a:rPr lang="pt-BR" sz="1300" dirty="0" err="1"/>
              <a:t>to</a:t>
            </a:r>
            <a:r>
              <a:rPr lang="pt-BR" sz="1300" dirty="0"/>
              <a:t>-end. </a:t>
            </a:r>
            <a:r>
              <a:rPr lang="pt-BR" sz="1300" i="1" dirty="0"/>
              <a:t>Obs.: Possuímos uma monitoração na plataforma SFA, porem se restringe até a entrega da requisição/dado a </a:t>
            </a:r>
            <a:r>
              <a:rPr lang="pt-BR" sz="1300" i="1" dirty="0" err="1"/>
              <a:t>Telefonica</a:t>
            </a:r>
            <a:endParaRPr lang="pt-BR" sz="13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/>
              <a:t>SaaS </a:t>
            </a:r>
            <a:r>
              <a:rPr lang="pt-BR" sz="1300" dirty="0" err="1"/>
              <a:t>multi-tenant</a:t>
            </a:r>
            <a:r>
              <a:rPr lang="pt-BR" sz="1300" dirty="0"/>
              <a:t> (não dedicado Telefonica)</a:t>
            </a:r>
          </a:p>
          <a:p>
            <a:endParaRPr lang="pt-BR" sz="1300" dirty="0"/>
          </a:p>
          <a:p>
            <a:r>
              <a:rPr lang="pt-BR" sz="1300" dirty="0"/>
              <a:t>Limitações (Integração dados):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/>
              <a:t>File </a:t>
            </a:r>
            <a:r>
              <a:rPr lang="pt-BR" sz="1300" dirty="0" err="1"/>
              <a:t>Transfer</a:t>
            </a:r>
            <a:r>
              <a:rPr lang="pt-BR" sz="1300" dirty="0"/>
              <a:t> não é um método suportado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/>
              <a:t>Kafka </a:t>
            </a:r>
            <a:r>
              <a:rPr lang="pt-BR" sz="1300" dirty="0" err="1"/>
              <a:t>protocol</a:t>
            </a:r>
            <a:r>
              <a:rPr lang="pt-BR" sz="1300" dirty="0"/>
              <a:t> não é um método suportado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 err="1"/>
              <a:t>gRPC</a:t>
            </a:r>
            <a:r>
              <a:rPr lang="pt-BR" sz="1300" dirty="0"/>
              <a:t> em </a:t>
            </a:r>
            <a:r>
              <a:rPr lang="pt-BR" sz="1300" dirty="0" err="1"/>
              <a:t>road</a:t>
            </a:r>
            <a:r>
              <a:rPr lang="pt-BR" sz="1300" dirty="0"/>
              <a:t> </a:t>
            </a:r>
            <a:r>
              <a:rPr lang="pt-BR" sz="1300" dirty="0" err="1"/>
              <a:t>map</a:t>
            </a:r>
            <a:r>
              <a:rPr lang="pt-BR" sz="1300" dirty="0"/>
              <a:t> (</a:t>
            </a:r>
            <a:r>
              <a:rPr lang="pt-BR" sz="1300" dirty="0" err="1"/>
              <a:t>Rest</a:t>
            </a:r>
            <a:r>
              <a:rPr lang="pt-BR" sz="13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5E2488A-086C-4E6B-882D-6151FEA8DFAC}"/>
              </a:ext>
            </a:extLst>
          </p:cNvPr>
          <p:cNvGrpSpPr/>
          <p:nvPr/>
        </p:nvGrpSpPr>
        <p:grpSpPr>
          <a:xfrm>
            <a:off x="449812" y="6525545"/>
            <a:ext cx="4989123" cy="276999"/>
            <a:chOff x="6429511" y="6116469"/>
            <a:chExt cx="4989123" cy="276999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15C6407-9554-4101-8847-F0DBC8DD245F}"/>
                </a:ext>
              </a:extLst>
            </p:cNvPr>
            <p:cNvSpPr txBox="1"/>
            <p:nvPr/>
          </p:nvSpPr>
          <p:spPr>
            <a:xfrm>
              <a:off x="6429511" y="6116469"/>
              <a:ext cx="49891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Legenda:                                 Não disponível                                       </a:t>
              </a:r>
              <a:r>
                <a:rPr lang="pt-BR" sz="1200" dirty="0" err="1"/>
                <a:t>Disponível</a:t>
              </a:r>
              <a:endParaRPr lang="pt-BR" dirty="0"/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DCBFA47A-DF22-4AB9-BF21-B84DAFD67C05}"/>
                </a:ext>
              </a:extLst>
            </p:cNvPr>
            <p:cNvCxnSpPr/>
            <p:nvPr/>
          </p:nvCxnSpPr>
          <p:spPr>
            <a:xfrm>
              <a:off x="7303166" y="6248921"/>
              <a:ext cx="782053" cy="0"/>
            </a:xfrm>
            <a:prstGeom prst="straightConnector1">
              <a:avLst/>
            </a:prstGeom>
            <a:ln>
              <a:solidFill>
                <a:srgbClr val="FF303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ector de Seta Reta 246">
              <a:extLst>
                <a:ext uri="{FF2B5EF4-FFF2-40B4-BE49-F238E27FC236}">
                  <a16:creationId xmlns:a16="http://schemas.microsoft.com/office/drawing/2014/main" id="{2CAF93C6-9A5D-49AC-BACC-64A9EE7E2EAA}"/>
                </a:ext>
              </a:extLst>
            </p:cNvPr>
            <p:cNvCxnSpPr/>
            <p:nvPr/>
          </p:nvCxnSpPr>
          <p:spPr>
            <a:xfrm>
              <a:off x="9537028" y="6244910"/>
              <a:ext cx="782053" cy="0"/>
            </a:xfrm>
            <a:prstGeom prst="straightConnector1">
              <a:avLst/>
            </a:prstGeom>
            <a:ln>
              <a:solidFill>
                <a:srgbClr val="1D6FA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6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">
            <a:extLst>
              <a:ext uri="{FF2B5EF4-FFF2-40B4-BE49-F238E27FC236}">
                <a16:creationId xmlns:a16="http://schemas.microsoft.com/office/drawing/2014/main" id="{E35E37C4-1792-4A45-A20C-085B864B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40" y="0"/>
            <a:ext cx="11409785" cy="62851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00B0F0"/>
                </a:solidFill>
              </a:rPr>
              <a:t>API </a:t>
            </a:r>
            <a:r>
              <a:rPr lang="pt-BR" sz="3200" dirty="0" err="1">
                <a:solidFill>
                  <a:srgbClr val="00B0F0"/>
                </a:solidFill>
              </a:rPr>
              <a:t>Request</a:t>
            </a:r>
            <a:r>
              <a:rPr lang="pt-BR" sz="3200" dirty="0">
                <a:solidFill>
                  <a:srgbClr val="00B0F0"/>
                </a:solidFill>
              </a:rPr>
              <a:t> – </a:t>
            </a:r>
            <a:r>
              <a:rPr lang="pt-BR" sz="3200" b="0" i="1" dirty="0" err="1">
                <a:solidFill>
                  <a:srgbClr val="00B0F0"/>
                </a:solidFill>
              </a:rPr>
              <a:t>Call</a:t>
            </a:r>
            <a:r>
              <a:rPr lang="pt-BR" sz="3200" b="0" i="1" dirty="0">
                <a:solidFill>
                  <a:srgbClr val="00B0F0"/>
                </a:solidFill>
              </a:rPr>
              <a:t>-out</a:t>
            </a:r>
            <a:endParaRPr lang="pt-BR" sz="3200" b="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DA1CDE-B9B0-4ED4-B90A-EFA0981FDCDD}"/>
              </a:ext>
            </a:extLst>
          </p:cNvPr>
          <p:cNvSpPr/>
          <p:nvPr/>
        </p:nvSpPr>
        <p:spPr>
          <a:xfrm>
            <a:off x="133814" y="892124"/>
            <a:ext cx="5422924" cy="3338242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rgbClr val="1D6FA9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Definição:</a:t>
            </a:r>
          </a:p>
          <a:p>
            <a:r>
              <a:rPr lang="pt-BR" sz="1400" dirty="0">
                <a:sym typeface="Wingdings" panose="05000000000000000000" pitchFamily="2" charset="2"/>
              </a:rPr>
              <a:t>Utilizado para fluxos síncronos onde a </a:t>
            </a:r>
            <a:r>
              <a:rPr lang="pt-BR" sz="1400" dirty="0" err="1">
                <a:sym typeface="Wingdings" panose="05000000000000000000" pitchFamily="2" charset="2"/>
              </a:rPr>
              <a:t>request</a:t>
            </a:r>
            <a:r>
              <a:rPr lang="pt-BR" sz="1400" dirty="0">
                <a:sym typeface="Wingdings" panose="05000000000000000000" pitchFamily="2" charset="2"/>
              </a:rPr>
              <a:t> parte da SFA para a </a:t>
            </a:r>
            <a:r>
              <a:rPr lang="pt-BR" sz="1400" dirty="0" err="1">
                <a:sym typeface="Wingdings" panose="05000000000000000000" pitchFamily="2" charset="2"/>
              </a:rPr>
              <a:t>Telefonica</a:t>
            </a:r>
            <a:endParaRPr lang="pt-BR" sz="1400" dirty="0">
              <a:sym typeface="Wingdings" panose="05000000000000000000" pitchFamily="2" charset="2"/>
            </a:endParaRPr>
          </a:p>
          <a:p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pt-BR" sz="1300" b="1" dirty="0">
                <a:solidFill>
                  <a:prstClr val="black"/>
                </a:solidFill>
                <a:sym typeface="Wingdings" panose="05000000000000000000" pitchFamily="2" charset="2"/>
              </a:rPr>
              <a:t>Características: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APEX SOAP/REST: Apex é a linguagem de programação da plataforma e através de programação, tipo Java, podemos realizar </a:t>
            </a:r>
            <a:r>
              <a:rPr lang="pt-BR" sz="1400" dirty="0" err="1">
                <a:solidFill>
                  <a:prstClr val="black"/>
                </a:solidFill>
              </a:rPr>
              <a:t>callouts</a:t>
            </a:r>
            <a:r>
              <a:rPr lang="pt-BR" sz="1400" dirty="0">
                <a:solidFill>
                  <a:prstClr val="black"/>
                </a:solidFill>
              </a:rPr>
              <a:t> para os serviços expostos. As </a:t>
            </a:r>
            <a:r>
              <a:rPr lang="pt-BR" sz="1400" dirty="0" err="1">
                <a:solidFill>
                  <a:prstClr val="black"/>
                </a:solidFill>
              </a:rPr>
              <a:t>request</a:t>
            </a:r>
            <a:r>
              <a:rPr lang="pt-BR" sz="1400" dirty="0">
                <a:solidFill>
                  <a:prstClr val="black"/>
                </a:solidFill>
              </a:rPr>
              <a:t> podem ser síncronas ou assíncronas a depender da origem da transação: </a:t>
            </a:r>
            <a:r>
              <a:rPr lang="pt-BR" sz="1400" dirty="0" err="1">
                <a:solidFill>
                  <a:prstClr val="black"/>
                </a:solidFill>
              </a:rPr>
              <a:t>JavaScript</a:t>
            </a:r>
            <a:r>
              <a:rPr lang="pt-BR" sz="1400" dirty="0">
                <a:solidFill>
                  <a:prstClr val="black"/>
                </a:solidFill>
              </a:rPr>
              <a:t>, Triggers ou </a:t>
            </a:r>
            <a:r>
              <a:rPr lang="pt-BR" sz="1400" dirty="0" err="1">
                <a:solidFill>
                  <a:prstClr val="black"/>
                </a:solidFill>
              </a:rPr>
              <a:t>Controllers</a:t>
            </a:r>
            <a:endParaRPr lang="pt-BR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 err="1">
                <a:solidFill>
                  <a:prstClr val="black"/>
                </a:solidFill>
              </a:rPr>
              <a:t>Outbound</a:t>
            </a:r>
            <a:r>
              <a:rPr lang="pt-BR" sz="1400" dirty="0">
                <a:solidFill>
                  <a:prstClr val="black"/>
                </a:solidFill>
              </a:rPr>
              <a:t> </a:t>
            </a:r>
            <a:r>
              <a:rPr lang="pt-BR" sz="1400" dirty="0" err="1">
                <a:solidFill>
                  <a:prstClr val="black"/>
                </a:solidFill>
              </a:rPr>
              <a:t>Messaging</a:t>
            </a:r>
            <a:r>
              <a:rPr lang="pt-BR" sz="1400" dirty="0">
                <a:solidFill>
                  <a:prstClr val="black"/>
                </a:solidFill>
              </a:rPr>
              <a:t>: solução mais antiga e declarativa para chamar APIs SOAP via automações (assíncrono).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 err="1">
                <a:solidFill>
                  <a:prstClr val="black"/>
                </a:solidFill>
              </a:rPr>
              <a:t>Enhanced</a:t>
            </a:r>
            <a:r>
              <a:rPr lang="pt-BR" sz="1400" dirty="0">
                <a:solidFill>
                  <a:prstClr val="black"/>
                </a:solidFill>
              </a:rPr>
              <a:t> </a:t>
            </a:r>
            <a:r>
              <a:rPr lang="pt-BR" sz="1400" dirty="0" err="1">
                <a:solidFill>
                  <a:prstClr val="black"/>
                </a:solidFill>
              </a:rPr>
              <a:t>External</a:t>
            </a:r>
            <a:r>
              <a:rPr lang="pt-BR" sz="1400" dirty="0">
                <a:solidFill>
                  <a:prstClr val="black"/>
                </a:solidFill>
              </a:rPr>
              <a:t> Services: solução declarativa mais recente para representar uma REST API externa e requisita-la em automações da plataforma</a:t>
            </a:r>
          </a:p>
        </p:txBody>
      </p:sp>
      <p:pic>
        <p:nvPicPr>
          <p:cNvPr id="1026" name="Picture 2" descr="Black Solid Icon For Definition, Book And Catalog Stock Vector -  Illustration of database, document: 177078217">
            <a:extLst>
              <a:ext uri="{FF2B5EF4-FFF2-40B4-BE49-F238E27FC236}">
                <a16:creationId xmlns:a16="http://schemas.microsoft.com/office/drawing/2014/main" id="{8376DDBE-771A-40E7-B614-A2E996158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5" t="20513" r="15812" b="21641"/>
          <a:stretch/>
        </p:blipFill>
        <p:spPr bwMode="auto">
          <a:xfrm>
            <a:off x="5312385" y="715185"/>
            <a:ext cx="540000" cy="45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FFED48A-74FF-4B5A-9764-2F92BEC6BA85}"/>
              </a:ext>
            </a:extLst>
          </p:cNvPr>
          <p:cNvSpPr/>
          <p:nvPr/>
        </p:nvSpPr>
        <p:spPr>
          <a:xfrm>
            <a:off x="133813" y="4458527"/>
            <a:ext cx="5422924" cy="2183333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4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defRPr/>
            </a:pPr>
            <a:r>
              <a:rPr lang="pt-BR" sz="1400" b="1" dirty="0">
                <a:solidFill>
                  <a:prstClr val="black"/>
                </a:solidFill>
              </a:rPr>
              <a:t>Caso de uso: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Utilizado para fluxo online e síncrono para pequenos e médios volumes e de alta latência (segundos) entre SFA 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 TLF</a:t>
            </a:r>
            <a:endParaRPr lang="pt-BR" sz="1400" dirty="0">
              <a:solidFill>
                <a:prstClr val="black"/>
              </a:solidFill>
            </a:endParaRPr>
          </a:p>
        </p:txBody>
      </p:sp>
      <p:pic>
        <p:nvPicPr>
          <p:cNvPr id="1030" name="Picture 6" descr="Use Case Text 500*500 transprent Png Free Download - Text, Blue, Line. -  CleanPNG / KissPNG">
            <a:extLst>
              <a:ext uri="{FF2B5EF4-FFF2-40B4-BE49-F238E27FC236}">
                <a16:creationId xmlns:a16="http://schemas.microsoft.com/office/drawing/2014/main" id="{A97CE159-3C17-4953-823A-7CB3135BC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3"/>
          <a:stretch/>
        </p:blipFill>
        <p:spPr bwMode="auto">
          <a:xfrm>
            <a:off x="5233170" y="4271449"/>
            <a:ext cx="540000" cy="48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9D9181F-A7AD-459A-8754-835F366363F3}"/>
              </a:ext>
            </a:extLst>
          </p:cNvPr>
          <p:cNvSpPr/>
          <p:nvPr/>
        </p:nvSpPr>
        <p:spPr>
          <a:xfrm>
            <a:off x="5992837" y="812844"/>
            <a:ext cx="6065347" cy="3338242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Limites:</a:t>
            </a:r>
          </a:p>
          <a:p>
            <a:pPr lvl="0"/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Hard </a:t>
            </a:r>
            <a:r>
              <a:rPr lang="pt-BR" sz="14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máximo de tempo para todos os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callouts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(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SalesFroce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 Vivo) na transação acumulativa: 120 segundos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Numero total de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callouts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em uma transação: 100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r>
              <a:rPr lang="pt-BR" sz="1400" i="1" dirty="0">
                <a:solidFill>
                  <a:prstClr val="black"/>
                </a:solidFill>
                <a:sym typeface="Wingdings" panose="05000000000000000000" pitchFamily="2" charset="2"/>
              </a:rPr>
              <a:t>Pontos relevantes: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i="1" dirty="0">
                <a:solidFill>
                  <a:prstClr val="black"/>
                </a:solidFill>
                <a:sym typeface="Wingdings" panose="05000000000000000000" pitchFamily="2" charset="2"/>
              </a:rPr>
              <a:t>como monitorar essa quantidade de </a:t>
            </a:r>
            <a:r>
              <a:rPr lang="pt-BR" sz="1400" i="1" dirty="0" err="1">
                <a:solidFill>
                  <a:prstClr val="black"/>
                </a:solidFill>
                <a:sym typeface="Wingdings" panose="05000000000000000000" pitchFamily="2" charset="2"/>
              </a:rPr>
              <a:t>callouts</a:t>
            </a:r>
            <a:r>
              <a:rPr lang="pt-BR" sz="1400" i="1" dirty="0">
                <a:solidFill>
                  <a:prstClr val="black"/>
                </a:solidFill>
                <a:sym typeface="Wingdings" panose="05000000000000000000" pitchFamily="2" charset="2"/>
              </a:rPr>
              <a:t> em uma transação?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i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33D098E-ECED-4A87-98FE-1616499D3988}"/>
              </a:ext>
            </a:extLst>
          </p:cNvPr>
          <p:cNvSpPr/>
          <p:nvPr/>
        </p:nvSpPr>
        <p:spPr>
          <a:xfrm>
            <a:off x="5992837" y="4458527"/>
            <a:ext cx="6065347" cy="2215140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Observações: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Salesforce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não tem mecanismo nativo para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callout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de altas volumetrias. A plataforma sugere a adoção da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MuleSoft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para dar mais alternativas a essas limitações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i="1" dirty="0">
                <a:solidFill>
                  <a:prstClr val="black"/>
                </a:solidFill>
                <a:sym typeface="Wingdings" panose="05000000000000000000" pitchFamily="2" charset="2"/>
              </a:rPr>
              <a:t>Para </a:t>
            </a:r>
            <a:r>
              <a:rPr lang="pt-BR" sz="1400" i="1" dirty="0" err="1">
                <a:solidFill>
                  <a:prstClr val="black"/>
                </a:solidFill>
                <a:sym typeface="Wingdings" panose="05000000000000000000" pitchFamily="2" charset="2"/>
              </a:rPr>
              <a:t>Telefonica</a:t>
            </a:r>
            <a:r>
              <a:rPr lang="pt-BR" sz="1400" i="1" dirty="0">
                <a:solidFill>
                  <a:prstClr val="black"/>
                </a:solidFill>
                <a:sym typeface="Wingdings" panose="05000000000000000000" pitchFamily="2" charset="2"/>
              </a:rPr>
              <a:t>, outra alternativa seria trazer essa responsabilidade para uma estratégia por parte da </a:t>
            </a:r>
            <a:r>
              <a:rPr lang="pt-BR" sz="1400" i="1" dirty="0" err="1">
                <a:solidFill>
                  <a:prstClr val="black"/>
                </a:solidFill>
                <a:sym typeface="Wingdings" panose="05000000000000000000" pitchFamily="2" charset="2"/>
              </a:rPr>
              <a:t>Telefonica</a:t>
            </a:r>
            <a:r>
              <a:rPr lang="pt-BR" sz="1400" i="1" dirty="0">
                <a:solidFill>
                  <a:prstClr val="black"/>
                </a:solidFill>
                <a:sym typeface="Wingdings" panose="05000000000000000000" pitchFamily="2" charset="2"/>
              </a:rPr>
              <a:t> como a utilização de um ETL ou Broker de Eventos corporativo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kumimoji="0" lang="pt-BR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8" descr="Limits Icons – Free Vector Download, PNG, SVG, GIF">
            <a:extLst>
              <a:ext uri="{FF2B5EF4-FFF2-40B4-BE49-F238E27FC236}">
                <a16:creationId xmlns:a16="http://schemas.microsoft.com/office/drawing/2014/main" id="{AB6EE79F-8E9D-41C4-92AD-50E0BCF2F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 t="4743" r="3113" b="13130"/>
          <a:stretch/>
        </p:blipFill>
        <p:spPr bwMode="auto">
          <a:xfrm>
            <a:off x="11630214" y="584196"/>
            <a:ext cx="56178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2D212DC-ED83-44A4-84C9-84CA2FF94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4235491"/>
            <a:ext cx="468000" cy="468000"/>
          </a:xfrm>
          <a:prstGeom prst="rect">
            <a:avLst/>
          </a:prstGeom>
        </p:spPr>
      </p:pic>
      <p:pic>
        <p:nvPicPr>
          <p:cNvPr id="2" name="Picture 2" descr="Left Hd Icon - Back Icon Blue Png Transparent PNG - 720x720 - Free Download  on NicePNG">
            <a:hlinkClick r:id="rId6" action="ppaction://hlinksldjump"/>
            <a:extLst>
              <a:ext uri="{FF2B5EF4-FFF2-40B4-BE49-F238E27FC236}">
                <a16:creationId xmlns:a16="http://schemas.microsoft.com/office/drawing/2014/main" id="{ECECA48B-5741-4FE2-A60C-73C2BE0858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t="4656" r="17817" b="18094"/>
          <a:stretch/>
        </p:blipFill>
        <p:spPr bwMode="auto">
          <a:xfrm>
            <a:off x="11785599" y="0"/>
            <a:ext cx="406401" cy="4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7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">
            <a:extLst>
              <a:ext uri="{FF2B5EF4-FFF2-40B4-BE49-F238E27FC236}">
                <a16:creationId xmlns:a16="http://schemas.microsoft.com/office/drawing/2014/main" id="{E35E37C4-1792-4A45-A20C-085B864B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40" y="0"/>
            <a:ext cx="11409785" cy="62851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00B0F0"/>
                </a:solidFill>
              </a:rPr>
              <a:t>API </a:t>
            </a:r>
            <a:r>
              <a:rPr lang="pt-BR" sz="3200" dirty="0" err="1">
                <a:solidFill>
                  <a:srgbClr val="00B0F0"/>
                </a:solidFill>
              </a:rPr>
              <a:t>Request</a:t>
            </a:r>
            <a:r>
              <a:rPr lang="pt-BR" sz="3200" dirty="0">
                <a:solidFill>
                  <a:srgbClr val="00B0F0"/>
                </a:solidFill>
              </a:rPr>
              <a:t> – </a:t>
            </a:r>
            <a:r>
              <a:rPr lang="pt-BR" sz="3200" b="0" i="1" dirty="0" err="1">
                <a:solidFill>
                  <a:srgbClr val="00B0F0"/>
                </a:solidFill>
              </a:rPr>
              <a:t>Call</a:t>
            </a:r>
            <a:r>
              <a:rPr lang="pt-BR" sz="3200" b="0" i="1" dirty="0">
                <a:solidFill>
                  <a:srgbClr val="00B0F0"/>
                </a:solidFill>
              </a:rPr>
              <a:t>-in</a:t>
            </a:r>
            <a:endParaRPr lang="pt-BR" sz="3200" b="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DA1CDE-B9B0-4ED4-B90A-EFA0981FDCDD}"/>
              </a:ext>
            </a:extLst>
          </p:cNvPr>
          <p:cNvSpPr/>
          <p:nvPr/>
        </p:nvSpPr>
        <p:spPr>
          <a:xfrm>
            <a:off x="133814" y="892123"/>
            <a:ext cx="5422924" cy="4355126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rgbClr val="1D6FA9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Definição:</a:t>
            </a:r>
          </a:p>
          <a:p>
            <a:r>
              <a:rPr lang="pt-BR" sz="1400" dirty="0">
                <a:sym typeface="Wingdings" panose="05000000000000000000" pitchFamily="2" charset="2"/>
              </a:rPr>
              <a:t>Utilizado para fluxos síncronos onde a </a:t>
            </a:r>
            <a:r>
              <a:rPr lang="pt-BR" sz="1400" dirty="0" err="1">
                <a:sym typeface="Wingdings" panose="05000000000000000000" pitchFamily="2" charset="2"/>
              </a:rPr>
              <a:t>request</a:t>
            </a:r>
            <a:r>
              <a:rPr lang="pt-BR" sz="1400" dirty="0">
                <a:sym typeface="Wingdings" panose="05000000000000000000" pitchFamily="2" charset="2"/>
              </a:rPr>
              <a:t> parte da </a:t>
            </a:r>
            <a:r>
              <a:rPr lang="pt-BR" sz="1400" dirty="0" err="1">
                <a:sym typeface="Wingdings" panose="05000000000000000000" pitchFamily="2" charset="2"/>
              </a:rPr>
              <a:t>Telefonica</a:t>
            </a:r>
            <a:r>
              <a:rPr lang="pt-BR" sz="1400" dirty="0">
                <a:sym typeface="Wingdings" panose="05000000000000000000" pitchFamily="2" charset="2"/>
              </a:rPr>
              <a:t> para a SFA</a:t>
            </a:r>
          </a:p>
          <a:p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pt-BR" sz="1300" b="1" dirty="0">
                <a:solidFill>
                  <a:prstClr val="black"/>
                </a:solidFill>
                <a:sym typeface="Wingdings" panose="05000000000000000000" pitchFamily="2" charset="2"/>
              </a:rPr>
              <a:t>Características: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SOAP API: serviços padrão da plataforma para </a:t>
            </a:r>
            <a:r>
              <a:rPr lang="pt-BR" sz="1400" dirty="0" err="1">
                <a:solidFill>
                  <a:prstClr val="black"/>
                </a:solidFill>
              </a:rPr>
              <a:t>CRUDs</a:t>
            </a:r>
            <a:endParaRPr lang="pt-BR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REST API: serviços padrão da plataforma para </a:t>
            </a:r>
            <a:r>
              <a:rPr lang="pt-BR" sz="1400" dirty="0" err="1">
                <a:solidFill>
                  <a:prstClr val="black"/>
                </a:solidFill>
              </a:rPr>
              <a:t>CRUDs</a:t>
            </a:r>
            <a:endParaRPr lang="pt-BR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Apex web </a:t>
            </a:r>
            <a:r>
              <a:rPr lang="pt-BR" sz="1400" dirty="0" err="1">
                <a:solidFill>
                  <a:prstClr val="black"/>
                </a:solidFill>
              </a:rPr>
              <a:t>services</a:t>
            </a:r>
            <a:r>
              <a:rPr lang="pt-BR" sz="1400" dirty="0">
                <a:solidFill>
                  <a:prstClr val="black"/>
                </a:solidFill>
              </a:rPr>
              <a:t>: serviços customizados (desenvolvimento) para prover APIs específicas em SOAP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Apex REST </a:t>
            </a:r>
            <a:r>
              <a:rPr lang="pt-BR" sz="1400" dirty="0" err="1">
                <a:solidFill>
                  <a:prstClr val="black"/>
                </a:solidFill>
              </a:rPr>
              <a:t>services</a:t>
            </a:r>
            <a:r>
              <a:rPr lang="pt-BR" sz="1400" dirty="0">
                <a:solidFill>
                  <a:prstClr val="black"/>
                </a:solidFill>
              </a:rPr>
              <a:t>: serviços customizados (desenvolvimento) pelos clientes para prover APIs específicas em REST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prstClr val="black"/>
              </a:solidFill>
            </a:endParaRPr>
          </a:p>
        </p:txBody>
      </p:sp>
      <p:pic>
        <p:nvPicPr>
          <p:cNvPr id="1026" name="Picture 2" descr="Black Solid Icon For Definition, Book And Catalog Stock Vector -  Illustration of database, document: 177078217">
            <a:extLst>
              <a:ext uri="{FF2B5EF4-FFF2-40B4-BE49-F238E27FC236}">
                <a16:creationId xmlns:a16="http://schemas.microsoft.com/office/drawing/2014/main" id="{8376DDBE-771A-40E7-B614-A2E996158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5" t="20513" r="15812" b="21641"/>
          <a:stretch/>
        </p:blipFill>
        <p:spPr bwMode="auto">
          <a:xfrm>
            <a:off x="5312385" y="715185"/>
            <a:ext cx="540000" cy="45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FFED48A-74FF-4B5A-9764-2F92BEC6BA85}"/>
              </a:ext>
            </a:extLst>
          </p:cNvPr>
          <p:cNvSpPr/>
          <p:nvPr/>
        </p:nvSpPr>
        <p:spPr>
          <a:xfrm>
            <a:off x="133813" y="5510861"/>
            <a:ext cx="5422924" cy="1130999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4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defRPr/>
            </a:pPr>
            <a:r>
              <a:rPr lang="pt-BR" sz="1400" b="1" dirty="0">
                <a:solidFill>
                  <a:prstClr val="black"/>
                </a:solidFill>
              </a:rPr>
              <a:t>Caso de uso: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Utilizado para fluxo online e síncrono para pequenos e médios volumes e de alta latência (segundos) entre TLF 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 SFA</a:t>
            </a:r>
            <a:endParaRPr lang="pt-BR" sz="1400" dirty="0">
              <a:solidFill>
                <a:prstClr val="black"/>
              </a:solidFill>
            </a:endParaRPr>
          </a:p>
        </p:txBody>
      </p:sp>
      <p:pic>
        <p:nvPicPr>
          <p:cNvPr id="1030" name="Picture 6" descr="Use Case Text 500*500 transprent Png Free Download - Text, Blue, Line. -  CleanPNG / KissPNG">
            <a:extLst>
              <a:ext uri="{FF2B5EF4-FFF2-40B4-BE49-F238E27FC236}">
                <a16:creationId xmlns:a16="http://schemas.microsoft.com/office/drawing/2014/main" id="{A97CE159-3C17-4953-823A-7CB3135BC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3"/>
          <a:stretch/>
        </p:blipFill>
        <p:spPr bwMode="auto">
          <a:xfrm>
            <a:off x="5233170" y="5284324"/>
            <a:ext cx="540000" cy="48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9D9181F-A7AD-459A-8754-835F366363F3}"/>
              </a:ext>
            </a:extLst>
          </p:cNvPr>
          <p:cNvSpPr/>
          <p:nvPr/>
        </p:nvSpPr>
        <p:spPr>
          <a:xfrm>
            <a:off x="5992837" y="812844"/>
            <a:ext cx="6065347" cy="3338242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Limites:</a:t>
            </a:r>
          </a:p>
          <a:p>
            <a:pPr lvl="0"/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Hard </a:t>
            </a:r>
            <a:r>
              <a:rPr lang="pt-BR" sz="14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O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Salesforce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armazena tokens de acesso e atualização de terceiros com até 10.000 caracteres de comprimento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máximo para cada chamada REST: tamanho máximo para combinação URI (URL + URN) e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headers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é de 16KB</a:t>
            </a:r>
          </a:p>
          <a:p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Soft </a:t>
            </a:r>
            <a:r>
              <a:rPr lang="pt-BR" sz="14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máximo contratado de quantidade de chamadas para </a:t>
            </a:r>
            <a:r>
              <a:rPr lang="pt-BR" sz="1400" i="1" dirty="0" err="1">
                <a:solidFill>
                  <a:prstClr val="black"/>
                </a:solidFill>
                <a:sym typeface="Wingdings" panose="05000000000000000000" pitchFamily="2" charset="2"/>
              </a:rPr>
              <a:t>Callin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(Vivo 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SalesForce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) para B2B: 9MM / 24h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máximo contratado de quantidade de chamadas para </a:t>
            </a:r>
            <a:r>
              <a:rPr lang="pt-BR" sz="1400" i="1" dirty="0" err="1">
                <a:solidFill>
                  <a:prstClr val="black"/>
                </a:solidFill>
                <a:sym typeface="Wingdings" panose="05000000000000000000" pitchFamily="2" charset="2"/>
              </a:rPr>
              <a:t>Callin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(Vivo 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SalesForce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) para B2C: 21MM / 24h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33D098E-ECED-4A87-98FE-1616499D3988}"/>
              </a:ext>
            </a:extLst>
          </p:cNvPr>
          <p:cNvSpPr/>
          <p:nvPr/>
        </p:nvSpPr>
        <p:spPr>
          <a:xfrm>
            <a:off x="5992837" y="4458527"/>
            <a:ext cx="6065347" cy="2215140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Observações:</a:t>
            </a:r>
          </a:p>
          <a:p>
            <a:pPr lvl="0"/>
            <a:r>
              <a:rPr lang="pt-BR" sz="1400" i="1" dirty="0">
                <a:solidFill>
                  <a:prstClr val="black"/>
                </a:solidFill>
                <a:sym typeface="Wingdings" panose="05000000000000000000" pitchFamily="2" charset="2"/>
              </a:rPr>
              <a:t>Uma  alternativa para altas volumetrias seria trazer essa responsabilidade para uma estratégia por parte da </a:t>
            </a:r>
            <a:r>
              <a:rPr lang="pt-BR" sz="1400" i="1" dirty="0" err="1">
                <a:solidFill>
                  <a:prstClr val="black"/>
                </a:solidFill>
                <a:sym typeface="Wingdings" panose="05000000000000000000" pitchFamily="2" charset="2"/>
              </a:rPr>
              <a:t>Telefonica</a:t>
            </a:r>
            <a:r>
              <a:rPr lang="pt-BR" sz="1400" i="1" dirty="0">
                <a:solidFill>
                  <a:prstClr val="black"/>
                </a:solidFill>
                <a:sym typeface="Wingdings" panose="05000000000000000000" pitchFamily="2" charset="2"/>
              </a:rPr>
              <a:t> como a utilização de um ETL ou Broker de Eventos corporativo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kumimoji="0" lang="pt-BR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8" descr="Limits Icons – Free Vector Download, PNG, SVG, GIF">
            <a:extLst>
              <a:ext uri="{FF2B5EF4-FFF2-40B4-BE49-F238E27FC236}">
                <a16:creationId xmlns:a16="http://schemas.microsoft.com/office/drawing/2014/main" id="{AB6EE79F-8E9D-41C4-92AD-50E0BCF2F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 t="4743" r="3113" b="13130"/>
          <a:stretch/>
        </p:blipFill>
        <p:spPr bwMode="auto">
          <a:xfrm>
            <a:off x="11630214" y="584196"/>
            <a:ext cx="56178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2D212DC-ED83-44A4-84C9-84CA2FF94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000" y="4235491"/>
            <a:ext cx="468000" cy="468000"/>
          </a:xfrm>
          <a:prstGeom prst="rect">
            <a:avLst/>
          </a:prstGeom>
        </p:spPr>
      </p:pic>
      <p:pic>
        <p:nvPicPr>
          <p:cNvPr id="11" name="Picture 2" descr="Left Hd Icon - Back Icon Blue Png Transparent PNG - 720x720 - Free Download  on NicePNG">
            <a:hlinkClick r:id="rId6" action="ppaction://hlinksldjump"/>
            <a:extLst>
              <a:ext uri="{FF2B5EF4-FFF2-40B4-BE49-F238E27FC236}">
                <a16:creationId xmlns:a16="http://schemas.microsoft.com/office/drawing/2014/main" id="{37D6DF32-6C66-430E-87EE-F912482A24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t="4656" r="17817" b="18094"/>
          <a:stretch/>
        </p:blipFill>
        <p:spPr bwMode="auto">
          <a:xfrm>
            <a:off x="11785599" y="0"/>
            <a:ext cx="406401" cy="4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2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">
            <a:extLst>
              <a:ext uri="{FF2B5EF4-FFF2-40B4-BE49-F238E27FC236}">
                <a16:creationId xmlns:a16="http://schemas.microsoft.com/office/drawing/2014/main" id="{E35E37C4-1792-4A45-A20C-085B864B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40" y="0"/>
            <a:ext cx="11409785" cy="62851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00B0F0"/>
                </a:solidFill>
              </a:rPr>
              <a:t>Batch Data </a:t>
            </a:r>
            <a:r>
              <a:rPr lang="pt-BR" sz="3200" dirty="0" err="1">
                <a:solidFill>
                  <a:srgbClr val="00B0F0"/>
                </a:solidFill>
              </a:rPr>
              <a:t>Synchronization</a:t>
            </a:r>
            <a:r>
              <a:rPr lang="pt-BR" sz="3200" dirty="0">
                <a:solidFill>
                  <a:srgbClr val="00B0F0"/>
                </a:solidFill>
              </a:rPr>
              <a:t> </a:t>
            </a:r>
            <a:r>
              <a:rPr lang="pt-BR" sz="3200" b="0" dirty="0">
                <a:solidFill>
                  <a:srgbClr val="00B0F0"/>
                </a:solidFill>
              </a:rPr>
              <a:t>– </a:t>
            </a:r>
            <a:r>
              <a:rPr lang="pt-BR" sz="3200" b="0" i="1" dirty="0">
                <a:solidFill>
                  <a:srgbClr val="00B0F0"/>
                </a:solidFill>
              </a:rPr>
              <a:t>Bulk API</a:t>
            </a:r>
            <a:endParaRPr lang="pt-BR" sz="3200" b="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DA1CDE-B9B0-4ED4-B90A-EFA0981FDCDD}"/>
              </a:ext>
            </a:extLst>
          </p:cNvPr>
          <p:cNvSpPr/>
          <p:nvPr/>
        </p:nvSpPr>
        <p:spPr>
          <a:xfrm>
            <a:off x="133814" y="892124"/>
            <a:ext cx="5962185" cy="2536876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rgbClr val="1D6FA9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Definição:</a:t>
            </a:r>
          </a:p>
          <a:p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pt-BR" sz="1400" dirty="0">
                <a:solidFill>
                  <a:prstClr val="black"/>
                </a:solidFill>
              </a:rPr>
              <a:t>API REST para fazer carga de grandes volumes de dados </a:t>
            </a:r>
            <a:r>
              <a:rPr lang="pt-BR" sz="1400" dirty="0" err="1">
                <a:sym typeface="Wingdings" panose="05000000000000000000" pitchFamily="2" charset="2"/>
              </a:rPr>
              <a:t>request</a:t>
            </a:r>
            <a:r>
              <a:rPr lang="pt-BR" sz="1400" dirty="0">
                <a:sym typeface="Wingdings" panose="05000000000000000000" pitchFamily="2" charset="2"/>
              </a:rPr>
              <a:t> parte da </a:t>
            </a:r>
            <a:r>
              <a:rPr lang="pt-BR" sz="1400" dirty="0" err="1">
                <a:sym typeface="Wingdings" panose="05000000000000000000" pitchFamily="2" charset="2"/>
              </a:rPr>
              <a:t>Telefonica</a:t>
            </a:r>
            <a:r>
              <a:rPr lang="pt-BR" sz="1400" dirty="0">
                <a:sym typeface="Wingdings" panose="05000000000000000000" pitchFamily="2" charset="2"/>
              </a:rPr>
              <a:t> para a SFA</a:t>
            </a:r>
          </a:p>
          <a:p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pt-BR" sz="1300" b="1" dirty="0">
                <a:solidFill>
                  <a:prstClr val="black"/>
                </a:solidFill>
                <a:sym typeface="Wingdings" panose="05000000000000000000" pitchFamily="2" charset="2"/>
              </a:rPr>
              <a:t>Características: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prstClr val="black"/>
                </a:solidFill>
              </a:rPr>
              <a:t>100% assíncrona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300" dirty="0" err="1">
                <a:solidFill>
                  <a:prstClr val="black"/>
                </a:solidFill>
              </a:rPr>
              <a:t>Polling</a:t>
            </a:r>
            <a:r>
              <a:rPr lang="pt-BR" sz="1300" dirty="0">
                <a:solidFill>
                  <a:prstClr val="black"/>
                </a:solidFill>
              </a:rPr>
              <a:t> para “</a:t>
            </a:r>
            <a:r>
              <a:rPr lang="pt-BR" sz="1300" dirty="0" err="1">
                <a:solidFill>
                  <a:prstClr val="black"/>
                </a:solidFill>
              </a:rPr>
              <a:t>check</a:t>
            </a:r>
            <a:r>
              <a:rPr lang="pt-BR" sz="1300" dirty="0">
                <a:solidFill>
                  <a:prstClr val="black"/>
                </a:solidFill>
              </a:rPr>
              <a:t> </a:t>
            </a:r>
            <a:r>
              <a:rPr lang="pt-BR" sz="1300" dirty="0" err="1">
                <a:solidFill>
                  <a:prstClr val="black"/>
                </a:solidFill>
              </a:rPr>
              <a:t>back</a:t>
            </a:r>
            <a:r>
              <a:rPr lang="pt-BR" sz="1300" dirty="0">
                <a:solidFill>
                  <a:prstClr val="black"/>
                </a:solidFill>
              </a:rPr>
              <a:t>” - verificar se os resultados estão prontos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prstClr val="black"/>
                </a:solidFill>
              </a:rPr>
              <a:t>Permite CRUD (</a:t>
            </a:r>
            <a:r>
              <a:rPr lang="pt-BR" sz="1300" dirty="0" err="1">
                <a:solidFill>
                  <a:prstClr val="black"/>
                </a:solidFill>
              </a:rPr>
              <a:t>create</a:t>
            </a:r>
            <a:r>
              <a:rPr lang="pt-BR" sz="1300" dirty="0">
                <a:solidFill>
                  <a:prstClr val="black"/>
                </a:solidFill>
              </a:rPr>
              <a:t>, </a:t>
            </a:r>
            <a:r>
              <a:rPr lang="pt-BR" sz="1300" dirty="0" err="1">
                <a:solidFill>
                  <a:prstClr val="black"/>
                </a:solidFill>
              </a:rPr>
              <a:t>read</a:t>
            </a:r>
            <a:r>
              <a:rPr lang="pt-BR" sz="1300" dirty="0">
                <a:solidFill>
                  <a:prstClr val="black"/>
                </a:solidFill>
              </a:rPr>
              <a:t>, update </a:t>
            </a:r>
            <a:r>
              <a:rPr lang="pt-BR" sz="1300" dirty="0" err="1">
                <a:solidFill>
                  <a:prstClr val="black"/>
                </a:solidFill>
              </a:rPr>
              <a:t>and</a:t>
            </a:r>
            <a:r>
              <a:rPr lang="pt-BR" sz="1300" dirty="0">
                <a:solidFill>
                  <a:prstClr val="black"/>
                </a:solidFill>
              </a:rPr>
              <a:t> delete)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prstClr val="black"/>
                </a:solidFill>
              </a:rPr>
              <a:t>Possibilita fazer query para extração de dados</a:t>
            </a:r>
          </a:p>
          <a:p>
            <a:pPr lvl="0">
              <a:defRPr/>
            </a:pPr>
            <a:endParaRPr kumimoji="0" lang="pt-BR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Black Solid Icon For Definition, Book And Catalog Stock Vector -  Illustration of database, document: 177078217">
            <a:extLst>
              <a:ext uri="{FF2B5EF4-FFF2-40B4-BE49-F238E27FC236}">
                <a16:creationId xmlns:a16="http://schemas.microsoft.com/office/drawing/2014/main" id="{8376DDBE-771A-40E7-B614-A2E996158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5" t="20513" r="15812" b="21641"/>
          <a:stretch/>
        </p:blipFill>
        <p:spPr bwMode="auto">
          <a:xfrm>
            <a:off x="5825999" y="727719"/>
            <a:ext cx="540000" cy="45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FFED48A-74FF-4B5A-9764-2F92BEC6BA85}"/>
              </a:ext>
            </a:extLst>
          </p:cNvPr>
          <p:cNvSpPr/>
          <p:nvPr/>
        </p:nvSpPr>
        <p:spPr>
          <a:xfrm>
            <a:off x="133814" y="3953022"/>
            <a:ext cx="5901576" cy="2688838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4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defRPr/>
            </a:pPr>
            <a:r>
              <a:rPr lang="pt-BR" sz="1400" b="1" dirty="0">
                <a:solidFill>
                  <a:prstClr val="black"/>
                </a:solidFill>
              </a:rPr>
              <a:t>Caso de uso: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Recomendado sempre usar ferramentas/</a:t>
            </a:r>
            <a:r>
              <a:rPr lang="pt-BR" sz="1400" dirty="0" err="1">
                <a:solidFill>
                  <a:prstClr val="black"/>
                </a:solidFill>
              </a:rPr>
              <a:t>clients</a:t>
            </a:r>
            <a:r>
              <a:rPr lang="pt-BR" sz="1400" dirty="0">
                <a:solidFill>
                  <a:prstClr val="black"/>
                </a:solidFill>
              </a:rPr>
              <a:t> que possuem conectores para Bulk API SFA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Cargas de dados onde a baixa latência não seja um requisito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Necessidade acima de 10.000 registros usar Bulk API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Cargas em lote (batch)</a:t>
            </a:r>
          </a:p>
          <a:p>
            <a:pPr>
              <a:defRPr/>
            </a:pPr>
            <a:r>
              <a:rPr lang="pt-BR" sz="1400" i="1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Recomendação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: Via de regra os </a:t>
            </a:r>
            <a:r>
              <a:rPr lang="pt-BR" sz="1400" dirty="0" err="1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Clients</a:t>
            </a:r>
            <a:r>
              <a:rPr lang="pt-BR" sz="1400" dirty="0">
                <a:solidFill>
                  <a:prstClr val="black"/>
                </a:solidFill>
                <a:latin typeface="Calibri" panose="020F0502020204030204"/>
                <a:sym typeface="Wingdings" panose="05000000000000000000" pitchFamily="2" charset="2"/>
              </a:rPr>
              <a:t>/Ferramentas já possuem conectores para Bulk API (SFA), e como tal já implementam de forma transparente para o usuário a divisão (n° registros/arquivos)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pt-BR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Use Case Text 500*500 transprent Png Free Download - Text, Blue, Line. -  CleanPNG / KissPNG">
            <a:extLst>
              <a:ext uri="{FF2B5EF4-FFF2-40B4-BE49-F238E27FC236}">
                <a16:creationId xmlns:a16="http://schemas.microsoft.com/office/drawing/2014/main" id="{A97CE159-3C17-4953-823A-7CB3135BC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3"/>
          <a:stretch/>
        </p:blipFill>
        <p:spPr bwMode="auto">
          <a:xfrm>
            <a:off x="5677909" y="3721631"/>
            <a:ext cx="540000" cy="48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9D9181F-A7AD-459A-8754-835F366363F3}"/>
              </a:ext>
            </a:extLst>
          </p:cNvPr>
          <p:cNvSpPr/>
          <p:nvPr/>
        </p:nvSpPr>
        <p:spPr>
          <a:xfrm>
            <a:off x="6471138" y="892124"/>
            <a:ext cx="5587046" cy="3404754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300" b="1" u="sng" dirty="0">
                <a:solidFill>
                  <a:prstClr val="black"/>
                </a:solidFill>
                <a:sym typeface="Wingdings" panose="05000000000000000000" pitchFamily="2" charset="2"/>
              </a:rPr>
              <a:t>Bulk API 1.0</a:t>
            </a:r>
          </a:p>
          <a:p>
            <a:pPr lvl="0"/>
            <a:r>
              <a:rPr lang="pt-BR" sz="1300" b="1" dirty="0">
                <a:solidFill>
                  <a:prstClr val="black"/>
                </a:solidFill>
                <a:sym typeface="Wingdings" panose="05000000000000000000" pitchFamily="2" charset="2"/>
              </a:rPr>
              <a:t>Limites:</a:t>
            </a:r>
          </a:p>
          <a:p>
            <a:pPr lvl="0"/>
            <a:r>
              <a:rPr lang="pt-BR" sz="1300" u="sng" dirty="0">
                <a:solidFill>
                  <a:prstClr val="black"/>
                </a:solidFill>
                <a:sym typeface="Wingdings" panose="05000000000000000000" pitchFamily="2" charset="2"/>
              </a:rPr>
              <a:t>Hard </a:t>
            </a:r>
            <a:r>
              <a:rPr lang="pt-BR" sz="13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3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Tipos de arquivos permitido para carga são CSV / XML / JSON, e não podem ultrapassar mais que 10MB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Um arquivo pode conter no máximo 10.000 registros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O cliente é responsável por fazer a divisão dos dados por arquivos (n° registros por arquivo)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Pode enviar até 10.000 arquivos por período contínuo de 24 horas;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Não pode criar um processo batch que levará mais que 24 horas para finalizar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Somente para envio de dados para a </a:t>
            </a:r>
            <a:r>
              <a:rPr lang="pt-BR" sz="1300" dirty="0" err="1">
                <a:solidFill>
                  <a:prstClr val="black"/>
                </a:solidFill>
                <a:sym typeface="Wingdings" panose="05000000000000000000" pitchFamily="2" charset="2"/>
              </a:rPr>
              <a:t>SalesForce</a:t>
            </a: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 (unidirecional) – </a:t>
            </a:r>
            <a:r>
              <a:rPr lang="pt-BR" sz="1300" dirty="0" err="1">
                <a:solidFill>
                  <a:prstClr val="black"/>
                </a:solidFill>
                <a:sym typeface="Wingdings" panose="05000000000000000000" pitchFamily="2" charset="2"/>
              </a:rPr>
              <a:t>Client</a:t>
            </a: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  </a:t>
            </a:r>
            <a:r>
              <a:rPr lang="pt-BR" sz="1300" dirty="0" err="1">
                <a:solidFill>
                  <a:prstClr val="black"/>
                </a:solidFill>
                <a:sym typeface="Wingdings" panose="05000000000000000000" pitchFamily="2" charset="2"/>
              </a:rPr>
              <a:t>Provider</a:t>
            </a:r>
            <a:endParaRPr lang="pt-BR" sz="1300" dirty="0">
              <a:solidFill>
                <a:prstClr val="black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33D098E-ECED-4A87-98FE-1616499D3988}"/>
              </a:ext>
            </a:extLst>
          </p:cNvPr>
          <p:cNvSpPr/>
          <p:nvPr/>
        </p:nvSpPr>
        <p:spPr>
          <a:xfrm>
            <a:off x="6471138" y="4515729"/>
            <a:ext cx="5587046" cy="2157937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300" b="1" u="sng" dirty="0">
                <a:solidFill>
                  <a:prstClr val="black"/>
                </a:solidFill>
                <a:sym typeface="Wingdings" panose="05000000000000000000" pitchFamily="2" charset="2"/>
              </a:rPr>
              <a:t>Bulk API 2.0</a:t>
            </a:r>
          </a:p>
          <a:p>
            <a:pPr lvl="0"/>
            <a:r>
              <a:rPr lang="pt-BR" sz="1300" b="1" dirty="0">
                <a:solidFill>
                  <a:prstClr val="black"/>
                </a:solidFill>
                <a:sym typeface="Wingdings" panose="05000000000000000000" pitchFamily="2" charset="2"/>
              </a:rPr>
              <a:t>Limites:</a:t>
            </a:r>
          </a:p>
          <a:p>
            <a:r>
              <a:rPr lang="pt-BR" sz="1300" u="sng" dirty="0">
                <a:solidFill>
                  <a:prstClr val="black"/>
                </a:solidFill>
                <a:sym typeface="Wingdings" panose="05000000000000000000" pitchFamily="2" charset="2"/>
              </a:rPr>
              <a:t>Hard </a:t>
            </a:r>
            <a:r>
              <a:rPr lang="pt-BR" sz="13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3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  <a:endParaRPr lang="pt-BR" sz="1300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Tipo de arquivo permitido para carga </a:t>
            </a:r>
            <a:r>
              <a:rPr lang="pt-BR" sz="1300" u="sng" dirty="0">
                <a:solidFill>
                  <a:prstClr val="black"/>
                </a:solidFill>
                <a:sym typeface="Wingdings" panose="05000000000000000000" pitchFamily="2" charset="2"/>
              </a:rPr>
              <a:t>somente CSV</a:t>
            </a: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. (XML e JSON </a:t>
            </a:r>
            <a:r>
              <a:rPr lang="pt-BR" sz="1300" dirty="0" err="1">
                <a:solidFill>
                  <a:prstClr val="black"/>
                </a:solidFill>
                <a:sym typeface="Wingdings" panose="05000000000000000000" pitchFamily="2" charset="2"/>
              </a:rPr>
              <a:t>roadmap</a:t>
            </a: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A divisão dos dados por arquivos é feita automaticamente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O limite é 100 milhões de registros dentro do período de 24 horas para todo plataforma da SFA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Somente para envio de dados para a </a:t>
            </a:r>
            <a:r>
              <a:rPr lang="pt-BR" sz="1300" dirty="0" err="1">
                <a:solidFill>
                  <a:prstClr val="black"/>
                </a:solidFill>
                <a:sym typeface="Wingdings" panose="05000000000000000000" pitchFamily="2" charset="2"/>
              </a:rPr>
              <a:t>SalesForce</a:t>
            </a: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 (unidirecional) – </a:t>
            </a:r>
            <a:r>
              <a:rPr lang="pt-BR" sz="1300" dirty="0" err="1">
                <a:solidFill>
                  <a:prstClr val="black"/>
                </a:solidFill>
                <a:sym typeface="Wingdings" panose="05000000000000000000" pitchFamily="2" charset="2"/>
              </a:rPr>
              <a:t>Client</a:t>
            </a:r>
            <a:r>
              <a:rPr lang="pt-BR" sz="1300" dirty="0">
                <a:solidFill>
                  <a:prstClr val="black"/>
                </a:solidFill>
                <a:sym typeface="Wingdings" panose="05000000000000000000" pitchFamily="2" charset="2"/>
              </a:rPr>
              <a:t>  </a:t>
            </a:r>
            <a:r>
              <a:rPr lang="pt-BR" sz="1300" dirty="0" err="1">
                <a:solidFill>
                  <a:prstClr val="black"/>
                </a:solidFill>
                <a:sym typeface="Wingdings" panose="05000000000000000000" pitchFamily="2" charset="2"/>
              </a:rPr>
              <a:t>Provider</a:t>
            </a:r>
            <a:endParaRPr kumimoji="0" lang="pt-BR" sz="13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8" descr="Limits Icons – Free Vector Download, PNG, SVG, GIF">
            <a:extLst>
              <a:ext uri="{FF2B5EF4-FFF2-40B4-BE49-F238E27FC236}">
                <a16:creationId xmlns:a16="http://schemas.microsoft.com/office/drawing/2014/main" id="{AB6EE79F-8E9D-41C4-92AD-50E0BCF2F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 t="4743" r="3113" b="13130"/>
          <a:stretch/>
        </p:blipFill>
        <p:spPr bwMode="auto">
          <a:xfrm>
            <a:off x="11549221" y="582873"/>
            <a:ext cx="56178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Limits Icons – Free Vector Download, PNG, SVG, GIF">
            <a:extLst>
              <a:ext uri="{FF2B5EF4-FFF2-40B4-BE49-F238E27FC236}">
                <a16:creationId xmlns:a16="http://schemas.microsoft.com/office/drawing/2014/main" id="{A247B50C-CF2B-4A20-9470-A20BF508B2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 t="4743" r="3113" b="13130"/>
          <a:stretch/>
        </p:blipFill>
        <p:spPr bwMode="auto">
          <a:xfrm>
            <a:off x="11589908" y="4245730"/>
            <a:ext cx="56178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Left Hd Icon - Back Icon Blue Png Transparent PNG - 720x720 - Free Download  on NicePNG">
            <a:hlinkClick r:id="rId5" action="ppaction://hlinksldjump"/>
            <a:extLst>
              <a:ext uri="{FF2B5EF4-FFF2-40B4-BE49-F238E27FC236}">
                <a16:creationId xmlns:a16="http://schemas.microsoft.com/office/drawing/2014/main" id="{4F203A67-E5D3-49C8-88D6-D334D0FBE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t="4656" r="17817" b="18094"/>
          <a:stretch/>
        </p:blipFill>
        <p:spPr bwMode="auto">
          <a:xfrm>
            <a:off x="11785599" y="0"/>
            <a:ext cx="406401" cy="4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0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">
            <a:extLst>
              <a:ext uri="{FF2B5EF4-FFF2-40B4-BE49-F238E27FC236}">
                <a16:creationId xmlns:a16="http://schemas.microsoft.com/office/drawing/2014/main" id="{E35E37C4-1792-4A45-A20C-085B864B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40" y="0"/>
            <a:ext cx="11409785" cy="62851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00B0F0"/>
                </a:solidFill>
              </a:rPr>
              <a:t>Streaming API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DA1CDE-B9B0-4ED4-B90A-EFA0981FDCDD}"/>
              </a:ext>
            </a:extLst>
          </p:cNvPr>
          <p:cNvSpPr/>
          <p:nvPr/>
        </p:nvSpPr>
        <p:spPr>
          <a:xfrm>
            <a:off x="133815" y="892123"/>
            <a:ext cx="11864410" cy="3912105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rgbClr val="1D6FA9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Definição:</a:t>
            </a:r>
          </a:p>
          <a:p>
            <a:r>
              <a:rPr lang="pt-BR" sz="1400" dirty="0">
                <a:solidFill>
                  <a:prstClr val="black"/>
                </a:solidFill>
              </a:rPr>
              <a:t>Permite o streaming de eventos usando a tecnologia </a:t>
            </a:r>
            <a:r>
              <a:rPr lang="pt-BR" sz="1400" dirty="0" err="1">
                <a:solidFill>
                  <a:prstClr val="black"/>
                </a:solidFill>
              </a:rPr>
              <a:t>push</a:t>
            </a:r>
            <a:r>
              <a:rPr lang="pt-BR" sz="1400" dirty="0">
                <a:solidFill>
                  <a:prstClr val="black"/>
                </a:solidFill>
              </a:rPr>
              <a:t> e fornece um mecanismo de assinatura para receber eventos quase em tempo real.</a:t>
            </a:r>
          </a:p>
          <a:p>
            <a:r>
              <a:rPr lang="pt-BR" sz="1400" dirty="0">
                <a:solidFill>
                  <a:prstClr val="black"/>
                </a:solidFill>
              </a:rPr>
              <a:t>Frequentemente usado 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</a:rPr>
              <a:t>Para reduzir o número de solicitações dentro de uma transação que não retornam dados ao cliente</a:t>
            </a:r>
          </a:p>
          <a:p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pt-BR" sz="1300" b="1" dirty="0">
                <a:solidFill>
                  <a:prstClr val="black"/>
                </a:solidFill>
                <a:sym typeface="Wingdings" panose="05000000000000000000" pitchFamily="2" charset="2"/>
              </a:rPr>
              <a:t>Características: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100% assíncrona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Necessidade de </a:t>
            </a:r>
            <a:r>
              <a:rPr lang="pt-BR" sz="1400" dirty="0" err="1">
                <a:solidFill>
                  <a:prstClr val="black"/>
                </a:solidFill>
              </a:rPr>
              <a:t>pooling</a:t>
            </a:r>
            <a:r>
              <a:rPr lang="pt-BR" sz="1400" dirty="0">
                <a:solidFill>
                  <a:prstClr val="black"/>
                </a:solidFill>
              </a:rPr>
              <a:t> constante na plataforma da SFA (“</a:t>
            </a:r>
            <a:r>
              <a:rPr lang="pt-BR" sz="1400" dirty="0" err="1">
                <a:solidFill>
                  <a:prstClr val="black"/>
                </a:solidFill>
              </a:rPr>
              <a:t>check</a:t>
            </a:r>
            <a:r>
              <a:rPr lang="pt-BR" sz="1400" dirty="0">
                <a:solidFill>
                  <a:prstClr val="black"/>
                </a:solidFill>
              </a:rPr>
              <a:t> </a:t>
            </a:r>
            <a:r>
              <a:rPr lang="pt-BR" sz="1400" dirty="0" err="1">
                <a:solidFill>
                  <a:prstClr val="black"/>
                </a:solidFill>
              </a:rPr>
              <a:t>back</a:t>
            </a:r>
            <a:r>
              <a:rPr lang="pt-BR" sz="1400" dirty="0">
                <a:solidFill>
                  <a:prstClr val="black"/>
                </a:solidFill>
              </a:rPr>
              <a:t>” - verificar se há evento disponível)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Solução para comunicação em </a:t>
            </a:r>
            <a:r>
              <a:rPr lang="pt-BR" sz="1400" dirty="0" err="1">
                <a:solidFill>
                  <a:prstClr val="black"/>
                </a:solidFill>
              </a:rPr>
              <a:t>near</a:t>
            </a:r>
            <a:r>
              <a:rPr lang="pt-BR" sz="1400" dirty="0">
                <a:solidFill>
                  <a:prstClr val="black"/>
                </a:solidFill>
              </a:rPr>
              <a:t> real time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Obrigatório o uso de </a:t>
            </a:r>
            <a:r>
              <a:rPr lang="pt-BR" sz="1400" b="1" dirty="0" err="1">
                <a:solidFill>
                  <a:prstClr val="black"/>
                </a:solidFill>
              </a:rPr>
              <a:t>CometD</a:t>
            </a:r>
            <a:r>
              <a:rPr lang="pt-BR" sz="1400" dirty="0">
                <a:solidFill>
                  <a:prstClr val="black"/>
                </a:solidFill>
              </a:rPr>
              <a:t> (protocolo </a:t>
            </a:r>
            <a:r>
              <a:rPr lang="pt-BR" sz="1400" dirty="0" err="1">
                <a:solidFill>
                  <a:prstClr val="black"/>
                </a:solidFill>
              </a:rPr>
              <a:t>Bayuex</a:t>
            </a:r>
            <a:r>
              <a:rPr lang="pt-BR" sz="14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A solução apresenta os seguintes tipos de eventos (</a:t>
            </a:r>
            <a:r>
              <a:rPr lang="pt-BR" sz="1400" dirty="0" err="1">
                <a:solidFill>
                  <a:prstClr val="black"/>
                </a:solidFill>
              </a:rPr>
              <a:t>Features</a:t>
            </a:r>
            <a:r>
              <a:rPr lang="pt-BR" sz="1400" dirty="0">
                <a:solidFill>
                  <a:prstClr val="black"/>
                </a:solidFill>
              </a:rPr>
              <a:t>):</a:t>
            </a:r>
          </a:p>
          <a:p>
            <a:pPr lvl="1">
              <a:defRPr/>
            </a:pPr>
            <a:r>
              <a:rPr lang="pt-BR" sz="1400" b="1" dirty="0">
                <a:solidFill>
                  <a:prstClr val="black"/>
                </a:solidFill>
              </a:rPr>
              <a:t>•	</a:t>
            </a:r>
            <a:r>
              <a:rPr lang="pt-BR" sz="1400" b="1" dirty="0" err="1">
                <a:solidFill>
                  <a:prstClr val="black"/>
                </a:solidFill>
              </a:rPr>
              <a:t>PushTopic</a:t>
            </a:r>
            <a:r>
              <a:rPr lang="pt-BR" sz="1400" b="1" dirty="0">
                <a:solidFill>
                  <a:prstClr val="black"/>
                </a:solidFill>
              </a:rPr>
              <a:t> </a:t>
            </a:r>
            <a:r>
              <a:rPr lang="pt-BR" sz="1400" b="1" dirty="0" err="1">
                <a:solidFill>
                  <a:prstClr val="black"/>
                </a:solidFill>
              </a:rPr>
              <a:t>Event</a:t>
            </a:r>
            <a:endParaRPr lang="pt-BR" sz="1400" b="1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pt-BR" sz="1400" b="1" dirty="0">
                <a:solidFill>
                  <a:prstClr val="black"/>
                </a:solidFill>
              </a:rPr>
              <a:t>•	</a:t>
            </a:r>
            <a:r>
              <a:rPr lang="pt-BR" sz="1400" b="1" dirty="0" err="1">
                <a:solidFill>
                  <a:prstClr val="black"/>
                </a:solidFill>
              </a:rPr>
              <a:t>Change</a:t>
            </a:r>
            <a:r>
              <a:rPr lang="pt-BR" sz="1400" b="1" dirty="0">
                <a:solidFill>
                  <a:prstClr val="black"/>
                </a:solidFill>
              </a:rPr>
              <a:t> Data Capture </a:t>
            </a:r>
            <a:r>
              <a:rPr lang="pt-BR" sz="1400" b="1" dirty="0" err="1">
                <a:solidFill>
                  <a:prstClr val="black"/>
                </a:solidFill>
              </a:rPr>
              <a:t>Event</a:t>
            </a:r>
            <a:endParaRPr lang="pt-BR" sz="1400" b="1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pt-BR" sz="1400" b="1" dirty="0">
                <a:solidFill>
                  <a:prstClr val="black"/>
                </a:solidFill>
              </a:rPr>
              <a:t>•	Platform </a:t>
            </a:r>
            <a:r>
              <a:rPr lang="pt-BR" sz="1400" b="1" dirty="0" err="1">
                <a:solidFill>
                  <a:prstClr val="black"/>
                </a:solidFill>
              </a:rPr>
              <a:t>Event</a:t>
            </a:r>
            <a:r>
              <a:rPr lang="pt-BR" sz="1400" b="1" dirty="0">
                <a:solidFill>
                  <a:prstClr val="black"/>
                </a:solidFill>
              </a:rPr>
              <a:t> / </a:t>
            </a:r>
            <a:r>
              <a:rPr lang="pt-BR" sz="1400" b="1" dirty="0" err="1">
                <a:solidFill>
                  <a:prstClr val="black"/>
                </a:solidFill>
              </a:rPr>
              <a:t>Generic</a:t>
            </a:r>
            <a:r>
              <a:rPr lang="pt-BR" sz="1400" b="1" dirty="0">
                <a:solidFill>
                  <a:prstClr val="black"/>
                </a:solidFill>
              </a:rPr>
              <a:t> </a:t>
            </a:r>
            <a:r>
              <a:rPr lang="pt-BR" sz="1400" b="1" dirty="0" err="1">
                <a:solidFill>
                  <a:prstClr val="black"/>
                </a:solidFill>
              </a:rPr>
              <a:t>Event</a:t>
            </a:r>
            <a:r>
              <a:rPr lang="pt-BR" sz="1400" b="1" dirty="0">
                <a:solidFill>
                  <a:prstClr val="black"/>
                </a:solidFill>
              </a:rPr>
              <a:t> (High Volume Platform </a:t>
            </a:r>
            <a:r>
              <a:rPr lang="pt-BR" sz="1400" b="1" dirty="0" err="1">
                <a:solidFill>
                  <a:prstClr val="black"/>
                </a:solidFill>
              </a:rPr>
              <a:t>Event</a:t>
            </a:r>
            <a:r>
              <a:rPr lang="pt-BR" sz="1400" b="1" dirty="0">
                <a:solidFill>
                  <a:prstClr val="black"/>
                </a:solidFill>
              </a:rPr>
              <a:t> – HVPE)</a:t>
            </a:r>
          </a:p>
          <a:p>
            <a:pPr>
              <a:defRPr/>
            </a:pPr>
            <a:endParaRPr lang="pt-BR" sz="1300" dirty="0">
              <a:solidFill>
                <a:prstClr val="black"/>
              </a:solidFill>
            </a:endParaRPr>
          </a:p>
        </p:txBody>
      </p:sp>
      <p:pic>
        <p:nvPicPr>
          <p:cNvPr id="1026" name="Picture 2" descr="Black Solid Icon For Definition, Book And Catalog Stock Vector -  Illustration of database, document: 177078217">
            <a:extLst>
              <a:ext uri="{FF2B5EF4-FFF2-40B4-BE49-F238E27FC236}">
                <a16:creationId xmlns:a16="http://schemas.microsoft.com/office/drawing/2014/main" id="{8376DDBE-771A-40E7-B614-A2E996158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5" t="20513" r="15812" b="21641"/>
          <a:stretch/>
        </p:blipFill>
        <p:spPr bwMode="auto">
          <a:xfrm>
            <a:off x="11518185" y="693321"/>
            <a:ext cx="540000" cy="45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71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">
            <a:extLst>
              <a:ext uri="{FF2B5EF4-FFF2-40B4-BE49-F238E27FC236}">
                <a16:creationId xmlns:a16="http://schemas.microsoft.com/office/drawing/2014/main" id="{E35E37C4-1792-4A45-A20C-085B864B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440" y="0"/>
            <a:ext cx="11409785" cy="62851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00B0F0"/>
                </a:solidFill>
              </a:rPr>
              <a:t>Streaming API </a:t>
            </a:r>
            <a:r>
              <a:rPr lang="pt-BR" sz="3200" b="0" i="1" dirty="0" err="1">
                <a:solidFill>
                  <a:srgbClr val="00B0F0"/>
                </a:solidFill>
              </a:rPr>
              <a:t>Feature</a:t>
            </a:r>
            <a:r>
              <a:rPr lang="pt-BR" sz="3200" b="0" i="1" dirty="0">
                <a:solidFill>
                  <a:srgbClr val="00B0F0"/>
                </a:solidFill>
              </a:rPr>
              <a:t>: </a:t>
            </a:r>
            <a:r>
              <a:rPr lang="pt-BR" sz="3200" b="0" i="1" dirty="0" err="1">
                <a:solidFill>
                  <a:srgbClr val="00B0F0"/>
                </a:solidFill>
              </a:rPr>
              <a:t>Push</a:t>
            </a:r>
            <a:r>
              <a:rPr lang="pt-BR" sz="3200" b="0" i="1" dirty="0">
                <a:solidFill>
                  <a:srgbClr val="00B0F0"/>
                </a:solidFill>
              </a:rPr>
              <a:t> </a:t>
            </a:r>
            <a:r>
              <a:rPr lang="pt-BR" sz="3200" b="0" i="1" dirty="0" err="1">
                <a:solidFill>
                  <a:srgbClr val="00B0F0"/>
                </a:solidFill>
              </a:rPr>
              <a:t>Topic</a:t>
            </a:r>
            <a:r>
              <a:rPr lang="pt-BR" sz="3200" b="0" i="1" dirty="0">
                <a:solidFill>
                  <a:srgbClr val="00B0F0"/>
                </a:solidFill>
              </a:rPr>
              <a:t> </a:t>
            </a:r>
            <a:r>
              <a:rPr lang="pt-BR" sz="3200" b="0" i="1" dirty="0" err="1">
                <a:solidFill>
                  <a:srgbClr val="00B0F0"/>
                </a:solidFill>
              </a:rPr>
              <a:t>Event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DA1CDE-B9B0-4ED4-B90A-EFA0981FDCDD}"/>
              </a:ext>
            </a:extLst>
          </p:cNvPr>
          <p:cNvSpPr/>
          <p:nvPr/>
        </p:nvSpPr>
        <p:spPr>
          <a:xfrm>
            <a:off x="133815" y="892124"/>
            <a:ext cx="5352586" cy="3258962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rgbClr val="1D6FA9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Definição:</a:t>
            </a:r>
          </a:p>
          <a:p>
            <a:r>
              <a:rPr lang="pt-BR" sz="1400" dirty="0">
                <a:solidFill>
                  <a:prstClr val="black"/>
                </a:solidFill>
              </a:rPr>
              <a:t>Consulta interna da </a:t>
            </a:r>
            <a:r>
              <a:rPr lang="pt-BR" sz="1400" dirty="0" err="1">
                <a:solidFill>
                  <a:prstClr val="black"/>
                </a:solidFill>
              </a:rPr>
              <a:t>SalesForce</a:t>
            </a:r>
            <a:r>
              <a:rPr lang="pt-BR" sz="1400" dirty="0">
                <a:solidFill>
                  <a:prstClr val="black"/>
                </a:solidFill>
              </a:rPr>
              <a:t> que envolve apenas um objeto</a:t>
            </a:r>
          </a:p>
          <a:p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pt-BR" sz="1300" b="1" dirty="0">
                <a:solidFill>
                  <a:prstClr val="black"/>
                </a:solidFill>
                <a:sym typeface="Wingdings" panose="05000000000000000000" pitchFamily="2" charset="2"/>
              </a:rPr>
              <a:t>Características: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100% assíncrona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Solução para comunicação em </a:t>
            </a:r>
            <a:r>
              <a:rPr lang="pt-BR" sz="1400" dirty="0" err="1">
                <a:solidFill>
                  <a:prstClr val="black"/>
                </a:solidFill>
              </a:rPr>
              <a:t>near</a:t>
            </a:r>
            <a:r>
              <a:rPr lang="pt-BR" sz="1400" dirty="0">
                <a:solidFill>
                  <a:prstClr val="black"/>
                </a:solidFill>
              </a:rPr>
              <a:t> real time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Publica para um broker de eventos da SFA e não acessível pelos clientes da plataforma, sempre expõe  via API REST (</a:t>
            </a:r>
            <a:r>
              <a:rPr lang="pt-BR" sz="1400" b="1" dirty="0" err="1">
                <a:solidFill>
                  <a:prstClr val="black"/>
                </a:solidFill>
              </a:rPr>
              <a:t>CometD</a:t>
            </a:r>
            <a:r>
              <a:rPr lang="pt-BR" sz="14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prstClr val="black"/>
              </a:solidFill>
            </a:endParaRPr>
          </a:p>
          <a:p>
            <a:pPr>
              <a:defRPr/>
            </a:pPr>
            <a:endParaRPr lang="pt-BR" sz="1300" dirty="0">
              <a:solidFill>
                <a:prstClr val="black"/>
              </a:solidFill>
            </a:endParaRPr>
          </a:p>
        </p:txBody>
      </p:sp>
      <p:pic>
        <p:nvPicPr>
          <p:cNvPr id="1026" name="Picture 2" descr="Black Solid Icon For Definition, Book And Catalog Stock Vector -  Illustration of database, document: 177078217">
            <a:extLst>
              <a:ext uri="{FF2B5EF4-FFF2-40B4-BE49-F238E27FC236}">
                <a16:creationId xmlns:a16="http://schemas.microsoft.com/office/drawing/2014/main" id="{8376DDBE-771A-40E7-B614-A2E996158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5" t="20513" r="15812" b="21641"/>
          <a:stretch/>
        </p:blipFill>
        <p:spPr bwMode="auto">
          <a:xfrm>
            <a:off x="5227105" y="713776"/>
            <a:ext cx="540000" cy="45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FFED48A-74FF-4B5A-9764-2F92BEC6BA85}"/>
              </a:ext>
            </a:extLst>
          </p:cNvPr>
          <p:cNvSpPr/>
          <p:nvPr/>
        </p:nvSpPr>
        <p:spPr>
          <a:xfrm>
            <a:off x="133814" y="4458527"/>
            <a:ext cx="5352586" cy="2183333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4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defRPr/>
            </a:pPr>
            <a:r>
              <a:rPr lang="pt-BR" sz="1400" b="1" dirty="0">
                <a:solidFill>
                  <a:prstClr val="black"/>
                </a:solidFill>
              </a:rPr>
              <a:t>Caso de uso: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Para fazer extrações/consultas em </a:t>
            </a:r>
            <a:r>
              <a:rPr lang="pt-BR" sz="1400" dirty="0" err="1">
                <a:solidFill>
                  <a:prstClr val="black"/>
                </a:solidFill>
              </a:rPr>
              <a:t>near</a:t>
            </a:r>
            <a:r>
              <a:rPr lang="pt-BR" sz="1400" dirty="0">
                <a:solidFill>
                  <a:prstClr val="black"/>
                </a:solidFill>
              </a:rPr>
              <a:t> real time (menos de segundos - </a:t>
            </a:r>
            <a:r>
              <a:rPr lang="pt-BR" sz="1400" dirty="0" err="1">
                <a:solidFill>
                  <a:prstClr val="black"/>
                </a:solidFill>
              </a:rPr>
              <a:t>SalesForce</a:t>
            </a:r>
            <a:r>
              <a:rPr lang="pt-BR" sz="1400" dirty="0">
                <a:solidFill>
                  <a:prstClr val="black"/>
                </a:solidFill>
              </a:rPr>
              <a:t>), quando se refere apenas um objeto para exposição via API.</a:t>
            </a:r>
          </a:p>
        </p:txBody>
      </p:sp>
      <p:pic>
        <p:nvPicPr>
          <p:cNvPr id="1030" name="Picture 6" descr="Use Case Text 500*500 transprent Png Free Download - Text, Blue, Line. -  CleanPNG / KissPNG">
            <a:extLst>
              <a:ext uri="{FF2B5EF4-FFF2-40B4-BE49-F238E27FC236}">
                <a16:creationId xmlns:a16="http://schemas.microsoft.com/office/drawing/2014/main" id="{A97CE159-3C17-4953-823A-7CB3135BC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3"/>
          <a:stretch/>
        </p:blipFill>
        <p:spPr bwMode="auto">
          <a:xfrm>
            <a:off x="5147890" y="4270040"/>
            <a:ext cx="540000" cy="48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9D9181F-A7AD-459A-8754-835F366363F3}"/>
              </a:ext>
            </a:extLst>
          </p:cNvPr>
          <p:cNvSpPr/>
          <p:nvPr/>
        </p:nvSpPr>
        <p:spPr>
          <a:xfrm>
            <a:off x="5913121" y="892123"/>
            <a:ext cx="5962184" cy="4019337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Limites:</a:t>
            </a:r>
          </a:p>
          <a:p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Hard </a:t>
            </a:r>
            <a:r>
              <a:rPr lang="pt-BR" sz="14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O número de eventos entregues aos clientes através do protocolo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CometD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é contado por cliente inscrito.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Ex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caso o limite seja 50k eventos em </a:t>
            </a:r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24 horas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, e dois usuários usaram 20k eventos cada um, sendo assim dentro das mesmas </a:t>
            </a:r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24 horas 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só restarão 10k eventos.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Tamanho máximo de query: 1300 caracteres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Timeout máximo de conexão socket cliente: 110 segundos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A retenção dos dados é feita somente por 24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Máximo de 50 tópicos no barramento de eventos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Tamanho máximo da mensagem: 1MB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Soft </a:t>
            </a:r>
            <a:r>
              <a:rPr lang="pt-BR" sz="14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400" b="1" u="sng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B2B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250.000 / dia (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publisher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B2C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250.000 / dia (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publisher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B2B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25.000 / dia (delivery)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B2C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125.000 / dia (delivery)</a:t>
            </a:r>
          </a:p>
          <a:p>
            <a:pPr lvl="0">
              <a:defRPr/>
            </a:pPr>
            <a:endParaRPr kumimoji="0" lang="pt-BR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33D098E-ECED-4A87-98FE-1616499D3988}"/>
              </a:ext>
            </a:extLst>
          </p:cNvPr>
          <p:cNvSpPr/>
          <p:nvPr/>
        </p:nvSpPr>
        <p:spPr>
          <a:xfrm>
            <a:off x="5913121" y="5175072"/>
            <a:ext cx="5962184" cy="1577875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Observações: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Necessidade de compor cada informação antes do envio para a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SalesForce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, para diminuir o número de chamadas em eventos.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Possibilidade de aumento da latência do envio da informação.</a:t>
            </a:r>
            <a:endParaRPr lang="pt-BR" sz="1100" dirty="0">
              <a:solidFill>
                <a:prstClr val="black"/>
              </a:solidFill>
              <a:latin typeface="Calibri" panose="020F0502020204030204"/>
              <a:sym typeface="Wingdings" panose="05000000000000000000" pitchFamily="2" charset="2"/>
            </a:endParaRPr>
          </a:p>
          <a:p>
            <a:pPr lvl="1"/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* Levantado essa divergência entre contrato e documentação SFA e aguardando validação por parte do fornecedor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17" name="Picture 8" descr="Limits Icons – Free Vector Download, PNG, SVG, GIF">
            <a:extLst>
              <a:ext uri="{FF2B5EF4-FFF2-40B4-BE49-F238E27FC236}">
                <a16:creationId xmlns:a16="http://schemas.microsoft.com/office/drawing/2014/main" id="{AB6EE79F-8E9D-41C4-92AD-50E0BCF2F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 t="4743" r="3113" b="13130"/>
          <a:stretch/>
        </p:blipFill>
        <p:spPr bwMode="auto">
          <a:xfrm>
            <a:off x="11630214" y="584196"/>
            <a:ext cx="56178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2D212DC-ED83-44A4-84C9-84CA2FF94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186" y="5082193"/>
            <a:ext cx="468000" cy="468000"/>
          </a:xfrm>
          <a:prstGeom prst="rect">
            <a:avLst/>
          </a:prstGeom>
        </p:spPr>
      </p:pic>
      <p:pic>
        <p:nvPicPr>
          <p:cNvPr id="11" name="Picture 2" descr="Left Hd Icon - Back Icon Blue Png Transparent PNG - 720x720 - Free Download  on NicePNG">
            <a:hlinkClick r:id="rId6" action="ppaction://hlinksldjump"/>
            <a:extLst>
              <a:ext uri="{FF2B5EF4-FFF2-40B4-BE49-F238E27FC236}">
                <a16:creationId xmlns:a16="http://schemas.microsoft.com/office/drawing/2014/main" id="{8ABEABC9-2E98-4F67-9B60-EB3021D9D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t="4656" r="17817" b="18094"/>
          <a:stretch/>
        </p:blipFill>
        <p:spPr bwMode="auto">
          <a:xfrm>
            <a:off x="11785599" y="0"/>
            <a:ext cx="406401" cy="4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8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">
            <a:extLst>
              <a:ext uri="{FF2B5EF4-FFF2-40B4-BE49-F238E27FC236}">
                <a16:creationId xmlns:a16="http://schemas.microsoft.com/office/drawing/2014/main" id="{E35E37C4-1792-4A45-A20C-085B864B7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231" y="0"/>
            <a:ext cx="11409785" cy="628511"/>
          </a:xfrm>
        </p:spPr>
        <p:txBody>
          <a:bodyPr anchor="t">
            <a:normAutofit/>
          </a:bodyPr>
          <a:lstStyle/>
          <a:p>
            <a:r>
              <a:rPr lang="pt-BR" sz="3200" dirty="0">
                <a:solidFill>
                  <a:srgbClr val="00B0F0"/>
                </a:solidFill>
              </a:rPr>
              <a:t>Streaming API </a:t>
            </a:r>
            <a:r>
              <a:rPr lang="pt-BR" sz="3200" b="0" i="1" dirty="0" err="1">
                <a:solidFill>
                  <a:srgbClr val="00B0F0"/>
                </a:solidFill>
              </a:rPr>
              <a:t>Feature</a:t>
            </a:r>
            <a:r>
              <a:rPr lang="pt-BR" sz="3200" b="0" i="1" dirty="0">
                <a:solidFill>
                  <a:srgbClr val="00B0F0"/>
                </a:solidFill>
              </a:rPr>
              <a:t>: </a:t>
            </a:r>
            <a:r>
              <a:rPr lang="en-US" sz="3200" b="0" i="1" dirty="0">
                <a:solidFill>
                  <a:srgbClr val="00B0F0"/>
                </a:solidFill>
              </a:rPr>
              <a:t>Change Data Capture</a:t>
            </a:r>
            <a:endParaRPr lang="pt-BR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7DA1CDE-B9B0-4ED4-B90A-EFA0981FDCDD}"/>
              </a:ext>
            </a:extLst>
          </p:cNvPr>
          <p:cNvSpPr/>
          <p:nvPr/>
        </p:nvSpPr>
        <p:spPr>
          <a:xfrm>
            <a:off x="133814" y="892124"/>
            <a:ext cx="5563601" cy="3258962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rgbClr val="1D6FA9">
                <a:alpha val="4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Definição:</a:t>
            </a:r>
          </a:p>
          <a:p>
            <a:r>
              <a:rPr lang="pt-BR" sz="1400" dirty="0">
                <a:sym typeface="Wingdings" panose="05000000000000000000" pitchFamily="2" charset="2"/>
              </a:rPr>
              <a:t>Utilizado para mapear as mudanças realizadas em um objeto. Isto permite propagar somente as alterações do dado para a Vivo</a:t>
            </a:r>
          </a:p>
          <a:p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r>
              <a:rPr lang="pt-BR" sz="1300" b="1" dirty="0">
                <a:solidFill>
                  <a:prstClr val="black"/>
                </a:solidFill>
                <a:sym typeface="Wingdings" panose="05000000000000000000" pitchFamily="2" charset="2"/>
              </a:rPr>
              <a:t>Características: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100% assíncrona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Solução para comunicação em </a:t>
            </a:r>
            <a:r>
              <a:rPr lang="pt-BR" sz="1400" dirty="0" err="1">
                <a:solidFill>
                  <a:prstClr val="black"/>
                </a:solidFill>
              </a:rPr>
              <a:t>near</a:t>
            </a:r>
            <a:r>
              <a:rPr lang="pt-BR" sz="1400" dirty="0">
                <a:solidFill>
                  <a:prstClr val="black"/>
                </a:solidFill>
              </a:rPr>
              <a:t> real time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Entrega somente dos dados que sofreram alterações na </a:t>
            </a:r>
            <a:r>
              <a:rPr lang="pt-BR" sz="1400" dirty="0" err="1">
                <a:solidFill>
                  <a:prstClr val="black"/>
                </a:solidFill>
              </a:rPr>
              <a:t>SalesForce</a:t>
            </a:r>
            <a:endParaRPr lang="pt-B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Publica para um broker de eventos da SFA e não acessível pelos clientes da plataforma, sempre expõe  via API REST (</a:t>
            </a:r>
            <a:r>
              <a:rPr lang="pt-BR" sz="1400" dirty="0" err="1">
                <a:solidFill>
                  <a:prstClr val="black"/>
                </a:solidFill>
              </a:rPr>
              <a:t>CometD</a:t>
            </a:r>
            <a:r>
              <a:rPr lang="pt-BR" sz="1400" dirty="0">
                <a:solidFill>
                  <a:prstClr val="black"/>
                </a:solidFill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100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lang="pt-BR" sz="1300" dirty="0">
              <a:solidFill>
                <a:prstClr val="black"/>
              </a:solidFill>
            </a:endParaRPr>
          </a:p>
        </p:txBody>
      </p:sp>
      <p:pic>
        <p:nvPicPr>
          <p:cNvPr id="1026" name="Picture 2" descr="Black Solid Icon For Definition, Book And Catalog Stock Vector -  Illustration of database, document: 177078217">
            <a:extLst>
              <a:ext uri="{FF2B5EF4-FFF2-40B4-BE49-F238E27FC236}">
                <a16:creationId xmlns:a16="http://schemas.microsoft.com/office/drawing/2014/main" id="{8376DDBE-771A-40E7-B614-A2E996158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5" t="20513" r="15812" b="21641"/>
          <a:stretch/>
        </p:blipFill>
        <p:spPr bwMode="auto">
          <a:xfrm>
            <a:off x="5438995" y="715185"/>
            <a:ext cx="540000" cy="453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FFED48A-74FF-4B5A-9764-2F92BEC6BA85}"/>
              </a:ext>
            </a:extLst>
          </p:cNvPr>
          <p:cNvSpPr/>
          <p:nvPr/>
        </p:nvSpPr>
        <p:spPr>
          <a:xfrm>
            <a:off x="133813" y="4458527"/>
            <a:ext cx="5563601" cy="2183333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4">
                <a:lumMod val="60000"/>
                <a:lumOff val="40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lvl="0">
              <a:defRPr/>
            </a:pPr>
            <a:r>
              <a:rPr lang="pt-BR" sz="1400" b="1" dirty="0">
                <a:solidFill>
                  <a:prstClr val="black"/>
                </a:solidFill>
              </a:rPr>
              <a:t>Caso de uso: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sz="14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prstClr val="black"/>
                </a:solidFill>
              </a:rPr>
              <a:t>Para fazer extrações/consultas em </a:t>
            </a:r>
            <a:r>
              <a:rPr lang="pt-BR" sz="1400" dirty="0" err="1">
                <a:solidFill>
                  <a:prstClr val="black"/>
                </a:solidFill>
              </a:rPr>
              <a:t>near</a:t>
            </a:r>
            <a:r>
              <a:rPr lang="pt-BR" sz="1400" dirty="0">
                <a:solidFill>
                  <a:prstClr val="black"/>
                </a:solidFill>
              </a:rPr>
              <a:t> real time (menos de segundos - </a:t>
            </a:r>
            <a:r>
              <a:rPr lang="pt-BR" sz="1400" dirty="0" err="1">
                <a:solidFill>
                  <a:prstClr val="black"/>
                </a:solidFill>
              </a:rPr>
              <a:t>SalesForce</a:t>
            </a:r>
            <a:r>
              <a:rPr lang="pt-BR" sz="1400" dirty="0">
                <a:solidFill>
                  <a:prstClr val="black"/>
                </a:solidFill>
              </a:rPr>
              <a:t>), somente das alterações que foram realizadas em um objeto na </a:t>
            </a:r>
            <a:r>
              <a:rPr lang="pt-BR" sz="1400" dirty="0" err="1">
                <a:solidFill>
                  <a:prstClr val="black"/>
                </a:solidFill>
              </a:rPr>
              <a:t>SalesForce</a:t>
            </a:r>
            <a:r>
              <a:rPr lang="pt-BR" sz="1400" dirty="0">
                <a:solidFill>
                  <a:prstClr val="black"/>
                </a:solidFill>
              </a:rPr>
              <a:t>, para exposição via API REST.</a:t>
            </a:r>
          </a:p>
        </p:txBody>
      </p:sp>
      <p:pic>
        <p:nvPicPr>
          <p:cNvPr id="1030" name="Picture 6" descr="Use Case Text 500*500 transprent Png Free Download - Text, Blue, Line. -  CleanPNG / KissPNG">
            <a:extLst>
              <a:ext uri="{FF2B5EF4-FFF2-40B4-BE49-F238E27FC236}">
                <a16:creationId xmlns:a16="http://schemas.microsoft.com/office/drawing/2014/main" id="{A97CE159-3C17-4953-823A-7CB3135BC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3"/>
          <a:stretch/>
        </p:blipFill>
        <p:spPr bwMode="auto">
          <a:xfrm>
            <a:off x="5359780" y="4271449"/>
            <a:ext cx="540000" cy="48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9D9181F-A7AD-459A-8754-835F366363F3}"/>
              </a:ext>
            </a:extLst>
          </p:cNvPr>
          <p:cNvSpPr/>
          <p:nvPr/>
        </p:nvSpPr>
        <p:spPr>
          <a:xfrm>
            <a:off x="6096001" y="812844"/>
            <a:ext cx="5962184" cy="3947396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Limites:</a:t>
            </a:r>
          </a:p>
          <a:p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Hard </a:t>
            </a:r>
            <a:r>
              <a:rPr lang="pt-BR" sz="14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O número de eventos entregues aos clientes através do protocolo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CometD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é contado por cliente inscrito.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Ex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caso o limite seja 50k eventos em </a:t>
            </a:r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24 horas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, e dois usuários usaram 20k eventos cada um, sendo assim dentro das mesmas </a:t>
            </a:r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24 horas 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só restarão 10k eventos.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Quantidade máxima de objetos: 5 objetos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A retenção dos dados é feita somente por 24 horas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Máximo de 50 tópicos no barramento de eventos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Tamanho máximo da mensagem: 1MB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/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Soft </a:t>
            </a:r>
            <a:r>
              <a:rPr lang="pt-BR" sz="1400" u="sng" dirty="0" err="1">
                <a:solidFill>
                  <a:prstClr val="black"/>
                </a:solidFill>
                <a:sym typeface="Wingdings" panose="05000000000000000000" pitchFamily="2" charset="2"/>
              </a:rPr>
              <a:t>Limits</a:t>
            </a:r>
            <a:r>
              <a:rPr lang="pt-BR" sz="1400" b="1" u="sng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pt-BR" sz="1400" u="sng" dirty="0">
                <a:solidFill>
                  <a:prstClr val="black"/>
                </a:solidFill>
                <a:sym typeface="Wingdings" panose="05000000000000000000" pitchFamily="2" charset="2"/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B2B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250.000 / dia (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publisher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B2C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250.000 / dia (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publisher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B2B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25.000 / dia (delivery)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Limite contratado para B2C Streaming API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Events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: 125.000 / dia (delivery)</a:t>
            </a:r>
          </a:p>
          <a:p>
            <a:pPr lvl="0"/>
            <a:endParaRPr lang="pt-BR" sz="1400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33D098E-ECED-4A87-98FE-1616499D3988}"/>
              </a:ext>
            </a:extLst>
          </p:cNvPr>
          <p:cNvSpPr/>
          <p:nvPr/>
        </p:nvSpPr>
        <p:spPr>
          <a:xfrm>
            <a:off x="6096001" y="5092505"/>
            <a:ext cx="5962184" cy="1581161"/>
          </a:xfrm>
          <a:prstGeom prst="rect">
            <a:avLst/>
          </a:prstGeom>
          <a:ln w="19050">
            <a:noFill/>
            <a:prstDash val="dash"/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pt-BR" sz="1400" b="1" dirty="0">
                <a:solidFill>
                  <a:prstClr val="black"/>
                </a:solidFill>
                <a:sym typeface="Wingdings" panose="05000000000000000000" pitchFamily="2" charset="2"/>
              </a:rPr>
              <a:t>Observações: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Necessidade de compor cada informação enviada para </a:t>
            </a:r>
            <a:r>
              <a:rPr lang="pt-BR" sz="1400" dirty="0" err="1">
                <a:solidFill>
                  <a:prstClr val="black"/>
                </a:solidFill>
                <a:sym typeface="Wingdings" panose="05000000000000000000" pitchFamily="2" charset="2"/>
              </a:rPr>
              <a:t>SalesForce</a:t>
            </a: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 para diminuir o número de chamadas.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Possibilidade de aumento da latência do envio da informação.</a:t>
            </a:r>
          </a:p>
          <a:p>
            <a:r>
              <a:rPr lang="pt-BR" sz="1400" dirty="0">
                <a:solidFill>
                  <a:prstClr val="black"/>
                </a:solidFill>
                <a:sym typeface="Wingdings" panose="05000000000000000000" pitchFamily="2" charset="2"/>
              </a:rPr>
              <a:t>* Levantado essa divergência entre contrato e documentação SFA e aguardando validação por parte do fornecedor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pt-BR" sz="11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8" descr="Limits Icons – Free Vector Download, PNG, SVG, GIF">
            <a:extLst>
              <a:ext uri="{FF2B5EF4-FFF2-40B4-BE49-F238E27FC236}">
                <a16:creationId xmlns:a16="http://schemas.microsoft.com/office/drawing/2014/main" id="{AB6EE79F-8E9D-41C4-92AD-50E0BCF2F2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3" t="4743" r="3113" b="13130"/>
          <a:stretch/>
        </p:blipFill>
        <p:spPr bwMode="auto">
          <a:xfrm>
            <a:off x="11630214" y="584196"/>
            <a:ext cx="561786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22D212DC-ED83-44A4-84C9-84CA2FF94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0214" y="4858505"/>
            <a:ext cx="468000" cy="468000"/>
          </a:xfrm>
          <a:prstGeom prst="rect">
            <a:avLst/>
          </a:prstGeom>
        </p:spPr>
      </p:pic>
      <p:pic>
        <p:nvPicPr>
          <p:cNvPr id="11" name="Picture 2" descr="Left Hd Icon - Back Icon Blue Png Transparent PNG - 720x720 - Free Download  on NicePNG">
            <a:hlinkClick r:id="rId6" action="ppaction://hlinksldjump"/>
            <a:extLst>
              <a:ext uri="{FF2B5EF4-FFF2-40B4-BE49-F238E27FC236}">
                <a16:creationId xmlns:a16="http://schemas.microsoft.com/office/drawing/2014/main" id="{956C04E5-61D3-419A-A4DB-C58641B3F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1" t="4656" r="17817" b="18094"/>
          <a:stretch/>
        </p:blipFill>
        <p:spPr bwMode="auto">
          <a:xfrm>
            <a:off x="11785599" y="0"/>
            <a:ext cx="406401" cy="47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3760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2366</Words>
  <Application>Microsoft Office PowerPoint</Application>
  <PresentationFormat>Widescreen</PresentationFormat>
  <Paragraphs>295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DSCDefaultFontRegular</vt:lpstr>
      <vt:lpstr>Trebuchet MS</vt:lpstr>
      <vt:lpstr>1_Office Theme</vt:lpstr>
      <vt:lpstr>Apresentação do PowerPoint</vt:lpstr>
      <vt:lpstr>Formas de Integração: SFA  TELEFONICA</vt:lpstr>
      <vt:lpstr>Visão Estratégica</vt:lpstr>
      <vt:lpstr>API Request – Call-out</vt:lpstr>
      <vt:lpstr>API Request – Call-in</vt:lpstr>
      <vt:lpstr>Batch Data Synchronization – Bulk API</vt:lpstr>
      <vt:lpstr>Streaming API</vt:lpstr>
      <vt:lpstr>Streaming API Feature: Push Topic Event</vt:lpstr>
      <vt:lpstr>Streaming API Feature: Change Data Capture</vt:lpstr>
      <vt:lpstr>Streaming API Feature: High Volume Platform Event (HVPE) </vt:lpstr>
      <vt:lpstr>Events: visão resumida e seus limites</vt:lpstr>
      <vt:lpstr>Events: visão resumida e seus limites - 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Propagation</dc:title>
  <dc:creator>Gleriston Falcão Costa</dc:creator>
  <cp:lastModifiedBy>Aparecido Antunes Maciel Junior</cp:lastModifiedBy>
  <cp:revision>207</cp:revision>
  <dcterms:created xsi:type="dcterms:W3CDTF">2021-06-24T18:47:29Z</dcterms:created>
  <dcterms:modified xsi:type="dcterms:W3CDTF">2022-06-30T18:56:34Z</dcterms:modified>
</cp:coreProperties>
</file>