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ECF9"/>
          </a:solidFill>
        </a:fill>
      </a:tcStyle>
    </a:wholeTbl>
    <a:band2H>
      <a:tcTxStyle b="def" i="def"/>
      <a:tcStyle>
        <a:tcBdr/>
        <a:fill>
          <a:solidFill>
            <a:srgbClr val="E9F6FC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rgbClr val="CDE3CF"/>
          </a:solidFill>
        </a:fill>
      </a:tcStyle>
    </a:wholeTbl>
    <a:band2H>
      <a:tcTxStyle b="def" i="def"/>
      <a:tcStyle>
        <a:tcBdr/>
        <a:fill>
          <a:solidFill>
            <a:srgbClr val="E8F2E8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rgbClr val="CDE3CF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254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rgbClr val="E8F2E8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rgbClr val="E8F2E8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EDF"/>
          </a:solidFill>
        </a:fill>
      </a:tcStyle>
    </a:wholeTbl>
    <a:band2H>
      <a:tcTxStyle b="def" i="def"/>
      <a:tcStyle>
        <a:tcBdr/>
        <a:fill>
          <a:solidFill>
            <a:srgbClr val="E8F6F0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EECD"/>
          </a:solidFill>
        </a:fill>
      </a:tcStyle>
    </a:wholeTbl>
    <a:band2H>
      <a:tcTxStyle b="def" i="def"/>
      <a:tcStyle>
        <a:tcBdr/>
        <a:fill>
          <a:solidFill>
            <a:srgbClr val="EEF7E8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Shape 21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9" name="Shape 2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Façon de présenter les algorithmes.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4" name="Shape 3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Façon de présenter les algorithmes.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0" name="Shape 3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Façon de présenter les algorithmes.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6" name="Shape 3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Façon de présenter les algorithmes.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9" name="Shape 4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Façon de présenter les algorithmes.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bmp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bmp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5"/>
          <p:cNvGrpSpPr/>
          <p:nvPr/>
        </p:nvGrpSpPr>
        <p:grpSpPr>
          <a:xfrm>
            <a:off x="-1" y="-8467"/>
            <a:ext cx="12192001" cy="6866468"/>
            <a:chOff x="0" y="0"/>
            <a:chExt cx="12192000" cy="6866467"/>
          </a:xfrm>
        </p:grpSpPr>
        <p:sp>
          <p:nvSpPr>
            <p:cNvPr id="22" name="Freeform 14"/>
            <p:cNvSpPr/>
            <p:nvPr/>
          </p:nvSpPr>
          <p:spPr>
            <a:xfrm>
              <a:off x="-1" y="605"/>
              <a:ext cx="863601" cy="5698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2"/>
                  </a:moveTo>
                  <a:lnTo>
                    <a:pt x="21600" y="0"/>
                  </a:lnTo>
                  <a:lnTo>
                    <a:pt x="21600" y="64"/>
                  </a:lnTo>
                  <a:lnTo>
                    <a:pt x="0" y="2160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" name="Straight Connector 18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" name="Straight Connector 19"/>
            <p:cNvSpPr/>
            <p:nvPr/>
          </p:nvSpPr>
          <p:spPr>
            <a:xfrm flipH="1">
              <a:off x="7425266" y="3689880"/>
              <a:ext cx="4763559" cy="3176587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" name="Rectangle 23"/>
            <p:cNvSpPr/>
            <p:nvPr/>
          </p:nvSpPr>
          <p:spPr>
            <a:xfrm>
              <a:off x="9181476" y="0"/>
              <a:ext cx="300734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603441" y="0"/>
              <a:ext cx="258855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" name="Isosceles Triangle 22"/>
            <p:cNvSpPr/>
            <p:nvPr/>
          </p:nvSpPr>
          <p:spPr>
            <a:xfrm>
              <a:off x="8932333" y="3056466"/>
              <a:ext cx="3259667" cy="381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334500" y="0"/>
              <a:ext cx="2854326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938998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" name="Isosceles Triangle 26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3" name="Texte du titre"/>
          <p:cNvSpPr txBox="1"/>
          <p:nvPr>
            <p:ph type="title"/>
          </p:nvPr>
        </p:nvSpPr>
        <p:spPr>
          <a:xfrm>
            <a:off x="1507067" y="2404534"/>
            <a:ext cx="7766937" cy="1646303"/>
          </a:xfrm>
          <a:prstGeom prst="rect">
            <a:avLst/>
          </a:prstGeom>
        </p:spPr>
        <p:txBody>
          <a:bodyPr anchor="b"/>
          <a:lstStyle>
            <a:lvl1pPr algn="r">
              <a:defRPr sz="5400"/>
            </a:lvl1pPr>
          </a:lstStyle>
          <a:p>
            <a:pPr/>
            <a:r>
              <a:t>Texte du titre</a:t>
            </a:r>
          </a:p>
        </p:txBody>
      </p:sp>
      <p:sp>
        <p:nvSpPr>
          <p:cNvPr id="34" name="Texte niveau 1…"/>
          <p:cNvSpPr txBox="1"/>
          <p:nvPr>
            <p:ph type="body" sz="quarter" idx="1"/>
          </p:nvPr>
        </p:nvSpPr>
        <p:spPr>
          <a:xfrm>
            <a:off x="1507067" y="4050832"/>
            <a:ext cx="7766937" cy="1096901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None/>
              <a:defRPr>
                <a:solidFill>
                  <a:srgbClr val="808080"/>
                </a:solidFill>
              </a:defRPr>
            </a:lvl1pPr>
            <a:lvl2pPr marL="0" indent="457200" algn="r">
              <a:buClrTx/>
              <a:buSzTx/>
              <a:buNone/>
              <a:defRPr>
                <a:solidFill>
                  <a:srgbClr val="808080"/>
                </a:solidFill>
              </a:defRPr>
            </a:lvl2pPr>
            <a:lvl3pPr marL="0" indent="914400" algn="r">
              <a:buClrTx/>
              <a:buSzTx/>
              <a:buNone/>
              <a:defRPr>
                <a:solidFill>
                  <a:srgbClr val="808080"/>
                </a:solidFill>
              </a:defRPr>
            </a:lvl3pPr>
            <a:lvl4pPr marL="0" indent="1371600" algn="r">
              <a:buClrTx/>
              <a:buSzTx/>
              <a:buNone/>
              <a:defRPr>
                <a:solidFill>
                  <a:srgbClr val="808080"/>
                </a:solidFill>
              </a:defRPr>
            </a:lvl4pPr>
            <a:lvl5pPr marL="0" indent="1828800" algn="r">
              <a:buClrTx/>
              <a:buSzTx/>
              <a:buNone/>
              <a:defRPr>
                <a:solidFill>
                  <a:srgbClr val="808080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e du titre"/>
          <p:cNvSpPr txBox="1"/>
          <p:nvPr>
            <p:ph type="title"/>
          </p:nvPr>
        </p:nvSpPr>
        <p:spPr>
          <a:xfrm>
            <a:off x="677333" y="1498603"/>
            <a:ext cx="3854529" cy="1278467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/>
            <a:r>
              <a:t>Texte du titre</a:t>
            </a:r>
          </a:p>
        </p:txBody>
      </p:sp>
      <p:sp>
        <p:nvSpPr>
          <p:cNvPr id="113" name="Texte niveau 1…"/>
          <p:cNvSpPr txBox="1"/>
          <p:nvPr>
            <p:ph type="body" sz="half" idx="1"/>
          </p:nvPr>
        </p:nvSpPr>
        <p:spPr>
          <a:xfrm>
            <a:off x="4760460" y="514923"/>
            <a:ext cx="4513543" cy="5526439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14" name="Text Placeholder 3"/>
          <p:cNvSpPr/>
          <p:nvPr>
            <p:ph type="body" sz="quarter" idx="13"/>
          </p:nvPr>
        </p:nvSpPr>
        <p:spPr>
          <a:xfrm>
            <a:off x="677334" y="2777069"/>
            <a:ext cx="3854528" cy="258445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11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e du titre"/>
          <p:cNvSpPr txBox="1"/>
          <p:nvPr>
            <p:ph type="title"/>
          </p:nvPr>
        </p:nvSpPr>
        <p:spPr>
          <a:xfrm>
            <a:off x="677333" y="4800600"/>
            <a:ext cx="8596668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Texte du titre</a:t>
            </a:r>
          </a:p>
        </p:txBody>
      </p:sp>
      <p:sp>
        <p:nvSpPr>
          <p:cNvPr id="123" name="Picture Placeholder 2"/>
          <p:cNvSpPr/>
          <p:nvPr>
            <p:ph type="pic" sz="half" idx="13"/>
          </p:nvPr>
        </p:nvSpPr>
        <p:spPr>
          <a:xfrm>
            <a:off x="677333" y="609600"/>
            <a:ext cx="8596670" cy="384571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4" name="Texte niveau 1…"/>
          <p:cNvSpPr txBox="1"/>
          <p:nvPr>
            <p:ph type="body" sz="quarter" idx="1"/>
          </p:nvPr>
        </p:nvSpPr>
        <p:spPr>
          <a:xfrm>
            <a:off x="677333" y="5367337"/>
            <a:ext cx="8596668" cy="6740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2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e du titre"/>
          <p:cNvSpPr txBox="1"/>
          <p:nvPr>
            <p:ph type="title"/>
          </p:nvPr>
        </p:nvSpPr>
        <p:spPr>
          <a:xfrm>
            <a:off x="677335" y="609600"/>
            <a:ext cx="8596669" cy="3403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Texte du titre</a:t>
            </a:r>
          </a:p>
        </p:txBody>
      </p:sp>
      <p:sp>
        <p:nvSpPr>
          <p:cNvPr id="133" name="Texte niveau 1…"/>
          <p:cNvSpPr txBox="1"/>
          <p:nvPr>
            <p:ph type="body" sz="quarter" idx="1"/>
          </p:nvPr>
        </p:nvSpPr>
        <p:spPr>
          <a:xfrm>
            <a:off x="677335" y="4470400"/>
            <a:ext cx="8596669" cy="1570962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e du titre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Texte du titre</a:t>
            </a:r>
          </a:p>
        </p:txBody>
      </p:sp>
      <p:sp>
        <p:nvSpPr>
          <p:cNvPr id="142" name="Texte niveau 1…"/>
          <p:cNvSpPr txBox="1"/>
          <p:nvPr>
            <p:ph type="body" sz="quarter" idx="1"/>
          </p:nvPr>
        </p:nvSpPr>
        <p:spPr>
          <a:xfrm>
            <a:off x="1366138" y="3632200"/>
            <a:ext cx="7224526" cy="3810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16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16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16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16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1600">
                <a:solidFill>
                  <a:srgbClr val="808080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43" name="Text Placeholder 2"/>
          <p:cNvSpPr/>
          <p:nvPr>
            <p:ph type="body" sz="quarter" idx="13"/>
          </p:nvPr>
        </p:nvSpPr>
        <p:spPr>
          <a:xfrm>
            <a:off x="677334" y="4470400"/>
            <a:ext cx="8596670" cy="1570963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14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5" name="TextBox 23"/>
          <p:cNvSpPr txBox="1"/>
          <p:nvPr/>
        </p:nvSpPr>
        <p:spPr>
          <a:xfrm>
            <a:off x="541869" y="469465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46" name="TextBox 24"/>
          <p:cNvSpPr txBox="1"/>
          <p:nvPr/>
        </p:nvSpPr>
        <p:spPr>
          <a:xfrm>
            <a:off x="8893010" y="256564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e du titre"/>
          <p:cNvSpPr txBox="1"/>
          <p:nvPr>
            <p:ph type="title"/>
          </p:nvPr>
        </p:nvSpPr>
        <p:spPr>
          <a:xfrm>
            <a:off x="677335" y="1931988"/>
            <a:ext cx="8596669" cy="2595461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pPr/>
            <a:r>
              <a:t>Texte du titre</a:t>
            </a:r>
          </a:p>
        </p:txBody>
      </p:sp>
      <p:sp>
        <p:nvSpPr>
          <p:cNvPr id="154" name="Texte niveau 1…"/>
          <p:cNvSpPr txBox="1"/>
          <p:nvPr>
            <p:ph type="body" sz="quarter" idx="1"/>
          </p:nvPr>
        </p:nvSpPr>
        <p:spPr>
          <a:xfrm>
            <a:off x="677335" y="4527448"/>
            <a:ext cx="8596669" cy="151391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5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e du titre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Texte du titre</a:t>
            </a:r>
          </a:p>
        </p:txBody>
      </p:sp>
      <p:sp>
        <p:nvSpPr>
          <p:cNvPr id="163" name="Texte niveau 1…"/>
          <p:cNvSpPr txBox="1"/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64" name="Text Placeholder 2"/>
          <p:cNvSpPr/>
          <p:nvPr>
            <p:ph type="body" sz="quarter" idx="13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16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6" name="TextBox 23"/>
          <p:cNvSpPr txBox="1"/>
          <p:nvPr/>
        </p:nvSpPr>
        <p:spPr>
          <a:xfrm>
            <a:off x="541869" y="469465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67" name="TextBox 24"/>
          <p:cNvSpPr txBox="1"/>
          <p:nvPr/>
        </p:nvSpPr>
        <p:spPr>
          <a:xfrm>
            <a:off x="8893010" y="256564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e du titre"/>
          <p:cNvSpPr txBox="1"/>
          <p:nvPr>
            <p:ph type="title"/>
          </p:nvPr>
        </p:nvSpPr>
        <p:spPr>
          <a:xfrm>
            <a:off x="685798" y="609600"/>
            <a:ext cx="858820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Texte du titre</a:t>
            </a:r>
          </a:p>
        </p:txBody>
      </p:sp>
      <p:sp>
        <p:nvSpPr>
          <p:cNvPr id="175" name="Texte niveau 1…"/>
          <p:cNvSpPr txBox="1"/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76" name="Text Placeholder 2"/>
          <p:cNvSpPr/>
          <p:nvPr>
            <p:ph type="body" sz="quarter" idx="13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17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e du titre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185" name="Texte niveau 1…"/>
          <p:cNvSpPr txBox="1"/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 vert="eaVert"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8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e du titre"/>
          <p:cNvSpPr txBox="1"/>
          <p:nvPr>
            <p:ph type="title"/>
          </p:nvPr>
        </p:nvSpPr>
        <p:spPr>
          <a:xfrm>
            <a:off x="7967673" y="609598"/>
            <a:ext cx="1304744" cy="5251453"/>
          </a:xfrm>
          <a:prstGeom prst="rect">
            <a:avLst/>
          </a:prstGeom>
        </p:spPr>
        <p:txBody>
          <a:bodyPr vert="eaVert" anchor="ctr"/>
          <a:lstStyle/>
          <a:p>
            <a:pPr/>
            <a:r>
              <a:t>Texte du titre</a:t>
            </a:r>
          </a:p>
        </p:txBody>
      </p:sp>
      <p:sp>
        <p:nvSpPr>
          <p:cNvPr id="194" name="Texte niveau 1…"/>
          <p:cNvSpPr txBox="1"/>
          <p:nvPr>
            <p:ph type="body" idx="1"/>
          </p:nvPr>
        </p:nvSpPr>
        <p:spPr>
          <a:xfrm>
            <a:off x="677335" y="609600"/>
            <a:ext cx="7060150" cy="5251450"/>
          </a:xfrm>
          <a:prstGeom prst="rect">
            <a:avLst/>
          </a:prstGeom>
        </p:spPr>
        <p:txBody>
          <a:bodyPr vert="eaVert"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9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e du titre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defTabSz="914400">
              <a:lnSpc>
                <a:spcPct val="90000"/>
              </a:lnSpc>
              <a:defRPr sz="44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203" name="Texte niveau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defTabSz="914400">
              <a:lnSpc>
                <a:spcPct val="90000"/>
              </a:lnSpc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723900" indent="-266700" defTabSz="914400">
              <a:lnSpc>
                <a:spcPct val="90000"/>
              </a:lnSpc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1234439" indent="-320039" defTabSz="914400">
              <a:lnSpc>
                <a:spcPct val="90000"/>
              </a:lnSpc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1727200" indent="-355600" defTabSz="914400">
              <a:lnSpc>
                <a:spcPct val="90000"/>
              </a:lnSpc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2184400" indent="-355600" defTabSz="914400">
              <a:lnSpc>
                <a:spcPct val="90000"/>
              </a:lnSpc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04" name="Numéro de diapositive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 0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e du titre"/>
          <p:cNvSpPr txBox="1"/>
          <p:nvPr>
            <p:ph type="title"/>
          </p:nvPr>
        </p:nvSpPr>
        <p:spPr>
          <a:xfrm>
            <a:off x="1507067" y="2404534"/>
            <a:ext cx="7766937" cy="1646303"/>
          </a:xfrm>
          <a:prstGeom prst="rect">
            <a:avLst/>
          </a:prstGeom>
        </p:spPr>
        <p:txBody>
          <a:bodyPr anchor="b"/>
          <a:lstStyle>
            <a:lvl1pPr algn="r">
              <a:defRPr sz="5400"/>
            </a:lvl1pPr>
          </a:lstStyle>
          <a:p>
            <a:pPr/>
            <a:r>
              <a:t>Texte du titre</a:t>
            </a:r>
          </a:p>
        </p:txBody>
      </p:sp>
      <p:sp>
        <p:nvSpPr>
          <p:cNvPr id="43" name="Texte niveau 1…"/>
          <p:cNvSpPr txBox="1"/>
          <p:nvPr>
            <p:ph type="body" sz="quarter" idx="1"/>
          </p:nvPr>
        </p:nvSpPr>
        <p:spPr>
          <a:xfrm>
            <a:off x="1507067" y="4050832"/>
            <a:ext cx="7766937" cy="1096901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None/>
              <a:defRPr>
                <a:solidFill>
                  <a:srgbClr val="808080"/>
                </a:solidFill>
              </a:defRPr>
            </a:lvl1pPr>
            <a:lvl2pPr marL="0" indent="457200" algn="r">
              <a:buClrTx/>
              <a:buSzTx/>
              <a:buNone/>
              <a:defRPr>
                <a:solidFill>
                  <a:srgbClr val="808080"/>
                </a:solidFill>
              </a:defRPr>
            </a:lvl2pPr>
            <a:lvl3pPr marL="0" indent="914400" algn="r">
              <a:buClrTx/>
              <a:buSzTx/>
              <a:buNone/>
              <a:defRPr>
                <a:solidFill>
                  <a:srgbClr val="808080"/>
                </a:solidFill>
              </a:defRPr>
            </a:lvl3pPr>
            <a:lvl4pPr marL="0" indent="1371600" algn="r">
              <a:buClrTx/>
              <a:buSzTx/>
              <a:buNone/>
              <a:defRPr>
                <a:solidFill>
                  <a:srgbClr val="808080"/>
                </a:solidFill>
              </a:defRPr>
            </a:lvl4pPr>
            <a:lvl5pPr marL="0" indent="1828800" algn="r">
              <a:buClrTx/>
              <a:buSzTx/>
              <a:buNone/>
              <a:defRPr>
                <a:solidFill>
                  <a:srgbClr val="808080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e du titre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2" name="Texte niveau 1…"/>
          <p:cNvSpPr txBox="1"/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 0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e du titre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1" name="Texte niveau 1…"/>
          <p:cNvSpPr txBox="1"/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e du titre"/>
          <p:cNvSpPr txBox="1"/>
          <p:nvPr>
            <p:ph type="title"/>
          </p:nvPr>
        </p:nvSpPr>
        <p:spPr>
          <a:xfrm>
            <a:off x="677335" y="2700866"/>
            <a:ext cx="8596669" cy="1826582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pPr/>
            <a:r>
              <a:t>Texte du titre</a:t>
            </a:r>
          </a:p>
        </p:txBody>
      </p:sp>
      <p:sp>
        <p:nvSpPr>
          <p:cNvPr id="70" name="Texte niveau 1…"/>
          <p:cNvSpPr txBox="1"/>
          <p:nvPr>
            <p:ph type="body" sz="quarter" idx="1"/>
          </p:nvPr>
        </p:nvSpPr>
        <p:spPr>
          <a:xfrm>
            <a:off x="677335" y="4527448"/>
            <a:ext cx="8596669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0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20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20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20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2000">
                <a:solidFill>
                  <a:srgbClr val="808080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e du titre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79" name="Texte niveau 1…"/>
          <p:cNvSpPr txBox="1"/>
          <p:nvPr>
            <p:ph type="body" sz="quarter" idx="1"/>
          </p:nvPr>
        </p:nvSpPr>
        <p:spPr>
          <a:xfrm>
            <a:off x="677333" y="2160589"/>
            <a:ext cx="4184036" cy="3880773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e du titre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88" name="Texte niveau 1…"/>
          <p:cNvSpPr txBox="1"/>
          <p:nvPr>
            <p:ph type="body" sz="quarter" idx="1"/>
          </p:nvPr>
        </p:nvSpPr>
        <p:spPr>
          <a:xfrm>
            <a:off x="675744" y="2160983"/>
            <a:ext cx="4185624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9" name="Text Placeholder 4"/>
          <p:cNvSpPr/>
          <p:nvPr>
            <p:ph type="body" sz="quarter" idx="13"/>
          </p:nvPr>
        </p:nvSpPr>
        <p:spPr>
          <a:xfrm>
            <a:off x="5088382" y="2160983"/>
            <a:ext cx="4185619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/>
            </a:pPr>
          </a:p>
        </p:txBody>
      </p:sp>
      <p:sp>
        <p:nvSpPr>
          <p:cNvPr id="9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e du titre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9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3"/>
          <p:cNvGrpSpPr/>
          <p:nvPr/>
        </p:nvGrpSpPr>
        <p:grpSpPr>
          <a:xfrm>
            <a:off x="-1" y="-8467"/>
            <a:ext cx="12192001" cy="6866468"/>
            <a:chOff x="0" y="0"/>
            <a:chExt cx="12192000" cy="6866467"/>
          </a:xfrm>
        </p:grpSpPr>
        <p:sp>
          <p:nvSpPr>
            <p:cNvPr id="2" name="Straight Connector 19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" name="Straight Connector 20"/>
            <p:cNvSpPr/>
            <p:nvPr/>
          </p:nvSpPr>
          <p:spPr>
            <a:xfrm flipH="1">
              <a:off x="7425266" y="3689880"/>
              <a:ext cx="4763559" cy="3176587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" name="Rectangle 23"/>
            <p:cNvSpPr/>
            <p:nvPr/>
          </p:nvSpPr>
          <p:spPr>
            <a:xfrm>
              <a:off x="9181476" y="0"/>
              <a:ext cx="300734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" name="Rectangle 25"/>
            <p:cNvSpPr/>
            <p:nvPr/>
          </p:nvSpPr>
          <p:spPr>
            <a:xfrm>
              <a:off x="9603441" y="0"/>
              <a:ext cx="258855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" name="Isosceles Triangle 23"/>
            <p:cNvSpPr/>
            <p:nvPr/>
          </p:nvSpPr>
          <p:spPr>
            <a:xfrm>
              <a:off x="8932333" y="3056466"/>
              <a:ext cx="3259667" cy="381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" name="Rectangle 27"/>
            <p:cNvSpPr/>
            <p:nvPr/>
          </p:nvSpPr>
          <p:spPr>
            <a:xfrm>
              <a:off x="9334500" y="0"/>
              <a:ext cx="2854326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" name="Rectangle 29"/>
            <p:cNvSpPr/>
            <p:nvPr/>
          </p:nvSpPr>
          <p:spPr>
            <a:xfrm>
              <a:off x="10938998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" name="Isosceles Triangle 27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" name="Isosceles Triangle 18"/>
            <p:cNvSpPr/>
            <p:nvPr/>
          </p:nvSpPr>
          <p:spPr>
            <a:xfrm>
              <a:off x="-1" y="4021666"/>
              <a:ext cx="448734" cy="284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3" name="Numéro de diapositive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" name="Texte du titre"/>
          <p:cNvSpPr txBox="1"/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15" name="Texte niveau 1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bmp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bmp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drive/folders/1yvOC268_2j2SzSAbxYqoO_hO8i1OOG_0?usp=sharing" TargetMode="External"/><Relationship Id="rId4" Type="http://schemas.openxmlformats.org/officeDocument/2006/relationships/hyperlink" Target="https://gitlab.com/AlaEddineRabieChahi/automatic-tool-for-encryption-and-decryption-" TargetMode="Externa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tle 1"/>
          <p:cNvSpPr txBox="1"/>
          <p:nvPr>
            <p:ph type="ctrTitle"/>
          </p:nvPr>
        </p:nvSpPr>
        <p:spPr>
          <a:xfrm>
            <a:off x="425626" y="1690159"/>
            <a:ext cx="9929815" cy="1646303"/>
          </a:xfrm>
          <a:prstGeom prst="rect">
            <a:avLst/>
          </a:prstGeom>
        </p:spPr>
        <p:txBody>
          <a:bodyPr/>
          <a:lstStyle>
            <a:lvl1pPr algn="ctr">
              <a:defRPr i="1" sz="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Outil automatique de décryptage</a:t>
            </a:r>
          </a:p>
        </p:txBody>
      </p:sp>
      <p:sp>
        <p:nvSpPr>
          <p:cNvPr id="214" name="Subtitle 2"/>
          <p:cNvSpPr txBox="1"/>
          <p:nvPr>
            <p:ph type="subTitle" sz="half" idx="1"/>
          </p:nvPr>
        </p:nvSpPr>
        <p:spPr>
          <a:xfrm>
            <a:off x="-3048000" y="3509962"/>
            <a:ext cx="9144000" cy="325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1600"/>
            </a:pPr>
          </a:p>
          <a:p>
            <a:pPr lvl="8">
              <a:lnSpc>
                <a:spcPct val="80000"/>
              </a:lnSpc>
              <a:buFont typeface="Arial"/>
              <a:buChar char="•"/>
              <a:defRPr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Akram Arar</a:t>
            </a:r>
            <a:endParaRPr sz="1100">
              <a:solidFill>
                <a:srgbClr val="888888"/>
              </a:solidFill>
            </a:endParaRPr>
          </a:p>
          <a:p>
            <a:pPr lvl="8">
              <a:lnSpc>
                <a:spcPct val="80000"/>
              </a:lnSpc>
              <a:buFont typeface="Arial"/>
              <a:buChar char="•"/>
              <a:defRPr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Ala Eddine Chahi Rabie</a:t>
            </a:r>
            <a:endParaRPr sz="2000"/>
          </a:p>
          <a:p>
            <a:pPr lvl="8">
              <a:lnSpc>
                <a:spcPct val="80000"/>
              </a:lnSpc>
              <a:buFont typeface="Arial"/>
              <a:buChar char="•"/>
              <a:defRPr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Amine Ismaïl Chergou</a:t>
            </a:r>
            <a:endParaRPr sz="2000"/>
          </a:p>
          <a:p>
            <a:pPr lvl="8">
              <a:lnSpc>
                <a:spcPct val="80000"/>
              </a:lnSpc>
              <a:buFont typeface="Arial"/>
              <a:buChar char="•"/>
              <a:defRPr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Ismail Benammar</a:t>
            </a:r>
            <a:endParaRPr sz="1100">
              <a:solidFill>
                <a:srgbClr val="888888"/>
              </a:solidFill>
            </a:endParaRPr>
          </a:p>
          <a:p>
            <a:pPr lvl="8">
              <a:lnSpc>
                <a:spcPct val="80000"/>
              </a:lnSpc>
              <a:buFont typeface="Arial"/>
              <a:buChar char="•"/>
              <a:defRPr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Yasmine Keskes</a:t>
            </a:r>
            <a:endParaRPr sz="1100">
              <a:solidFill>
                <a:srgbClr val="888888"/>
              </a:solidFill>
            </a:endParaRPr>
          </a:p>
          <a:p>
            <a:pPr lvl="8">
              <a:lnSpc>
                <a:spcPct val="80000"/>
              </a:lnSpc>
              <a:buFont typeface="Arial"/>
              <a:buChar char="•"/>
              <a:defRPr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Said Mohammed seghir</a:t>
            </a:r>
            <a:endParaRPr sz="1100">
              <a:solidFill>
                <a:srgbClr val="888888"/>
              </a:solidFill>
            </a:endParaRPr>
          </a:p>
          <a:p>
            <a:pPr lvl="8">
              <a:lnSpc>
                <a:spcPct val="80000"/>
              </a:lnSpc>
              <a:buFont typeface="Arial"/>
              <a:buChar char="•"/>
              <a:defRPr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Maher Attouche </a:t>
            </a:r>
            <a:endParaRPr sz="2000"/>
          </a:p>
          <a:p>
            <a:pPr lvl="8">
              <a:lnSpc>
                <a:spcPct val="80000"/>
              </a:lnSpc>
              <a:buFont typeface="Arial"/>
              <a:buChar char="•"/>
              <a:defRPr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Amir Faycal Ben mallem</a:t>
            </a:r>
            <a:r>
              <a:rPr sz="1100"/>
              <a:t>  </a:t>
            </a:r>
          </a:p>
        </p:txBody>
      </p:sp>
      <p:pic>
        <p:nvPicPr>
          <p:cNvPr id="21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4230" y="354761"/>
            <a:ext cx="4172608" cy="2049773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Slide Number Placeholder 4"/>
          <p:cNvSpPr txBox="1"/>
          <p:nvPr>
            <p:ph type="sldNum" sz="quarter" idx="2"/>
          </p:nvPr>
        </p:nvSpPr>
        <p:spPr>
          <a:xfrm>
            <a:off x="9109921" y="6114704"/>
            <a:ext cx="164082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9" name="Fonctionnalités"/>
          <p:cNvSpPr txBox="1"/>
          <p:nvPr>
            <p:ph type="title"/>
          </p:nvPr>
        </p:nvSpPr>
        <p:spPr>
          <a:xfrm>
            <a:off x="3338951" y="304800"/>
            <a:ext cx="3273434" cy="822226"/>
          </a:xfrm>
          <a:prstGeom prst="rect">
            <a:avLst/>
          </a:prstGeom>
          <a:ln>
            <a:solidFill>
              <a:schemeClr val="accent2">
                <a:lumOff val="-9450"/>
              </a:schemeClr>
            </a:solidFill>
            <a:round/>
          </a:ln>
        </p:spPr>
        <p:txBody>
          <a:bodyPr/>
          <a:lstStyle>
            <a:lvl1pPr>
              <a:defRPr>
                <a:solidFill>
                  <a:srgbClr val="1F3A57"/>
                </a:solidFill>
              </a:defRPr>
            </a:lvl1pPr>
          </a:lstStyle>
          <a:p>
            <a:pPr/>
            <a:r>
              <a:t>Fonctionnalités</a:t>
            </a:r>
          </a:p>
        </p:txBody>
      </p:sp>
      <p:sp>
        <p:nvSpPr>
          <p:cNvPr id="300" name="Charger un texte depuis un fichier pdf/word/txt…"/>
          <p:cNvSpPr txBox="1"/>
          <p:nvPr>
            <p:ph type="body" sz="quarter" idx="1"/>
          </p:nvPr>
        </p:nvSpPr>
        <p:spPr>
          <a:xfrm>
            <a:off x="677333" y="2160589"/>
            <a:ext cx="8596670" cy="977037"/>
          </a:xfrm>
          <a:prstGeom prst="rect">
            <a:avLst/>
          </a:prstGeom>
        </p:spPr>
        <p:txBody>
          <a:bodyPr/>
          <a:lstStyle/>
          <a:p>
            <a:pPr/>
            <a:r>
              <a:t>Charger un texte depuis un fichier pdf/word/txt</a:t>
            </a:r>
          </a:p>
          <a:p>
            <a:pPr/>
            <a:r>
              <a:t>Sauvegarder un texte affiché sur l’interface dans un fichier pdf/word/txt</a:t>
            </a:r>
          </a:p>
        </p:txBody>
      </p:sp>
      <p:sp>
        <p:nvSpPr>
          <p:cNvPr id="301" name="d) Fonctionnalités module Gestionnaire de fichiers :"/>
          <p:cNvSpPr txBox="1"/>
          <p:nvPr/>
        </p:nvSpPr>
        <p:spPr>
          <a:xfrm>
            <a:off x="532142" y="1611630"/>
            <a:ext cx="807525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500"/>
            </a:lvl1pPr>
          </a:lstStyle>
          <a:p>
            <a:pPr/>
            <a:r>
              <a:t>d) Fonctionnalités module Gestionnaire de fichiers :</a:t>
            </a:r>
          </a:p>
        </p:txBody>
      </p:sp>
      <p:sp>
        <p:nvSpPr>
          <p:cNvPr id="302" name="Texte"/>
          <p:cNvSpPr txBox="1"/>
          <p:nvPr/>
        </p:nvSpPr>
        <p:spPr>
          <a:xfrm>
            <a:off x="9049981" y="6114704"/>
            <a:ext cx="224022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r">
              <a:defRPr sz="900">
                <a:solidFill>
                  <a:schemeClr val="accent1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303" name="Texte"/>
          <p:cNvSpPr txBox="1"/>
          <p:nvPr/>
        </p:nvSpPr>
        <p:spPr>
          <a:xfrm>
            <a:off x="9049981" y="6114704"/>
            <a:ext cx="224022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r">
              <a:defRPr sz="900">
                <a:solidFill>
                  <a:schemeClr val="accent1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itle 1"/>
          <p:cNvSpPr txBox="1"/>
          <p:nvPr>
            <p:ph type="title"/>
          </p:nvPr>
        </p:nvSpPr>
        <p:spPr>
          <a:xfrm>
            <a:off x="677334" y="1272117"/>
            <a:ext cx="8596670" cy="1826581"/>
          </a:xfrm>
          <a:prstGeom prst="rect">
            <a:avLst/>
          </a:prstGeom>
          <a:solidFill>
            <a:srgbClr val="FFFFFF"/>
          </a:solidFill>
          <a:ln w="19050" cap="rnd">
            <a:solidFill>
              <a:schemeClr val="accent2"/>
            </a:solidFill>
            <a:round/>
          </a:ln>
        </p:spPr>
        <p:txBody>
          <a:bodyPr anchor="ctr"/>
          <a:lstStyle>
            <a:lvl1pPr algn="ctr">
              <a:defRPr b="1" i="1" u="sng">
                <a:solidFill>
                  <a:srgbClr val="002060"/>
                </a:solidFill>
              </a:defRPr>
            </a:lvl1pPr>
          </a:lstStyle>
          <a:p>
            <a:pPr/>
            <a:r>
              <a:t>Algorithme de substitution</a:t>
            </a:r>
          </a:p>
        </p:txBody>
      </p:sp>
      <p:sp>
        <p:nvSpPr>
          <p:cNvPr id="306" name="Slide Number Placeholder 2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ontent Placeholder 2"/>
          <p:cNvSpPr txBox="1"/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/>
          </a:p>
          <a:p>
            <a:pPr algn="just">
              <a:lnSpc>
                <a:spcPct val="200000"/>
              </a:lnSpc>
              <a:buFont typeface="Courier New"/>
              <a:buChar char="o"/>
              <a:defRPr sz="2800"/>
            </a:pPr>
            <a:r>
              <a:t>	Algorithme de chiffrement </a:t>
            </a:r>
            <a:r>
              <a:rPr>
                <a:solidFill>
                  <a:srgbClr val="C00000"/>
                </a:solidFill>
              </a:rPr>
              <a:t>mono-alphabétique</a:t>
            </a:r>
            <a:r>
              <a:t>.</a:t>
            </a:r>
          </a:p>
          <a:p>
            <a:pPr algn="just">
              <a:lnSpc>
                <a:spcPct val="200000"/>
              </a:lnSpc>
              <a:buFont typeface="Courier New"/>
              <a:buChar char="o"/>
              <a:defRPr sz="2800"/>
            </a:pPr>
            <a:r>
              <a:t>	Prend en </a:t>
            </a:r>
            <a:r>
              <a:rPr>
                <a:solidFill>
                  <a:srgbClr val="C00000"/>
                </a:solidFill>
              </a:rPr>
              <a:t>entrée</a:t>
            </a:r>
            <a:r>
              <a:t> la </a:t>
            </a:r>
            <a:r>
              <a:rPr>
                <a:solidFill>
                  <a:srgbClr val="C00000"/>
                </a:solidFill>
              </a:rPr>
              <a:t>clé</a:t>
            </a:r>
            <a:r>
              <a:t> de taille 26.</a:t>
            </a:r>
          </a:p>
          <a:p>
            <a:pPr algn="just">
              <a:lnSpc>
                <a:spcPct val="200000"/>
              </a:lnSpc>
              <a:buFont typeface="Courier New"/>
              <a:buChar char="o"/>
              <a:defRPr sz="2800"/>
            </a:pPr>
            <a:r>
              <a:t>	Effectue des </a:t>
            </a:r>
            <a:r>
              <a:rPr>
                <a:solidFill>
                  <a:srgbClr val="C00000"/>
                </a:solidFill>
              </a:rPr>
              <a:t>remplacements.</a:t>
            </a:r>
          </a:p>
        </p:txBody>
      </p:sp>
      <p:grpSp>
        <p:nvGrpSpPr>
          <p:cNvPr id="311" name="Title 1"/>
          <p:cNvGrpSpPr/>
          <p:nvPr/>
        </p:nvGrpSpPr>
        <p:grpSpPr>
          <a:xfrm>
            <a:off x="677333" y="597595"/>
            <a:ext cx="8596670" cy="1320801"/>
            <a:chOff x="0" y="0"/>
            <a:chExt cx="8596668" cy="1320800"/>
          </a:xfrm>
        </p:grpSpPr>
        <p:sp>
          <p:nvSpPr>
            <p:cNvPr id="309" name="Rectangle"/>
            <p:cNvSpPr/>
            <p:nvPr/>
          </p:nvSpPr>
          <p:spPr>
            <a:xfrm>
              <a:off x="-1" y="0"/>
              <a:ext cx="8596670" cy="132080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57200">
                <a:defRPr sz="54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310" name="Substitution…"/>
            <p:cNvSpPr txBox="1"/>
            <p:nvPr/>
          </p:nvSpPr>
          <p:spPr>
            <a:xfrm>
              <a:off x="-1" y="0"/>
              <a:ext cx="8596670" cy="1094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 defTabSz="457200">
                <a:defRPr b="1" sz="3600">
                  <a:solidFill>
                    <a:srgbClr val="002060"/>
                  </a:solidFill>
                </a:defRPr>
              </a:pPr>
              <a:r>
                <a:t>Substitution</a:t>
              </a:r>
              <a:endParaRPr sz="5400">
                <a:solidFill>
                  <a:schemeClr val="accent1"/>
                </a:solidFill>
              </a:endParaRPr>
            </a:p>
            <a:p>
              <a:pPr algn="ctr" defTabSz="457200">
                <a:defRPr b="1" i="1" sz="3200">
                  <a:solidFill>
                    <a:srgbClr val="174262"/>
                  </a:solidFill>
                </a:defRPr>
              </a:pPr>
              <a:r>
                <a:t>Description</a:t>
              </a:r>
            </a:p>
          </p:txBody>
        </p:sp>
      </p:grpSp>
      <p:sp>
        <p:nvSpPr>
          <p:cNvPr id="312" name="Slide Number Placeholder 1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ontent Placeholder 2"/>
          <p:cNvSpPr txBox="1"/>
          <p:nvPr>
            <p:ph type="body" idx="1"/>
          </p:nvPr>
        </p:nvSpPr>
        <p:spPr>
          <a:xfrm>
            <a:off x="691469" y="1114425"/>
            <a:ext cx="8596670" cy="562927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 typeface="Wingdings 3"/>
              <a:buNone/>
            </a:lvl1pPr>
          </a:lstStyle>
          <a:p>
            <a:pPr/>
            <a:r>
              <a:t> </a:t>
            </a:r>
          </a:p>
        </p:txBody>
      </p:sp>
      <p:sp>
        <p:nvSpPr>
          <p:cNvPr id="317" name="TextBox 5"/>
          <p:cNvSpPr txBox="1"/>
          <p:nvPr/>
        </p:nvSpPr>
        <p:spPr>
          <a:xfrm>
            <a:off x="3966866" y="1915604"/>
            <a:ext cx="2459308" cy="516891"/>
          </a:xfrm>
          <a:prstGeom prst="rect">
            <a:avLst/>
          </a:prstGeom>
          <a:solidFill>
            <a:srgbClr val="9FE0F5"/>
          </a:solidFill>
          <a:ln w="19050" cap="rnd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pPr/>
            <a:r>
              <a:t>TEXTE CLAIRE</a:t>
            </a:r>
          </a:p>
        </p:txBody>
      </p:sp>
      <p:sp>
        <p:nvSpPr>
          <p:cNvPr id="318" name="TextBox 6"/>
          <p:cNvSpPr txBox="1"/>
          <p:nvPr/>
        </p:nvSpPr>
        <p:spPr>
          <a:xfrm>
            <a:off x="1828257" y="3049634"/>
            <a:ext cx="816174" cy="447041"/>
          </a:xfrm>
          <a:prstGeom prst="rect">
            <a:avLst/>
          </a:prstGeom>
          <a:solidFill>
            <a:srgbClr val="C0E38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CLÉ</a:t>
            </a:r>
          </a:p>
        </p:txBody>
      </p:sp>
      <p:sp>
        <p:nvSpPr>
          <p:cNvPr id="319" name="TextBox 7"/>
          <p:cNvSpPr txBox="1"/>
          <p:nvPr/>
        </p:nvSpPr>
        <p:spPr>
          <a:xfrm>
            <a:off x="3999099" y="3869382"/>
            <a:ext cx="2452325" cy="516891"/>
          </a:xfrm>
          <a:prstGeom prst="rect">
            <a:avLst/>
          </a:prstGeom>
          <a:solidFill>
            <a:srgbClr val="D3E6F5"/>
          </a:solidFill>
          <a:ln w="19050" cap="rnd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pPr/>
            <a:r>
              <a:t>CHIFFREMENT</a:t>
            </a:r>
          </a:p>
        </p:txBody>
      </p:sp>
      <p:sp>
        <p:nvSpPr>
          <p:cNvPr id="320" name="TextBox 8"/>
          <p:cNvSpPr txBox="1"/>
          <p:nvPr/>
        </p:nvSpPr>
        <p:spPr>
          <a:xfrm>
            <a:off x="4018253" y="5873663"/>
            <a:ext cx="2407921" cy="466091"/>
          </a:xfrm>
          <a:prstGeom prst="rect">
            <a:avLst/>
          </a:prstGeom>
          <a:solidFill>
            <a:srgbClr val="D5EDB3"/>
          </a:solidFill>
          <a:ln w="19050" cap="rnd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TEXTE CHIFFRÉ</a:t>
            </a:r>
          </a:p>
        </p:txBody>
      </p:sp>
      <p:sp>
        <p:nvSpPr>
          <p:cNvPr id="321" name="Down Arrow 9"/>
          <p:cNvSpPr/>
          <p:nvPr/>
        </p:nvSpPr>
        <p:spPr>
          <a:xfrm>
            <a:off x="5010377" y="2742886"/>
            <a:ext cx="484633" cy="9784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250"/>
                </a:moveTo>
                <a:lnTo>
                  <a:pt x="5400" y="1625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50"/>
                </a:lnTo>
                <a:lnTo>
                  <a:pt x="21600" y="1625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9050" cap="rnd">
            <a:solidFill>
              <a:srgbClr val="4594A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2" name="Down Arrow 10"/>
          <p:cNvSpPr/>
          <p:nvPr/>
        </p:nvSpPr>
        <p:spPr>
          <a:xfrm>
            <a:off x="5010377" y="4677571"/>
            <a:ext cx="484633" cy="9784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250"/>
                </a:moveTo>
                <a:lnTo>
                  <a:pt x="5400" y="1625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50"/>
                </a:lnTo>
                <a:lnTo>
                  <a:pt x="21600" y="1625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9050" cap="rnd">
            <a:solidFill>
              <a:srgbClr val="4594A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3" name="Elbow Connector 12"/>
          <p:cNvSpPr/>
          <p:nvPr/>
        </p:nvSpPr>
        <p:spPr>
          <a:xfrm>
            <a:off x="2786033" y="3181846"/>
            <a:ext cx="1177358" cy="1017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38100" cap="rnd">
            <a:solidFill>
              <a:schemeClr val="accent1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326" name="Title 1"/>
          <p:cNvGrpSpPr/>
          <p:nvPr/>
        </p:nvGrpSpPr>
        <p:grpSpPr>
          <a:xfrm>
            <a:off x="691470" y="338429"/>
            <a:ext cx="8582532" cy="1316737"/>
            <a:chOff x="0" y="0"/>
            <a:chExt cx="8582531" cy="1316736"/>
          </a:xfrm>
        </p:grpSpPr>
        <p:sp>
          <p:nvSpPr>
            <p:cNvPr id="324" name="Rectangle"/>
            <p:cNvSpPr/>
            <p:nvPr/>
          </p:nvSpPr>
          <p:spPr>
            <a:xfrm>
              <a:off x="0" y="-1"/>
              <a:ext cx="8582532" cy="1316738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57200">
                <a:defRPr sz="54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325" name="Substitution…"/>
            <p:cNvSpPr txBox="1"/>
            <p:nvPr/>
          </p:nvSpPr>
          <p:spPr>
            <a:xfrm>
              <a:off x="0" y="-1"/>
              <a:ext cx="8582532" cy="109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 defTabSz="457200">
                <a:defRPr b="1" sz="3600">
                  <a:solidFill>
                    <a:srgbClr val="002060"/>
                  </a:solidFill>
                </a:defRPr>
              </a:pPr>
              <a:r>
                <a:t>Substitution</a:t>
              </a:r>
              <a:endParaRPr sz="5400">
                <a:solidFill>
                  <a:schemeClr val="accent1"/>
                </a:solidFill>
              </a:endParaRPr>
            </a:p>
            <a:p>
              <a:pPr algn="ctr" defTabSz="457200">
                <a:defRPr b="1" i="1" sz="3200">
                  <a:solidFill>
                    <a:srgbClr val="174262"/>
                  </a:solidFill>
                </a:defRPr>
              </a:pPr>
              <a:r>
                <a:t>Chiffrement</a:t>
              </a:r>
            </a:p>
          </p:txBody>
        </p:sp>
      </p:grpSp>
      <p:sp>
        <p:nvSpPr>
          <p:cNvPr id="327" name="TextBox 13"/>
          <p:cNvSpPr txBox="1"/>
          <p:nvPr/>
        </p:nvSpPr>
        <p:spPr>
          <a:xfrm>
            <a:off x="7060556" y="2612180"/>
            <a:ext cx="2476982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200">
                <a:solidFill>
                  <a:schemeClr val="accent5"/>
                </a:solidFill>
              </a:defRPr>
            </a:pPr>
            <a:r>
              <a:t>Complexité: </a:t>
            </a:r>
            <a:r>
              <a:rPr>
                <a:solidFill>
                  <a:srgbClr val="000000"/>
                </a:solidFill>
              </a:rPr>
              <a:t>O(n)		</a:t>
            </a:r>
          </a:p>
        </p:txBody>
      </p:sp>
      <p:sp>
        <p:nvSpPr>
          <p:cNvPr id="328" name="Slide Number Placeholder 1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Class="entr" nodeType="afterEffect" presetSubtype="10" presetID="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1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7" grpId="7"/>
      <p:bldP build="whole" bldLvl="1" animBg="1" rev="0" advAuto="0" spid="322" grpId="5"/>
      <p:bldP build="whole" bldLvl="1" animBg="1" rev="0" advAuto="0" spid="321" grpId="3"/>
      <p:bldP build="whole" bldLvl="1" animBg="1" rev="0" advAuto="0" spid="318" grpId="2"/>
      <p:bldP build="whole" bldLvl="1" animBg="1" rev="0" advAuto="0" spid="317" grpId="1"/>
      <p:bldP build="whole" bldLvl="1" animBg="1" rev="0" advAuto="0" spid="320" grpId="6"/>
      <p:bldP build="whole" bldLvl="1" animBg="1" rev="0" advAuto="0" spid="323" grpId="4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ontent Placeholder 2"/>
          <p:cNvSpPr txBox="1"/>
          <p:nvPr>
            <p:ph type="body" idx="1"/>
          </p:nvPr>
        </p:nvSpPr>
        <p:spPr>
          <a:xfrm>
            <a:off x="677333" y="2160589"/>
            <a:ext cx="8596670" cy="445007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5"/>
                </a:solidFill>
              </a:defRPr>
            </a:pPr>
            <a:r>
              <a:t>Exemple :</a:t>
            </a:r>
          </a:p>
          <a:p>
            <a:pPr marL="0" indent="0">
              <a:buSzTx/>
              <a:buFont typeface="Wingdings 3"/>
              <a:buNone/>
              <a:defRPr>
                <a:solidFill>
                  <a:schemeClr val="accent5"/>
                </a:solidFill>
              </a:defRPr>
            </a:pPr>
            <a:r>
              <a:t>Ordre originale : </a:t>
            </a:r>
            <a:r>
              <a:rPr>
                <a:solidFill>
                  <a:srgbClr val="404040"/>
                </a:solidFill>
              </a:rPr>
              <a:t>ABCDEFGHIJKLMNOPQRSTUVWXYZ</a:t>
            </a:r>
          </a:p>
          <a:p>
            <a:pPr marL="0" indent="0">
              <a:buSzTx/>
              <a:buFont typeface="Wingdings 3"/>
              <a:buNone/>
              <a:defRPr>
                <a:solidFill>
                  <a:schemeClr val="accent5"/>
                </a:solidFill>
              </a:defRPr>
            </a:pPr>
            <a:r>
              <a:t>	          </a:t>
            </a:r>
            <a:r>
              <a:rPr>
                <a:solidFill>
                  <a:srgbClr val="404040"/>
                </a:solidFill>
              </a:rPr>
              <a:t>Clé : AZERTYUIOPQSDFGHJKLMWXCVBN</a:t>
            </a:r>
          </a:p>
          <a:p>
            <a:pPr marL="0" indent="0">
              <a:buSzTx/>
              <a:buFont typeface="Wingdings 3"/>
              <a:buNone/>
            </a:pPr>
            <a:r>
              <a:t> Message claire: </a:t>
            </a:r>
            <a:r>
              <a:rPr>
                <a:solidFill>
                  <a:srgbClr val="FF0000"/>
                </a:solidFill>
              </a:rPr>
              <a:t>EXEMPLE</a:t>
            </a:r>
            <a:endParaRPr>
              <a:solidFill>
                <a:srgbClr val="FF0000"/>
              </a:solidFill>
            </a:endParaRPr>
          </a:p>
          <a:p>
            <a:pPr marL="0" indent="0">
              <a:buSzTx/>
              <a:buFont typeface="Wingdings 3"/>
              <a:buNone/>
              <a:defRPr>
                <a:solidFill>
                  <a:srgbClr val="FF0000"/>
                </a:solidFill>
              </a:defRPr>
            </a:pPr>
            <a:r>
              <a:t>	E 		</a:t>
            </a:r>
            <a:r>
              <a:rPr>
                <a:solidFill>
                  <a:srgbClr val="404040"/>
                </a:solidFill>
              </a:rPr>
              <a:t>T				</a:t>
            </a:r>
            <a:endParaRPr>
              <a:solidFill>
                <a:srgbClr val="404040"/>
              </a:solidFill>
            </a:endParaRPr>
          </a:p>
          <a:p>
            <a:pPr marL="0" indent="0">
              <a:buSzTx/>
              <a:buFont typeface="Wingdings 3"/>
              <a:buNone/>
              <a:defRPr>
                <a:solidFill>
                  <a:srgbClr val="FF0000"/>
                </a:solidFill>
              </a:defRPr>
            </a:pPr>
            <a:r>
              <a:t>	X		</a:t>
            </a:r>
            <a:r>
              <a:rPr>
                <a:solidFill>
                  <a:srgbClr val="404040"/>
                </a:solidFill>
              </a:rPr>
              <a:t>V</a:t>
            </a:r>
            <a:endParaRPr>
              <a:solidFill>
                <a:srgbClr val="404040"/>
              </a:solidFill>
            </a:endParaRPr>
          </a:p>
          <a:p>
            <a:pPr marL="0" indent="0">
              <a:buSzTx/>
              <a:buFont typeface="Wingdings 3"/>
              <a:buNone/>
              <a:defRPr>
                <a:solidFill>
                  <a:srgbClr val="FF0000"/>
                </a:solidFill>
              </a:defRPr>
            </a:pPr>
            <a:r>
              <a:t>	..</a:t>
            </a:r>
          </a:p>
          <a:p>
            <a:pPr marL="0" indent="0">
              <a:buSzTx/>
              <a:buFont typeface="Wingdings 3"/>
              <a:buNone/>
              <a:defRPr>
                <a:solidFill>
                  <a:srgbClr val="FF0000"/>
                </a:solidFill>
              </a:defRPr>
            </a:pPr>
            <a:r>
              <a:t>	E		</a:t>
            </a:r>
            <a:r>
              <a:rPr>
                <a:solidFill>
                  <a:srgbClr val="404040"/>
                </a:solidFill>
              </a:rPr>
              <a:t>T		Message chiffré: </a:t>
            </a:r>
            <a:r>
              <a:t>TVTDHST</a:t>
            </a:r>
          </a:p>
          <a:p>
            <a:pPr marL="0" indent="0">
              <a:buSzTx/>
              <a:buFont typeface="Wingdings 3"/>
              <a:buNone/>
              <a:defRPr>
                <a:solidFill>
                  <a:srgbClr val="FF0000"/>
                </a:solidFill>
              </a:defRPr>
            </a:pPr>
          </a:p>
          <a:p>
            <a:pPr marL="0" indent="0">
              <a:buSzTx/>
              <a:buFont typeface="Wingdings 3"/>
              <a:buNone/>
              <a:defRPr b="1" sz="2200">
                <a:solidFill>
                  <a:schemeClr val="accent5"/>
                </a:solidFill>
              </a:defRPr>
            </a:pPr>
            <a:r>
              <a:t>Complexité: </a:t>
            </a:r>
            <a:r>
              <a:rPr>
                <a:solidFill>
                  <a:srgbClr val="404040"/>
                </a:solidFill>
              </a:rPr>
              <a:t>O(n)	</a:t>
            </a:r>
            <a:r>
              <a:rPr b="0" sz="1800">
                <a:solidFill>
                  <a:srgbClr val="404040"/>
                </a:solidFill>
              </a:rPr>
              <a:t>	</a:t>
            </a:r>
          </a:p>
        </p:txBody>
      </p:sp>
      <p:sp>
        <p:nvSpPr>
          <p:cNvPr id="333" name="Right Arrow 5"/>
          <p:cNvSpPr/>
          <p:nvPr/>
        </p:nvSpPr>
        <p:spPr>
          <a:xfrm>
            <a:off x="1458543" y="3918094"/>
            <a:ext cx="640081" cy="18288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9050" cap="rnd">
            <a:solidFill>
              <a:srgbClr val="226C4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4" name="Right Arrow 6"/>
          <p:cNvSpPr/>
          <p:nvPr/>
        </p:nvSpPr>
        <p:spPr>
          <a:xfrm>
            <a:off x="1458543" y="4251728"/>
            <a:ext cx="640081" cy="18288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9050" cap="rnd">
            <a:solidFill>
              <a:srgbClr val="226C4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5" name="Right Arrow 7"/>
          <p:cNvSpPr/>
          <p:nvPr/>
        </p:nvSpPr>
        <p:spPr>
          <a:xfrm>
            <a:off x="1458543" y="5055105"/>
            <a:ext cx="640081" cy="18288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9050" cap="rnd">
            <a:solidFill>
              <a:srgbClr val="226C4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38" name="Title 1"/>
          <p:cNvGrpSpPr/>
          <p:nvPr/>
        </p:nvGrpSpPr>
        <p:grpSpPr>
          <a:xfrm>
            <a:off x="677333" y="597595"/>
            <a:ext cx="8596670" cy="1320801"/>
            <a:chOff x="0" y="0"/>
            <a:chExt cx="8596668" cy="1320800"/>
          </a:xfrm>
        </p:grpSpPr>
        <p:sp>
          <p:nvSpPr>
            <p:cNvPr id="336" name="Rectangle"/>
            <p:cNvSpPr/>
            <p:nvPr/>
          </p:nvSpPr>
          <p:spPr>
            <a:xfrm>
              <a:off x="-1" y="0"/>
              <a:ext cx="8596670" cy="132080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57200">
                <a:defRPr sz="54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337" name="Substitution…"/>
            <p:cNvSpPr txBox="1"/>
            <p:nvPr/>
          </p:nvSpPr>
          <p:spPr>
            <a:xfrm>
              <a:off x="-1" y="0"/>
              <a:ext cx="8596670" cy="1094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 defTabSz="457200">
                <a:defRPr b="1" sz="3600">
                  <a:solidFill>
                    <a:srgbClr val="002060"/>
                  </a:solidFill>
                </a:defRPr>
              </a:pPr>
              <a:r>
                <a:t>Substitution</a:t>
              </a:r>
              <a:endParaRPr sz="5400">
                <a:solidFill>
                  <a:schemeClr val="accent1"/>
                </a:solidFill>
              </a:endParaRPr>
            </a:p>
            <a:p>
              <a:pPr algn="ctr" defTabSz="457200">
                <a:defRPr b="1" i="1" sz="3200">
                  <a:solidFill>
                    <a:srgbClr val="174262"/>
                  </a:solidFill>
                </a:defRPr>
              </a:pPr>
              <a:r>
                <a:t>Chiffrement</a:t>
              </a:r>
            </a:p>
          </p:txBody>
        </p:sp>
      </p:grpSp>
      <p:graphicFrame>
        <p:nvGraphicFramePr>
          <p:cNvPr id="339" name="Tableau 4"/>
          <p:cNvGraphicFramePr/>
          <p:nvPr/>
        </p:nvGraphicFramePr>
        <p:xfrm>
          <a:off x="299808" y="2548465"/>
          <a:ext cx="9860192" cy="7416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848786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</a:tblGrid>
              <a:tr h="370840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Ordre original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F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G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H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I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J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K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L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O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Q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U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V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W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X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Y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Z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Clé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Z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Y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U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I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O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P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Q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F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G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H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J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K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L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M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W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X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V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340" name="Slide Number Placeholder 1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ontent Placeholder 2"/>
          <p:cNvSpPr txBox="1"/>
          <p:nvPr>
            <p:ph type="body" idx="1"/>
          </p:nvPr>
        </p:nvSpPr>
        <p:spPr>
          <a:xfrm>
            <a:off x="691469" y="1114425"/>
            <a:ext cx="8596670" cy="562927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 typeface="Wingdings 3"/>
              <a:buNone/>
            </a:lvl1pPr>
          </a:lstStyle>
          <a:p>
            <a:pPr/>
            <a:r>
              <a:t> </a:t>
            </a:r>
          </a:p>
        </p:txBody>
      </p:sp>
      <p:sp>
        <p:nvSpPr>
          <p:cNvPr id="343" name="TextBox 5"/>
          <p:cNvSpPr txBox="1"/>
          <p:nvPr/>
        </p:nvSpPr>
        <p:spPr>
          <a:xfrm>
            <a:off x="3992560" y="1994748"/>
            <a:ext cx="2475659" cy="491491"/>
          </a:xfrm>
          <a:prstGeom prst="rect">
            <a:avLst/>
          </a:prstGeom>
          <a:solidFill>
            <a:srgbClr val="9FE0F5"/>
          </a:solidFill>
          <a:ln w="19050" cap="rnd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600"/>
            </a:lvl1pPr>
          </a:lstStyle>
          <a:p>
            <a:pPr/>
            <a:r>
              <a:t>TEXTE CHIFFRÉ</a:t>
            </a:r>
          </a:p>
        </p:txBody>
      </p:sp>
      <p:sp>
        <p:nvSpPr>
          <p:cNvPr id="344" name="TextBox 6"/>
          <p:cNvSpPr txBox="1"/>
          <p:nvPr/>
        </p:nvSpPr>
        <p:spPr>
          <a:xfrm>
            <a:off x="1828257" y="3049634"/>
            <a:ext cx="816174" cy="447041"/>
          </a:xfrm>
          <a:prstGeom prst="rect">
            <a:avLst/>
          </a:prstGeom>
          <a:solidFill>
            <a:srgbClr val="C0E38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CLÉ</a:t>
            </a:r>
          </a:p>
        </p:txBody>
      </p:sp>
      <p:sp>
        <p:nvSpPr>
          <p:cNvPr id="345" name="TextBox 7"/>
          <p:cNvSpPr txBox="1"/>
          <p:nvPr/>
        </p:nvSpPr>
        <p:spPr>
          <a:xfrm>
            <a:off x="3991648" y="3861932"/>
            <a:ext cx="2905549" cy="516891"/>
          </a:xfrm>
          <a:prstGeom prst="rect">
            <a:avLst/>
          </a:prstGeom>
          <a:solidFill>
            <a:srgbClr val="D3E6F5"/>
          </a:solidFill>
          <a:ln w="19050" cap="rnd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pPr/>
            <a:r>
              <a:t>DÉCHIFFREMENT</a:t>
            </a:r>
          </a:p>
        </p:txBody>
      </p:sp>
      <p:sp>
        <p:nvSpPr>
          <p:cNvPr id="346" name="TextBox 8"/>
          <p:cNvSpPr txBox="1"/>
          <p:nvPr/>
        </p:nvSpPr>
        <p:spPr>
          <a:xfrm>
            <a:off x="4018253" y="5854524"/>
            <a:ext cx="2427060" cy="466091"/>
          </a:xfrm>
          <a:prstGeom prst="rect">
            <a:avLst/>
          </a:prstGeom>
          <a:solidFill>
            <a:srgbClr val="D5EDB3"/>
          </a:solidFill>
          <a:ln w="19050" cap="rnd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TEXTE CLAIR</a:t>
            </a:r>
          </a:p>
        </p:txBody>
      </p:sp>
      <p:sp>
        <p:nvSpPr>
          <p:cNvPr id="347" name="Down Arrow 9"/>
          <p:cNvSpPr/>
          <p:nvPr/>
        </p:nvSpPr>
        <p:spPr>
          <a:xfrm>
            <a:off x="5010377" y="2742886"/>
            <a:ext cx="484633" cy="9784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250"/>
                </a:moveTo>
                <a:lnTo>
                  <a:pt x="5400" y="1625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50"/>
                </a:lnTo>
                <a:lnTo>
                  <a:pt x="21600" y="1625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9050" cap="rnd">
            <a:solidFill>
              <a:srgbClr val="4594A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8" name="Down Arrow 10"/>
          <p:cNvSpPr/>
          <p:nvPr/>
        </p:nvSpPr>
        <p:spPr>
          <a:xfrm>
            <a:off x="5010377" y="4677571"/>
            <a:ext cx="484633" cy="9784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250"/>
                </a:moveTo>
                <a:lnTo>
                  <a:pt x="5400" y="1625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50"/>
                </a:lnTo>
                <a:lnTo>
                  <a:pt x="21600" y="1625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9050" cap="rnd">
            <a:solidFill>
              <a:srgbClr val="4594A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9" name="Elbow Connector 12"/>
          <p:cNvSpPr/>
          <p:nvPr/>
        </p:nvSpPr>
        <p:spPr>
          <a:xfrm>
            <a:off x="2786032" y="3181844"/>
            <a:ext cx="1177359" cy="941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38100" cap="rnd">
            <a:solidFill>
              <a:schemeClr val="accent1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352" name="Title 1"/>
          <p:cNvGrpSpPr/>
          <p:nvPr/>
        </p:nvGrpSpPr>
        <p:grpSpPr>
          <a:xfrm>
            <a:off x="691470" y="338429"/>
            <a:ext cx="8582532" cy="1316737"/>
            <a:chOff x="0" y="0"/>
            <a:chExt cx="8582531" cy="1316736"/>
          </a:xfrm>
        </p:grpSpPr>
        <p:sp>
          <p:nvSpPr>
            <p:cNvPr id="350" name="Rectangle"/>
            <p:cNvSpPr/>
            <p:nvPr/>
          </p:nvSpPr>
          <p:spPr>
            <a:xfrm>
              <a:off x="0" y="-1"/>
              <a:ext cx="8582532" cy="1316738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57200">
                <a:defRPr b="1" i="1" sz="3200">
                  <a:solidFill>
                    <a:srgbClr val="174262"/>
                  </a:solidFill>
                </a:defRPr>
              </a:pPr>
            </a:p>
          </p:txBody>
        </p:sp>
        <p:sp>
          <p:nvSpPr>
            <p:cNvPr id="351" name="Substitution…"/>
            <p:cNvSpPr txBox="1"/>
            <p:nvPr/>
          </p:nvSpPr>
          <p:spPr>
            <a:xfrm>
              <a:off x="0" y="-1"/>
              <a:ext cx="8582532" cy="109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 defTabSz="457200">
                <a:defRPr b="1" sz="3600">
                  <a:solidFill>
                    <a:srgbClr val="002060"/>
                  </a:solidFill>
                </a:defRPr>
              </a:pPr>
              <a:r>
                <a:t>Substitution</a:t>
              </a:r>
              <a:endParaRPr sz="5400">
                <a:solidFill>
                  <a:schemeClr val="accent1"/>
                </a:solidFill>
              </a:endParaRPr>
            </a:p>
            <a:p>
              <a:pPr algn="ctr" defTabSz="457200">
                <a:defRPr b="1" i="1" sz="3200">
                  <a:solidFill>
                    <a:srgbClr val="174262"/>
                  </a:solidFill>
                </a:defRPr>
              </a:pPr>
              <a:r>
                <a:t>Déchiffrement</a:t>
              </a:r>
            </a:p>
          </p:txBody>
        </p:sp>
      </p:grpSp>
      <p:sp>
        <p:nvSpPr>
          <p:cNvPr id="353" name="TextBox 13"/>
          <p:cNvSpPr txBox="1"/>
          <p:nvPr/>
        </p:nvSpPr>
        <p:spPr>
          <a:xfrm>
            <a:off x="7060556" y="2612180"/>
            <a:ext cx="2476982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200">
                <a:solidFill>
                  <a:schemeClr val="accent5"/>
                </a:solidFill>
              </a:defRPr>
            </a:pPr>
            <a:r>
              <a:t>Complexité: </a:t>
            </a:r>
            <a:r>
              <a:rPr>
                <a:solidFill>
                  <a:srgbClr val="000000"/>
                </a:solidFill>
              </a:rPr>
              <a:t>O(n)		</a:t>
            </a:r>
          </a:p>
        </p:txBody>
      </p:sp>
      <p:sp>
        <p:nvSpPr>
          <p:cNvPr id="354" name="Slide Number Placeholder 1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Class="entr" nodeType="afterEffect" presetSubtype="10" presetID="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1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3" grpId="7"/>
      <p:bldP build="whole" bldLvl="1" animBg="1" rev="0" advAuto="0" spid="349" grpId="4"/>
      <p:bldP build="whole" bldLvl="1" animBg="1" rev="0" advAuto="0" spid="344" grpId="2"/>
      <p:bldP build="whole" bldLvl="1" animBg="1" rev="0" advAuto="0" spid="347" grpId="3"/>
      <p:bldP build="whole" bldLvl="1" animBg="1" rev="0" advAuto="0" spid="348" grpId="5"/>
      <p:bldP build="whole" bldLvl="1" animBg="1" rev="0" advAuto="0" spid="343" grpId="1"/>
      <p:bldP build="whole" bldLvl="1" animBg="1" rev="0" advAuto="0" spid="346" grpId="6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ontent Placeholder 2"/>
          <p:cNvSpPr txBox="1"/>
          <p:nvPr>
            <p:ph type="body" idx="1"/>
          </p:nvPr>
        </p:nvSpPr>
        <p:spPr>
          <a:xfrm>
            <a:off x="677333" y="2160589"/>
            <a:ext cx="8596670" cy="469741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5"/>
                </a:solidFill>
              </a:defRPr>
            </a:pPr>
            <a:r>
              <a:t>Exemple :</a:t>
            </a:r>
          </a:p>
          <a:p>
            <a:pPr marL="0" indent="0">
              <a:buSzTx/>
              <a:buFont typeface="Wingdings 3"/>
              <a:buNone/>
              <a:defRPr>
                <a:solidFill>
                  <a:schemeClr val="accent5"/>
                </a:solidFill>
              </a:defRPr>
            </a:pPr>
            <a:r>
              <a:t>Ordre originale : </a:t>
            </a:r>
            <a:r>
              <a:rPr>
                <a:solidFill>
                  <a:srgbClr val="404040"/>
                </a:solidFill>
              </a:rPr>
              <a:t>ABCDEFGHIJKLMNOPQRSTUVWXYZ</a:t>
            </a:r>
          </a:p>
          <a:p>
            <a:pPr marL="0" indent="0">
              <a:buSzTx/>
              <a:buFont typeface="Wingdings 3"/>
              <a:buNone/>
              <a:defRPr>
                <a:solidFill>
                  <a:schemeClr val="accent5"/>
                </a:solidFill>
              </a:defRPr>
            </a:pPr>
            <a:r>
              <a:t>	          </a:t>
            </a:r>
            <a:r>
              <a:rPr>
                <a:solidFill>
                  <a:srgbClr val="404040"/>
                </a:solidFill>
              </a:rPr>
              <a:t>Clé : AZERTYUIOPQSDFGHJKLMWXCVBN</a:t>
            </a:r>
            <a:endParaRPr>
              <a:solidFill>
                <a:srgbClr val="404040"/>
              </a:solidFill>
            </a:endParaRPr>
          </a:p>
          <a:p>
            <a:pPr marL="0" indent="0">
              <a:buSzTx/>
              <a:buFont typeface="Wingdings 3"/>
              <a:buNone/>
            </a:pPr>
            <a:r>
              <a:t> Message chiffré: </a:t>
            </a:r>
            <a:r>
              <a:rPr>
                <a:solidFill>
                  <a:srgbClr val="FF0000"/>
                </a:solidFill>
              </a:rPr>
              <a:t>TVTDHST</a:t>
            </a:r>
            <a:endParaRPr>
              <a:solidFill>
                <a:srgbClr val="FF0000"/>
              </a:solidFill>
            </a:endParaRPr>
          </a:p>
          <a:p>
            <a:pPr marL="0" indent="0">
              <a:buSzTx/>
              <a:buFont typeface="Wingdings 3"/>
              <a:buNone/>
              <a:defRPr>
                <a:solidFill>
                  <a:srgbClr val="FF0000"/>
                </a:solidFill>
              </a:defRPr>
            </a:pPr>
            <a:r>
              <a:t>	T 		</a:t>
            </a:r>
            <a:r>
              <a:rPr>
                <a:solidFill>
                  <a:srgbClr val="404040"/>
                </a:solidFill>
              </a:rPr>
              <a:t>E				</a:t>
            </a:r>
            <a:endParaRPr>
              <a:solidFill>
                <a:srgbClr val="404040"/>
              </a:solidFill>
            </a:endParaRPr>
          </a:p>
          <a:p>
            <a:pPr marL="0" indent="0">
              <a:buSzTx/>
              <a:buFont typeface="Wingdings 3"/>
              <a:buNone/>
              <a:defRPr>
                <a:solidFill>
                  <a:srgbClr val="FF0000"/>
                </a:solidFill>
              </a:defRPr>
            </a:pPr>
            <a:r>
              <a:t>	V		</a:t>
            </a:r>
            <a:r>
              <a:rPr>
                <a:solidFill>
                  <a:srgbClr val="404040"/>
                </a:solidFill>
              </a:rPr>
              <a:t>X</a:t>
            </a:r>
            <a:endParaRPr>
              <a:solidFill>
                <a:srgbClr val="404040"/>
              </a:solidFill>
            </a:endParaRPr>
          </a:p>
          <a:p>
            <a:pPr marL="0" indent="0">
              <a:buSzTx/>
              <a:buFont typeface="Wingdings 3"/>
              <a:buNone/>
              <a:defRPr>
                <a:solidFill>
                  <a:srgbClr val="FF0000"/>
                </a:solidFill>
              </a:defRPr>
            </a:pPr>
            <a:r>
              <a:t>	..</a:t>
            </a:r>
          </a:p>
          <a:p>
            <a:pPr marL="0" indent="0">
              <a:buSzTx/>
              <a:buFont typeface="Wingdings 3"/>
              <a:buNone/>
              <a:defRPr>
                <a:solidFill>
                  <a:srgbClr val="FF0000"/>
                </a:solidFill>
              </a:defRPr>
            </a:pPr>
            <a:r>
              <a:t>	T		</a:t>
            </a:r>
            <a:r>
              <a:rPr>
                <a:solidFill>
                  <a:srgbClr val="404040"/>
                </a:solidFill>
              </a:rPr>
              <a:t>E		Message claire: </a:t>
            </a:r>
            <a:r>
              <a:t>EXEMPLE</a:t>
            </a:r>
          </a:p>
          <a:p>
            <a:pPr marL="0" indent="0">
              <a:buSzTx/>
              <a:buFont typeface="Wingdings 3"/>
              <a:buNone/>
              <a:defRPr>
                <a:solidFill>
                  <a:srgbClr val="FF0000"/>
                </a:solidFill>
              </a:defRPr>
            </a:pPr>
          </a:p>
          <a:p>
            <a:pPr marL="0" indent="0">
              <a:buSzTx/>
              <a:buFont typeface="Wingdings 3"/>
              <a:buNone/>
              <a:defRPr b="1">
                <a:solidFill>
                  <a:schemeClr val="accent5"/>
                </a:solidFill>
              </a:defRPr>
            </a:pPr>
            <a:r>
              <a:t>	</a:t>
            </a:r>
            <a:r>
              <a:rPr sz="2200"/>
              <a:t>Complexité: </a:t>
            </a:r>
            <a:r>
              <a:rPr sz="2200">
                <a:solidFill>
                  <a:srgbClr val="404040"/>
                </a:solidFill>
              </a:rPr>
              <a:t>O(n)</a:t>
            </a:r>
            <a:r>
              <a:rPr>
                <a:solidFill>
                  <a:srgbClr val="404040"/>
                </a:solidFill>
              </a:rPr>
              <a:t>	</a:t>
            </a:r>
          </a:p>
        </p:txBody>
      </p:sp>
      <p:sp>
        <p:nvSpPr>
          <p:cNvPr id="359" name="Right Arrow 5"/>
          <p:cNvSpPr/>
          <p:nvPr/>
        </p:nvSpPr>
        <p:spPr>
          <a:xfrm>
            <a:off x="1458543" y="3889867"/>
            <a:ext cx="640081" cy="18288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9050" cap="rnd">
            <a:solidFill>
              <a:srgbClr val="226C4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0" name="Right Arrow 6"/>
          <p:cNvSpPr/>
          <p:nvPr/>
        </p:nvSpPr>
        <p:spPr>
          <a:xfrm>
            <a:off x="1446521" y="4266974"/>
            <a:ext cx="640081" cy="18288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9050" cap="rnd">
            <a:solidFill>
              <a:srgbClr val="226C4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1" name="Right Arrow 7"/>
          <p:cNvSpPr/>
          <p:nvPr/>
        </p:nvSpPr>
        <p:spPr>
          <a:xfrm>
            <a:off x="1446521" y="5062728"/>
            <a:ext cx="640081" cy="18288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9050" cap="rnd">
            <a:solidFill>
              <a:srgbClr val="226C4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64" name="Title 1"/>
          <p:cNvGrpSpPr/>
          <p:nvPr/>
        </p:nvGrpSpPr>
        <p:grpSpPr>
          <a:xfrm>
            <a:off x="691470" y="338429"/>
            <a:ext cx="8582532" cy="1316737"/>
            <a:chOff x="0" y="0"/>
            <a:chExt cx="8582531" cy="1316736"/>
          </a:xfrm>
        </p:grpSpPr>
        <p:sp>
          <p:nvSpPr>
            <p:cNvPr id="362" name="Rectangle"/>
            <p:cNvSpPr/>
            <p:nvPr/>
          </p:nvSpPr>
          <p:spPr>
            <a:xfrm>
              <a:off x="0" y="-1"/>
              <a:ext cx="8582532" cy="1316738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57200">
                <a:defRPr sz="54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363" name="Substitution…"/>
            <p:cNvSpPr txBox="1"/>
            <p:nvPr/>
          </p:nvSpPr>
          <p:spPr>
            <a:xfrm>
              <a:off x="0" y="-1"/>
              <a:ext cx="8582532" cy="109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 defTabSz="457200">
                <a:defRPr b="1" sz="3600">
                  <a:solidFill>
                    <a:srgbClr val="002060"/>
                  </a:solidFill>
                </a:defRPr>
              </a:pPr>
              <a:r>
                <a:t>Substitution</a:t>
              </a:r>
              <a:endParaRPr sz="5400">
                <a:solidFill>
                  <a:schemeClr val="accent1"/>
                </a:solidFill>
              </a:endParaRPr>
            </a:p>
            <a:p>
              <a:pPr algn="ctr" defTabSz="457200">
                <a:defRPr b="1" i="1" sz="3200">
                  <a:solidFill>
                    <a:srgbClr val="174262"/>
                  </a:solidFill>
                </a:defRPr>
              </a:pPr>
              <a:r>
                <a:t>Déchiffrement</a:t>
              </a:r>
            </a:p>
          </p:txBody>
        </p:sp>
      </p:grpSp>
      <p:graphicFrame>
        <p:nvGraphicFramePr>
          <p:cNvPr id="365" name="Tableau 8"/>
          <p:cNvGraphicFramePr/>
          <p:nvPr/>
        </p:nvGraphicFramePr>
        <p:xfrm>
          <a:off x="299808" y="2548465"/>
          <a:ext cx="9860192" cy="7416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848786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  <a:gridCol w="308131"/>
              </a:tblGrid>
              <a:tr h="370840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Ordre original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F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G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H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I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J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K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L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O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Q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U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V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W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X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Y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Z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Clé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Z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Y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U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I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O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P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Q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F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G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H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J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K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L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M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W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X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V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366" name="Slide Number Placeholder 1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ontent Placeholder 2"/>
          <p:cNvSpPr txBox="1"/>
          <p:nvPr>
            <p:ph type="body" idx="1"/>
          </p:nvPr>
        </p:nvSpPr>
        <p:spPr>
          <a:xfrm>
            <a:off x="781050" y="1568449"/>
            <a:ext cx="10515600" cy="5032376"/>
          </a:xfrm>
          <a:prstGeom prst="rect">
            <a:avLst/>
          </a:prstGeom>
        </p:spPr>
        <p:txBody>
          <a:bodyPr/>
          <a:lstStyle>
            <a:lvl1pPr marL="0" indent="0" algn="ctr" defTabSz="914400">
              <a:spcBef>
                <a:spcPts val="0"/>
              </a:spcBef>
              <a:buSzTx/>
              <a:buFont typeface="Wingdings 3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69" name="TextBox 18"/>
          <p:cNvSpPr txBox="1"/>
          <p:nvPr/>
        </p:nvSpPr>
        <p:spPr>
          <a:xfrm>
            <a:off x="9139479" y="1568449"/>
            <a:ext cx="2857259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Complexité: </a:t>
            </a:r>
            <a:r>
              <a:rPr>
                <a:solidFill>
                  <a:srgbClr val="000000"/>
                </a:solidFill>
              </a:rPr>
              <a:t>O(n*m*k).		</a:t>
            </a:r>
          </a:p>
        </p:txBody>
      </p:sp>
      <p:sp>
        <p:nvSpPr>
          <p:cNvPr id="370" name="Content Placeholder 2"/>
          <p:cNvSpPr txBox="1"/>
          <p:nvPr/>
        </p:nvSpPr>
        <p:spPr>
          <a:xfrm>
            <a:off x="781050" y="1568449"/>
            <a:ext cx="10515600" cy="5032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>
              <a:defRPr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71" name="TextBox 22"/>
          <p:cNvSpPr txBox="1"/>
          <p:nvPr/>
        </p:nvSpPr>
        <p:spPr>
          <a:xfrm>
            <a:off x="6186241" y="1359346"/>
            <a:ext cx="2427059" cy="466091"/>
          </a:xfrm>
          <a:prstGeom prst="rect">
            <a:avLst/>
          </a:prstGeom>
          <a:solidFill>
            <a:srgbClr val="9FE0F5"/>
          </a:solidFill>
          <a:ln w="19050" cap="rnd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TEXTE CHIFFRÉ</a:t>
            </a:r>
          </a:p>
        </p:txBody>
      </p:sp>
      <p:sp>
        <p:nvSpPr>
          <p:cNvPr id="372" name="TextBox 23"/>
          <p:cNvSpPr txBox="1"/>
          <p:nvPr/>
        </p:nvSpPr>
        <p:spPr>
          <a:xfrm>
            <a:off x="1399242" y="1259625"/>
            <a:ext cx="3250020" cy="466091"/>
          </a:xfrm>
          <a:prstGeom prst="rect">
            <a:avLst/>
          </a:prstGeom>
          <a:solidFill>
            <a:srgbClr val="9FE0F5"/>
          </a:solidFill>
          <a:ln w="19050" cap="rnd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Générer clé aléatoire</a:t>
            </a:r>
          </a:p>
        </p:txBody>
      </p:sp>
      <p:sp>
        <p:nvSpPr>
          <p:cNvPr id="373" name="TextBox 24"/>
          <p:cNvSpPr txBox="1"/>
          <p:nvPr/>
        </p:nvSpPr>
        <p:spPr>
          <a:xfrm>
            <a:off x="6076532" y="2425067"/>
            <a:ext cx="2735128" cy="466091"/>
          </a:xfrm>
          <a:prstGeom prst="rect">
            <a:avLst/>
          </a:prstGeom>
          <a:solidFill>
            <a:srgbClr val="D3E6F5"/>
          </a:solidFill>
          <a:ln w="19050" cap="rnd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DECHIFFREMENT</a:t>
            </a:r>
          </a:p>
        </p:txBody>
      </p:sp>
      <p:sp>
        <p:nvSpPr>
          <p:cNvPr id="374" name="TextBox 25"/>
          <p:cNvSpPr txBox="1"/>
          <p:nvPr/>
        </p:nvSpPr>
        <p:spPr>
          <a:xfrm>
            <a:off x="3787769" y="2274422"/>
            <a:ext cx="816175" cy="447041"/>
          </a:xfrm>
          <a:prstGeom prst="rect">
            <a:avLst/>
          </a:prstGeom>
          <a:solidFill>
            <a:srgbClr val="C0E38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CLÉ</a:t>
            </a:r>
          </a:p>
        </p:txBody>
      </p:sp>
      <p:sp>
        <p:nvSpPr>
          <p:cNvPr id="375" name="Elbow Connector 26"/>
          <p:cNvSpPr/>
          <p:nvPr/>
        </p:nvSpPr>
        <p:spPr>
          <a:xfrm>
            <a:off x="2761969" y="1782530"/>
            <a:ext cx="844984" cy="690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71" y="0"/>
                </a:lnTo>
                <a:lnTo>
                  <a:pt x="71" y="21600"/>
                </a:lnTo>
                <a:lnTo>
                  <a:pt x="21600" y="21600"/>
                </a:lnTo>
              </a:path>
            </a:pathLst>
          </a:custGeom>
          <a:ln w="28575" cap="rnd">
            <a:solidFill>
              <a:schemeClr val="accent1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6" name="Right Arrow 27"/>
          <p:cNvSpPr/>
          <p:nvPr/>
        </p:nvSpPr>
        <p:spPr>
          <a:xfrm>
            <a:off x="4772978" y="2505058"/>
            <a:ext cx="1278622" cy="45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>
            <a:solidFill>
              <a:srgbClr val="4594A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7" name="Down Arrow 30"/>
          <p:cNvSpPr/>
          <p:nvPr/>
        </p:nvSpPr>
        <p:spPr>
          <a:xfrm flipH="1">
            <a:off x="7383187" y="1921048"/>
            <a:ext cx="74990" cy="365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9386"/>
                </a:moveTo>
                <a:lnTo>
                  <a:pt x="5400" y="19386"/>
                </a:lnTo>
                <a:lnTo>
                  <a:pt x="5400" y="0"/>
                </a:lnTo>
                <a:lnTo>
                  <a:pt x="16200" y="0"/>
                </a:lnTo>
                <a:lnTo>
                  <a:pt x="16200" y="19386"/>
                </a:lnTo>
                <a:lnTo>
                  <a:pt x="21600" y="19386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76200" cap="rnd">
            <a:solidFill>
              <a:srgbClr val="4594A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8" name="TextBox 32"/>
          <p:cNvSpPr txBox="1"/>
          <p:nvPr/>
        </p:nvSpPr>
        <p:spPr>
          <a:xfrm>
            <a:off x="4521200" y="3467984"/>
            <a:ext cx="3021606" cy="440691"/>
          </a:xfrm>
          <a:prstGeom prst="rect">
            <a:avLst/>
          </a:prstGeom>
          <a:solidFill>
            <a:srgbClr val="D5EDB3"/>
          </a:solidFill>
          <a:ln w="19050" cap="rnd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200"/>
            </a:lvl1pPr>
          </a:lstStyle>
          <a:p>
            <a:pPr/>
            <a:r>
              <a:t>Taux de Compatibilité</a:t>
            </a:r>
          </a:p>
        </p:txBody>
      </p:sp>
      <p:sp>
        <p:nvSpPr>
          <p:cNvPr id="379" name="TextBox 33"/>
          <p:cNvSpPr txBox="1"/>
          <p:nvPr/>
        </p:nvSpPr>
        <p:spPr>
          <a:xfrm>
            <a:off x="8211177" y="3481270"/>
            <a:ext cx="2427059" cy="466091"/>
          </a:xfrm>
          <a:prstGeom prst="rect">
            <a:avLst/>
          </a:prstGeom>
          <a:solidFill>
            <a:srgbClr val="D5EDB3"/>
          </a:solidFill>
          <a:ln w="19050" cap="rnd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Résultat</a:t>
            </a:r>
          </a:p>
        </p:txBody>
      </p:sp>
      <p:sp>
        <p:nvSpPr>
          <p:cNvPr id="380" name="Curved Connector 34"/>
          <p:cNvSpPr/>
          <p:nvPr/>
        </p:nvSpPr>
        <p:spPr>
          <a:xfrm flipV="1" rot="10800000">
            <a:off x="6245511" y="2928291"/>
            <a:ext cx="715095" cy="4910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28575" cap="rnd">
            <a:solidFill>
              <a:schemeClr val="accent1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1" name="Curved Connector 37"/>
          <p:cNvSpPr/>
          <p:nvPr/>
        </p:nvSpPr>
        <p:spPr>
          <a:xfrm>
            <a:off x="7915375" y="2930992"/>
            <a:ext cx="799016" cy="488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28575" cap="rnd">
            <a:solidFill>
              <a:schemeClr val="accent1"/>
            </a:solidFill>
            <a:prstDash val="dash"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2" name="TextBox 38"/>
          <p:cNvSpPr txBox="1"/>
          <p:nvPr/>
        </p:nvSpPr>
        <p:spPr>
          <a:xfrm>
            <a:off x="3451254" y="4415263"/>
            <a:ext cx="4724075" cy="821691"/>
          </a:xfrm>
          <a:prstGeom prst="rect">
            <a:avLst/>
          </a:prstGeom>
          <a:solidFill>
            <a:srgbClr val="D3E6F5"/>
          </a:solidFill>
          <a:ln w="19050" cap="rnd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TAUX MAX = (Nouveau Taux, Taux max)</a:t>
            </a:r>
          </a:p>
        </p:txBody>
      </p:sp>
      <p:sp>
        <p:nvSpPr>
          <p:cNvPr id="383" name="Down Arrow 39"/>
          <p:cNvSpPr/>
          <p:nvPr/>
        </p:nvSpPr>
        <p:spPr>
          <a:xfrm>
            <a:off x="5780625" y="4032475"/>
            <a:ext cx="65333" cy="3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9272"/>
                </a:moveTo>
                <a:lnTo>
                  <a:pt x="5400" y="19272"/>
                </a:lnTo>
                <a:lnTo>
                  <a:pt x="5400" y="0"/>
                </a:lnTo>
                <a:lnTo>
                  <a:pt x="16200" y="0"/>
                </a:lnTo>
                <a:lnTo>
                  <a:pt x="16200" y="19272"/>
                </a:lnTo>
                <a:lnTo>
                  <a:pt x="21600" y="19272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9050" cap="rnd">
            <a:solidFill>
              <a:srgbClr val="4594A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4" name="Elbow Connector 40"/>
          <p:cNvSpPr/>
          <p:nvPr/>
        </p:nvSpPr>
        <p:spPr>
          <a:xfrm flipH="1" flipV="1" rot="5400000">
            <a:off x="6840913" y="2913676"/>
            <a:ext cx="1577084" cy="3632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13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38100" cap="rnd">
            <a:solidFill>
              <a:schemeClr val="accent1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5" name="TextBox 41"/>
          <p:cNvSpPr txBox="1"/>
          <p:nvPr/>
        </p:nvSpPr>
        <p:spPr>
          <a:xfrm>
            <a:off x="4921310" y="5726988"/>
            <a:ext cx="5087394" cy="466091"/>
          </a:xfrm>
          <a:prstGeom prst="rect">
            <a:avLst/>
          </a:prstGeom>
          <a:solidFill>
            <a:srgbClr val="FFFFFF"/>
          </a:solidFill>
          <a:ln w="19050" cap="rnd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S’il n’y a plus aucune amélioration</a:t>
            </a:r>
          </a:p>
        </p:txBody>
      </p:sp>
      <p:sp>
        <p:nvSpPr>
          <p:cNvPr id="386" name="TextBox 42"/>
          <p:cNvSpPr txBox="1"/>
          <p:nvPr/>
        </p:nvSpPr>
        <p:spPr>
          <a:xfrm>
            <a:off x="9139479" y="1568449"/>
            <a:ext cx="2857259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Complexité: </a:t>
            </a:r>
            <a:r>
              <a:rPr>
                <a:solidFill>
                  <a:srgbClr val="000000"/>
                </a:solidFill>
              </a:rPr>
              <a:t>O(n*m*k).		</a:t>
            </a:r>
          </a:p>
        </p:txBody>
      </p:sp>
      <p:sp>
        <p:nvSpPr>
          <p:cNvPr id="387" name="Title 1"/>
          <p:cNvSpPr txBox="1"/>
          <p:nvPr>
            <p:ph type="title"/>
          </p:nvPr>
        </p:nvSpPr>
        <p:spPr>
          <a:xfrm>
            <a:off x="1740515" y="81833"/>
            <a:ext cx="8596670" cy="844551"/>
          </a:xfrm>
          <a:prstGeom prst="rect">
            <a:avLst/>
          </a:prstGeom>
          <a:solidFill>
            <a:srgbClr val="FFFFFF"/>
          </a:solidFill>
          <a:ln w="19050" cap="rnd">
            <a:solidFill>
              <a:schemeClr val="accent2"/>
            </a:solidFill>
            <a:round/>
          </a:ln>
        </p:spPr>
        <p:txBody>
          <a:bodyPr anchor="ctr"/>
          <a:lstStyle>
            <a:lvl1pPr algn="ctr">
              <a:defRPr b="1" i="1" u="sng">
                <a:solidFill>
                  <a:srgbClr val="002060"/>
                </a:solidFill>
              </a:defRPr>
            </a:lvl1pPr>
          </a:lstStyle>
          <a:p>
            <a:pPr/>
            <a:r>
              <a:t>Schéma de cryptanalyse</a:t>
            </a:r>
          </a:p>
        </p:txBody>
      </p:sp>
      <p:cxnSp>
        <p:nvCxnSpPr>
          <p:cNvPr id="388" name="Elbow Connector 48"/>
          <p:cNvCxnSpPr>
            <a:stCxn id="382" idx="0"/>
            <a:endCxn id="374" idx="0"/>
          </p:cNvCxnSpPr>
          <p:nvPr/>
        </p:nvCxnSpPr>
        <p:spPr>
          <a:xfrm flipH="1" flipV="1">
            <a:off x="4191000" y="2501900"/>
            <a:ext cx="1625600" cy="2324100"/>
          </a:xfrm>
          <a:prstGeom prst="bentConnector3">
            <a:avLst>
              <a:gd name="adj1" fmla="val 250781"/>
            </a:avLst>
          </a:prstGeom>
          <a:ln w="12700" cap="rnd">
            <a:solidFill>
              <a:schemeClr val="accent1"/>
            </a:solidFill>
            <a:tailEnd type="triangle"/>
          </a:ln>
        </p:spPr>
      </p:cxnSp>
      <p:sp>
        <p:nvSpPr>
          <p:cNvPr id="389" name="Slide Number Placeholder 52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Class="entr" nodeType="afterEffect" presetID="9" grpId="9" fill="hold">
                                  <p:stCondLst>
                                    <p:cond delay="3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1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4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8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3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Class="entr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7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6" grpId="6"/>
      <p:bldP build="whole" bldLvl="1" animBg="1" rev="0" advAuto="0" spid="375" grpId="4"/>
      <p:bldP build="whole" bldLvl="1" animBg="1" rev="0" advAuto="0" spid="372" grpId="3"/>
      <p:bldP build="whole" bldLvl="1" animBg="1" rev="0" advAuto="0" spid="377" grpId="1"/>
      <p:bldP build="whole" bldLvl="1" animBg="1" rev="0" advAuto="0" spid="371" grpId="2"/>
      <p:bldP build="whole" bldLvl="1" animBg="1" rev="0" advAuto="0" spid="378" grpId="10"/>
      <p:bldP build="whole" bldLvl="1" animBg="1" rev="0" advAuto="0" spid="374" grpId="5"/>
      <p:bldP build="whole" bldLvl="1" animBg="1" rev="0" advAuto="0" spid="379" grpId="8"/>
      <p:bldP build="whole" bldLvl="1" animBg="1" rev="0" advAuto="0" spid="388" grpId="13"/>
      <p:bldP build="whole" bldLvl="1" animBg="1" rev="0" advAuto="0" spid="380" grpId="9"/>
      <p:bldP build="whole" bldLvl="1" animBg="1" rev="0" advAuto="0" spid="381" grpId="7"/>
      <p:bldP build="whole" bldLvl="1" animBg="1" rev="0" advAuto="0" spid="382" grpId="12"/>
      <p:bldP build="whole" bldLvl="1" animBg="1" rev="0" advAuto="0" spid="384" grpId="14"/>
      <p:bldP build="whole" bldLvl="1" animBg="1" rev="0" advAuto="0" spid="385" grpId="15"/>
      <p:bldP build="whole" bldLvl="1" animBg="1" rev="0" advAuto="0" spid="383" grpId="1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itle 1"/>
          <p:cNvSpPr txBox="1"/>
          <p:nvPr>
            <p:ph type="title"/>
          </p:nvPr>
        </p:nvSpPr>
        <p:spPr>
          <a:xfrm>
            <a:off x="677334" y="1272117"/>
            <a:ext cx="8596670" cy="1826581"/>
          </a:xfrm>
          <a:prstGeom prst="rect">
            <a:avLst/>
          </a:prstGeom>
          <a:solidFill>
            <a:srgbClr val="FFFFFF"/>
          </a:solidFill>
          <a:ln w="19050" cap="rnd">
            <a:solidFill>
              <a:schemeClr val="accent2"/>
            </a:solidFill>
            <a:round/>
          </a:ln>
        </p:spPr>
        <p:txBody>
          <a:bodyPr anchor="ctr"/>
          <a:lstStyle>
            <a:lvl1pPr algn="ctr">
              <a:defRPr b="1" i="1" u="sng">
                <a:solidFill>
                  <a:srgbClr val="002060"/>
                </a:solidFill>
              </a:defRPr>
            </a:lvl1pPr>
          </a:lstStyle>
          <a:p>
            <a:pPr/>
            <a:r>
              <a:t>Algorithme de Vigenère</a:t>
            </a:r>
          </a:p>
        </p:txBody>
      </p:sp>
      <p:sp>
        <p:nvSpPr>
          <p:cNvPr id="392" name="TextBox 2"/>
          <p:cNvSpPr txBox="1"/>
          <p:nvPr/>
        </p:nvSpPr>
        <p:spPr>
          <a:xfrm>
            <a:off x="677335" y="4351866"/>
            <a:ext cx="7027030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85750" indent="-285750">
              <a:lnSpc>
                <a:spcPct val="150000"/>
              </a:lnSpc>
              <a:buSzPct val="100000"/>
              <a:buFont typeface="Courier New"/>
              <a:buChar char="o"/>
              <a:defRPr sz="2400"/>
            </a:pPr>
            <a:r>
              <a:t>Algorithme de déchiffrement </a:t>
            </a:r>
            <a:r>
              <a:rPr>
                <a:solidFill>
                  <a:srgbClr val="C00000"/>
                </a:solidFill>
              </a:rPr>
              <a:t>poly-alphabétique</a:t>
            </a:r>
            <a:endParaRPr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SzPct val="100000"/>
              <a:buFont typeface="Courier New"/>
              <a:buChar char="o"/>
              <a:defRPr sz="2400"/>
            </a:pPr>
            <a:r>
              <a:t>Répétition de la clé tout au long du texte</a:t>
            </a:r>
          </a:p>
        </p:txBody>
      </p:sp>
      <p:sp>
        <p:nvSpPr>
          <p:cNvPr id="393" name="Slide Number Placeholder 3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Title 1"/>
          <p:cNvGrpSpPr/>
          <p:nvPr/>
        </p:nvGrpSpPr>
        <p:grpSpPr>
          <a:xfrm>
            <a:off x="691470" y="338429"/>
            <a:ext cx="8582532" cy="1316737"/>
            <a:chOff x="0" y="0"/>
            <a:chExt cx="8582531" cy="1316736"/>
          </a:xfrm>
        </p:grpSpPr>
        <p:sp>
          <p:nvSpPr>
            <p:cNvPr id="395" name="Rectangle"/>
            <p:cNvSpPr/>
            <p:nvPr/>
          </p:nvSpPr>
          <p:spPr>
            <a:xfrm>
              <a:off x="0" y="-1"/>
              <a:ext cx="8582532" cy="1316738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57200">
                <a:defRPr sz="54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396" name="Vigenère…"/>
            <p:cNvSpPr txBox="1"/>
            <p:nvPr/>
          </p:nvSpPr>
          <p:spPr>
            <a:xfrm>
              <a:off x="0" y="-1"/>
              <a:ext cx="8582532" cy="109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 defTabSz="457200">
                <a:defRPr b="1" sz="3600">
                  <a:solidFill>
                    <a:srgbClr val="002060"/>
                  </a:solidFill>
                </a:defRPr>
              </a:pPr>
              <a:r>
                <a:t>Vigenère</a:t>
              </a:r>
            </a:p>
            <a:p>
              <a:pPr algn="ctr" defTabSz="457200">
                <a:defRPr b="1" i="1" sz="3200">
                  <a:solidFill>
                    <a:srgbClr val="174262"/>
                  </a:solidFill>
                </a:defRPr>
              </a:pPr>
              <a:r>
                <a:t>Chiffrement</a:t>
              </a:r>
            </a:p>
          </p:txBody>
        </p:sp>
      </p:grpSp>
      <p:sp>
        <p:nvSpPr>
          <p:cNvPr id="398" name="TextBox 13"/>
          <p:cNvSpPr txBox="1"/>
          <p:nvPr/>
        </p:nvSpPr>
        <p:spPr>
          <a:xfrm>
            <a:off x="3253814" y="2035923"/>
            <a:ext cx="2672348" cy="466091"/>
          </a:xfrm>
          <a:prstGeom prst="rect">
            <a:avLst/>
          </a:prstGeom>
          <a:solidFill>
            <a:srgbClr val="9FE0F5"/>
          </a:solidFill>
          <a:ln w="19050" cap="rnd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V E R S A I L L E S</a:t>
            </a:r>
          </a:p>
        </p:txBody>
      </p:sp>
      <p:sp>
        <p:nvSpPr>
          <p:cNvPr id="399" name="TextBox 14"/>
          <p:cNvSpPr txBox="1"/>
          <p:nvPr/>
        </p:nvSpPr>
        <p:spPr>
          <a:xfrm>
            <a:off x="1213896" y="3048132"/>
            <a:ext cx="816174" cy="447041"/>
          </a:xfrm>
          <a:prstGeom prst="rect">
            <a:avLst/>
          </a:prstGeom>
          <a:solidFill>
            <a:srgbClr val="C0E38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KEY</a:t>
            </a:r>
          </a:p>
        </p:txBody>
      </p:sp>
      <p:sp>
        <p:nvSpPr>
          <p:cNvPr id="400" name="TextBox 15"/>
          <p:cNvSpPr txBox="1"/>
          <p:nvPr/>
        </p:nvSpPr>
        <p:spPr>
          <a:xfrm>
            <a:off x="3384738" y="3867881"/>
            <a:ext cx="2452325" cy="516891"/>
          </a:xfrm>
          <a:prstGeom prst="rect">
            <a:avLst/>
          </a:prstGeom>
          <a:solidFill>
            <a:srgbClr val="D3E6F5"/>
          </a:solidFill>
          <a:ln w="19050" cap="rnd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pPr/>
            <a:r>
              <a:t>CHIFFREMENT</a:t>
            </a:r>
          </a:p>
        </p:txBody>
      </p:sp>
      <p:sp>
        <p:nvSpPr>
          <p:cNvPr id="401" name="TextBox 16"/>
          <p:cNvSpPr txBox="1"/>
          <p:nvPr/>
        </p:nvSpPr>
        <p:spPr>
          <a:xfrm>
            <a:off x="3138062" y="5856656"/>
            <a:ext cx="2903853" cy="466091"/>
          </a:xfrm>
          <a:prstGeom prst="rect">
            <a:avLst/>
          </a:prstGeom>
          <a:solidFill>
            <a:srgbClr val="D5EDB3"/>
          </a:solidFill>
          <a:ln w="19050" cap="rnd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F I P C E G V P C C</a:t>
            </a:r>
          </a:p>
        </p:txBody>
      </p:sp>
      <p:sp>
        <p:nvSpPr>
          <p:cNvPr id="402" name="Down Arrow 17"/>
          <p:cNvSpPr/>
          <p:nvPr/>
        </p:nvSpPr>
        <p:spPr>
          <a:xfrm>
            <a:off x="4396016" y="2612180"/>
            <a:ext cx="484633" cy="1219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7310"/>
                </a:moveTo>
                <a:lnTo>
                  <a:pt x="5400" y="17310"/>
                </a:lnTo>
                <a:lnTo>
                  <a:pt x="5400" y="0"/>
                </a:lnTo>
                <a:lnTo>
                  <a:pt x="16200" y="0"/>
                </a:lnTo>
                <a:lnTo>
                  <a:pt x="16200" y="17310"/>
                </a:lnTo>
                <a:lnTo>
                  <a:pt x="21600" y="1731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9050" cap="rnd">
            <a:solidFill>
              <a:srgbClr val="4594A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3" name="Down Arrow 18"/>
          <p:cNvSpPr/>
          <p:nvPr/>
        </p:nvSpPr>
        <p:spPr>
          <a:xfrm>
            <a:off x="4396016" y="4605523"/>
            <a:ext cx="484633" cy="1219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7310"/>
                </a:moveTo>
                <a:lnTo>
                  <a:pt x="5400" y="17310"/>
                </a:lnTo>
                <a:lnTo>
                  <a:pt x="5400" y="0"/>
                </a:lnTo>
                <a:lnTo>
                  <a:pt x="16200" y="0"/>
                </a:lnTo>
                <a:lnTo>
                  <a:pt x="16200" y="17310"/>
                </a:lnTo>
                <a:lnTo>
                  <a:pt x="21600" y="1731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9050" cap="rnd">
            <a:solidFill>
              <a:srgbClr val="4594A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4" name="Elbow Connector 19"/>
          <p:cNvSpPr/>
          <p:nvPr/>
        </p:nvSpPr>
        <p:spPr>
          <a:xfrm>
            <a:off x="2171672" y="3180345"/>
            <a:ext cx="1177358" cy="1017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2700" cap="rnd">
            <a:solidFill>
              <a:schemeClr val="accent1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5" name="TextBox 20"/>
          <p:cNvSpPr txBox="1"/>
          <p:nvPr/>
        </p:nvSpPr>
        <p:spPr>
          <a:xfrm>
            <a:off x="6087149" y="4033741"/>
            <a:ext cx="3636260" cy="383541"/>
          </a:xfrm>
          <a:prstGeom prst="rect">
            <a:avLst/>
          </a:prstGeom>
          <a:solidFill>
            <a:srgbClr val="D4D4D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C [ i ] = M [ i ] + K [ i ] % 26</a:t>
            </a:r>
          </a:p>
        </p:txBody>
      </p:sp>
      <p:sp>
        <p:nvSpPr>
          <p:cNvPr id="406" name="TextBox 1"/>
          <p:cNvSpPr txBox="1"/>
          <p:nvPr/>
        </p:nvSpPr>
        <p:spPr>
          <a:xfrm>
            <a:off x="7060556" y="2612180"/>
            <a:ext cx="2476982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Complexité: </a:t>
            </a:r>
            <a:r>
              <a:rPr>
                <a:solidFill>
                  <a:srgbClr val="000000"/>
                </a:solidFill>
              </a:rPr>
              <a:t>O(n).		</a:t>
            </a:r>
          </a:p>
        </p:txBody>
      </p:sp>
      <p:sp>
        <p:nvSpPr>
          <p:cNvPr id="407" name="Slide Number Placeholder 2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itle 1"/>
          <p:cNvSpPr txBox="1"/>
          <p:nvPr>
            <p:ph type="title"/>
          </p:nvPr>
        </p:nvSpPr>
        <p:spPr>
          <a:xfrm>
            <a:off x="677333" y="509587"/>
            <a:ext cx="8596670" cy="1004888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Sommaire</a:t>
            </a:r>
          </a:p>
        </p:txBody>
      </p:sp>
      <p:sp>
        <p:nvSpPr>
          <p:cNvPr id="219" name="Rectangle 3"/>
          <p:cNvSpPr/>
          <p:nvPr/>
        </p:nvSpPr>
        <p:spPr>
          <a:xfrm>
            <a:off x="1050223" y="1400174"/>
            <a:ext cx="8223778" cy="4286596"/>
          </a:xfrm>
          <a:prstGeom prst="rect">
            <a:avLst/>
          </a:prstGeom>
          <a:solidFill>
            <a:srgbClr val="FFFFFF"/>
          </a:solidFill>
          <a:ln w="19050" cap="rnd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marL="1257300" indent="-342900">
              <a:lnSpc>
                <a:spcPct val="150000"/>
              </a:lnSpc>
              <a:buSzPct val="100000"/>
              <a:buAutoNum type="arabicPeriod" startAt="1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Introduction</a:t>
            </a:r>
          </a:p>
          <a:p>
            <a:pPr lvl="2" marL="1257300" indent="-342900">
              <a:lnSpc>
                <a:spcPct val="150000"/>
              </a:lnSpc>
              <a:buSzPct val="100000"/>
              <a:buAutoNum type="arabicPeriod" startAt="1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Architecture de l’outil</a:t>
            </a:r>
          </a:p>
          <a:p>
            <a:pPr lvl="3" marL="1714500" indent="-342900">
              <a:lnSpc>
                <a:spcPct val="150000"/>
              </a:lnSpc>
              <a:buSzPct val="100000"/>
              <a:buAutoNum type="alphaLcPeriod" startAt="1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Organigramme et fonctionnalités</a:t>
            </a:r>
          </a:p>
          <a:p>
            <a:pPr lvl="3" marL="1714500" indent="-342900">
              <a:lnSpc>
                <a:spcPct val="150000"/>
              </a:lnSpc>
              <a:buSzPct val="100000"/>
              <a:buAutoNum type="alphaLcPeriod" startAt="1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Algorithmes </a:t>
            </a:r>
          </a:p>
          <a:p>
            <a:pPr lvl="4" marL="2228850" indent="-400050">
              <a:lnSpc>
                <a:spcPct val="150000"/>
              </a:lnSpc>
              <a:buSzPct val="100000"/>
              <a:buAutoNum type="romanLcPeriod" startAt="1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Substitution</a:t>
            </a:r>
          </a:p>
          <a:p>
            <a:pPr lvl="4" marL="2228850" indent="-400050">
              <a:lnSpc>
                <a:spcPct val="150000"/>
              </a:lnSpc>
              <a:buSzPct val="100000"/>
              <a:buAutoNum type="romanLcPeriod" startAt="1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Vigenère</a:t>
            </a:r>
          </a:p>
          <a:p>
            <a:pPr lvl="2" marL="1257300" indent="-342900">
              <a:lnSpc>
                <a:spcPct val="150000"/>
              </a:lnSpc>
              <a:buSzPct val="100000"/>
              <a:buAutoNum type="arabicPeriod" startAt="1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Choix du langage </a:t>
            </a:r>
          </a:p>
          <a:p>
            <a:pPr lvl="2" marL="1257300" indent="-342900">
              <a:lnSpc>
                <a:spcPct val="150000"/>
              </a:lnSpc>
              <a:buSzPct val="100000"/>
              <a:buAutoNum type="arabicPeriod" startAt="1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Bilan technique </a:t>
            </a:r>
          </a:p>
          <a:p>
            <a:pPr lvl="2" marL="1257300" indent="-342900">
              <a:lnSpc>
                <a:spcPct val="150000"/>
              </a:lnSpc>
              <a:buSzPct val="100000"/>
              <a:buAutoNum type="arabicPeriod" startAt="1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Organisation </a:t>
            </a:r>
          </a:p>
          <a:p>
            <a:pPr lvl="2" marL="1257300" indent="-342900">
              <a:lnSpc>
                <a:spcPct val="150000"/>
              </a:lnSpc>
              <a:buSzPct val="100000"/>
              <a:buAutoNum type="arabicPeriod" startAt="1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Conclusion</a:t>
            </a:r>
          </a:p>
        </p:txBody>
      </p:sp>
      <p:sp>
        <p:nvSpPr>
          <p:cNvPr id="220" name="Slide Number Placeholder 2"/>
          <p:cNvSpPr txBox="1"/>
          <p:nvPr>
            <p:ph type="sldNum" sz="quarter" idx="2"/>
          </p:nvPr>
        </p:nvSpPr>
        <p:spPr>
          <a:xfrm>
            <a:off x="9109921" y="6114704"/>
            <a:ext cx="164082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Title 1"/>
          <p:cNvGrpSpPr/>
          <p:nvPr/>
        </p:nvGrpSpPr>
        <p:grpSpPr>
          <a:xfrm>
            <a:off x="691470" y="338429"/>
            <a:ext cx="8582532" cy="1316737"/>
            <a:chOff x="0" y="0"/>
            <a:chExt cx="8582531" cy="1316736"/>
          </a:xfrm>
        </p:grpSpPr>
        <p:sp>
          <p:nvSpPr>
            <p:cNvPr id="409" name="Rectangle"/>
            <p:cNvSpPr/>
            <p:nvPr/>
          </p:nvSpPr>
          <p:spPr>
            <a:xfrm>
              <a:off x="0" y="-1"/>
              <a:ext cx="8582532" cy="1316738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57200">
                <a:defRPr sz="54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410" name="Vigenère…"/>
            <p:cNvSpPr txBox="1"/>
            <p:nvPr/>
          </p:nvSpPr>
          <p:spPr>
            <a:xfrm>
              <a:off x="0" y="-1"/>
              <a:ext cx="8582532" cy="109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 defTabSz="457200">
                <a:defRPr b="1" sz="3600">
                  <a:solidFill>
                    <a:srgbClr val="002060"/>
                  </a:solidFill>
                </a:defRPr>
              </a:pPr>
              <a:r>
                <a:t>Vigenère</a:t>
              </a:r>
            </a:p>
            <a:p>
              <a:pPr algn="ctr" defTabSz="457200">
                <a:defRPr b="1" i="1" sz="3200">
                  <a:solidFill>
                    <a:srgbClr val="174262"/>
                  </a:solidFill>
                </a:defRPr>
              </a:pPr>
              <a:r>
                <a:t>Déchiffrement</a:t>
              </a:r>
            </a:p>
          </p:txBody>
        </p:sp>
      </p:grpSp>
      <p:sp>
        <p:nvSpPr>
          <p:cNvPr id="412" name="TextBox 10"/>
          <p:cNvSpPr txBox="1"/>
          <p:nvPr/>
        </p:nvSpPr>
        <p:spPr>
          <a:xfrm>
            <a:off x="3407883" y="1990114"/>
            <a:ext cx="2885664" cy="466091"/>
          </a:xfrm>
          <a:prstGeom prst="rect">
            <a:avLst/>
          </a:prstGeom>
          <a:solidFill>
            <a:srgbClr val="C0E38D"/>
          </a:solidFill>
          <a:ln w="19050" cap="rnd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F I P C E G V P C C</a:t>
            </a:r>
          </a:p>
        </p:txBody>
      </p:sp>
      <p:sp>
        <p:nvSpPr>
          <p:cNvPr id="413" name="TextBox 11"/>
          <p:cNvSpPr txBox="1"/>
          <p:nvPr/>
        </p:nvSpPr>
        <p:spPr>
          <a:xfrm>
            <a:off x="1346280" y="3005271"/>
            <a:ext cx="816174" cy="447041"/>
          </a:xfrm>
          <a:prstGeom prst="rect">
            <a:avLst/>
          </a:prstGeom>
          <a:solidFill>
            <a:srgbClr val="C0E38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KEY</a:t>
            </a:r>
          </a:p>
        </p:txBody>
      </p:sp>
      <p:sp>
        <p:nvSpPr>
          <p:cNvPr id="414" name="TextBox 12"/>
          <p:cNvSpPr txBox="1"/>
          <p:nvPr/>
        </p:nvSpPr>
        <p:spPr>
          <a:xfrm>
            <a:off x="3516134" y="3843114"/>
            <a:ext cx="2722504" cy="466091"/>
          </a:xfrm>
          <a:prstGeom prst="rect">
            <a:avLst/>
          </a:prstGeom>
          <a:solidFill>
            <a:srgbClr val="D3E6F5"/>
          </a:solidFill>
          <a:ln w="19050" cap="rnd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DECHIFFREMENT</a:t>
            </a:r>
          </a:p>
        </p:txBody>
      </p:sp>
      <p:sp>
        <p:nvSpPr>
          <p:cNvPr id="415" name="TextBox 21"/>
          <p:cNvSpPr txBox="1"/>
          <p:nvPr/>
        </p:nvSpPr>
        <p:spPr>
          <a:xfrm>
            <a:off x="3484888" y="5855134"/>
            <a:ext cx="2964180" cy="466091"/>
          </a:xfrm>
          <a:prstGeom prst="rect">
            <a:avLst/>
          </a:prstGeom>
          <a:solidFill>
            <a:srgbClr val="8AD394"/>
          </a:solidFill>
          <a:ln w="19050" cap="rnd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V E R S A I L L E S</a:t>
            </a:r>
          </a:p>
        </p:txBody>
      </p:sp>
      <p:sp>
        <p:nvSpPr>
          <p:cNvPr id="416" name="Down Arrow 22"/>
          <p:cNvSpPr/>
          <p:nvPr/>
        </p:nvSpPr>
        <p:spPr>
          <a:xfrm>
            <a:off x="4615819" y="2575216"/>
            <a:ext cx="484633" cy="1236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7368"/>
                </a:moveTo>
                <a:lnTo>
                  <a:pt x="5400" y="17368"/>
                </a:lnTo>
                <a:lnTo>
                  <a:pt x="5400" y="0"/>
                </a:lnTo>
                <a:lnTo>
                  <a:pt x="16200" y="0"/>
                </a:lnTo>
                <a:lnTo>
                  <a:pt x="16200" y="17368"/>
                </a:lnTo>
                <a:lnTo>
                  <a:pt x="21600" y="17368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9050" cap="rnd">
            <a:solidFill>
              <a:srgbClr val="4594A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7" name="Down Arrow 23"/>
          <p:cNvSpPr/>
          <p:nvPr/>
        </p:nvSpPr>
        <p:spPr>
          <a:xfrm>
            <a:off x="4615819" y="4543388"/>
            <a:ext cx="484633" cy="1236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7368"/>
                </a:moveTo>
                <a:lnTo>
                  <a:pt x="5400" y="17368"/>
                </a:lnTo>
                <a:lnTo>
                  <a:pt x="5400" y="0"/>
                </a:lnTo>
                <a:lnTo>
                  <a:pt x="16200" y="0"/>
                </a:lnTo>
                <a:lnTo>
                  <a:pt x="16200" y="17368"/>
                </a:lnTo>
                <a:lnTo>
                  <a:pt x="21600" y="17368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9050" cap="rnd">
            <a:solidFill>
              <a:srgbClr val="4594A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8" name="Elbow Connector 24"/>
          <p:cNvSpPr/>
          <p:nvPr/>
        </p:nvSpPr>
        <p:spPr>
          <a:xfrm>
            <a:off x="2307531" y="3160040"/>
            <a:ext cx="1177359" cy="10175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2700" cap="rnd">
            <a:solidFill>
              <a:schemeClr val="accent1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9" name="TextBox 25"/>
          <p:cNvSpPr txBox="1"/>
          <p:nvPr/>
        </p:nvSpPr>
        <p:spPr>
          <a:xfrm>
            <a:off x="6367362" y="3916490"/>
            <a:ext cx="3437097" cy="383541"/>
          </a:xfrm>
          <a:prstGeom prst="rect">
            <a:avLst/>
          </a:prstGeom>
          <a:solidFill>
            <a:srgbClr val="D4D4D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C [ i ] = M [ i ] - K [ i ] % 26</a:t>
            </a:r>
          </a:p>
        </p:txBody>
      </p:sp>
      <p:sp>
        <p:nvSpPr>
          <p:cNvPr id="420" name="TextBox 13"/>
          <p:cNvSpPr txBox="1"/>
          <p:nvPr/>
        </p:nvSpPr>
        <p:spPr>
          <a:xfrm>
            <a:off x="7060556" y="2612180"/>
            <a:ext cx="2476982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Complexité: </a:t>
            </a:r>
            <a:r>
              <a:rPr>
                <a:solidFill>
                  <a:srgbClr val="000000"/>
                </a:solidFill>
              </a:rPr>
              <a:t>O(n).		</a:t>
            </a:r>
          </a:p>
        </p:txBody>
      </p:sp>
      <p:sp>
        <p:nvSpPr>
          <p:cNvPr id="421" name="Slide Number Placeholder 1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Box 12"/>
          <p:cNvSpPr txBox="1"/>
          <p:nvPr/>
        </p:nvSpPr>
        <p:spPr>
          <a:xfrm>
            <a:off x="1772264" y="2028281"/>
            <a:ext cx="6304322" cy="516891"/>
          </a:xfrm>
          <a:prstGeom prst="rect">
            <a:avLst/>
          </a:prstGeom>
          <a:solidFill>
            <a:srgbClr val="9FE0F5"/>
          </a:solidFill>
          <a:ln w="19050" cap="rnd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800"/>
            </a:pPr>
            <a:r>
              <a:t>Répartition</a:t>
            </a:r>
            <a:r>
              <a:t> des </a:t>
            </a:r>
            <a:r>
              <a:t>Polygrammes</a:t>
            </a:r>
            <a:r>
              <a:t>  </a:t>
            </a:r>
          </a:p>
        </p:txBody>
      </p:sp>
      <p:sp>
        <p:nvSpPr>
          <p:cNvPr id="424" name="TextBox 13"/>
          <p:cNvSpPr txBox="1"/>
          <p:nvPr/>
        </p:nvSpPr>
        <p:spPr>
          <a:xfrm>
            <a:off x="1772264" y="2848758"/>
            <a:ext cx="6304322" cy="516891"/>
          </a:xfrm>
          <a:prstGeom prst="rect">
            <a:avLst/>
          </a:prstGeom>
          <a:solidFill>
            <a:srgbClr val="9FE0F5"/>
          </a:solidFill>
          <a:ln w="19050" cap="rnd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pPr/>
            <a:r>
              <a:t>Teste de « Kasiski »</a:t>
            </a:r>
          </a:p>
        </p:txBody>
      </p:sp>
      <p:sp>
        <p:nvSpPr>
          <p:cNvPr id="425" name="TextBox 14"/>
          <p:cNvSpPr txBox="1"/>
          <p:nvPr/>
        </p:nvSpPr>
        <p:spPr>
          <a:xfrm>
            <a:off x="1772264" y="3669234"/>
            <a:ext cx="6304322" cy="516891"/>
          </a:xfrm>
          <a:prstGeom prst="rect">
            <a:avLst/>
          </a:prstGeom>
          <a:solidFill>
            <a:srgbClr val="9FE0F5"/>
          </a:solidFill>
          <a:ln w="19050" cap="rnd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pPr/>
            <a:r>
              <a:t>Indice de Coïncidence </a:t>
            </a:r>
          </a:p>
        </p:txBody>
      </p:sp>
      <p:sp>
        <p:nvSpPr>
          <p:cNvPr id="426" name="TextBox 15"/>
          <p:cNvSpPr txBox="1"/>
          <p:nvPr/>
        </p:nvSpPr>
        <p:spPr>
          <a:xfrm>
            <a:off x="1772264" y="4489711"/>
            <a:ext cx="6304322" cy="516891"/>
          </a:xfrm>
          <a:prstGeom prst="rect">
            <a:avLst/>
          </a:prstGeom>
          <a:solidFill>
            <a:srgbClr val="9FE0F5"/>
          </a:solidFill>
          <a:ln w="19050" cap="rnd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pPr/>
            <a:r>
              <a:t>Recherche statistique de la clé</a:t>
            </a:r>
          </a:p>
        </p:txBody>
      </p:sp>
      <p:sp>
        <p:nvSpPr>
          <p:cNvPr id="427" name="TextBox 16"/>
          <p:cNvSpPr txBox="1"/>
          <p:nvPr/>
        </p:nvSpPr>
        <p:spPr>
          <a:xfrm>
            <a:off x="1784985" y="5322908"/>
            <a:ext cx="6278880" cy="516891"/>
          </a:xfrm>
          <a:prstGeom prst="rect">
            <a:avLst/>
          </a:prstGeom>
          <a:solidFill>
            <a:srgbClr val="9FE0F5"/>
          </a:solidFill>
          <a:ln w="19050" cap="rnd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pPr/>
            <a:r>
              <a:t>Déchiffrement du texte</a:t>
            </a:r>
          </a:p>
        </p:txBody>
      </p:sp>
      <p:grpSp>
        <p:nvGrpSpPr>
          <p:cNvPr id="430" name="Title 1"/>
          <p:cNvGrpSpPr/>
          <p:nvPr/>
        </p:nvGrpSpPr>
        <p:grpSpPr>
          <a:xfrm>
            <a:off x="691470" y="338429"/>
            <a:ext cx="8582532" cy="1316737"/>
            <a:chOff x="0" y="0"/>
            <a:chExt cx="8582531" cy="1316736"/>
          </a:xfrm>
        </p:grpSpPr>
        <p:sp>
          <p:nvSpPr>
            <p:cNvPr id="428" name="Rectangle"/>
            <p:cNvSpPr/>
            <p:nvPr/>
          </p:nvSpPr>
          <p:spPr>
            <a:xfrm>
              <a:off x="0" y="-1"/>
              <a:ext cx="8582532" cy="1316738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57200">
                <a:defRPr sz="54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429" name="Vigenère…"/>
            <p:cNvSpPr txBox="1"/>
            <p:nvPr/>
          </p:nvSpPr>
          <p:spPr>
            <a:xfrm>
              <a:off x="0" y="-1"/>
              <a:ext cx="8582532" cy="109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 defTabSz="457200">
                <a:defRPr b="1" sz="3600">
                  <a:solidFill>
                    <a:srgbClr val="002060"/>
                  </a:solidFill>
                </a:defRPr>
              </a:pPr>
              <a:r>
                <a:t>Vigenère</a:t>
              </a:r>
            </a:p>
            <a:p>
              <a:pPr algn="ctr" defTabSz="457200">
                <a:defRPr b="1" i="1" sz="3200">
                  <a:solidFill>
                    <a:srgbClr val="174262"/>
                  </a:solidFill>
                </a:defRPr>
              </a:pPr>
              <a:r>
                <a:t>Cryptanalyse</a:t>
              </a:r>
            </a:p>
          </p:txBody>
        </p:sp>
      </p:grpSp>
      <p:sp>
        <p:nvSpPr>
          <p:cNvPr id="431" name="Slide Number Placeholder 1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ontent Placeholder 2"/>
          <p:cNvSpPr txBox="1"/>
          <p:nvPr>
            <p:ph type="body" idx="1"/>
          </p:nvPr>
        </p:nvSpPr>
        <p:spPr>
          <a:xfrm>
            <a:off x="677333" y="571500"/>
            <a:ext cx="8596670" cy="5469864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5"/>
                </a:solidFill>
              </a:defRPr>
            </a:pPr>
          </a:p>
          <a:p>
            <a:pPr>
              <a:defRPr sz="2400">
                <a:solidFill>
                  <a:schemeClr val="accent5"/>
                </a:solidFill>
              </a:defRPr>
            </a:pPr>
            <a:r>
              <a:t>Exemple :</a:t>
            </a:r>
          </a:p>
          <a:p>
            <a:pPr marL="0" indent="0">
              <a:buSzTx/>
              <a:buFont typeface="Wingdings 3"/>
              <a:buNone/>
              <a:defRPr b="1"/>
            </a:pPr>
            <a:r>
              <a:t>Message </a:t>
            </a:r>
            <a:r>
              <a:rPr>
                <a:solidFill>
                  <a:srgbClr val="C00000"/>
                </a:solidFill>
              </a:rPr>
              <a:t>chiffré</a:t>
            </a:r>
            <a:r>
              <a:t> : </a:t>
            </a:r>
            <a:r>
              <a:rPr b="0" i="1"/>
              <a:t>MFUVAHGUTSGVMFUTUJPPETQSOUCPIFP</a:t>
            </a:r>
            <a:endParaRPr b="0" i="1"/>
          </a:p>
          <a:p>
            <a:pPr marL="0" indent="0">
              <a:buSzTx/>
              <a:buFont typeface="Wingdings 3"/>
              <a:buNone/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I- Répartition des polygrammes</a:t>
            </a:r>
          </a:p>
          <a:p>
            <a:pPr marL="0" indent="0">
              <a:buSzTx/>
              <a:buFont typeface="Wingdings 3"/>
              <a:buNone/>
              <a:defRPr i="1"/>
            </a:pPr>
          </a:p>
          <a:p>
            <a:pPr marL="0" indent="0">
              <a:buSzTx/>
              <a:buFont typeface="Wingdings 3"/>
              <a:buNone/>
              <a:defRPr>
                <a:solidFill>
                  <a:srgbClr val="FF0000"/>
                </a:solidFill>
              </a:defRPr>
            </a:pPr>
          </a:p>
          <a:p>
            <a:pPr marL="0" indent="0">
              <a:buSzTx/>
              <a:buFont typeface="Wingdings 3"/>
              <a:buNone/>
            </a:pPr>
            <a:r>
              <a:t>				</a:t>
            </a:r>
          </a:p>
        </p:txBody>
      </p:sp>
      <p:graphicFrame>
        <p:nvGraphicFramePr>
          <p:cNvPr id="434" name="Content Placeholder 3"/>
          <p:cNvGraphicFramePr/>
          <p:nvPr/>
        </p:nvGraphicFramePr>
        <p:xfrm>
          <a:off x="677333" y="2428874"/>
          <a:ext cx="8840061" cy="282893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210015"/>
                <a:gridCol w="2210015"/>
                <a:gridCol w="2210015"/>
                <a:gridCol w="2210015"/>
              </a:tblGrid>
              <a:tr h="282893">
                <a:tc>
                  <a:txBody>
                    <a:bodyPr/>
                    <a:lstStyle/>
                    <a:p>
                      <a:pPr algn="ctr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</a:rPr>
                        <a:t>Types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</a:rPr>
                        <a:t>Polygrammes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</a:rPr>
                        <a:t>Fréquence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</a:rPr>
                        <a:t>Positions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282893">
                <a:tc rowSpan="5">
                  <a:txBody>
                    <a:bodyPr/>
                    <a:lstStyle/>
                    <a:p>
                      <a:pPr algn="ctr" defTabSz="457200">
                        <a:defRPr sz="2000"/>
                      </a:pPr>
                    </a:p>
                    <a:p>
                      <a:pPr algn="ctr" defTabSz="457200">
                        <a:defRPr sz="2000"/>
                      </a:pPr>
                    </a:p>
                    <a:p>
                      <a:pPr algn="ctr" defTabSz="457200">
                        <a:defRPr sz="2000"/>
                      </a:pPr>
                      <a:r>
                        <a:t>Lettre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F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2, 14, 30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282893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P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19, 20, 28, 31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282893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9, 16, 23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282893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U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3, 8, 15, 17, 26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282893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G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6, 10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282893">
                <a:tc rowSpan="3">
                  <a:txBody>
                    <a:bodyPr/>
                    <a:lstStyle/>
                    <a:p>
                      <a:pPr algn="ctr" defTabSz="457200">
                        <a:defRPr sz="2000"/>
                      </a:pPr>
                    </a:p>
                    <a:p>
                      <a:pPr algn="ctr" defTabSz="457200">
                        <a:defRPr sz="2000"/>
                      </a:pPr>
                      <a:r>
                        <a:t>Digramme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FU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2, 14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282893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MF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1, 13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282893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UT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7, 15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282893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Trigramme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MFU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1, 13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435" name="Slide Number Placeholder 1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ontent Placeholder 2"/>
          <p:cNvSpPr txBox="1"/>
          <p:nvPr>
            <p:ph type="body" idx="1"/>
          </p:nvPr>
        </p:nvSpPr>
        <p:spPr>
          <a:xfrm>
            <a:off x="677333" y="571499"/>
            <a:ext cx="8596670" cy="6015039"/>
          </a:xfrm>
          <a:prstGeom prst="rect">
            <a:avLst/>
          </a:prstGeom>
        </p:spPr>
        <p:txBody>
          <a:bodyPr/>
          <a:lstStyle/>
          <a:p>
            <a:pPr>
              <a:defRPr sz="2400">
                <a:solidFill>
                  <a:schemeClr val="accent5"/>
                </a:solidFill>
              </a:defRPr>
            </a:pPr>
            <a:r>
              <a:t>Exemple :</a:t>
            </a:r>
          </a:p>
          <a:p>
            <a:pPr marL="0" indent="0">
              <a:buSzTx/>
              <a:buFont typeface="Wingdings 3"/>
              <a:buNone/>
              <a:defRPr b="1" i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II- </a:t>
            </a:r>
            <a:r>
              <a:rPr i="0"/>
              <a:t>Teste de  Kasiski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0" indent="0">
              <a:buSzTx/>
              <a:buFont typeface="Wingdings 3"/>
              <a:buNone/>
            </a:pPr>
            <a:r>
              <a:t>				</a:t>
            </a:r>
          </a:p>
          <a:p>
            <a:pPr marL="0" indent="0">
              <a:buSzTx/>
              <a:buFont typeface="Wingdings 3"/>
              <a:buNone/>
              <a:defRPr>
                <a:solidFill>
                  <a:srgbClr val="FF0000"/>
                </a:solidFill>
              </a:defRPr>
            </a:pPr>
          </a:p>
          <a:p>
            <a:pPr marL="0" indent="0">
              <a:buSzTx/>
              <a:buFont typeface="Wingdings 3"/>
              <a:buNone/>
              <a:defRPr>
                <a:solidFill>
                  <a:srgbClr val="FF0000"/>
                </a:solidFill>
              </a:defRPr>
            </a:pPr>
          </a:p>
          <a:p>
            <a:pPr marL="0" indent="0">
              <a:buSzTx/>
              <a:buFont typeface="Wingdings 3"/>
              <a:buNone/>
              <a:defRPr>
                <a:solidFill>
                  <a:srgbClr val="FF0000"/>
                </a:solidFill>
              </a:defRPr>
            </a:pPr>
          </a:p>
          <a:p>
            <a:pPr marL="0" indent="0">
              <a:buSzTx/>
              <a:buFont typeface="Wingdings 3"/>
              <a:buNone/>
              <a:defRPr>
                <a:solidFill>
                  <a:srgbClr val="FF0000"/>
                </a:solidFill>
              </a:defRPr>
            </a:pPr>
          </a:p>
          <a:p>
            <a:pPr marL="0" indent="0">
              <a:buSzTx/>
              <a:buFont typeface="Wingdings 3"/>
              <a:buNone/>
              <a:defRPr>
                <a:solidFill>
                  <a:srgbClr val="FF0000"/>
                </a:solidFill>
              </a:defRPr>
            </a:pPr>
          </a:p>
          <a:p>
            <a:pPr marL="0" indent="0">
              <a:buSzTx/>
              <a:buFont typeface="Wingdings 3"/>
              <a:buNone/>
              <a:defRPr>
                <a:solidFill>
                  <a:srgbClr val="FF0000"/>
                </a:solidFill>
              </a:defRPr>
            </a:pPr>
          </a:p>
          <a:p>
            <a:pPr marL="0" indent="0">
              <a:buSzTx/>
              <a:buFont typeface="Wingdings 3"/>
              <a:buNone/>
              <a:defRPr>
                <a:solidFill>
                  <a:srgbClr val="FF0000"/>
                </a:solidFill>
              </a:defRPr>
            </a:pPr>
          </a:p>
          <a:p>
            <a:pPr marL="0" indent="0">
              <a:buSzTx/>
              <a:buFont typeface="Wingdings 3"/>
              <a:buNone/>
              <a:defRPr>
                <a:solidFill>
                  <a:srgbClr val="FF0000"/>
                </a:solidFill>
              </a:defRPr>
            </a:pPr>
          </a:p>
          <a:p>
            <a:pPr marL="0" indent="0">
              <a:buSzTx/>
              <a:buFont typeface="Wingdings 3"/>
              <a:buNone/>
              <a:defRPr>
                <a:solidFill>
                  <a:srgbClr val="FF0000"/>
                </a:solidFill>
              </a:defRPr>
            </a:pPr>
          </a:p>
          <a:p>
            <a:pPr marL="0" indent="0">
              <a:buSzTx/>
              <a:buFont typeface="Wingdings 3"/>
              <a:buNone/>
              <a:defRPr sz="2400"/>
            </a:pPr>
            <a:r>
              <a:t> 			La taille de la </a:t>
            </a:r>
            <a:r>
              <a:rPr>
                <a:solidFill>
                  <a:srgbClr val="C00000"/>
                </a:solidFill>
              </a:rPr>
              <a:t>clé</a:t>
            </a:r>
            <a:r>
              <a:t> = {4, 3}</a:t>
            </a:r>
          </a:p>
        </p:txBody>
      </p:sp>
      <p:graphicFrame>
        <p:nvGraphicFramePr>
          <p:cNvPr id="438" name="Content Placeholder 4"/>
          <p:cNvGraphicFramePr/>
          <p:nvPr/>
        </p:nvGraphicFramePr>
        <p:xfrm>
          <a:off x="677333" y="1628775"/>
          <a:ext cx="7929476" cy="338169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794406"/>
                <a:gridCol w="2028825"/>
                <a:gridCol w="1414462"/>
                <a:gridCol w="2691781"/>
              </a:tblGrid>
              <a:tr h="335156">
                <a:tc>
                  <a:txBody>
                    <a:bodyPr/>
                    <a:lstStyle/>
                    <a:p>
                      <a:pPr algn="ctr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</a:rPr>
                        <a:t>Polygramme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</a:rPr>
                        <a:t>Positions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</a:rPr>
                        <a:t>Distances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</a:rPr>
                        <a:t>Diviseurs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F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2, 14, 30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12, 16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3, 4, 6, 12, 4, 8, 16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P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19, 20, 28 31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1, 8, 3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4, 8, 3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9, 17, 23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7, 6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7, 3, 6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U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3, 7, 15, 18, 26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4, 8, 3, 8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4, 4, 8, 3, 4, 8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FU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2, 14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12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3, 4, 6, 12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50657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MF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1, 13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12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3, 4, 6, 12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UT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7, 15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8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4, 8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MFU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1, 13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/>
                        <a:t>12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3, 4, 6, 12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439" name="Right Arrow 1"/>
          <p:cNvSpPr/>
          <p:nvPr/>
        </p:nvSpPr>
        <p:spPr>
          <a:xfrm>
            <a:off x="1085850" y="5433312"/>
            <a:ext cx="978409" cy="48463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>
            <a:solidFill>
              <a:srgbClr val="4594A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0" name="TextBox 4"/>
          <p:cNvSpPr txBox="1"/>
          <p:nvPr/>
        </p:nvSpPr>
        <p:spPr>
          <a:xfrm>
            <a:off x="6129827" y="5663207"/>
            <a:ext cx="2476981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Complexité: </a:t>
            </a:r>
            <a:r>
              <a:rPr>
                <a:solidFill>
                  <a:srgbClr val="000000"/>
                </a:solidFill>
              </a:rPr>
              <a:t>O(n).		</a:t>
            </a:r>
          </a:p>
        </p:txBody>
      </p:sp>
      <p:sp>
        <p:nvSpPr>
          <p:cNvPr id="441" name="Slide Number Placeholder 5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ontent Placeholder 2"/>
          <p:cNvSpPr txBox="1"/>
          <p:nvPr>
            <p:ph type="body" idx="1"/>
          </p:nvPr>
        </p:nvSpPr>
        <p:spPr>
          <a:xfrm>
            <a:off x="677333" y="571499"/>
            <a:ext cx="8596670" cy="6015039"/>
          </a:xfrm>
          <a:prstGeom prst="rect">
            <a:avLst/>
          </a:prstGeom>
        </p:spPr>
        <p:txBody>
          <a:bodyPr/>
          <a:lstStyle/>
          <a:p>
            <a:pPr>
              <a:defRPr sz="2400">
                <a:solidFill>
                  <a:schemeClr val="accent5"/>
                </a:solidFill>
              </a:defRPr>
            </a:pPr>
            <a:r>
              <a:t>Exemple :</a:t>
            </a:r>
          </a:p>
          <a:p>
            <a:pPr marL="0" indent="0">
              <a:buSzTx/>
              <a:buFont typeface="Wingdings 3"/>
              <a:buNone/>
              <a:defRPr b="1" i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III- </a:t>
            </a:r>
            <a:r>
              <a:rPr i="0"/>
              <a:t>Indice de Coïncidence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0" indent="0">
              <a:buSzTx/>
              <a:buFont typeface="Wingdings 3"/>
              <a:buNone/>
            </a:pPr>
            <a:r>
              <a:t>				</a:t>
            </a:r>
          </a:p>
        </p:txBody>
      </p:sp>
      <p:sp>
        <p:nvSpPr>
          <p:cNvPr id="444" name="TextBox 4"/>
          <p:cNvSpPr txBox="1"/>
          <p:nvPr/>
        </p:nvSpPr>
        <p:spPr>
          <a:xfrm>
            <a:off x="987146" y="2192072"/>
            <a:ext cx="4599267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400"/>
            </a:lvl1pPr>
          </a:lstStyle>
          <a:p>
            <a:pPr/>
            <a:r>
              <a:t>  </a:t>
            </a:r>
          </a:p>
        </p:txBody>
      </p:sp>
      <p:sp>
        <p:nvSpPr>
          <p:cNvPr id="445" name="TextBox 5"/>
          <p:cNvSpPr txBox="1"/>
          <p:nvPr/>
        </p:nvSpPr>
        <p:spPr>
          <a:xfrm>
            <a:off x="677334" y="4278048"/>
            <a:ext cx="6256617" cy="90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 sz="2800"/>
              <a:t> : Fréquence de la Lettre </a:t>
            </a:r>
            <a:r>
              <a:rPr sz="2800">
                <a:solidFill>
                  <a:srgbClr val="C00000"/>
                </a:solidFill>
              </a:rPr>
              <a:t>a</a:t>
            </a:r>
            <a:endParaRPr sz="2800">
              <a:solidFill>
                <a:srgbClr val="C00000"/>
              </a:solidFill>
            </a:endParaRPr>
          </a:p>
          <a:p>
            <a:pPr>
              <a:defRPr sz="2800"/>
            </a:pPr>
            <a:r>
              <a:t> n   : la longueur du Texte</a:t>
            </a:r>
          </a:p>
        </p:txBody>
      </p:sp>
      <p:sp>
        <p:nvSpPr>
          <p:cNvPr id="446" name="Slide Number Placeholder 1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ontent Placeholder 2"/>
          <p:cNvSpPr txBox="1"/>
          <p:nvPr>
            <p:ph type="body" idx="1"/>
          </p:nvPr>
        </p:nvSpPr>
        <p:spPr>
          <a:xfrm>
            <a:off x="677333" y="571499"/>
            <a:ext cx="8596670" cy="6015039"/>
          </a:xfrm>
          <a:prstGeom prst="rect">
            <a:avLst/>
          </a:prstGeom>
        </p:spPr>
        <p:txBody>
          <a:bodyPr/>
          <a:lstStyle/>
          <a:p>
            <a:pPr>
              <a:defRPr sz="2400">
                <a:solidFill>
                  <a:schemeClr val="accent5"/>
                </a:solidFill>
              </a:defRPr>
            </a:pPr>
            <a:r>
              <a:t>Exemple :</a:t>
            </a:r>
          </a:p>
          <a:p>
            <a:pPr marL="0" indent="0">
              <a:buSzTx/>
              <a:buFont typeface="Wingdings 3"/>
              <a:buNone/>
              <a:defRPr b="1" i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III- </a:t>
            </a:r>
            <a:r>
              <a:rPr i="0"/>
              <a:t>Indice de Coïncidence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0" indent="0">
              <a:buSzTx/>
              <a:buFont typeface="Wingdings 3"/>
              <a:buNone/>
            </a:pPr>
            <a:r>
              <a:t>				</a:t>
            </a:r>
          </a:p>
        </p:txBody>
      </p:sp>
      <p:sp>
        <p:nvSpPr>
          <p:cNvPr id="449" name="TextBox 5"/>
          <p:cNvSpPr txBox="1"/>
          <p:nvPr/>
        </p:nvSpPr>
        <p:spPr>
          <a:xfrm>
            <a:off x="677334" y="4278048"/>
            <a:ext cx="6256617" cy="90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 sz="2800"/>
              <a:t> : Fréquence de la Lettre </a:t>
            </a:r>
            <a:r>
              <a:rPr sz="2800">
                <a:solidFill>
                  <a:srgbClr val="C00000"/>
                </a:solidFill>
              </a:rPr>
              <a:t>a</a:t>
            </a:r>
            <a:endParaRPr sz="2800">
              <a:solidFill>
                <a:srgbClr val="C00000"/>
              </a:solidFill>
            </a:endParaRPr>
          </a:p>
          <a:p>
            <a:pPr>
              <a:defRPr sz="2800"/>
            </a:pPr>
            <a:r>
              <a:t> n   : la longueur du Texte</a:t>
            </a:r>
          </a:p>
        </p:txBody>
      </p:sp>
      <p:sp>
        <p:nvSpPr>
          <p:cNvPr id="450" name="TextBox 6"/>
          <p:cNvSpPr txBox="1"/>
          <p:nvPr/>
        </p:nvSpPr>
        <p:spPr>
          <a:xfrm>
            <a:off x="2454577" y="2172171"/>
            <a:ext cx="2730706" cy="94091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xmlns:a="http://schemas.openxmlformats.org/drawingml/2006/main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d>
                        <m:dPr>
                          <m:ctrlP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e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xmlns:a="http://schemas.openxmlformats.org/drawingml/2006/main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num>
                    <m:den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</m:oMath>
              </m:oMathPara>
            </a14:m>
            <a:endParaRPr sz="2800"/>
          </a:p>
        </p:txBody>
      </p:sp>
      <p:sp>
        <p:nvSpPr>
          <p:cNvPr id="451" name="Slide Number Placeholder 1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ontent Placeholder 2"/>
          <p:cNvSpPr txBox="1"/>
          <p:nvPr>
            <p:ph type="body" idx="1"/>
          </p:nvPr>
        </p:nvSpPr>
        <p:spPr>
          <a:xfrm>
            <a:off x="677333" y="571499"/>
            <a:ext cx="8596670" cy="6015039"/>
          </a:xfrm>
          <a:prstGeom prst="rect">
            <a:avLst/>
          </a:prstGeom>
        </p:spPr>
        <p:txBody>
          <a:bodyPr/>
          <a:lstStyle/>
          <a:p>
            <a:pPr>
              <a:defRPr sz="2400">
                <a:solidFill>
                  <a:schemeClr val="accent5"/>
                </a:solidFill>
              </a:defRPr>
            </a:pPr>
            <a:r>
              <a:t>Exemple :</a:t>
            </a:r>
          </a:p>
          <a:p>
            <a:pPr marL="0" indent="0">
              <a:buSzTx/>
              <a:buFont typeface="Wingdings 3"/>
              <a:buNone/>
              <a:defRPr b="1" i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III- </a:t>
            </a:r>
            <a:r>
              <a:rPr i="0"/>
              <a:t>Indice de Coïncidence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0" indent="0">
              <a:buSzTx/>
              <a:buFont typeface="Wingdings 3"/>
              <a:buNone/>
            </a:pPr>
            <a:r>
              <a:t>				</a:t>
            </a:r>
          </a:p>
        </p:txBody>
      </p:sp>
      <p:sp>
        <p:nvSpPr>
          <p:cNvPr id="454" name="TextBox 5"/>
          <p:cNvSpPr txBox="1"/>
          <p:nvPr/>
        </p:nvSpPr>
        <p:spPr>
          <a:xfrm>
            <a:off x="677334" y="4278048"/>
            <a:ext cx="6256617" cy="923291"/>
          </a:xfrm>
          <a:prstGeom prst="rect">
            <a:avLst/>
          </a:prstGeom>
          <a:solidFill>
            <a:srgbClr val="FFFFFF"/>
          </a:solidFill>
          <a:ln w="19050" cap="rnd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 sz="2800"/>
              <a:t> : Fréquence de la Lettre </a:t>
            </a:r>
            <a:r>
              <a:rPr sz="2800">
                <a:solidFill>
                  <a:srgbClr val="C00000"/>
                </a:solidFill>
              </a:rPr>
              <a:t>i</a:t>
            </a:r>
            <a:endParaRPr sz="2800">
              <a:solidFill>
                <a:srgbClr val="C00000"/>
              </a:solidFill>
            </a:endParaRPr>
          </a:p>
          <a:p>
            <a:pPr>
              <a:defRPr sz="2800"/>
            </a:pPr>
            <a:r>
              <a:t> n   : la longueur du Texte</a:t>
            </a:r>
          </a:p>
        </p:txBody>
      </p:sp>
      <p:sp>
        <p:nvSpPr>
          <p:cNvPr id="455" name="TextBox 6"/>
          <p:cNvSpPr txBox="1"/>
          <p:nvPr/>
        </p:nvSpPr>
        <p:spPr>
          <a:xfrm>
            <a:off x="2511903" y="2172171"/>
            <a:ext cx="2616054" cy="101288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nary>
                        <m:naryPr>
                          <m:ctrlP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chr m:val="∑"/>
                          <m:limLoc m:val="undOvr"/>
                          <m:grow m:val="0"/>
                          <m:subHide m:val="off"/>
                          <m:supHide m:val="off"/>
                        </m:naryPr>
                        <m:sub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  <m:e>
                          <m:sSub>
                            <m:e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e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</m:e>
                      </m:nary>
                    </m:num>
                    <m:den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</m:oMath>
              </m:oMathPara>
            </a14:m>
            <a:endParaRPr sz="2800"/>
          </a:p>
        </p:txBody>
      </p:sp>
      <p:sp>
        <p:nvSpPr>
          <p:cNvPr id="456" name="TextBox 4"/>
          <p:cNvSpPr txBox="1"/>
          <p:nvPr/>
        </p:nvSpPr>
        <p:spPr>
          <a:xfrm>
            <a:off x="7060556" y="2612180"/>
            <a:ext cx="2476982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Complexité: </a:t>
            </a:r>
            <a:r>
              <a:rPr>
                <a:solidFill>
                  <a:srgbClr val="000000"/>
                </a:solidFill>
              </a:rPr>
              <a:t>O(n/m).		</a:t>
            </a:r>
          </a:p>
        </p:txBody>
      </p:sp>
      <p:sp>
        <p:nvSpPr>
          <p:cNvPr id="457" name="Slide Number Placeholder 1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ontent Placeholder 2"/>
          <p:cNvSpPr txBox="1"/>
          <p:nvPr>
            <p:ph type="body" idx="1"/>
          </p:nvPr>
        </p:nvSpPr>
        <p:spPr>
          <a:xfrm>
            <a:off x="677333" y="571499"/>
            <a:ext cx="8596670" cy="6015039"/>
          </a:xfrm>
          <a:prstGeom prst="rect">
            <a:avLst/>
          </a:prstGeom>
        </p:spPr>
        <p:txBody>
          <a:bodyPr/>
          <a:lstStyle/>
          <a:p>
            <a:pPr>
              <a:defRPr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Exemple :</a:t>
            </a:r>
          </a:p>
          <a:p>
            <a:pPr marL="0" indent="0">
              <a:buSzTx/>
              <a:buFont typeface="Wingdings 3"/>
              <a:buNone/>
              <a:defRPr b="1" i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III- </a:t>
            </a:r>
            <a:r>
              <a:rPr i="0"/>
              <a:t>Indice de Coïncidence</a:t>
            </a:r>
          </a:p>
          <a:p>
            <a:pPr marL="0" indent="0">
              <a:buSzTx/>
              <a:buFont typeface="Wingdings 3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			</a:t>
            </a:r>
          </a:p>
          <a:p>
            <a:pPr marL="0" indent="0">
              <a:buSzTx/>
              <a:buFont typeface="Wingdings 3"/>
              <a:buNone/>
              <a:defRPr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>
              <a:buSzTx/>
              <a:buFont typeface="Wingdings 3"/>
              <a:buNone/>
              <a:defRPr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>
              <a:buSzTx/>
              <a:buFont typeface="Wingdings 3"/>
              <a:buNone/>
              <a:defRPr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>
              <a:buSzTx/>
              <a:buFont typeface="Wingdings 3"/>
              <a:buNone/>
              <a:defRPr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>
              <a:buSzTx/>
              <a:buFont typeface="Wingdings 3"/>
              <a:buNone/>
              <a:defRPr b="1" i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IV- </a:t>
            </a:r>
            <a:r>
              <a:rPr i="0"/>
              <a:t>Recherche statistique de la clé</a:t>
            </a:r>
          </a:p>
        </p:txBody>
      </p:sp>
      <p:sp>
        <p:nvSpPr>
          <p:cNvPr id="460" name="TextBox 6"/>
          <p:cNvSpPr txBox="1"/>
          <p:nvPr/>
        </p:nvSpPr>
        <p:spPr>
          <a:xfrm>
            <a:off x="807980" y="1913393"/>
            <a:ext cx="4990286" cy="101288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𝐼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𝐶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nary>
                        <m:naryPr>
                          <m:ctrlP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chr m:val="∑"/>
                          <m:limLoc m:val="undOvr"/>
                          <m:grow m:val="0"/>
                          <m:subHide m:val="off"/>
                          <m:supHide m:val="off"/>
                        </m:naryPr>
                        <m:sub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  <m:e>
                          <m:sSub>
                            <m:e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e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</m:e>
                      </m:nary>
                    </m:num>
                    <m:den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  <m:r>
                    <m:rPr>
                      <m:nor/>
                    </m:rP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≈</m:t>
                  </m:r>
                  <m:r>
                    <m:rPr>
                      <m:nor/>
                    </m:rP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0,074</m:t>
                  </m:r>
                </m:oMath>
              </m:oMathPara>
            </a14:m>
            <a:endParaRPr sz="2800"/>
          </a:p>
        </p:txBody>
      </p:sp>
      <p:graphicFrame>
        <p:nvGraphicFramePr>
          <p:cNvPr id="461" name="Table 4"/>
          <p:cNvGraphicFramePr/>
          <p:nvPr/>
        </p:nvGraphicFramePr>
        <p:xfrm>
          <a:off x="6408592" y="1820915"/>
          <a:ext cx="4333883" cy="82271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444627"/>
                <a:gridCol w="1444627"/>
                <a:gridCol w="1444627"/>
              </a:tblGrid>
              <a:tr h="451874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800"/>
                        <a:t>Taille 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solidFill>
                      <a:srgbClr val="CDE3C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800"/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solidFill>
                      <a:srgbClr val="CDE3C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800"/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solidFill>
                      <a:srgbClr val="CDE3C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800"/>
                        <a:t>Indice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solidFill>
                      <a:srgbClr val="E8F2E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800">
                          <a:solidFill>
                            <a:srgbClr val="C00000"/>
                          </a:solidFill>
                        </a:rPr>
                        <a:t>0,071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solidFill>
                      <a:srgbClr val="E8F2E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800"/>
                        <a:t>0,050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solidFill>
                      <a:srgbClr val="E8F2E8"/>
                    </a:solidFill>
                  </a:tcPr>
                </a:tc>
              </a:tr>
            </a:tbl>
          </a:graphicData>
        </a:graphic>
      </p:graphicFrame>
      <p:sp>
        <p:nvSpPr>
          <p:cNvPr id="462" name="TextBox 7"/>
          <p:cNvSpPr txBox="1"/>
          <p:nvPr/>
        </p:nvSpPr>
        <p:spPr>
          <a:xfrm>
            <a:off x="892468" y="4041380"/>
            <a:ext cx="4320541" cy="2722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vert="eaVert" lIns="45719" rIns="45719" anchor="b">
            <a:spAutoFit/>
          </a:bodyPr>
          <a:lstStyle/>
          <a:p>
            <a:pPr>
              <a:defRPr i="1" sz="3200"/>
            </a:pPr>
            <a:r>
              <a:t>MFUV</a:t>
            </a:r>
          </a:p>
          <a:p>
            <a:pPr>
              <a:defRPr i="1" sz="3200"/>
            </a:pPr>
            <a:r>
              <a:t>AHGU</a:t>
            </a:r>
          </a:p>
          <a:p>
            <a:pPr>
              <a:defRPr i="1" sz="3200"/>
            </a:pPr>
            <a:r>
              <a:t>TSGV</a:t>
            </a:r>
          </a:p>
          <a:p>
            <a:pPr>
              <a:defRPr i="1" sz="3200"/>
            </a:pPr>
            <a:r>
              <a:t>MFUT</a:t>
            </a:r>
          </a:p>
          <a:p>
            <a:pPr>
              <a:defRPr i="1" sz="3200"/>
            </a:pPr>
            <a:r>
              <a:t>UJPP</a:t>
            </a:r>
          </a:p>
          <a:p>
            <a:pPr>
              <a:defRPr i="1" sz="3200"/>
            </a:pPr>
            <a:r>
              <a:t>ETQS</a:t>
            </a:r>
          </a:p>
          <a:p>
            <a:pPr>
              <a:defRPr i="1" sz="3200"/>
            </a:pPr>
            <a:r>
              <a:t>OUCP</a:t>
            </a:r>
          </a:p>
          <a:p>
            <a:pPr>
              <a:defRPr i="1" sz="3200"/>
            </a:pPr>
            <a:r>
              <a:t>IFP</a:t>
            </a:r>
          </a:p>
        </p:txBody>
      </p:sp>
      <p:sp>
        <p:nvSpPr>
          <p:cNvPr id="463" name="TextBox 8"/>
          <p:cNvSpPr txBox="1"/>
          <p:nvPr/>
        </p:nvSpPr>
        <p:spPr>
          <a:xfrm>
            <a:off x="4725768" y="4042362"/>
            <a:ext cx="1971041" cy="1074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vert="eaVert" wrap="none" lIns="45719" rIns="45719" anchor="b">
            <a:spAutoFit/>
          </a:bodyPr>
          <a:lstStyle/>
          <a:p>
            <a:pPr>
              <a:defRPr i="1" sz="3200"/>
            </a:pPr>
          </a:p>
          <a:p>
            <a:pPr>
              <a:defRPr i="1" sz="3200"/>
            </a:pPr>
            <a:r>
              <a:t>----</a:t>
            </a:r>
          </a:p>
          <a:p>
            <a:pPr>
              <a:defRPr i="1" sz="3200"/>
            </a:pPr>
          </a:p>
          <a:p>
            <a:pPr>
              <a:defRPr i="1" sz="3200"/>
            </a:pPr>
            <a:r>
              <a:t>ABCD</a:t>
            </a:r>
          </a:p>
        </p:txBody>
      </p:sp>
      <p:sp>
        <p:nvSpPr>
          <p:cNvPr id="464" name="TextBox 9"/>
          <p:cNvSpPr txBox="1"/>
          <p:nvPr/>
        </p:nvSpPr>
        <p:spPr>
          <a:xfrm>
            <a:off x="7247483" y="4817617"/>
            <a:ext cx="2105384" cy="580391"/>
          </a:xfrm>
          <a:prstGeom prst="rect">
            <a:avLst/>
          </a:prstGeom>
          <a:solidFill>
            <a:srgbClr val="FFFFFF"/>
          </a:solidFill>
          <a:ln w="19050" cap="rnd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>
                <a:solidFill>
                  <a:srgbClr val="C00000"/>
                </a:solidFill>
              </a:defRPr>
            </a:pPr>
            <a:r>
              <a:t>Clé</a:t>
            </a:r>
            <a:r>
              <a:rPr>
                <a:solidFill>
                  <a:srgbClr val="000000"/>
                </a:solidFill>
              </a:rPr>
              <a:t> = ABCD</a:t>
            </a:r>
          </a:p>
        </p:txBody>
      </p:sp>
      <p:sp>
        <p:nvSpPr>
          <p:cNvPr id="465" name="Slide Number Placeholder 1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9" grpId="1"/>
      <p:bldP build="whole" bldLvl="1" animBg="1" rev="0" advAuto="0" spid="462" grpId="2"/>
      <p:bldP build="whole" bldLvl="1" animBg="1" rev="0" advAuto="0" spid="463" grpId="3"/>
      <p:bldP build="whole" bldLvl="1" animBg="1" rev="0" advAuto="0" spid="464" grpId="4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Content Placeholder 2"/>
          <p:cNvSpPr txBox="1"/>
          <p:nvPr>
            <p:ph type="body" idx="1"/>
          </p:nvPr>
        </p:nvSpPr>
        <p:spPr>
          <a:xfrm>
            <a:off x="677333" y="571499"/>
            <a:ext cx="8596670" cy="601503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2400">
                <a:solidFill>
                  <a:schemeClr val="accent5"/>
                </a:solidFill>
              </a:defRPr>
            </a:pPr>
            <a:r>
              <a:t>Exemple :</a:t>
            </a:r>
            <a:endParaRPr sz="1600"/>
          </a:p>
          <a:p>
            <a:pPr>
              <a:lnSpc>
                <a:spcPct val="80000"/>
              </a:lnSpc>
              <a:defRPr sz="1600">
                <a:solidFill>
                  <a:schemeClr val="accent5"/>
                </a:solidFill>
              </a:defRPr>
            </a:pPr>
          </a:p>
          <a:p>
            <a:pPr>
              <a:lnSpc>
                <a:spcPct val="80000"/>
              </a:lnSpc>
              <a:defRPr sz="1600">
                <a:solidFill>
                  <a:schemeClr val="accent5"/>
                </a:solidFill>
              </a:defRPr>
            </a:pPr>
          </a:p>
          <a:p>
            <a:pPr marL="0" indent="0">
              <a:lnSpc>
                <a:spcPct val="80000"/>
              </a:lnSpc>
              <a:buSzTx/>
              <a:buFont typeface="Wingdings 3"/>
              <a:buNone/>
              <a:defRPr b="1" i="1"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V- </a:t>
            </a:r>
            <a:r>
              <a:rPr i="0"/>
              <a:t>Déchiffrement du message</a:t>
            </a:r>
            <a:endParaRPr sz="1600"/>
          </a:p>
          <a:p>
            <a:pPr marL="0" indent="0">
              <a:lnSpc>
                <a:spcPct val="80000"/>
              </a:lnSpc>
              <a:buSzTx/>
              <a:buFont typeface="Wingdings 3"/>
              <a:buNone/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>
              <a:lnSpc>
                <a:spcPct val="160000"/>
              </a:lnSpc>
              <a:buSzTx/>
              <a:buFont typeface="Wingdings 3"/>
              <a:buNone/>
              <a:defRPr b="1" sz="2200"/>
            </a:pPr>
            <a:r>
              <a:t>Message </a:t>
            </a:r>
            <a:r>
              <a:rPr>
                <a:solidFill>
                  <a:srgbClr val="C00000"/>
                </a:solidFill>
              </a:rPr>
              <a:t>Chiffré</a:t>
            </a:r>
            <a:r>
              <a:t> : </a:t>
            </a:r>
            <a:r>
              <a:rPr b="0" i="1"/>
              <a:t>MFUVAHGUTSGVMFUTUJPPETQSOUCPIFP</a:t>
            </a:r>
            <a:endParaRPr sz="1600"/>
          </a:p>
          <a:p>
            <a:pPr marL="0" indent="0">
              <a:lnSpc>
                <a:spcPct val="160000"/>
              </a:lnSpc>
              <a:buSzTx/>
              <a:buFont typeface="Wingdings 3"/>
              <a:buNone/>
              <a:defRPr b="1" sz="2200">
                <a:solidFill>
                  <a:srgbClr val="C00000"/>
                </a:solidFill>
              </a:defRPr>
            </a:pPr>
            <a:r>
              <a:t>Clé</a:t>
            </a:r>
            <a:r>
              <a:rPr>
                <a:solidFill>
                  <a:srgbClr val="404040"/>
                </a:solidFill>
              </a:rPr>
              <a:t> :</a:t>
            </a:r>
            <a:r>
              <a:rPr b="0">
                <a:solidFill>
                  <a:srgbClr val="404040"/>
                </a:solidFill>
              </a:rPr>
              <a:t> </a:t>
            </a:r>
            <a:r>
              <a:rPr b="0" i="1">
                <a:solidFill>
                  <a:srgbClr val="404040"/>
                </a:solidFill>
              </a:rPr>
              <a:t>ABCD</a:t>
            </a:r>
            <a:endParaRPr sz="1600"/>
          </a:p>
          <a:p>
            <a:pPr marL="0" indent="0">
              <a:lnSpc>
                <a:spcPct val="160000"/>
              </a:lnSpc>
              <a:buSzTx/>
              <a:buFont typeface="Wingdings 3"/>
              <a:buNone/>
              <a:defRPr b="1" sz="2200"/>
            </a:pPr>
            <a:r>
              <a:t>Message </a:t>
            </a:r>
            <a:r>
              <a:rPr>
                <a:solidFill>
                  <a:srgbClr val="00B050"/>
                </a:solidFill>
              </a:rPr>
              <a:t>Clair</a:t>
            </a:r>
            <a:r>
              <a:t> :</a:t>
            </a:r>
            <a:r>
              <a:rPr b="0"/>
              <a:t> </a:t>
            </a:r>
            <a:r>
              <a:rPr b="0" i="1"/>
              <a:t>MESSAGER TRES MESQUIN MESOPOTAMIEN</a:t>
            </a:r>
            <a:endParaRPr sz="1600"/>
          </a:p>
          <a:p>
            <a:pPr marL="0" indent="0">
              <a:lnSpc>
                <a:spcPct val="160000"/>
              </a:lnSpc>
              <a:buSzTx/>
              <a:buFont typeface="Wingdings 3"/>
              <a:buNone/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>
              <a:lnSpc>
                <a:spcPct val="80000"/>
              </a:lnSpc>
              <a:buSzTx/>
              <a:buFont typeface="Wingdings 3"/>
              <a:buNone/>
              <a:defRPr b="1" i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>
              <a:lnSpc>
                <a:spcPct val="80000"/>
              </a:lnSpc>
              <a:buSzTx/>
              <a:buFont typeface="Wingdings 3"/>
              <a:buNone/>
              <a:defRPr b="1" i="1" sz="2400"/>
            </a:pPr>
          </a:p>
          <a:p>
            <a:pPr marL="0" indent="0">
              <a:lnSpc>
                <a:spcPct val="80000"/>
              </a:lnSpc>
              <a:buSzTx/>
              <a:buFont typeface="Wingdings 3"/>
              <a:buNone/>
              <a:defRPr sz="1600"/>
            </a:pPr>
            <a:r>
              <a:t>				</a:t>
            </a:r>
          </a:p>
        </p:txBody>
      </p:sp>
      <p:sp>
        <p:nvSpPr>
          <p:cNvPr id="468" name="TextBox 3"/>
          <p:cNvSpPr txBox="1"/>
          <p:nvPr/>
        </p:nvSpPr>
        <p:spPr>
          <a:xfrm>
            <a:off x="677333" y="5008138"/>
            <a:ext cx="2476982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Complexité: </a:t>
            </a:r>
            <a:r>
              <a:rPr>
                <a:solidFill>
                  <a:srgbClr val="000000"/>
                </a:solidFill>
              </a:rPr>
              <a:t>O(n/m).		</a:t>
            </a:r>
          </a:p>
        </p:txBody>
      </p:sp>
      <p:sp>
        <p:nvSpPr>
          <p:cNvPr id="469" name="Slide Number Placeholder 1"/>
          <p:cNvSpPr txBox="1"/>
          <p:nvPr>
            <p:ph type="sldNum" sz="quarter" idx="2"/>
          </p:nvPr>
        </p:nvSpPr>
        <p:spPr>
          <a:xfrm>
            <a:off x="9036660" y="6108354"/>
            <a:ext cx="237343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0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Title 3"/>
          <p:cNvSpPr txBox="1"/>
          <p:nvPr>
            <p:ph type="title"/>
          </p:nvPr>
        </p:nvSpPr>
        <p:spPr>
          <a:xfrm>
            <a:off x="677334" y="2700866"/>
            <a:ext cx="8596670" cy="182658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Langage de programmation</a:t>
            </a:r>
          </a:p>
        </p:txBody>
      </p:sp>
      <p:sp>
        <p:nvSpPr>
          <p:cNvPr id="472" name="Slide Number Placeholder 1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itle 3"/>
          <p:cNvSpPr txBox="1"/>
          <p:nvPr>
            <p:ph type="title"/>
          </p:nvPr>
        </p:nvSpPr>
        <p:spPr>
          <a:xfrm>
            <a:off x="677334" y="2700866"/>
            <a:ext cx="8596670" cy="182658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223" name="Slide Number Placeholder 1"/>
          <p:cNvSpPr txBox="1"/>
          <p:nvPr>
            <p:ph type="sldNum" sz="quarter" idx="2"/>
          </p:nvPr>
        </p:nvSpPr>
        <p:spPr>
          <a:xfrm>
            <a:off x="9109921" y="6114704"/>
            <a:ext cx="164082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ontent Placeholder 2"/>
          <p:cNvSpPr txBox="1"/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200000"/>
              </a:lnSpc>
              <a:spcBef>
                <a:spcPts val="0"/>
              </a:spcBef>
              <a:buSzTx/>
              <a:buFont typeface="Wingdings 3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Critères du choix du langage :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Pct val="100000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L’aspect Orienté objet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Pct val="100000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L’aspect Procédural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Pct val="100000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Frameworks pour l’interface graphique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Pct val="100000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Documentation et bibliothèques disponibles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Pct val="100000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Compatibilité avec les trois systèmes d’exploitation</a:t>
            </a:r>
          </a:p>
        </p:txBody>
      </p:sp>
      <p:grpSp>
        <p:nvGrpSpPr>
          <p:cNvPr id="477" name="Title 1"/>
          <p:cNvGrpSpPr/>
          <p:nvPr/>
        </p:nvGrpSpPr>
        <p:grpSpPr>
          <a:xfrm>
            <a:off x="677333" y="597595"/>
            <a:ext cx="8596670" cy="1320801"/>
            <a:chOff x="0" y="0"/>
            <a:chExt cx="8596668" cy="1320800"/>
          </a:xfrm>
        </p:grpSpPr>
        <p:sp>
          <p:nvSpPr>
            <p:cNvPr id="475" name="Rectangle"/>
            <p:cNvSpPr/>
            <p:nvPr/>
          </p:nvSpPr>
          <p:spPr>
            <a:xfrm>
              <a:off x="-1" y="0"/>
              <a:ext cx="8596670" cy="132080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57200">
                <a:defRPr sz="54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476" name="Langage de programmation"/>
            <p:cNvSpPr txBox="1"/>
            <p:nvPr/>
          </p:nvSpPr>
          <p:spPr>
            <a:xfrm>
              <a:off x="-1" y="0"/>
              <a:ext cx="8596670" cy="624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57200">
                <a:defRPr b="1" sz="3600">
                  <a:solidFill>
                    <a:srgbClr val="002060"/>
                  </a:solidFill>
                </a:defRPr>
              </a:lvl1pPr>
            </a:lstStyle>
            <a:p>
              <a:pPr/>
              <a:r>
                <a:t>Langage de programmation</a:t>
              </a:r>
            </a:p>
          </p:txBody>
        </p:sp>
      </p:grpSp>
      <p:sp>
        <p:nvSpPr>
          <p:cNvPr id="478" name="Slide Number Placeholder 1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itle 3"/>
          <p:cNvSpPr txBox="1"/>
          <p:nvPr>
            <p:ph type="title"/>
          </p:nvPr>
        </p:nvSpPr>
        <p:spPr>
          <a:xfrm>
            <a:off x="677334" y="2700866"/>
            <a:ext cx="8596670" cy="182658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Bilan</a:t>
            </a:r>
          </a:p>
        </p:txBody>
      </p:sp>
      <p:sp>
        <p:nvSpPr>
          <p:cNvPr id="481" name="Slide Number Placeholder 1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Content Placeholder 2"/>
          <p:cNvSpPr txBox="1"/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Notre outil répond totalement aux </a:t>
            </a:r>
            <a:r>
              <a:rPr>
                <a:solidFill>
                  <a:srgbClr val="C00000"/>
                </a:solidFill>
              </a:rPr>
              <a:t>objectifs</a:t>
            </a:r>
            <a:r>
              <a:t> de départ fixés par le client.</a:t>
            </a:r>
          </a:p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Exigences </a:t>
            </a:r>
            <a:r>
              <a:rPr>
                <a:solidFill>
                  <a:srgbClr val="C00000"/>
                </a:solidFill>
              </a:rPr>
              <a:t>supplémentaires</a:t>
            </a:r>
            <a:r>
              <a:t> motivées par l’équipe et proposé au client lors de rencontres :</a:t>
            </a:r>
          </a:p>
          <a:p>
            <a:pPr lvl="2" marL="1295999" indent="-288000">
              <a:spcBef>
                <a:spcPts val="800"/>
              </a:spcBef>
              <a:buClr>
                <a:srgbClr val="000000"/>
              </a:buClr>
              <a:buSzPct val="45000"/>
              <a:buChar char="✓"/>
              <a:defRPr spc="-100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Génération</a:t>
            </a:r>
            <a:r>
              <a:rPr>
                <a:solidFill>
                  <a:srgbClr val="C00000"/>
                </a:solidFill>
              </a:rPr>
              <a:t> </a:t>
            </a:r>
            <a:r>
              <a:t>d’une </a:t>
            </a:r>
            <a:r>
              <a:rPr>
                <a:solidFill>
                  <a:srgbClr val="C00000"/>
                </a:solidFill>
              </a:rPr>
              <a:t>clé</a:t>
            </a:r>
            <a:r>
              <a:t> </a:t>
            </a:r>
            <a:r>
              <a:rPr>
                <a:solidFill>
                  <a:srgbClr val="C00000"/>
                </a:solidFill>
              </a:rPr>
              <a:t>aléatoire</a:t>
            </a:r>
            <a:r>
              <a:t> pour le chiffrement.</a:t>
            </a:r>
            <a:endParaRPr spc="-70" sz="1400"/>
          </a:p>
          <a:p>
            <a:pPr lvl="2" marL="1295999" indent="-288000">
              <a:spcBef>
                <a:spcPts val="800"/>
              </a:spcBef>
              <a:buClr>
                <a:srgbClr val="000000"/>
              </a:buClr>
              <a:buSzPct val="45000"/>
              <a:buChar char="✓"/>
              <a:defRPr spc="-100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Un affichage </a:t>
            </a:r>
            <a:r>
              <a:rPr>
                <a:solidFill>
                  <a:srgbClr val="C00000"/>
                </a:solidFill>
              </a:rPr>
              <a:t>dynamique</a:t>
            </a:r>
            <a:r>
              <a:t> des différentes étapes pour le Cryptage, décryptage</a:t>
            </a:r>
            <a:r>
              <a:rPr>
                <a:solidFill>
                  <a:srgbClr val="C00000"/>
                </a:solidFill>
              </a:rPr>
              <a:t> </a:t>
            </a:r>
            <a:r>
              <a:t>ainsi que la </a:t>
            </a:r>
            <a:r>
              <a:rPr>
                <a:solidFill>
                  <a:srgbClr val="C00000"/>
                </a:solidFill>
              </a:rPr>
              <a:t>cryptanalyse</a:t>
            </a:r>
            <a:r>
              <a:t>.</a:t>
            </a:r>
            <a:endParaRPr spc="-70" sz="1400"/>
          </a:p>
          <a:p>
            <a:pPr lvl="2" marL="1295999" indent="-288000">
              <a:spcBef>
                <a:spcPts val="800"/>
              </a:spcBef>
              <a:buClr>
                <a:srgbClr val="000000"/>
              </a:buClr>
              <a:buSzPct val="45000"/>
              <a:buChar char="✓"/>
              <a:defRPr spc="-100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Chargement</a:t>
            </a:r>
            <a:r>
              <a:rPr>
                <a:solidFill>
                  <a:srgbClr val="000000"/>
                </a:solidFill>
              </a:rPr>
              <a:t> et </a:t>
            </a:r>
            <a:r>
              <a:t>exportation</a:t>
            </a:r>
            <a:r>
              <a:rPr>
                <a:solidFill>
                  <a:srgbClr val="000000"/>
                </a:solidFill>
              </a:rPr>
              <a:t> du texte depuis un fichier Word ou PDF.</a:t>
            </a:r>
            <a:endParaRPr spc="-70" sz="1400"/>
          </a:p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Code </a:t>
            </a:r>
            <a:r>
              <a:rPr>
                <a:solidFill>
                  <a:srgbClr val="C00000"/>
                </a:solidFill>
              </a:rPr>
              <a:t>modulaire</a:t>
            </a:r>
            <a:r>
              <a:t> pour faciliter l’ajout ou la modification de fonctionnalités.</a:t>
            </a:r>
          </a:p>
        </p:txBody>
      </p:sp>
      <p:grpSp>
        <p:nvGrpSpPr>
          <p:cNvPr id="486" name="Title 1"/>
          <p:cNvGrpSpPr/>
          <p:nvPr/>
        </p:nvGrpSpPr>
        <p:grpSpPr>
          <a:xfrm>
            <a:off x="677333" y="597595"/>
            <a:ext cx="8596670" cy="1095738"/>
            <a:chOff x="0" y="0"/>
            <a:chExt cx="8596668" cy="1095737"/>
          </a:xfrm>
        </p:grpSpPr>
        <p:sp>
          <p:nvSpPr>
            <p:cNvPr id="484" name="Rectangle"/>
            <p:cNvSpPr/>
            <p:nvPr/>
          </p:nvSpPr>
          <p:spPr>
            <a:xfrm>
              <a:off x="-1" y="0"/>
              <a:ext cx="8596670" cy="1095738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57200">
                <a:defRPr sz="54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485" name="Bilan technique"/>
            <p:cNvSpPr txBox="1"/>
            <p:nvPr/>
          </p:nvSpPr>
          <p:spPr>
            <a:xfrm>
              <a:off x="-1" y="0"/>
              <a:ext cx="8596670" cy="62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57200">
                <a:defRPr b="1" sz="3600">
                  <a:solidFill>
                    <a:srgbClr val="002060"/>
                  </a:solidFill>
                </a:defRPr>
              </a:lvl1pPr>
            </a:lstStyle>
            <a:p>
              <a:pPr/>
              <a:r>
                <a:t>Bilan technique</a:t>
              </a:r>
            </a:p>
          </p:txBody>
        </p:sp>
      </p:grpSp>
      <p:sp>
        <p:nvSpPr>
          <p:cNvPr id="487" name="Slide Number Placeholder 1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Title 3"/>
          <p:cNvSpPr txBox="1"/>
          <p:nvPr>
            <p:ph type="title"/>
          </p:nvPr>
        </p:nvSpPr>
        <p:spPr>
          <a:xfrm>
            <a:off x="677334" y="2700866"/>
            <a:ext cx="8596670" cy="182658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Organisation</a:t>
            </a:r>
          </a:p>
        </p:txBody>
      </p:sp>
      <p:sp>
        <p:nvSpPr>
          <p:cNvPr id="490" name="Slide Number Placeholder 1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2" name="Tableau"/>
          <p:cNvGraphicFramePr/>
          <p:nvPr/>
        </p:nvGraphicFramePr>
        <p:xfrm>
          <a:off x="66149" y="24058"/>
          <a:ext cx="12059705" cy="681361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14926"/>
                <a:gridCol w="3014926"/>
                <a:gridCol w="3014926"/>
                <a:gridCol w="3014926"/>
              </a:tblGrid>
              <a:tr h="717536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/>
                        <a:t>Module des l’application</a:t>
                      </a:r>
                    </a:p>
                  </a:txBody>
                  <a:tcPr marL="25400" marR="25400" marT="25400" marB="25400" anchor="t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/>
                        <a:t>Coût en temps (en heures)</a:t>
                      </a:r>
                    </a:p>
                  </a:txBody>
                  <a:tcPr marL="25400" marR="25400" marT="25400" marB="254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/>
                        <a:t>Coût en nombres de lignes (en lignes)</a:t>
                      </a:r>
                    </a:p>
                  </a:txBody>
                  <a:tcPr marL="25400" marR="25400" marT="25400" marB="254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/>
                        <a:t>Personne en charge</a:t>
                      </a:r>
                    </a:p>
                  </a:txBody>
                  <a:tcPr marL="25400" marR="25400" marT="25400" marB="254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4975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solidFill>
                            <a:srgbClr val="535353"/>
                          </a:solidFill>
                        </a:rPr>
                        <a:t>Interface graphique</a:t>
                      </a:r>
                    </a:p>
                  </a:txBody>
                  <a:tcPr marL="25400" marR="25400" marT="25400" marB="25400" anchor="t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600">
                          <a:solidFill>
                            <a:srgbClr val="535353"/>
                          </a:solidFill>
                        </a:defRPr>
                      </a:pPr>
                      <a:r>
                        <a:t>Estimation : 18</a:t>
                      </a:r>
                      <a:endParaRPr sz="3200"/>
                    </a:p>
                    <a:p>
                      <a:pPr algn="l" defTabSz="457200">
                        <a:defRPr sz="1600">
                          <a:solidFill>
                            <a:srgbClr val="535353"/>
                          </a:solidFill>
                        </a:defRPr>
                      </a:pPr>
                      <a:r>
                        <a:t>Implémentation : 16</a:t>
                      </a:r>
                    </a:p>
                  </a:txBody>
                  <a:tcPr marL="25400" marR="25400" marT="25400" marB="254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600">
                          <a:solidFill>
                            <a:srgbClr val="535353"/>
                          </a:solidFill>
                        </a:defRPr>
                      </a:pPr>
                      <a:r>
                        <a:t>Estimation : 800</a:t>
                      </a:r>
                      <a:endParaRPr sz="3200"/>
                    </a:p>
                    <a:p>
                      <a:pPr algn="l" defTabSz="457200">
                        <a:defRPr sz="1600">
                          <a:solidFill>
                            <a:srgbClr val="535353"/>
                          </a:solidFill>
                        </a:defRPr>
                      </a:pPr>
                      <a:r>
                        <a:t>Implémentation : 732</a:t>
                      </a:r>
                    </a:p>
                  </a:txBody>
                  <a:tcPr marL="25400" marR="25400" marT="25400" marB="254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olidFill>
                            <a:srgbClr val="535353"/>
                          </a:solidFill>
                        </a:rPr>
                        <a:t>Attouche &amp; Chahi Rabie </a:t>
                      </a:r>
                    </a:p>
                  </a:txBody>
                  <a:tcPr marL="25400" marR="25400" marT="25400" marB="254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34161">
                <a:tc>
                  <a:txBody>
                    <a:bodyPr/>
                    <a:lstStyle/>
                    <a:p>
                      <a:pPr algn="l" defTabSz="457200">
                        <a:defRPr sz="2000">
                          <a:solidFill>
                            <a:srgbClr val="535353"/>
                          </a:solidFill>
                        </a:defRPr>
                      </a:pPr>
                      <a:r>
                        <a:t>Cryptage et décryptage par </a:t>
                      </a:r>
                      <a:r>
                        <a:rPr>
                          <a:solidFill>
                            <a:srgbClr val="C00000"/>
                          </a:solidFill>
                        </a:rPr>
                        <a:t>substitution</a:t>
                      </a:r>
                    </a:p>
                  </a:txBody>
                  <a:tcPr marL="25400" marR="25400" marT="25400" marB="25400" anchor="t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600">
                          <a:solidFill>
                            <a:srgbClr val="535353"/>
                          </a:solidFill>
                        </a:defRPr>
                      </a:pPr>
                    </a:p>
                    <a:p>
                      <a:pPr algn="l" defTabSz="457200">
                        <a:defRPr sz="1600">
                          <a:solidFill>
                            <a:srgbClr val="535353"/>
                          </a:solidFill>
                        </a:defRPr>
                      </a:pPr>
                      <a:r>
                        <a:t>Estimation : 6</a:t>
                      </a:r>
                      <a:endParaRPr sz="3200"/>
                    </a:p>
                    <a:p>
                      <a:pPr algn="l" defTabSz="457200">
                        <a:defRPr sz="1600">
                          <a:solidFill>
                            <a:srgbClr val="535353"/>
                          </a:solidFill>
                        </a:defRPr>
                      </a:pPr>
                      <a:r>
                        <a:t>Implémentation : 2</a:t>
                      </a:r>
                    </a:p>
                  </a:txBody>
                  <a:tcPr marL="25400" marR="25400" marT="25400" marB="254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600">
                          <a:solidFill>
                            <a:srgbClr val="535353"/>
                          </a:solidFill>
                        </a:defRPr>
                      </a:pPr>
                      <a:r>
                        <a:t>Estimation : 100</a:t>
                      </a:r>
                      <a:endParaRPr sz="3200"/>
                    </a:p>
                    <a:p>
                      <a:pPr algn="l" defTabSz="457200">
                        <a:defRPr sz="1600">
                          <a:solidFill>
                            <a:srgbClr val="535353"/>
                          </a:solidFill>
                        </a:defRPr>
                      </a:pPr>
                      <a:r>
                        <a:t>Implémentation : 65</a:t>
                      </a:r>
                    </a:p>
                  </a:txBody>
                  <a:tcPr marL="25400" marR="25400" marT="25400" marB="254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olidFill>
                            <a:srgbClr val="535353"/>
                          </a:solidFill>
                        </a:rPr>
                        <a:t>Mohammed Seghir &amp; Keskes</a:t>
                      </a:r>
                    </a:p>
                  </a:txBody>
                  <a:tcPr marL="25400" marR="25400" marT="25400" marB="254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1034161">
                <a:tc>
                  <a:txBody>
                    <a:bodyPr/>
                    <a:lstStyle/>
                    <a:p>
                      <a:pPr algn="l" defTabSz="457200">
                        <a:defRPr sz="2000">
                          <a:solidFill>
                            <a:srgbClr val="535353"/>
                          </a:solidFill>
                        </a:defRPr>
                      </a:pPr>
                      <a:r>
                        <a:t>Cryptage et décryptage par </a:t>
                      </a:r>
                      <a:r>
                        <a:rPr>
                          <a:solidFill>
                            <a:srgbClr val="C00000"/>
                          </a:solidFill>
                        </a:rPr>
                        <a:t>Vigenère</a:t>
                      </a:r>
                    </a:p>
                  </a:txBody>
                  <a:tcPr marL="25400" marR="25400" marT="25400" marB="25400" anchor="t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600">
                          <a:solidFill>
                            <a:srgbClr val="535353"/>
                          </a:solidFill>
                        </a:defRPr>
                      </a:pPr>
                    </a:p>
                    <a:p>
                      <a:pPr algn="l" defTabSz="457200">
                        <a:defRPr sz="1600">
                          <a:solidFill>
                            <a:srgbClr val="535353"/>
                          </a:solidFill>
                        </a:defRPr>
                      </a:pPr>
                      <a:r>
                        <a:t>Estimation : 6</a:t>
                      </a:r>
                      <a:endParaRPr sz="3200"/>
                    </a:p>
                    <a:p>
                      <a:pPr algn="l" defTabSz="457200">
                        <a:defRPr sz="1600">
                          <a:solidFill>
                            <a:srgbClr val="535353"/>
                          </a:solidFill>
                        </a:defRPr>
                      </a:pPr>
                      <a:r>
                        <a:t>Implémentation : 2</a:t>
                      </a:r>
                    </a:p>
                  </a:txBody>
                  <a:tcPr marL="25400" marR="25400" marT="25400" marB="254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600">
                          <a:solidFill>
                            <a:srgbClr val="535353"/>
                          </a:solidFill>
                        </a:defRPr>
                      </a:pPr>
                      <a:r>
                        <a:t>Estimation : 100</a:t>
                      </a:r>
                      <a:endParaRPr sz="3200"/>
                    </a:p>
                    <a:p>
                      <a:pPr algn="l" defTabSz="457200">
                        <a:defRPr sz="1600">
                          <a:solidFill>
                            <a:srgbClr val="535353"/>
                          </a:solidFill>
                        </a:defRPr>
                      </a:pPr>
                      <a:r>
                        <a:t>Implémentation : 15</a:t>
                      </a:r>
                    </a:p>
                  </a:txBody>
                  <a:tcPr marL="25400" marR="25400" marT="25400" marB="254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olidFill>
                            <a:srgbClr val="535353"/>
                          </a:solidFill>
                        </a:rPr>
                        <a:t>Ben mallem &amp; benammar</a:t>
                      </a:r>
                    </a:p>
                  </a:txBody>
                  <a:tcPr marL="25400" marR="25400" marT="25400" marB="254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705488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solidFill>
                            <a:srgbClr val="535353"/>
                          </a:solidFill>
                        </a:rPr>
                        <a:t>Gestionnaire de fichiers</a:t>
                      </a:r>
                    </a:p>
                  </a:txBody>
                  <a:tcPr marL="25400" marR="25400" marT="25400" marB="25400" anchor="t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600">
                          <a:solidFill>
                            <a:srgbClr val="535353"/>
                          </a:solidFill>
                        </a:defRPr>
                      </a:pPr>
                      <a:r>
                        <a:t>Estimation : 12</a:t>
                      </a:r>
                      <a:endParaRPr sz="3200"/>
                    </a:p>
                    <a:p>
                      <a:pPr algn="l" defTabSz="457200">
                        <a:defRPr sz="1600">
                          <a:solidFill>
                            <a:srgbClr val="535353"/>
                          </a:solidFill>
                        </a:defRPr>
                      </a:pPr>
                      <a:r>
                        <a:t>Implémentation : 12</a:t>
                      </a:r>
                    </a:p>
                  </a:txBody>
                  <a:tcPr marL="25400" marR="25400" marT="25400" marB="254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600">
                          <a:solidFill>
                            <a:srgbClr val="535353"/>
                          </a:solidFill>
                        </a:defRPr>
                      </a:pPr>
                      <a:r>
                        <a:t>Estimation : 200</a:t>
                      </a:r>
                      <a:endParaRPr sz="3200"/>
                    </a:p>
                    <a:p>
                      <a:pPr algn="l" defTabSz="457200">
                        <a:defRPr sz="1600">
                          <a:solidFill>
                            <a:srgbClr val="535353"/>
                          </a:solidFill>
                        </a:defRPr>
                      </a:pPr>
                      <a:r>
                        <a:t>Implémentation : 160</a:t>
                      </a:r>
                    </a:p>
                  </a:txBody>
                  <a:tcPr marL="25400" marR="25400" marT="25400" marB="254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olidFill>
                            <a:srgbClr val="535353"/>
                          </a:solidFill>
                        </a:rPr>
                        <a:t>Arar &amp; chergou</a:t>
                      </a:r>
                    </a:p>
                  </a:txBody>
                  <a:tcPr marL="25400" marR="25400" marT="25400" marB="254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645160">
                <a:tc>
                  <a:txBody>
                    <a:bodyPr/>
                    <a:lstStyle/>
                    <a:p>
                      <a:pPr algn="l" defTabSz="457200">
                        <a:defRPr sz="2000">
                          <a:solidFill>
                            <a:srgbClr val="C00000"/>
                          </a:solidFill>
                        </a:defRPr>
                      </a:pPr>
                      <a:r>
                        <a:t>Cryptanalyse</a:t>
                      </a:r>
                      <a:r>
                        <a:rPr>
                          <a:solidFill>
                            <a:srgbClr val="535353"/>
                          </a:solidFill>
                        </a:rPr>
                        <a:t> par substitution</a:t>
                      </a:r>
                    </a:p>
                  </a:txBody>
                  <a:tcPr marL="25400" marR="25400" marT="25400" marB="25400" anchor="t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600">
                          <a:solidFill>
                            <a:srgbClr val="535353"/>
                          </a:solidFill>
                        </a:defRPr>
                      </a:pPr>
                      <a:r>
                        <a:t>Estimation : 75</a:t>
                      </a:r>
                      <a:endParaRPr sz="3200"/>
                    </a:p>
                    <a:p>
                      <a:pPr algn="l" defTabSz="457200">
                        <a:defRPr sz="1600">
                          <a:solidFill>
                            <a:srgbClr val="535353"/>
                          </a:solidFill>
                        </a:defRPr>
                      </a:pPr>
                      <a:r>
                        <a:t>Implémentation : 50 </a:t>
                      </a:r>
                    </a:p>
                  </a:txBody>
                  <a:tcPr marL="25400" marR="25400" marT="25400" marB="254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600">
                          <a:solidFill>
                            <a:srgbClr val="535353"/>
                          </a:solidFill>
                        </a:defRPr>
                      </a:pPr>
                      <a:r>
                        <a:t>Estimation : 350</a:t>
                      </a:r>
                      <a:endParaRPr sz="3200"/>
                    </a:p>
                    <a:p>
                      <a:pPr algn="l" defTabSz="457200">
                        <a:defRPr sz="1600">
                          <a:solidFill>
                            <a:srgbClr val="535353"/>
                          </a:solidFill>
                        </a:defRPr>
                      </a:pPr>
                      <a:r>
                        <a:t>Implémentation : 140 </a:t>
                      </a:r>
                    </a:p>
                  </a:txBody>
                  <a:tcPr marL="25400" marR="25400" marT="25400" marB="254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olidFill>
                            <a:srgbClr val="535353"/>
                          </a:solidFill>
                        </a:rPr>
                        <a:t>Ben mallem &amp; benammar &amp; Keskes</a:t>
                      </a:r>
                    </a:p>
                  </a:txBody>
                  <a:tcPr marL="25400" marR="25400" marT="25400" marB="254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640490">
                <a:tc>
                  <a:txBody>
                    <a:bodyPr/>
                    <a:lstStyle/>
                    <a:p>
                      <a:pPr algn="l" defTabSz="457200">
                        <a:defRPr sz="2000">
                          <a:solidFill>
                            <a:srgbClr val="C00000"/>
                          </a:solidFill>
                        </a:defRPr>
                      </a:pPr>
                      <a:r>
                        <a:t>Cryptanalyse</a:t>
                      </a:r>
                      <a:r>
                        <a:rPr>
                          <a:solidFill>
                            <a:srgbClr val="535353"/>
                          </a:solidFill>
                        </a:rPr>
                        <a:t> de Vigenère</a:t>
                      </a:r>
                    </a:p>
                  </a:txBody>
                  <a:tcPr marL="25400" marR="25400" marT="25400" marB="25400" anchor="t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600">
                          <a:solidFill>
                            <a:srgbClr val="535353"/>
                          </a:solidFill>
                        </a:defRPr>
                      </a:pPr>
                      <a:r>
                        <a:t>Estimation : 65</a:t>
                      </a:r>
                      <a:endParaRPr sz="3200"/>
                    </a:p>
                    <a:p>
                      <a:pPr algn="l" defTabSz="457200">
                        <a:defRPr sz="1600">
                          <a:solidFill>
                            <a:srgbClr val="535353"/>
                          </a:solidFill>
                        </a:defRPr>
                      </a:pPr>
                      <a:r>
                        <a:t>Implémentation : 35</a:t>
                      </a:r>
                    </a:p>
                  </a:txBody>
                  <a:tcPr marL="25400" marR="25400" marT="25400" marB="254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600">
                          <a:solidFill>
                            <a:srgbClr val="535353"/>
                          </a:solidFill>
                        </a:defRPr>
                      </a:pPr>
                      <a:r>
                        <a:t>Estimation : 250</a:t>
                      </a:r>
                      <a:endParaRPr sz="3200"/>
                    </a:p>
                    <a:p>
                      <a:pPr algn="l" defTabSz="457200">
                        <a:defRPr sz="1600">
                          <a:solidFill>
                            <a:srgbClr val="535353"/>
                          </a:solidFill>
                        </a:defRPr>
                      </a:pPr>
                      <a:r>
                        <a:t>Implémentation : 280</a:t>
                      </a:r>
                    </a:p>
                  </a:txBody>
                  <a:tcPr marL="25400" marR="25400" marT="25400" marB="254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olidFill>
                            <a:srgbClr val="535353"/>
                          </a:solidFill>
                        </a:rPr>
                        <a:t>Arar &amp; chergou &amp; Mohammed Seghir</a:t>
                      </a:r>
                    </a:p>
                  </a:txBody>
                  <a:tcPr marL="25400" marR="25400" marT="25400" marB="254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93629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solidFill>
                            <a:srgbClr val="535353"/>
                          </a:solidFill>
                        </a:rPr>
                        <a:t>Déroulement des étapes cryptage/décryptage</a:t>
                      </a:r>
                    </a:p>
                  </a:txBody>
                  <a:tcPr marL="25400" marR="25400" marT="25400" marB="25400" anchor="t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600">
                          <a:solidFill>
                            <a:srgbClr val="535353"/>
                          </a:solidFill>
                        </a:defRPr>
                      </a:pPr>
                    </a:p>
                    <a:p>
                      <a:pPr algn="l" defTabSz="457200">
                        <a:defRPr sz="1600">
                          <a:solidFill>
                            <a:srgbClr val="535353"/>
                          </a:solidFill>
                        </a:defRPr>
                      </a:pPr>
                      <a:r>
                        <a:t>Estimation : 36</a:t>
                      </a:r>
                      <a:endParaRPr sz="3200"/>
                    </a:p>
                    <a:p>
                      <a:pPr algn="l" defTabSz="457200">
                        <a:defRPr sz="1600">
                          <a:solidFill>
                            <a:srgbClr val="535353"/>
                          </a:solidFill>
                        </a:defRPr>
                      </a:pPr>
                      <a:r>
                        <a:t>Implémentation : 28</a:t>
                      </a:r>
                    </a:p>
                  </a:txBody>
                  <a:tcPr marL="25400" marR="25400" marT="25400" marB="254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600">
                          <a:solidFill>
                            <a:srgbClr val="535353"/>
                          </a:solidFill>
                        </a:defRPr>
                      </a:pPr>
                      <a:r>
                        <a:t>Estimation : 800</a:t>
                      </a:r>
                      <a:endParaRPr sz="3200"/>
                    </a:p>
                    <a:p>
                      <a:pPr algn="l" defTabSz="457200">
                        <a:defRPr sz="1600">
                          <a:solidFill>
                            <a:srgbClr val="535353"/>
                          </a:solidFill>
                        </a:defRPr>
                      </a:pPr>
                      <a:r>
                        <a:t>Implémentation : 800</a:t>
                      </a:r>
                    </a:p>
                  </a:txBody>
                  <a:tcPr marL="25400" marR="25400" marT="25400" marB="254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olidFill>
                            <a:srgbClr val="535353"/>
                          </a:solidFill>
                        </a:rPr>
                        <a:t>Attouche &amp; Chahi Rabie </a:t>
                      </a:r>
                    </a:p>
                  </a:txBody>
                  <a:tcPr marL="25400" marR="25400" marT="25400" marB="254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50572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solidFill>
                            <a:srgbClr val="535353"/>
                          </a:solidFill>
                        </a:rPr>
                        <a:t>Le coût total</a:t>
                      </a:r>
                    </a:p>
                  </a:txBody>
                  <a:tcPr marL="25400" marR="25400" marT="25400" marB="25400" anchor="t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600">
                          <a:solidFill>
                            <a:srgbClr val="535353"/>
                          </a:solidFill>
                        </a:defRPr>
                      </a:pPr>
                      <a:r>
                        <a:t>Estimation : 182</a:t>
                      </a:r>
                      <a:endParaRPr sz="3200"/>
                    </a:p>
                    <a:p>
                      <a:pPr algn="l" defTabSz="457200">
                        <a:defRPr sz="1600">
                          <a:solidFill>
                            <a:srgbClr val="535353"/>
                          </a:solidFill>
                        </a:defRPr>
                      </a:pPr>
                      <a:r>
                        <a:t>Implémentation : 145</a:t>
                      </a:r>
                    </a:p>
                  </a:txBody>
                  <a:tcPr marL="25400" marR="25400" marT="25400" marB="254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600">
                          <a:solidFill>
                            <a:srgbClr val="535353"/>
                          </a:solidFill>
                        </a:defRPr>
                      </a:pPr>
                      <a:r>
                        <a:t>Estimation : 2600</a:t>
                      </a:r>
                      <a:endParaRPr sz="3200"/>
                    </a:p>
                    <a:p>
                      <a:pPr algn="l" defTabSz="457200">
                        <a:defRPr sz="1600">
                          <a:solidFill>
                            <a:srgbClr val="535353"/>
                          </a:solidFill>
                        </a:defRPr>
                      </a:pPr>
                      <a:r>
                        <a:t>Implémentation : 2192</a:t>
                      </a:r>
                    </a:p>
                  </a:txBody>
                  <a:tcPr marL="25400" marR="25400" marT="25400" marB="254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600">
                          <a:solidFill>
                            <a:srgbClr val="535353"/>
                          </a:solidFill>
                        </a:defRPr>
                      </a:pPr>
                    </a:p>
                  </a:txBody>
                  <a:tcPr marL="25400" marR="25400" marT="25400" marB="254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93" name="Slide Number Placeholder 1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itle 1"/>
          <p:cNvSpPr txBox="1"/>
          <p:nvPr>
            <p:ph type="title"/>
          </p:nvPr>
        </p:nvSpPr>
        <p:spPr>
          <a:prstGeom prst="rect">
            <a:avLst/>
          </a:prstGeom>
          <a:ln w="76200">
            <a:solidFill>
              <a:srgbClr val="5B9BD5"/>
            </a:solidFill>
            <a:round/>
          </a:ln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/>
            <a:r>
              <a:t>Échange et communication</a:t>
            </a:r>
          </a:p>
        </p:txBody>
      </p:sp>
      <p:sp>
        <p:nvSpPr>
          <p:cNvPr id="496" name="Content Placeholder 2"/>
          <p:cNvSpPr txBox="1"/>
          <p:nvPr>
            <p:ph type="body" idx="1"/>
          </p:nvPr>
        </p:nvSpPr>
        <p:spPr>
          <a:xfrm>
            <a:off x="677333" y="2160589"/>
            <a:ext cx="9128454" cy="388077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 3"/>
              <a:buNone/>
            </a:pPr>
          </a:p>
          <a:p>
            <a:pPr/>
            <a:r>
              <a:t>Réunions fréquentes à la BU de Versailles</a:t>
            </a:r>
          </a:p>
          <a:p>
            <a:pPr/>
          </a:p>
          <a:p>
            <a:pPr/>
            <a:r>
              <a:t>Whatsapp</a:t>
            </a:r>
          </a:p>
          <a:p>
            <a:pPr/>
          </a:p>
          <a:p>
            <a:pPr/>
            <a:r>
              <a:t>Google Drive : </a:t>
            </a:r>
            <a:r>
              <a:rPr u="sng">
                <a:solidFill>
                  <a:schemeClr val="accent2">
                    <a:lumOff val="-9450"/>
                  </a:schemeClr>
                </a:solidFill>
                <a:uFill>
                  <a:solidFill>
                    <a:srgbClr val="3FCDE7"/>
                  </a:solidFill>
                </a:uFill>
                <a:hlinkClick r:id="rId3" invalidUrl="" action="" tgtFrame="" tooltip="" history="1" highlightClick="0" endSnd="0"/>
              </a:rPr>
              <a:t>https://drive.google.com/drive/folders/1yvOC268_2j2SzSAbxYqoO_hO8i1OOG_0?usp=sharing</a:t>
            </a:r>
          </a:p>
          <a:p>
            <a:pPr/>
          </a:p>
          <a:p>
            <a:pPr/>
            <a:r>
              <a:t>Gitlab 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https://gitlab.com/AlaEddineRabieChahi/automatic-tool-for-encryption-and-decryption-</a:t>
            </a:r>
          </a:p>
        </p:txBody>
      </p:sp>
      <p:sp>
        <p:nvSpPr>
          <p:cNvPr id="49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itle 3"/>
          <p:cNvSpPr txBox="1"/>
          <p:nvPr>
            <p:ph type="title"/>
          </p:nvPr>
        </p:nvSpPr>
        <p:spPr>
          <a:xfrm>
            <a:off x="677334" y="2700866"/>
            <a:ext cx="8596670" cy="182658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502" name="Slide Number Placeholder 1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Content Placeholder 2"/>
          <p:cNvSpPr txBox="1"/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200000"/>
              </a:lnSpc>
              <a:spcBef>
                <a:spcPts val="0"/>
              </a:spcBef>
              <a:buSzTx/>
              <a:buFont typeface="Wingdings 3"/>
              <a:buNone/>
              <a:defRPr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D’après tout ce que nous avons pu voir, Cryptopher permet de :</a:t>
            </a:r>
          </a:p>
          <a:p>
            <a:pPr marL="0" indent="0" defTabSz="914400">
              <a:lnSpc>
                <a:spcPct val="200000"/>
              </a:lnSpc>
              <a:spcBef>
                <a:spcPts val="0"/>
              </a:spcBef>
              <a:buSzTx/>
              <a:buFont typeface="Wingdings 3"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lvl="1" marL="457200" indent="-457200" defTabSz="914400">
              <a:lnSpc>
                <a:spcPct val="150000"/>
              </a:lnSpc>
              <a:spcBef>
                <a:spcPts val="0"/>
              </a:spcBef>
              <a:buClrTx/>
              <a:buSzPct val="100000"/>
              <a:defRPr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Crypter/Décrypter</a:t>
            </a:r>
            <a:r>
              <a:rPr>
                <a:solidFill>
                  <a:srgbClr val="404040"/>
                </a:solidFill>
              </a:rPr>
              <a:t> un texte</a:t>
            </a:r>
            <a:endParaRPr sz="1600"/>
          </a:p>
          <a:p>
            <a:pPr lvl="1" marL="457200" indent="-457200" defTabSz="914400">
              <a:lnSpc>
                <a:spcPct val="150000"/>
              </a:lnSpc>
              <a:spcBef>
                <a:spcPts val="0"/>
              </a:spcBef>
              <a:buClrTx/>
              <a:buSzPct val="100000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Par </a:t>
            </a:r>
            <a:r>
              <a:rPr>
                <a:solidFill>
                  <a:srgbClr val="C00000"/>
                </a:solidFill>
              </a:rPr>
              <a:t>substitution</a:t>
            </a:r>
            <a:r>
              <a:t> ou selon la méthode de </a:t>
            </a:r>
            <a:r>
              <a:rPr>
                <a:solidFill>
                  <a:srgbClr val="C00000"/>
                </a:solidFill>
              </a:rPr>
              <a:t>Vigenère</a:t>
            </a:r>
            <a:endParaRPr sz="1600"/>
          </a:p>
          <a:p>
            <a:pPr lvl="1" marL="457200" indent="-457200" defTabSz="914400">
              <a:lnSpc>
                <a:spcPct val="150000"/>
              </a:lnSpc>
              <a:spcBef>
                <a:spcPts val="0"/>
              </a:spcBef>
              <a:buClrTx/>
              <a:buSzPct val="100000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Avec ou sans </a:t>
            </a:r>
            <a:r>
              <a:rPr>
                <a:solidFill>
                  <a:srgbClr val="C00000"/>
                </a:solidFill>
              </a:rPr>
              <a:t>clé</a:t>
            </a:r>
            <a:endParaRPr sz="1600"/>
          </a:p>
          <a:p>
            <a:pPr lvl="1" marL="457200" indent="-457200" defTabSz="914400">
              <a:lnSpc>
                <a:spcPct val="150000"/>
              </a:lnSpc>
              <a:spcBef>
                <a:spcPts val="0"/>
              </a:spcBef>
              <a:buClrTx/>
              <a:buSzPct val="100000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Via une interface graphique </a:t>
            </a:r>
            <a:r>
              <a:rPr>
                <a:solidFill>
                  <a:srgbClr val="C00000"/>
                </a:solidFill>
              </a:rPr>
              <a:t>ergonomique</a:t>
            </a:r>
            <a:r>
              <a:t> et </a:t>
            </a:r>
            <a:r>
              <a:rPr>
                <a:solidFill>
                  <a:srgbClr val="C00000"/>
                </a:solidFill>
              </a:rPr>
              <a:t>facile</a:t>
            </a:r>
            <a:r>
              <a:t> </a:t>
            </a:r>
            <a:r>
              <a:rPr>
                <a:solidFill>
                  <a:srgbClr val="C00000"/>
                </a:solidFill>
              </a:rPr>
              <a:t>d’accès</a:t>
            </a:r>
          </a:p>
        </p:txBody>
      </p:sp>
      <p:grpSp>
        <p:nvGrpSpPr>
          <p:cNvPr id="507" name="Title 1"/>
          <p:cNvGrpSpPr/>
          <p:nvPr/>
        </p:nvGrpSpPr>
        <p:grpSpPr>
          <a:xfrm>
            <a:off x="677333" y="597595"/>
            <a:ext cx="8596670" cy="1320801"/>
            <a:chOff x="0" y="0"/>
            <a:chExt cx="8596668" cy="1320800"/>
          </a:xfrm>
        </p:grpSpPr>
        <p:sp>
          <p:nvSpPr>
            <p:cNvPr id="505" name="Rectangle"/>
            <p:cNvSpPr/>
            <p:nvPr/>
          </p:nvSpPr>
          <p:spPr>
            <a:xfrm>
              <a:off x="-1" y="0"/>
              <a:ext cx="8596670" cy="132080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57200">
                <a:defRPr sz="54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506" name="Conclusion"/>
            <p:cNvSpPr txBox="1"/>
            <p:nvPr/>
          </p:nvSpPr>
          <p:spPr>
            <a:xfrm>
              <a:off x="-1" y="0"/>
              <a:ext cx="8596670" cy="624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57200">
                <a:defRPr b="1" sz="3600">
                  <a:solidFill>
                    <a:srgbClr val="002060"/>
                  </a:solidFill>
                </a:defRPr>
              </a:lvl1pPr>
            </a:lstStyle>
            <a:p>
              <a:pPr/>
              <a:r>
                <a:t>Conclusion</a:t>
              </a:r>
            </a:p>
          </p:txBody>
        </p:sp>
      </p:grpSp>
      <p:sp>
        <p:nvSpPr>
          <p:cNvPr id="508" name="Slide Number Placeholder 1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ontent Placeholder 2"/>
          <p:cNvSpPr txBox="1"/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 3"/>
              <a:buNone/>
              <a:defRPr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L'élaboration de ce projet s'est révélée profitable sur plusieurs points :</a:t>
            </a:r>
          </a:p>
          <a:p>
            <a:pPr marL="0" indent="0" defTabSz="914400">
              <a:lnSpc>
                <a:spcPct val="200000"/>
              </a:lnSpc>
              <a:spcBef>
                <a:spcPts val="0"/>
              </a:spcBef>
              <a:buSzTx/>
              <a:buFont typeface="Wingdings 3"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lvl="1" marL="742950" indent="-285750">
              <a:defRPr sz="2400"/>
            </a:pPr>
            <a:r>
              <a:t>Acquérir une </a:t>
            </a:r>
            <a:r>
              <a:rPr>
                <a:solidFill>
                  <a:srgbClr val="000000"/>
                </a:solidFill>
              </a:rPr>
              <a:t>expérience </a:t>
            </a:r>
            <a:r>
              <a:t>enrichissante</a:t>
            </a:r>
            <a:endParaRPr sz="1600"/>
          </a:p>
          <a:p>
            <a:pPr lvl="1" marL="742950" indent="-285750">
              <a:defRPr sz="2400">
                <a:solidFill>
                  <a:srgbClr val="000000"/>
                </a:solidFill>
              </a:defRPr>
            </a:pPr>
            <a:r>
              <a:t>Repousser </a:t>
            </a:r>
            <a:r>
              <a:rPr>
                <a:solidFill>
                  <a:srgbClr val="404040"/>
                </a:solidFill>
              </a:rPr>
              <a:t>nos limites et relever les défis</a:t>
            </a:r>
            <a:endParaRPr>
              <a:solidFill>
                <a:srgbClr val="C00000"/>
              </a:solidFill>
            </a:endParaRPr>
          </a:p>
          <a:p>
            <a:pPr lvl="1" marL="742950" indent="-285750">
              <a:defRPr sz="2400">
                <a:solidFill>
                  <a:srgbClr val="000000"/>
                </a:solidFill>
              </a:defRPr>
            </a:pPr>
            <a:r>
              <a:t>Apprendre </a:t>
            </a:r>
            <a:r>
              <a:rPr>
                <a:solidFill>
                  <a:srgbClr val="404040"/>
                </a:solidFill>
              </a:rPr>
              <a:t>à travailler en </a:t>
            </a:r>
            <a:r>
              <a:rPr>
                <a:solidFill>
                  <a:srgbClr val="FF0000"/>
                </a:solidFill>
              </a:rPr>
              <a:t>équipe</a:t>
            </a:r>
            <a:endParaRPr sz="1600"/>
          </a:p>
          <a:p>
            <a:pPr lvl="1" marL="742950" indent="-285750">
              <a:defRPr sz="2400"/>
            </a:pPr>
            <a:r>
              <a:t>Le premier résultat de </a:t>
            </a:r>
            <a:r>
              <a:rPr>
                <a:solidFill>
                  <a:srgbClr val="000000"/>
                </a:solidFill>
              </a:rPr>
              <a:t>Crytopher </a:t>
            </a:r>
            <a:r>
              <a:t>est très encourageant et reste ouvert à toute </a:t>
            </a:r>
            <a:r>
              <a:rPr>
                <a:solidFill>
                  <a:srgbClr val="FF0000"/>
                </a:solidFill>
              </a:rPr>
              <a:t>amélioration</a:t>
            </a:r>
          </a:p>
        </p:txBody>
      </p:sp>
      <p:grpSp>
        <p:nvGrpSpPr>
          <p:cNvPr id="513" name="Title 1"/>
          <p:cNvGrpSpPr/>
          <p:nvPr/>
        </p:nvGrpSpPr>
        <p:grpSpPr>
          <a:xfrm>
            <a:off x="677333" y="597595"/>
            <a:ext cx="8596670" cy="1320801"/>
            <a:chOff x="0" y="0"/>
            <a:chExt cx="8596668" cy="1320800"/>
          </a:xfrm>
        </p:grpSpPr>
        <p:sp>
          <p:nvSpPr>
            <p:cNvPr id="511" name="Rectangle"/>
            <p:cNvSpPr/>
            <p:nvPr/>
          </p:nvSpPr>
          <p:spPr>
            <a:xfrm>
              <a:off x="-1" y="0"/>
              <a:ext cx="8596670" cy="132080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57200">
                <a:defRPr sz="54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512" name="Conclusion"/>
            <p:cNvSpPr txBox="1"/>
            <p:nvPr/>
          </p:nvSpPr>
          <p:spPr>
            <a:xfrm>
              <a:off x="-1" y="0"/>
              <a:ext cx="8596670" cy="624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57200">
                <a:defRPr b="1" sz="3600">
                  <a:solidFill>
                    <a:srgbClr val="002060"/>
                  </a:solidFill>
                </a:defRPr>
              </a:lvl1pPr>
            </a:lstStyle>
            <a:p>
              <a:pPr/>
              <a:r>
                <a:t>Conclusion</a:t>
              </a:r>
            </a:p>
          </p:txBody>
        </p:sp>
      </p:grpSp>
      <p:sp>
        <p:nvSpPr>
          <p:cNvPr id="514" name="Slide Number Placeholder 1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ontent Placeholder 2"/>
          <p:cNvSpPr txBox="1"/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 3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Perspectives d’amélioration</a:t>
            </a:r>
          </a:p>
          <a:p>
            <a:pPr marL="0" indent="0" defTabSz="914400">
              <a:lnSpc>
                <a:spcPct val="200000"/>
              </a:lnSpc>
              <a:spcBef>
                <a:spcPts val="0"/>
              </a:spcBef>
              <a:buSzTx/>
              <a:buFont typeface="Wingdings 3"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914400">
              <a:lnSpc>
                <a:spcPct val="200000"/>
              </a:lnSpc>
              <a:spcBef>
                <a:spcPts val="0"/>
              </a:spcBef>
              <a:buClrTx/>
              <a:buSzPct val="100000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L’ajout de nouveaux </a:t>
            </a:r>
            <a:r>
              <a:rPr>
                <a:solidFill>
                  <a:srgbClr val="FF0000"/>
                </a:solidFill>
              </a:rPr>
              <a:t>types</a:t>
            </a:r>
            <a:r>
              <a:t> </a:t>
            </a:r>
            <a:r>
              <a:rPr>
                <a:solidFill>
                  <a:srgbClr val="FF0000"/>
                </a:solidFill>
              </a:rPr>
              <a:t>de</a:t>
            </a:r>
            <a:r>
              <a:t> </a:t>
            </a:r>
            <a:r>
              <a:rPr>
                <a:solidFill>
                  <a:srgbClr val="FF0000"/>
                </a:solidFill>
              </a:rPr>
              <a:t>chiffrement</a:t>
            </a:r>
            <a:r>
              <a:t> tel que Enigma, Hill...</a:t>
            </a:r>
          </a:p>
          <a:p>
            <a:pPr defTabSz="914400">
              <a:lnSpc>
                <a:spcPct val="200000"/>
              </a:lnSpc>
              <a:spcBef>
                <a:spcPts val="0"/>
              </a:spcBef>
              <a:buClrTx/>
              <a:buSzPct val="100000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L’ajout d’autres langues tel que </a:t>
            </a:r>
            <a:r>
              <a:rPr>
                <a:solidFill>
                  <a:srgbClr val="FF0000"/>
                </a:solidFill>
              </a:rPr>
              <a:t>l’anglais</a:t>
            </a:r>
            <a:r>
              <a:t> ou bien </a:t>
            </a:r>
            <a:r>
              <a:rPr>
                <a:solidFill>
                  <a:srgbClr val="FF0000"/>
                </a:solidFill>
              </a:rPr>
              <a:t>l’espagnol</a:t>
            </a:r>
          </a:p>
        </p:txBody>
      </p:sp>
      <p:grpSp>
        <p:nvGrpSpPr>
          <p:cNvPr id="519" name="Title 1"/>
          <p:cNvGrpSpPr/>
          <p:nvPr/>
        </p:nvGrpSpPr>
        <p:grpSpPr>
          <a:xfrm>
            <a:off x="677333" y="597595"/>
            <a:ext cx="8596670" cy="1320801"/>
            <a:chOff x="0" y="0"/>
            <a:chExt cx="8596668" cy="1320800"/>
          </a:xfrm>
        </p:grpSpPr>
        <p:sp>
          <p:nvSpPr>
            <p:cNvPr id="517" name="Rectangle"/>
            <p:cNvSpPr/>
            <p:nvPr/>
          </p:nvSpPr>
          <p:spPr>
            <a:xfrm>
              <a:off x="-1" y="0"/>
              <a:ext cx="8596670" cy="132080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57200">
                <a:defRPr sz="54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518" name="Conclusion"/>
            <p:cNvSpPr txBox="1"/>
            <p:nvPr/>
          </p:nvSpPr>
          <p:spPr>
            <a:xfrm>
              <a:off x="-1" y="0"/>
              <a:ext cx="8596670" cy="624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57200">
                <a:defRPr b="1" sz="3600">
                  <a:solidFill>
                    <a:srgbClr val="002060"/>
                  </a:solidFill>
                </a:defRPr>
              </a:lvl1pPr>
            </a:lstStyle>
            <a:p>
              <a:pPr/>
              <a:r>
                <a:t>Conclusion</a:t>
              </a:r>
            </a:p>
          </p:txBody>
        </p:sp>
      </p:grpSp>
      <p:sp>
        <p:nvSpPr>
          <p:cNvPr id="520" name="Slide Number Placeholder 1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 1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  <a:ln w="9525">
            <a:solidFill>
              <a:schemeClr val="accent1"/>
            </a:solidFill>
            <a:round/>
          </a:ln>
        </p:spPr>
        <p:txBody>
          <a:bodyPr/>
          <a:lstStyle>
            <a:lvl1pPr algn="ctr">
              <a:defRPr b="1">
                <a:solidFill>
                  <a:srgbClr val="002060"/>
                </a:solidFill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226" name="Content Placeholder 2"/>
          <p:cNvSpPr txBox="1"/>
          <p:nvPr>
            <p:ph type="body" idx="1"/>
          </p:nvPr>
        </p:nvSpPr>
        <p:spPr>
          <a:xfrm>
            <a:off x="677333" y="2085975"/>
            <a:ext cx="8596670" cy="42005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Qu’est-ce que la </a:t>
            </a:r>
            <a:r>
              <a:rPr>
                <a:solidFill>
                  <a:srgbClr val="FF0000"/>
                </a:solidFill>
              </a:rPr>
              <a:t>cryptologie</a:t>
            </a:r>
            <a:r>
              <a:t> ?</a:t>
            </a:r>
          </a:p>
          <a:p>
            <a:pPr>
              <a:lnSpc>
                <a:spcPct val="200000"/>
              </a:lnSpc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Contexte de notre projet</a:t>
            </a:r>
          </a:p>
          <a:p>
            <a:pPr lvl="1" marL="800100" indent="-342900">
              <a:lnSpc>
                <a:spcPct val="200000"/>
              </a:lnSpc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Buts de l’outil</a:t>
            </a:r>
          </a:p>
          <a:p>
            <a:pPr>
              <a:lnSpc>
                <a:spcPct val="200000"/>
              </a:lnSpc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Un outil dédié à la cryptographie se veut d’une grande utilité pour </a:t>
            </a:r>
          </a:p>
          <a:p>
            <a:pPr lvl="1" marL="742950" indent="-28575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les chercheurs</a:t>
            </a:r>
            <a:endParaRPr sz="1600"/>
          </a:p>
          <a:p>
            <a:pPr lvl="1" marL="742950" indent="-28575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des personnes voulant s'initier à la cryptologie</a:t>
            </a:r>
          </a:p>
        </p:txBody>
      </p:sp>
      <p:sp>
        <p:nvSpPr>
          <p:cNvPr id="227" name="Slide Number Placeholder 3"/>
          <p:cNvSpPr txBox="1"/>
          <p:nvPr>
            <p:ph type="sldNum" sz="quarter" idx="2"/>
          </p:nvPr>
        </p:nvSpPr>
        <p:spPr>
          <a:xfrm>
            <a:off x="9109921" y="6114704"/>
            <a:ext cx="164082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itle 3"/>
          <p:cNvSpPr txBox="1"/>
          <p:nvPr>
            <p:ph type="title"/>
          </p:nvPr>
        </p:nvSpPr>
        <p:spPr>
          <a:xfrm>
            <a:off x="677334" y="2700866"/>
            <a:ext cx="8596670" cy="182658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Merci</a:t>
            </a:r>
          </a:p>
        </p:txBody>
      </p:sp>
      <p:sp>
        <p:nvSpPr>
          <p:cNvPr id="523" name="Slide Number Placeholder 2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itle 3"/>
          <p:cNvSpPr txBox="1"/>
          <p:nvPr>
            <p:ph type="title"/>
          </p:nvPr>
        </p:nvSpPr>
        <p:spPr>
          <a:xfrm>
            <a:off x="677334" y="2700866"/>
            <a:ext cx="8596670" cy="182658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Architecture de l’outil</a:t>
            </a:r>
          </a:p>
        </p:txBody>
      </p:sp>
      <p:sp>
        <p:nvSpPr>
          <p:cNvPr id="232" name="Slide Number Placeholder 1"/>
          <p:cNvSpPr txBox="1"/>
          <p:nvPr>
            <p:ph type="sldNum" sz="quarter" idx="2"/>
          </p:nvPr>
        </p:nvSpPr>
        <p:spPr>
          <a:xfrm>
            <a:off x="9109921" y="6114704"/>
            <a:ext cx="164082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L’outil possède 4 modules 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L’outil possède 4 modules :</a:t>
            </a:r>
          </a:p>
        </p:txBody>
      </p:sp>
      <p:sp>
        <p:nvSpPr>
          <p:cNvPr id="235" name="Le module Cryptage :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 module Cryptage :</a:t>
            </a:r>
          </a:p>
          <a:p>
            <a:pPr lvl="1" marL="800100" indent="-342900"/>
            <a:r>
              <a:t>Crypter un texte en utilisant le cryptage par Substitution ou Vigenère</a:t>
            </a:r>
          </a:p>
          <a:p>
            <a:pPr/>
            <a:r>
              <a:t>Le module Interface graphique : </a:t>
            </a:r>
          </a:p>
          <a:p>
            <a:pPr lvl="1" marL="800100" indent="-342900"/>
            <a:r>
              <a:t>Gérer l'interaction entre l'utilisateur et l'outil</a:t>
            </a:r>
          </a:p>
          <a:p>
            <a:pPr lvl="1" marL="800100" indent="-342900"/>
          </a:p>
          <a:p>
            <a:pPr/>
            <a:r>
              <a:t>Le module Décryptage : </a:t>
            </a:r>
          </a:p>
          <a:p>
            <a:pPr lvl="1" marL="800100" indent="-342900"/>
            <a:r>
              <a:t>Décrypter un texte  crypté par l’algorithme de Substitution ou Vigenère</a:t>
            </a:r>
          </a:p>
          <a:p>
            <a:pPr/>
            <a:r>
              <a:t>Le module Gestionnaire de fichiers :</a:t>
            </a:r>
          </a:p>
          <a:p>
            <a:pPr lvl="1" marL="800100" indent="-342900"/>
            <a:r>
              <a:t>gestion du texte en entrée/sortie</a:t>
            </a:r>
          </a:p>
        </p:txBody>
      </p:sp>
      <p:sp>
        <p:nvSpPr>
          <p:cNvPr id="236" name="Numéro de diapositive"/>
          <p:cNvSpPr txBox="1"/>
          <p:nvPr>
            <p:ph type="sldNum" sz="quarter" idx="2"/>
          </p:nvPr>
        </p:nvSpPr>
        <p:spPr>
          <a:xfrm>
            <a:off x="9109921" y="6114704"/>
            <a:ext cx="164082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Cryptage"/>
          <p:cNvGrpSpPr/>
          <p:nvPr/>
        </p:nvGrpSpPr>
        <p:grpSpPr>
          <a:xfrm>
            <a:off x="8804787" y="684956"/>
            <a:ext cx="3313766" cy="1248555"/>
            <a:chOff x="0" y="0"/>
            <a:chExt cx="3313765" cy="1248554"/>
          </a:xfrm>
        </p:grpSpPr>
        <p:sp>
          <p:nvSpPr>
            <p:cNvPr id="238" name="Rectangle aux angles arrondis"/>
            <p:cNvSpPr/>
            <p:nvPr/>
          </p:nvSpPr>
          <p:spPr>
            <a:xfrm>
              <a:off x="0" y="0"/>
              <a:ext cx="3313766" cy="1248555"/>
            </a:xfrm>
            <a:prstGeom prst="roundRect">
              <a:avLst>
                <a:gd name="adj" fmla="val 20730"/>
              </a:avLst>
            </a:prstGeom>
            <a:solidFill>
              <a:srgbClr val="FFFC66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9" name="Cryptage"/>
            <p:cNvSpPr txBox="1"/>
            <p:nvPr/>
          </p:nvSpPr>
          <p:spPr>
            <a:xfrm>
              <a:off x="1033284" y="185979"/>
              <a:ext cx="1247195" cy="331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numCol="1" anchor="ctr">
              <a:spAutoFit/>
            </a:bodyPr>
            <a:lstStyle>
              <a:lvl1pPr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Cryptage</a:t>
              </a:r>
            </a:p>
          </p:txBody>
        </p:sp>
      </p:grpSp>
      <p:grpSp>
        <p:nvGrpSpPr>
          <p:cNvPr id="243" name="Interface graphique"/>
          <p:cNvGrpSpPr/>
          <p:nvPr/>
        </p:nvGrpSpPr>
        <p:grpSpPr>
          <a:xfrm>
            <a:off x="4353207" y="626473"/>
            <a:ext cx="3313767" cy="1248553"/>
            <a:chOff x="0" y="0"/>
            <a:chExt cx="3313765" cy="1248552"/>
          </a:xfrm>
        </p:grpSpPr>
        <p:sp>
          <p:nvSpPr>
            <p:cNvPr id="241" name="Rectangle aux angles arrondis"/>
            <p:cNvSpPr/>
            <p:nvPr/>
          </p:nvSpPr>
          <p:spPr>
            <a:xfrm>
              <a:off x="0" y="0"/>
              <a:ext cx="3313766" cy="1248553"/>
            </a:xfrm>
            <a:prstGeom prst="roundRect">
              <a:avLst>
                <a:gd name="adj" fmla="val 18019"/>
              </a:avLst>
            </a:prstGeom>
            <a:solidFill>
              <a:srgbClr val="FFCCCC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7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2" name="Interface graphique"/>
            <p:cNvSpPr txBox="1"/>
            <p:nvPr/>
          </p:nvSpPr>
          <p:spPr>
            <a:xfrm>
              <a:off x="613470" y="191638"/>
              <a:ext cx="2086827" cy="8652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numCol="1" anchor="ctr">
              <a:spAutoFit/>
            </a:bodyPr>
            <a:lstStyle/>
            <a:p>
              <a:pPr>
                <a:defRPr sz="17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  <a:p>
              <a:pPr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Interface graphique</a:t>
              </a:r>
              <a:br/>
            </a:p>
          </p:txBody>
        </p:sp>
      </p:grpSp>
      <p:grpSp>
        <p:nvGrpSpPr>
          <p:cNvPr id="246" name="Gestionnaire de fichiers"/>
          <p:cNvGrpSpPr/>
          <p:nvPr/>
        </p:nvGrpSpPr>
        <p:grpSpPr>
          <a:xfrm>
            <a:off x="4353207" y="2737829"/>
            <a:ext cx="3313767" cy="1248553"/>
            <a:chOff x="0" y="0"/>
            <a:chExt cx="3313765" cy="1248552"/>
          </a:xfrm>
        </p:grpSpPr>
        <p:sp>
          <p:nvSpPr>
            <p:cNvPr id="244" name="Rectangle aux angles arrondis"/>
            <p:cNvSpPr/>
            <p:nvPr/>
          </p:nvSpPr>
          <p:spPr>
            <a:xfrm>
              <a:off x="0" y="0"/>
              <a:ext cx="3313766" cy="1248553"/>
            </a:xfrm>
            <a:prstGeom prst="roundRect">
              <a:avLst>
                <a:gd name="adj" fmla="val 17409"/>
              </a:avLst>
            </a:prstGeom>
            <a:solidFill>
              <a:srgbClr val="72FDEA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7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5" name="Gestionnaire de fichiers"/>
            <p:cNvSpPr txBox="1"/>
            <p:nvPr/>
          </p:nvSpPr>
          <p:spPr>
            <a:xfrm>
              <a:off x="392781" y="210689"/>
              <a:ext cx="2528204" cy="8271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numCol="1" anchor="ctr">
              <a:spAutoFit/>
            </a:bodyPr>
            <a:lstStyle/>
            <a:p>
              <a:pPr>
                <a:defRPr sz="1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  <a:p>
              <a:pPr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Gestionnaire de fichiers</a:t>
              </a:r>
              <a:br/>
            </a:p>
          </p:txBody>
        </p:sp>
      </p:grpSp>
      <p:sp>
        <p:nvSpPr>
          <p:cNvPr id="247" name="Ligne"/>
          <p:cNvSpPr/>
          <p:nvPr/>
        </p:nvSpPr>
        <p:spPr>
          <a:xfrm>
            <a:off x="5395103" y="1897442"/>
            <a:ext cx="2" cy="840428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8" name="[1]"/>
          <p:cNvSpPr txBox="1"/>
          <p:nvPr/>
        </p:nvSpPr>
        <p:spPr>
          <a:xfrm>
            <a:off x="5023580" y="2051728"/>
            <a:ext cx="331216" cy="27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b="1" sz="1400"/>
            </a:lvl1pPr>
          </a:lstStyle>
          <a:p>
            <a:pPr/>
            <a:r>
              <a:t>[1]</a:t>
            </a:r>
          </a:p>
        </p:txBody>
      </p:sp>
      <p:grpSp>
        <p:nvGrpSpPr>
          <p:cNvPr id="251" name="Cryptage par substitution"/>
          <p:cNvGrpSpPr/>
          <p:nvPr/>
        </p:nvGrpSpPr>
        <p:grpSpPr>
          <a:xfrm>
            <a:off x="9001022" y="1460019"/>
            <a:ext cx="1211565" cy="402424"/>
            <a:chOff x="0" y="0"/>
            <a:chExt cx="1211564" cy="402423"/>
          </a:xfrm>
        </p:grpSpPr>
        <p:sp>
          <p:nvSpPr>
            <p:cNvPr id="249" name="Rectangle"/>
            <p:cNvSpPr/>
            <p:nvPr/>
          </p:nvSpPr>
          <p:spPr>
            <a:xfrm>
              <a:off x="-1" y="-1"/>
              <a:ext cx="1211566" cy="402425"/>
            </a:xfrm>
            <a:prstGeom prst="rect">
              <a:avLst/>
            </a:prstGeom>
            <a:solidFill>
              <a:srgbClr val="72FDE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0" name="Cryptage par substitution"/>
            <p:cNvSpPr txBox="1"/>
            <p:nvPr/>
          </p:nvSpPr>
          <p:spPr>
            <a:xfrm>
              <a:off x="-1" y="14934"/>
              <a:ext cx="1211566" cy="3725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numCol="1" anchor="ctr">
              <a:spAutoFit/>
            </a:bodyPr>
            <a:lstStyle>
              <a:lvl1pPr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Cryptage par substitution</a:t>
              </a:r>
            </a:p>
          </p:txBody>
        </p:sp>
      </p:grpSp>
      <p:grpSp>
        <p:nvGrpSpPr>
          <p:cNvPr id="254" name="Cryptage par Vignere"/>
          <p:cNvGrpSpPr/>
          <p:nvPr/>
        </p:nvGrpSpPr>
        <p:grpSpPr>
          <a:xfrm>
            <a:off x="10682653" y="1460019"/>
            <a:ext cx="1211565" cy="402424"/>
            <a:chOff x="0" y="0"/>
            <a:chExt cx="1211564" cy="402423"/>
          </a:xfrm>
        </p:grpSpPr>
        <p:sp>
          <p:nvSpPr>
            <p:cNvPr id="252" name="Rectangle"/>
            <p:cNvSpPr/>
            <p:nvPr/>
          </p:nvSpPr>
          <p:spPr>
            <a:xfrm>
              <a:off x="-1" y="-1"/>
              <a:ext cx="1211566" cy="402425"/>
            </a:xfrm>
            <a:prstGeom prst="rect">
              <a:avLst/>
            </a:prstGeom>
            <a:solidFill>
              <a:srgbClr val="72FDE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3" name="Cryptage par Vigenère"/>
            <p:cNvSpPr txBox="1"/>
            <p:nvPr/>
          </p:nvSpPr>
          <p:spPr>
            <a:xfrm>
              <a:off x="-1" y="14934"/>
              <a:ext cx="1211566" cy="3725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numCol="1" anchor="ctr">
              <a:spAutoFit/>
            </a:bodyPr>
            <a:lstStyle>
              <a:lvl1pPr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Cryptage par Vigenère</a:t>
              </a:r>
            </a:p>
          </p:txBody>
        </p:sp>
      </p:grpSp>
      <p:sp>
        <p:nvSpPr>
          <p:cNvPr id="255" name="Ligne"/>
          <p:cNvSpPr/>
          <p:nvPr/>
        </p:nvSpPr>
        <p:spPr>
          <a:xfrm flipV="1">
            <a:off x="6574091" y="1897442"/>
            <a:ext cx="3" cy="840428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6" name="[2]"/>
          <p:cNvSpPr txBox="1"/>
          <p:nvPr/>
        </p:nvSpPr>
        <p:spPr>
          <a:xfrm>
            <a:off x="6672735" y="2306026"/>
            <a:ext cx="310580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584200">
              <a:defRPr b="1" sz="1400"/>
            </a:lvl1pPr>
          </a:lstStyle>
          <a:p>
            <a:pPr/>
            <a:r>
              <a:t>[2]</a:t>
            </a:r>
          </a:p>
        </p:txBody>
      </p:sp>
      <p:sp>
        <p:nvSpPr>
          <p:cNvPr id="257" name="Ligne"/>
          <p:cNvSpPr/>
          <p:nvPr/>
        </p:nvSpPr>
        <p:spPr>
          <a:xfrm>
            <a:off x="7694470" y="957522"/>
            <a:ext cx="1104281" cy="2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8" name="[3]"/>
          <p:cNvSpPr txBox="1"/>
          <p:nvPr/>
        </p:nvSpPr>
        <p:spPr>
          <a:xfrm>
            <a:off x="8040634" y="632843"/>
            <a:ext cx="31058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584200">
              <a:defRPr b="1" sz="1400"/>
            </a:lvl1pPr>
          </a:lstStyle>
          <a:p>
            <a:pPr/>
            <a:r>
              <a:t>[3]</a:t>
            </a:r>
          </a:p>
        </p:txBody>
      </p:sp>
      <p:grpSp>
        <p:nvGrpSpPr>
          <p:cNvPr id="261" name="Décryptage"/>
          <p:cNvGrpSpPr/>
          <p:nvPr/>
        </p:nvGrpSpPr>
        <p:grpSpPr>
          <a:xfrm>
            <a:off x="27744" y="626473"/>
            <a:ext cx="3313767" cy="1248553"/>
            <a:chOff x="0" y="0"/>
            <a:chExt cx="3313765" cy="1248552"/>
          </a:xfrm>
        </p:grpSpPr>
        <p:sp>
          <p:nvSpPr>
            <p:cNvPr id="259" name="Rectangle aux angles arrondis"/>
            <p:cNvSpPr/>
            <p:nvPr/>
          </p:nvSpPr>
          <p:spPr>
            <a:xfrm>
              <a:off x="0" y="0"/>
              <a:ext cx="3313766" cy="1248553"/>
            </a:xfrm>
            <a:prstGeom prst="roundRect">
              <a:avLst>
                <a:gd name="adj" fmla="val 24466"/>
              </a:avLst>
            </a:prstGeom>
            <a:solidFill>
              <a:srgbClr val="CCFF99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0" name="Décryptage"/>
            <p:cNvSpPr txBox="1"/>
            <p:nvPr/>
          </p:nvSpPr>
          <p:spPr>
            <a:xfrm>
              <a:off x="974950" y="238624"/>
              <a:ext cx="1363864" cy="331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numCol="1" anchor="ctr">
              <a:spAutoFit/>
            </a:bodyPr>
            <a:lstStyle>
              <a:lvl1pPr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Décryptage</a:t>
              </a:r>
            </a:p>
          </p:txBody>
        </p:sp>
      </p:grpSp>
      <p:grpSp>
        <p:nvGrpSpPr>
          <p:cNvPr id="264" name="Décryptage sans clé"/>
          <p:cNvGrpSpPr/>
          <p:nvPr/>
        </p:nvGrpSpPr>
        <p:grpSpPr>
          <a:xfrm>
            <a:off x="1911188" y="1398715"/>
            <a:ext cx="1211565" cy="402424"/>
            <a:chOff x="0" y="0"/>
            <a:chExt cx="1211564" cy="402423"/>
          </a:xfrm>
        </p:grpSpPr>
        <p:sp>
          <p:nvSpPr>
            <p:cNvPr id="262" name="Rectangle"/>
            <p:cNvSpPr/>
            <p:nvPr/>
          </p:nvSpPr>
          <p:spPr>
            <a:xfrm>
              <a:off x="-1" y="0"/>
              <a:ext cx="1211566" cy="402424"/>
            </a:xfrm>
            <a:prstGeom prst="rect">
              <a:avLst/>
            </a:prstGeom>
            <a:solidFill>
              <a:srgbClr val="FFCD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3" name="Décryptage sans clé"/>
            <p:cNvSpPr txBox="1"/>
            <p:nvPr/>
          </p:nvSpPr>
          <p:spPr>
            <a:xfrm>
              <a:off x="-1" y="14933"/>
              <a:ext cx="1211566" cy="3725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numCol="1" anchor="ctr">
              <a:spAutoFit/>
            </a:bodyPr>
            <a:lstStyle>
              <a:lvl1pPr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Décryptage sans clé</a:t>
              </a:r>
            </a:p>
          </p:txBody>
        </p:sp>
      </p:grpSp>
      <p:grpSp>
        <p:nvGrpSpPr>
          <p:cNvPr id="267" name="Décryptage avec clé"/>
          <p:cNvGrpSpPr/>
          <p:nvPr/>
        </p:nvGrpSpPr>
        <p:grpSpPr>
          <a:xfrm>
            <a:off x="262676" y="1398715"/>
            <a:ext cx="1159072" cy="402424"/>
            <a:chOff x="0" y="0"/>
            <a:chExt cx="1159071" cy="402423"/>
          </a:xfrm>
        </p:grpSpPr>
        <p:sp>
          <p:nvSpPr>
            <p:cNvPr id="265" name="Rectangle"/>
            <p:cNvSpPr/>
            <p:nvPr/>
          </p:nvSpPr>
          <p:spPr>
            <a:xfrm>
              <a:off x="0" y="0"/>
              <a:ext cx="1159072" cy="402424"/>
            </a:xfrm>
            <a:prstGeom prst="rect">
              <a:avLst/>
            </a:prstGeom>
            <a:solidFill>
              <a:srgbClr val="FFCD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6" name="Décryptage avec clé"/>
            <p:cNvSpPr txBox="1"/>
            <p:nvPr/>
          </p:nvSpPr>
          <p:spPr>
            <a:xfrm>
              <a:off x="0" y="14933"/>
              <a:ext cx="1159072" cy="3725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numCol="1" anchor="ctr">
              <a:spAutoFit/>
            </a:bodyPr>
            <a:lstStyle>
              <a:lvl1pPr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Décryptage avec clé</a:t>
              </a:r>
            </a:p>
          </p:txBody>
        </p:sp>
      </p:grpSp>
      <p:sp>
        <p:nvSpPr>
          <p:cNvPr id="268" name="Ligne"/>
          <p:cNvSpPr/>
          <p:nvPr/>
        </p:nvSpPr>
        <p:spPr>
          <a:xfrm flipH="1" flipV="1">
            <a:off x="7669459" y="1533132"/>
            <a:ext cx="1132840" cy="3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69" name="[4]"/>
          <p:cNvSpPr txBox="1"/>
          <p:nvPr/>
        </p:nvSpPr>
        <p:spPr>
          <a:xfrm>
            <a:off x="8235877" y="1601041"/>
            <a:ext cx="344574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defTabSz="584200">
              <a:defRPr b="1" sz="1400"/>
            </a:lvl1pPr>
          </a:lstStyle>
          <a:p>
            <a:pPr/>
            <a:r>
              <a:t>[4]</a:t>
            </a:r>
          </a:p>
        </p:txBody>
      </p:sp>
      <p:sp>
        <p:nvSpPr>
          <p:cNvPr id="270" name="Ligne"/>
          <p:cNvSpPr/>
          <p:nvPr/>
        </p:nvSpPr>
        <p:spPr>
          <a:xfrm flipH="1" flipV="1">
            <a:off x="3339231" y="1599925"/>
            <a:ext cx="986478" cy="4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1" name="[5]"/>
          <p:cNvSpPr txBox="1"/>
          <p:nvPr/>
        </p:nvSpPr>
        <p:spPr>
          <a:xfrm>
            <a:off x="3769057" y="1639497"/>
            <a:ext cx="31058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584200">
              <a:defRPr b="1" sz="1400"/>
            </a:lvl1pPr>
          </a:lstStyle>
          <a:p>
            <a:pPr/>
            <a:r>
              <a:t>[5]</a:t>
            </a:r>
          </a:p>
        </p:txBody>
      </p:sp>
      <p:sp>
        <p:nvSpPr>
          <p:cNvPr id="272" name="Ligne de connexion"/>
          <p:cNvSpPr/>
          <p:nvPr/>
        </p:nvSpPr>
        <p:spPr>
          <a:xfrm>
            <a:off x="807283" y="373319"/>
            <a:ext cx="3660818" cy="10433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143" fill="norm" stroke="1" extrusionOk="0">
                <a:moveTo>
                  <a:pt x="0" y="17143"/>
                </a:moveTo>
                <a:cubicBezTo>
                  <a:pt x="1330" y="-354"/>
                  <a:pt x="8530" y="-4457"/>
                  <a:pt x="21600" y="4834"/>
                </a:cubicBezTo>
              </a:path>
            </a:pathLst>
          </a:custGeom>
          <a:ln w="762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pPr algn="ctr">
              <a:defRPr b="1" sz="900"/>
            </a:pPr>
          </a:p>
        </p:txBody>
      </p:sp>
      <p:sp>
        <p:nvSpPr>
          <p:cNvPr id="273" name="Ligne"/>
          <p:cNvSpPr/>
          <p:nvPr/>
        </p:nvSpPr>
        <p:spPr>
          <a:xfrm>
            <a:off x="3356080" y="884908"/>
            <a:ext cx="986478" cy="3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4" name="[7]"/>
          <p:cNvSpPr txBox="1"/>
          <p:nvPr/>
        </p:nvSpPr>
        <p:spPr>
          <a:xfrm>
            <a:off x="3651872" y="974207"/>
            <a:ext cx="310580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584200">
              <a:defRPr b="1" sz="1400"/>
            </a:lvl1pPr>
          </a:lstStyle>
          <a:p>
            <a:pPr/>
            <a:r>
              <a:t>[7]</a:t>
            </a:r>
          </a:p>
        </p:txBody>
      </p:sp>
      <p:sp>
        <p:nvSpPr>
          <p:cNvPr id="275" name="[7]"/>
          <p:cNvSpPr txBox="1"/>
          <p:nvPr/>
        </p:nvSpPr>
        <p:spPr>
          <a:xfrm>
            <a:off x="2368560" y="12525"/>
            <a:ext cx="310580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584200">
              <a:defRPr b="1" sz="1400"/>
            </a:pPr>
            <a:r>
              <a:t>[</a:t>
            </a:r>
            <a:r>
              <a:t>6</a:t>
            </a:r>
            <a:r>
              <a:t>]</a:t>
            </a:r>
          </a:p>
        </p:txBody>
      </p:sp>
      <p:sp>
        <p:nvSpPr>
          <p:cNvPr id="276" name="ZoneTexte 1"/>
          <p:cNvSpPr txBox="1"/>
          <p:nvPr/>
        </p:nvSpPr>
        <p:spPr>
          <a:xfrm>
            <a:off x="242170" y="4298808"/>
            <a:ext cx="436650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1. Chemin du fichier contenant le texte</a:t>
            </a:r>
          </a:p>
        </p:txBody>
      </p:sp>
      <p:sp>
        <p:nvSpPr>
          <p:cNvPr id="277" name="ZoneTexte 2"/>
          <p:cNvSpPr txBox="1"/>
          <p:nvPr/>
        </p:nvSpPr>
        <p:spPr>
          <a:xfrm>
            <a:off x="289082" y="4611234"/>
            <a:ext cx="351885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2. Texte contenu dans le fichier</a:t>
            </a:r>
          </a:p>
        </p:txBody>
      </p:sp>
      <p:sp>
        <p:nvSpPr>
          <p:cNvPr id="278" name="ZoneTexte 3"/>
          <p:cNvSpPr txBox="1"/>
          <p:nvPr/>
        </p:nvSpPr>
        <p:spPr>
          <a:xfrm>
            <a:off x="289081" y="5233530"/>
            <a:ext cx="174162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4. Texte crypté</a:t>
            </a:r>
          </a:p>
        </p:txBody>
      </p:sp>
      <p:sp>
        <p:nvSpPr>
          <p:cNvPr id="279" name="ZoneTexte 4"/>
          <p:cNvSpPr txBox="1"/>
          <p:nvPr/>
        </p:nvSpPr>
        <p:spPr>
          <a:xfrm>
            <a:off x="289082" y="5573131"/>
            <a:ext cx="537544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5. Texte crypté ainsi que la méthode de cryptage</a:t>
            </a:r>
          </a:p>
        </p:txBody>
      </p:sp>
      <p:sp>
        <p:nvSpPr>
          <p:cNvPr id="280" name="ZoneTexte 5"/>
          <p:cNvSpPr txBox="1"/>
          <p:nvPr/>
        </p:nvSpPr>
        <p:spPr>
          <a:xfrm>
            <a:off x="289082" y="4950835"/>
            <a:ext cx="508333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3. Texte, clé ainsi que la méthode de cryptage</a:t>
            </a:r>
          </a:p>
        </p:txBody>
      </p:sp>
      <p:sp>
        <p:nvSpPr>
          <p:cNvPr id="281" name="ZoneTexte 6"/>
          <p:cNvSpPr txBox="1"/>
          <p:nvPr/>
        </p:nvSpPr>
        <p:spPr>
          <a:xfrm>
            <a:off x="262675" y="5885557"/>
            <a:ext cx="255500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6. Clé pour décryptage</a:t>
            </a:r>
          </a:p>
        </p:txBody>
      </p:sp>
      <p:sp>
        <p:nvSpPr>
          <p:cNvPr id="282" name="ZoneTexte 7"/>
          <p:cNvSpPr txBox="1"/>
          <p:nvPr/>
        </p:nvSpPr>
        <p:spPr>
          <a:xfrm>
            <a:off x="289082" y="6195426"/>
            <a:ext cx="200571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7. Texte décrypté</a:t>
            </a:r>
          </a:p>
        </p:txBody>
      </p:sp>
      <p:sp>
        <p:nvSpPr>
          <p:cNvPr id="283" name="Slide Number Placeholder 8"/>
          <p:cNvSpPr txBox="1"/>
          <p:nvPr>
            <p:ph type="sldNum" sz="quarter" idx="2"/>
          </p:nvPr>
        </p:nvSpPr>
        <p:spPr>
          <a:xfrm>
            <a:off x="9109921" y="6114704"/>
            <a:ext cx="164082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after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after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2" grpId="16"/>
      <p:bldP build="whole" bldLvl="1" animBg="1" rev="0" advAuto="0" spid="248" grpId="2"/>
      <p:bldP build="whole" bldLvl="1" animBg="1" rev="0" advAuto="0" spid="258" grpId="8"/>
      <p:bldP build="whole" bldLvl="1" animBg="1" rev="0" advAuto="0" spid="247" grpId="1"/>
      <p:bldP build="whole" bldLvl="1" animBg="1" rev="0" advAuto="0" spid="269" grpId="11"/>
      <p:bldP build="whole" bldLvl="1" animBg="1" rev="0" advAuto="0" spid="278" grpId="12"/>
      <p:bldP build="whole" bldLvl="1" animBg="1" rev="0" advAuto="0" spid="275" grpId="17"/>
      <p:bldP build="whole" bldLvl="1" animBg="1" rev="0" advAuto="0" spid="276" grpId="3"/>
      <p:bldP build="whole" bldLvl="1" animBg="1" rev="0" advAuto="0" spid="257" grpId="7"/>
      <p:bldP build="whole" bldLvl="1" animBg="1" rev="0" advAuto="0" spid="268" grpId="10"/>
      <p:bldP build="whole" bldLvl="1" animBg="1" rev="0" advAuto="0" spid="271" grpId="14"/>
      <p:bldP build="whole" bldLvl="1" animBg="1" rev="0" advAuto="0" spid="281" grpId="18"/>
      <p:bldP build="whole" bldLvl="1" animBg="1" rev="0" advAuto="0" spid="279" grpId="15"/>
      <p:bldP build="whole" bldLvl="1" animBg="1" rev="0" advAuto="0" spid="277" grpId="6"/>
      <p:bldP build="whole" bldLvl="1" animBg="1" rev="0" advAuto="0" spid="270" grpId="13"/>
      <p:bldP build="whole" bldLvl="1" animBg="1" rev="0" advAuto="0" spid="256" grpId="5"/>
      <p:bldP build="whole" bldLvl="1" animBg="1" rev="0" advAuto="0" spid="282" grpId="21"/>
      <p:bldP build="whole" bldLvl="1" animBg="1" rev="0" advAuto="0" spid="255" grpId="4"/>
      <p:bldP build="whole" bldLvl="1" animBg="1" rev="0" advAuto="0" spid="274" grpId="20"/>
      <p:bldP build="whole" bldLvl="1" animBg="1" rev="0" advAuto="0" spid="280" grpId="9"/>
      <p:bldP build="whole" bldLvl="1" animBg="1" rev="0" advAuto="0" spid="273" grpId="19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Fonctionnalités"/>
          <p:cNvSpPr txBox="1"/>
          <p:nvPr>
            <p:ph type="title"/>
          </p:nvPr>
        </p:nvSpPr>
        <p:spPr>
          <a:xfrm>
            <a:off x="3338951" y="304799"/>
            <a:ext cx="3273434" cy="822227"/>
          </a:xfrm>
          <a:prstGeom prst="rect">
            <a:avLst/>
          </a:prstGeom>
          <a:ln>
            <a:solidFill>
              <a:schemeClr val="accent2">
                <a:lumOff val="-9450"/>
              </a:schemeClr>
            </a:solidFill>
            <a:round/>
          </a:ln>
        </p:spPr>
        <p:txBody>
          <a:bodyPr/>
          <a:lstStyle>
            <a:lvl1pPr>
              <a:defRPr>
                <a:solidFill>
                  <a:srgbClr val="1F3A57"/>
                </a:solidFill>
              </a:defRPr>
            </a:lvl1pPr>
          </a:lstStyle>
          <a:p>
            <a:pPr/>
            <a:r>
              <a:t>Fonctionnalités</a:t>
            </a:r>
          </a:p>
        </p:txBody>
      </p:sp>
      <p:sp>
        <p:nvSpPr>
          <p:cNvPr id="286" name="choisir l’action à effectuer (Cryptage/Décryptage)…"/>
          <p:cNvSpPr txBox="1"/>
          <p:nvPr>
            <p:ph type="body" sz="half" idx="1"/>
          </p:nvPr>
        </p:nvSpPr>
        <p:spPr>
          <a:xfrm>
            <a:off x="677333" y="2160589"/>
            <a:ext cx="8596670" cy="3130382"/>
          </a:xfrm>
          <a:prstGeom prst="rect">
            <a:avLst/>
          </a:prstGeom>
        </p:spPr>
        <p:txBody>
          <a:bodyPr/>
          <a:lstStyle/>
          <a:p>
            <a:pPr/>
            <a:r>
              <a:t>choisir l’action à effectuer (Cryptage/Décryptage)</a:t>
            </a:r>
          </a:p>
          <a:p>
            <a:pPr/>
            <a:r>
              <a:t>choisir le type de cryptage/décryptage (Substitution/Vigenère)</a:t>
            </a:r>
          </a:p>
          <a:p>
            <a:pPr/>
            <a:r>
              <a:t>introduire un texte manuellement</a:t>
            </a:r>
          </a:p>
          <a:p>
            <a:pPr/>
            <a:r>
              <a:t>choisir un fichier source pour importer le texte contenu dans le fichier</a:t>
            </a:r>
          </a:p>
          <a:p>
            <a:pPr/>
            <a:r>
              <a:t>choisir la clé avant de lancer le cryptage</a:t>
            </a:r>
          </a:p>
          <a:p>
            <a:pPr/>
            <a:r>
              <a:t>choisir de visualiser le déroulement du cryptage/décryptage</a:t>
            </a:r>
          </a:p>
          <a:p>
            <a:pPr/>
            <a:r>
              <a:t>visualiser le texte en sortie</a:t>
            </a:r>
          </a:p>
          <a:p>
            <a:pPr/>
            <a:r>
              <a:t>choisir d’exporter le texte résultant vers un fichier</a:t>
            </a:r>
          </a:p>
        </p:txBody>
      </p:sp>
      <p:sp>
        <p:nvSpPr>
          <p:cNvPr id="287" name="Numéro de diapositive"/>
          <p:cNvSpPr txBox="1"/>
          <p:nvPr>
            <p:ph type="sldNum" sz="quarter" idx="2"/>
          </p:nvPr>
        </p:nvSpPr>
        <p:spPr>
          <a:xfrm>
            <a:off x="9109921" y="6114704"/>
            <a:ext cx="164082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8" name="a) Fonctionnalités module interface graphique :"/>
          <p:cNvSpPr txBox="1"/>
          <p:nvPr/>
        </p:nvSpPr>
        <p:spPr>
          <a:xfrm>
            <a:off x="532142" y="1611629"/>
            <a:ext cx="807525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500"/>
            </a:lvl1pPr>
          </a:lstStyle>
          <a:p>
            <a:pPr/>
            <a:r>
              <a:t>a) Fonctionnalités module interface graphique 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Numéro de diapositive"/>
          <p:cNvSpPr txBox="1"/>
          <p:nvPr>
            <p:ph type="sldNum" sz="quarter" idx="2"/>
          </p:nvPr>
        </p:nvSpPr>
        <p:spPr>
          <a:xfrm>
            <a:off x="9109921" y="6114704"/>
            <a:ext cx="164082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1" name="Fonctionnalités"/>
          <p:cNvSpPr txBox="1"/>
          <p:nvPr>
            <p:ph type="title"/>
          </p:nvPr>
        </p:nvSpPr>
        <p:spPr>
          <a:xfrm>
            <a:off x="3338951" y="304800"/>
            <a:ext cx="3273434" cy="822226"/>
          </a:xfrm>
          <a:prstGeom prst="rect">
            <a:avLst/>
          </a:prstGeom>
          <a:ln>
            <a:solidFill>
              <a:schemeClr val="accent2">
                <a:lumOff val="-9450"/>
              </a:schemeClr>
            </a:solidFill>
            <a:round/>
          </a:ln>
        </p:spPr>
        <p:txBody>
          <a:bodyPr/>
          <a:lstStyle>
            <a:lvl1pPr>
              <a:defRPr>
                <a:solidFill>
                  <a:srgbClr val="1F3A57"/>
                </a:solidFill>
              </a:defRPr>
            </a:lvl1pPr>
          </a:lstStyle>
          <a:p>
            <a:pPr/>
            <a:r>
              <a:t>Fonctionnalités</a:t>
            </a:r>
          </a:p>
        </p:txBody>
      </p:sp>
      <p:sp>
        <p:nvSpPr>
          <p:cNvPr id="292" name="Crypter un texte par substitution ou par la méthode de Vigenère…"/>
          <p:cNvSpPr txBox="1"/>
          <p:nvPr>
            <p:ph type="body" sz="quarter" idx="1"/>
          </p:nvPr>
        </p:nvSpPr>
        <p:spPr>
          <a:xfrm>
            <a:off x="677333" y="2160589"/>
            <a:ext cx="8596670" cy="977037"/>
          </a:xfrm>
          <a:prstGeom prst="rect">
            <a:avLst/>
          </a:prstGeom>
        </p:spPr>
        <p:txBody>
          <a:bodyPr/>
          <a:lstStyle/>
          <a:p>
            <a:pPr/>
            <a:r>
              <a:t>Crypter un texte par substitution ou par la méthode de Vigenère</a:t>
            </a:r>
          </a:p>
          <a:p>
            <a:pPr/>
            <a:r>
              <a:t>Visualiser le déroulement du cryptage étape par étape</a:t>
            </a:r>
          </a:p>
        </p:txBody>
      </p:sp>
      <p:sp>
        <p:nvSpPr>
          <p:cNvPr id="293" name="b) Fonctionnalités module Cryptage :"/>
          <p:cNvSpPr txBox="1"/>
          <p:nvPr/>
        </p:nvSpPr>
        <p:spPr>
          <a:xfrm>
            <a:off x="532142" y="1611630"/>
            <a:ext cx="807525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500"/>
            </a:lvl1pPr>
          </a:lstStyle>
          <a:p>
            <a:pPr/>
            <a:r>
              <a:t>b) Fonctionnalités module Cryptage :</a:t>
            </a:r>
          </a:p>
        </p:txBody>
      </p:sp>
      <p:sp>
        <p:nvSpPr>
          <p:cNvPr id="294" name="Texte"/>
          <p:cNvSpPr txBox="1"/>
          <p:nvPr/>
        </p:nvSpPr>
        <p:spPr>
          <a:xfrm>
            <a:off x="9109921" y="6114704"/>
            <a:ext cx="164082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r">
              <a:defRPr sz="900">
                <a:solidFill>
                  <a:schemeClr val="accent1"/>
                </a:solidFill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295" name="c) Fonctionnalités module Décryptage :"/>
          <p:cNvSpPr txBox="1"/>
          <p:nvPr/>
        </p:nvSpPr>
        <p:spPr>
          <a:xfrm>
            <a:off x="532142" y="3226844"/>
            <a:ext cx="807525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500"/>
            </a:lvl1pPr>
          </a:lstStyle>
          <a:p>
            <a:pPr/>
            <a:r>
              <a:t>c) Fonctionnalités module Décryptage :</a:t>
            </a:r>
          </a:p>
        </p:txBody>
      </p:sp>
      <p:sp>
        <p:nvSpPr>
          <p:cNvPr id="296" name="Décryptage avec clé :…"/>
          <p:cNvSpPr txBox="1"/>
          <p:nvPr/>
        </p:nvSpPr>
        <p:spPr>
          <a:xfrm>
            <a:off x="742818" y="3775804"/>
            <a:ext cx="9047717" cy="3924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899" indent="-342899" defTabSz="457200">
              <a:spcBef>
                <a:spcPts val="1000"/>
              </a:spcBef>
              <a:buClr>
                <a:schemeClr val="accent1"/>
              </a:buClr>
              <a:buSzPct val="80000"/>
              <a:buChar char=""/>
              <a:defRPr sz="2000">
                <a:solidFill>
                  <a:srgbClr val="404040"/>
                </a:solidFill>
              </a:defRPr>
            </a:pPr>
            <a:r>
              <a:t>Décryptage avec clé : </a:t>
            </a:r>
          </a:p>
          <a:p>
            <a:pPr lvl="1" marL="8001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Char char=""/>
              <a:defRPr sz="1700">
                <a:solidFill>
                  <a:srgbClr val="404040"/>
                </a:solidFill>
              </a:defRPr>
            </a:pPr>
            <a:r>
              <a:t>Retrouver le texte original crypté par substitution/Vigenère en utilisant une clé</a:t>
            </a:r>
          </a:p>
          <a:p>
            <a:pPr lvl="1" marL="8001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Char char=""/>
              <a:defRPr sz="1700">
                <a:solidFill>
                  <a:srgbClr val="404040"/>
                </a:solidFill>
              </a:defRPr>
            </a:pPr>
            <a:r>
              <a:t>Visualiser le déroulement du décryptage étape par étape</a:t>
            </a:r>
          </a:p>
          <a:p>
            <a:pPr marL="342899" indent="-342899" defTabSz="457200">
              <a:spcBef>
                <a:spcPts val="1000"/>
              </a:spcBef>
              <a:buClr>
                <a:schemeClr val="accent1"/>
              </a:buClr>
              <a:buSzPct val="80000"/>
              <a:buChar char=""/>
              <a:defRPr sz="2000">
                <a:solidFill>
                  <a:srgbClr val="404040"/>
                </a:solidFill>
              </a:defRPr>
            </a:pPr>
            <a:r>
              <a:t>Décryptage sans clé :</a:t>
            </a:r>
          </a:p>
          <a:p>
            <a:pPr lvl="1" marL="8001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Char char=""/>
              <a:defRPr sz="1700">
                <a:solidFill>
                  <a:srgbClr val="404040"/>
                </a:solidFill>
              </a:defRPr>
            </a:pPr>
            <a:r>
              <a:t>Retrouver le texte original crypté par substitution/Vigenère sans clé</a:t>
            </a:r>
          </a:p>
          <a:p>
            <a:pPr lvl="1" marL="8001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Char char=""/>
              <a:defRPr sz="1700">
                <a:solidFill>
                  <a:srgbClr val="404040"/>
                </a:solidFill>
              </a:defRPr>
            </a:pPr>
            <a:r>
              <a:t>Visualiser le déroulement du décryptage étape par étape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0000FF"/>
      </a:hlink>
      <a:folHlink>
        <a:srgbClr val="FF00FF"/>
      </a:folHlink>
    </a:clrScheme>
    <a:fontScheme name="Face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0000FF"/>
      </a:hlink>
      <a:folHlink>
        <a:srgbClr val="FF00FF"/>
      </a:folHlink>
    </a:clrScheme>
    <a:fontScheme name="Face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