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  <p:sldMasterId id="2147483692" r:id="rId3"/>
  </p:sldMasterIdLst>
  <p:notesMasterIdLst>
    <p:notesMasterId r:id="rId12"/>
  </p:notesMasterIdLst>
  <p:sldIdLst>
    <p:sldId id="257" r:id="rId4"/>
    <p:sldId id="258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8CB8E-5549-4AB7-9B55-CA6FBF72A2BC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61A05-E639-48AC-8590-100E16DC5A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1197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1197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4C13FF-07FF-459E-B5B1-EA222F50DCAD}" type="slidenum">
              <a:rPr kumimoji="1" lang="es-E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s-E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7198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129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129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4DB13F-4B0F-4DF8-95E7-1BC6025E27C1}" type="slidenum">
              <a:rPr kumimoji="1" lang="es-E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s-E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33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150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150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F09AEB-DA3D-4B80-81E2-D398E8C217E1}" type="slidenum">
              <a:rPr kumimoji="1" lang="es-E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s-E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840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1606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1606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23EAE0-922C-4063-9355-5E82B34E4B47}" type="slidenum">
              <a:rPr kumimoji="1" lang="es-E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s-E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000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170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170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B2A1FD-D36B-4047-80FA-06D7466024B8}" type="slidenum">
              <a:rPr kumimoji="1" lang="es-E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s-E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6473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5E94-AFA9-4F4E-8ADF-86BCFDA912A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0701-8032-49CB-BD80-C0A8AEBF3D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4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5E94-AFA9-4F4E-8ADF-86BCFDA912A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0701-8032-49CB-BD80-C0A8AEBF3D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6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5E94-AFA9-4F4E-8ADF-86BCFDA912A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0701-8032-49CB-BD80-C0A8AEBF3D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8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1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8D51A36-DB4C-42FC-BF97-A67E3F4A67FE}" type="slidenum">
              <a:rPr lang="es-ES" altLang="en-US" smtClean="0">
                <a:solidFill>
                  <a:srgbClr val="2A3D7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ES" altLang="en-US">
              <a:solidFill>
                <a:srgbClr val="2A3D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757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855FB0-1D5E-4640-ABB2-3D6C888F400A}" type="slidenum">
              <a:rPr lang="es-ES" altLang="en-US" smtClean="0">
                <a:solidFill>
                  <a:srgbClr val="2A3D7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ES" altLang="en-US">
              <a:solidFill>
                <a:srgbClr val="2A3D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93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96BFED0-EE19-4C5E-89A7-D9FCE9D849BF}" type="slidenum">
              <a:rPr lang="es-ES" altLang="en-US" smtClean="0">
                <a:solidFill>
                  <a:srgbClr val="2A3D7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ES" altLang="en-US">
              <a:solidFill>
                <a:srgbClr val="2A3D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560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50188D6-F98F-4D1E-872C-B862CF825AEE}" type="slidenum">
              <a:rPr lang="es-ES" altLang="en-US" smtClean="0">
                <a:solidFill>
                  <a:srgbClr val="2A3D7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ES" altLang="en-US">
              <a:solidFill>
                <a:srgbClr val="2A3D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70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08655D7-C63F-40CC-91D6-B51276183B05}" type="slidenum">
              <a:rPr lang="es-ES" altLang="en-US" smtClean="0">
                <a:solidFill>
                  <a:srgbClr val="2A3D7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ES" altLang="en-US">
              <a:solidFill>
                <a:srgbClr val="2A3D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03476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50D3AFA-CDEE-429D-AEA5-0E566E584769}" type="slidenum">
              <a:rPr lang="es-ES" altLang="en-US" smtClean="0">
                <a:solidFill>
                  <a:srgbClr val="2A3D7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ES" altLang="en-US">
              <a:solidFill>
                <a:srgbClr val="2A3D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1250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71AF2E0-EC25-41EC-8312-6B1AF7EB73F2}" type="slidenum">
              <a:rPr lang="es-ES" altLang="en-US" smtClean="0">
                <a:solidFill>
                  <a:srgbClr val="2A3D7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ES" altLang="en-US">
              <a:solidFill>
                <a:srgbClr val="2A3D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20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5E94-AFA9-4F4E-8ADF-86BCFDA912A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0701-8032-49CB-BD80-C0A8AEBF3D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100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5A271F5-28F0-448E-838C-679B0C988757}" type="slidenum">
              <a:rPr lang="es-ES" altLang="en-US" smtClean="0">
                <a:solidFill>
                  <a:srgbClr val="2A3D7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ES" altLang="en-US">
              <a:solidFill>
                <a:srgbClr val="2A3D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5229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08655D7-C63F-40CC-91D6-B51276183B05}" type="slidenum">
              <a:rPr lang="es-ES" altLang="en-US" smtClean="0">
                <a:solidFill>
                  <a:srgbClr val="2A3D7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ES" altLang="en-US">
              <a:solidFill>
                <a:srgbClr val="2A3D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680930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08655D7-C63F-40CC-91D6-B51276183B05}" type="slidenum">
              <a:rPr lang="es-ES" altLang="en-US" smtClean="0">
                <a:solidFill>
                  <a:srgbClr val="2A3D7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ES" altLang="en-US">
              <a:solidFill>
                <a:srgbClr val="2A3D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735960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08655D7-C63F-40CC-91D6-B51276183B05}" type="slidenum">
              <a:rPr lang="es-ES" altLang="en-US" smtClean="0">
                <a:solidFill>
                  <a:srgbClr val="2A3D7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ES" altLang="en-US">
              <a:solidFill>
                <a:srgbClr val="2A3D7A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7799499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08655D7-C63F-40CC-91D6-B51276183B05}" type="slidenum">
              <a:rPr lang="es-ES" altLang="en-US" smtClean="0">
                <a:solidFill>
                  <a:srgbClr val="2A3D7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ES" altLang="en-US">
              <a:solidFill>
                <a:srgbClr val="2A3D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75158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08655D7-C63F-40CC-91D6-B51276183B05}" type="slidenum">
              <a:rPr lang="es-ES" altLang="en-US" smtClean="0">
                <a:solidFill>
                  <a:srgbClr val="2A3D7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ES" altLang="en-US">
              <a:solidFill>
                <a:srgbClr val="2A3D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133051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08655D7-C63F-40CC-91D6-B51276183B05}" type="slidenum">
              <a:rPr lang="es-ES" altLang="en-US" smtClean="0">
                <a:solidFill>
                  <a:srgbClr val="2A3D7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ES" altLang="en-US">
              <a:solidFill>
                <a:srgbClr val="2A3D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612788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B8E4863-F0E7-4034-9536-78A05CE83129}" type="slidenum">
              <a:rPr lang="es-ES" altLang="en-US" smtClean="0">
                <a:solidFill>
                  <a:srgbClr val="2A3D7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ES" altLang="en-US">
              <a:solidFill>
                <a:srgbClr val="2A3D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7651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3AF2AD9-8CDD-4141-BC90-4F4E707A1712}" type="slidenum">
              <a:rPr lang="es-ES" altLang="en-US" smtClean="0">
                <a:solidFill>
                  <a:srgbClr val="2A3D7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ES" altLang="en-US">
              <a:solidFill>
                <a:srgbClr val="2A3D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0312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38D5-6FC6-4AE0-88EA-1A25F81B45C4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28/06/2019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F85D-039C-4F4A-B5B8-C1D8E38F8E35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86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5E94-AFA9-4F4E-8ADF-86BCFDA912A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0701-8032-49CB-BD80-C0A8AEBF3D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341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38D5-6FC6-4AE0-88EA-1A25F81B45C4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28/06/2019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F85D-039C-4F4A-B5B8-C1D8E38F8E35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0883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38D5-6FC6-4AE0-88EA-1A25F81B45C4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28/06/2019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F85D-039C-4F4A-B5B8-C1D8E38F8E35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7880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38D5-6FC6-4AE0-88EA-1A25F81B45C4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28/06/2019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F85D-039C-4F4A-B5B8-C1D8E38F8E35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4895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38D5-6FC6-4AE0-88EA-1A25F81B45C4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28/06/2019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F85D-039C-4F4A-B5B8-C1D8E38F8E35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6796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38D5-6FC6-4AE0-88EA-1A25F81B45C4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28/06/2019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F85D-039C-4F4A-B5B8-C1D8E38F8E35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5194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38D5-6FC6-4AE0-88EA-1A25F81B45C4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28/06/2019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F85D-039C-4F4A-B5B8-C1D8E38F8E35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5835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38D5-6FC6-4AE0-88EA-1A25F81B45C4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28/06/2019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F85D-039C-4F4A-B5B8-C1D8E38F8E35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0578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38D5-6FC6-4AE0-88EA-1A25F81B45C4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28/06/2019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F85D-039C-4F4A-B5B8-C1D8E38F8E35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0497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38D5-6FC6-4AE0-88EA-1A25F81B45C4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28/06/2019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F85D-039C-4F4A-B5B8-C1D8E38F8E35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724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38D5-6FC6-4AE0-88EA-1A25F81B45C4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28/06/2019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F85D-039C-4F4A-B5B8-C1D8E38F8E35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63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5E94-AFA9-4F4E-8ADF-86BCFDA912A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0701-8032-49CB-BD80-C0A8AEBF3D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0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5E94-AFA9-4F4E-8ADF-86BCFDA912A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0701-8032-49CB-BD80-C0A8AEBF3D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2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5E94-AFA9-4F4E-8ADF-86BCFDA912A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0701-8032-49CB-BD80-C0A8AEBF3D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4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5E94-AFA9-4F4E-8ADF-86BCFDA912A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0701-8032-49CB-BD80-C0A8AEBF3D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1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5E94-AFA9-4F4E-8ADF-86BCFDA912A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0701-8032-49CB-BD80-C0A8AEBF3D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1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5E94-AFA9-4F4E-8ADF-86BCFDA912A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0701-8032-49CB-BD80-C0A8AEBF3D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4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75E94-AFA9-4F4E-8ADF-86BCFDA912A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E0701-8032-49CB-BD80-C0A8AEBF3D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5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75E94-AFA9-4F4E-8ADF-86BCFDA912A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E0701-8032-49CB-BD80-C0A8AEBF3D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95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238D5-6FC6-4AE0-88EA-1A25F81B45C4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28/06/2019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FF85D-039C-4F4A-B5B8-C1D8E38F8E35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20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altLang="en-US" smtClean="0"/>
              <a:t>Algoritmos de Grafos No Dirigidos – </a:t>
            </a:r>
            <a:br>
              <a:rPr lang="es-ES" altLang="en-US" smtClean="0"/>
            </a:br>
            <a:r>
              <a:rPr lang="es-ES" altLang="en-US" smtClean="0"/>
              <a:t>Algoritmo de Kruskal</a:t>
            </a:r>
            <a:r>
              <a:rPr lang="es-ES" altLang="en-US" b="1" smtClean="0"/>
              <a:t> </a:t>
            </a:r>
            <a:r>
              <a:rPr lang="es-ES" altLang="en-US" smtClean="0"/>
              <a:t>(cont.)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2057400"/>
            <a:ext cx="8305800" cy="4611688"/>
          </a:xfrm>
        </p:spPr>
        <p:txBody>
          <a:bodyPr/>
          <a:lstStyle/>
          <a:p>
            <a:r>
              <a:rPr lang="es-ES" altLang="en-US" smtClean="0"/>
              <a:t>El </a:t>
            </a:r>
            <a:r>
              <a:rPr lang="es-ES" altLang="en-US" b="1" smtClean="0"/>
              <a:t>algoritmo de Kruskal</a:t>
            </a:r>
            <a:r>
              <a:rPr lang="es-ES" altLang="en-US" smtClean="0"/>
              <a:t> es un algoritmo de la teoría de grafos para encontrar un árbol abarcador de costo mínimo en un grafo conexo y ponderado.</a:t>
            </a:r>
          </a:p>
          <a:p>
            <a:r>
              <a:rPr lang="es-ES" altLang="en-US" smtClean="0"/>
              <a:t>Es decir, busca un subconjunto de aristas que, formando un árbol, incluyen todos los vértices y donde el valor total de todas las aristas del árbol es el mínimo.</a:t>
            </a:r>
          </a:p>
          <a:p>
            <a:r>
              <a:rPr lang="es-ES" altLang="en-US" smtClean="0"/>
              <a:t>Si el grafo no es conexo, entonces busca un bosque abarcador de costo mínimo (un </a:t>
            </a:r>
            <a:r>
              <a:rPr lang="es-ES" altLang="en-US" i="1" smtClean="0"/>
              <a:t>árbol abarcador de costo mínimo</a:t>
            </a:r>
            <a:r>
              <a:rPr lang="es-ES" altLang="en-US" smtClean="0"/>
              <a:t> para cada componente conexa).</a:t>
            </a:r>
          </a:p>
          <a:p>
            <a:r>
              <a:rPr lang="es-ES" altLang="en-US" smtClean="0"/>
              <a:t>Este algoritmo fue escrito por Joseph Kruskal.</a:t>
            </a:r>
          </a:p>
        </p:txBody>
      </p:sp>
    </p:spTree>
    <p:extLst>
      <p:ext uri="{BB962C8B-B14F-4D97-AF65-F5344CB8AC3E}">
        <p14:creationId xmlns:p14="http://schemas.microsoft.com/office/powerpoint/2010/main" val="39659562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altLang="en-US" smtClean="0"/>
              <a:t>Algoritmos de Grafos No Dirigidos – </a:t>
            </a:r>
            <a:br>
              <a:rPr lang="es-ES" altLang="en-US" smtClean="0"/>
            </a:br>
            <a:r>
              <a:rPr lang="es-ES" altLang="en-US" smtClean="0"/>
              <a:t>Algoritmo de Kruskal (cont.)</a:t>
            </a:r>
          </a:p>
        </p:txBody>
      </p:sp>
      <p:sp>
        <p:nvSpPr>
          <p:cNvPr id="101379" name="2 Marcador de contenido"/>
          <p:cNvSpPr>
            <a:spLocks noGrp="1"/>
          </p:cNvSpPr>
          <p:nvPr>
            <p:ph idx="1"/>
          </p:nvPr>
        </p:nvSpPr>
        <p:spPr>
          <a:xfrm>
            <a:off x="2362200" y="2057400"/>
            <a:ext cx="8305800" cy="4229100"/>
          </a:xfrm>
        </p:spPr>
        <p:txBody>
          <a:bodyPr/>
          <a:lstStyle/>
          <a:p>
            <a:r>
              <a:rPr lang="es-ES" altLang="en-US" smtClean="0"/>
              <a:t>Funciona de la siguiente manera:</a:t>
            </a:r>
          </a:p>
          <a:p>
            <a:pPr lvl="1"/>
            <a:r>
              <a:rPr lang="es-ES" altLang="en-US" smtClean="0"/>
              <a:t>Se crea un bosque </a:t>
            </a:r>
            <a:r>
              <a:rPr lang="es-ES" altLang="en-US" i="1" smtClean="0"/>
              <a:t>B</a:t>
            </a:r>
            <a:r>
              <a:rPr lang="es-ES" altLang="en-US" smtClean="0"/>
              <a:t> (un conjunto de árboles), donde cada vértice del grafo es un árbol separado.</a:t>
            </a:r>
          </a:p>
          <a:p>
            <a:pPr lvl="1"/>
            <a:r>
              <a:rPr lang="es-ES" altLang="en-US" smtClean="0"/>
              <a:t>Se crea un conjunto </a:t>
            </a:r>
            <a:r>
              <a:rPr lang="es-ES" altLang="en-US" i="1" smtClean="0"/>
              <a:t>C</a:t>
            </a:r>
            <a:r>
              <a:rPr lang="es-ES" altLang="en-US" smtClean="0"/>
              <a:t> que contenga a todas las aristas del grafo.</a:t>
            </a:r>
          </a:p>
          <a:p>
            <a:pPr lvl="1"/>
            <a:r>
              <a:rPr lang="es-ES" altLang="en-US" smtClean="0"/>
              <a:t>Mientras </a:t>
            </a:r>
            <a:r>
              <a:rPr lang="es-ES" altLang="en-US" i="1" smtClean="0"/>
              <a:t>C</a:t>
            </a:r>
            <a:r>
              <a:rPr lang="es-ES" altLang="en-US" smtClean="0"/>
              <a:t> es sea vacío:</a:t>
            </a:r>
          </a:p>
          <a:p>
            <a:pPr lvl="2"/>
            <a:r>
              <a:rPr lang="es-ES" altLang="en-US" smtClean="0"/>
              <a:t>Eliminar una arista de peso mínimo de </a:t>
            </a:r>
            <a:r>
              <a:rPr lang="es-ES" altLang="en-US" i="1" smtClean="0"/>
              <a:t>C.</a:t>
            </a:r>
            <a:endParaRPr lang="es-ES" altLang="en-US" smtClean="0"/>
          </a:p>
          <a:p>
            <a:pPr lvl="2"/>
            <a:r>
              <a:rPr lang="es-ES" altLang="en-US" smtClean="0"/>
              <a:t>Si esa arista conecta dos árboles diferentes se añade al bosque, combinando los dos árboles en un solo árbol.</a:t>
            </a:r>
          </a:p>
          <a:p>
            <a:pPr lvl="2"/>
            <a:r>
              <a:rPr lang="es-ES" altLang="en-US" smtClean="0"/>
              <a:t>En caso contrario, se desecha la arista.</a:t>
            </a:r>
          </a:p>
        </p:txBody>
      </p:sp>
      <p:sp>
        <p:nvSpPr>
          <p:cNvPr id="101380" name="3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91D2DA5-8055-4A3C-BFD2-91338B38C469}" type="slidenum">
              <a:rPr kumimoji="0" lang="es-ES" altLang="en-US" sz="2000" baseline="0">
                <a:solidFill>
                  <a:srgbClr val="2A3D7A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kumimoji="0" lang="es-ES" altLang="en-US" sz="2000" baseline="0">
              <a:solidFill>
                <a:srgbClr val="2A3D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8335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altLang="en-US" smtClean="0"/>
              <a:t>Algoritmos de Grafos No Dirigidos – </a:t>
            </a:r>
            <a:br>
              <a:rPr lang="es-ES" altLang="en-US" smtClean="0"/>
            </a:br>
            <a:r>
              <a:rPr lang="es-ES" altLang="en-US" smtClean="0"/>
              <a:t>Algoritmo de Kruskal (cont.)</a:t>
            </a:r>
          </a:p>
        </p:txBody>
      </p:sp>
      <p:sp>
        <p:nvSpPr>
          <p:cNvPr id="103427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altLang="en-US" smtClean="0"/>
              <a:t>Ejemplo:</a:t>
            </a:r>
          </a:p>
          <a:p>
            <a:pPr lvl="1"/>
            <a:r>
              <a:rPr lang="es-ES_tradnl" altLang="en-US" smtClean="0"/>
              <a:t>Encontrar el árbol abarcador de costo mínimo del siguiente grafo no dirigido utilizando el algoritmo de Kruskal.</a:t>
            </a:r>
            <a:endParaRPr lang="es-ES" altLang="en-US" smtClean="0"/>
          </a:p>
        </p:txBody>
      </p:sp>
      <p:sp>
        <p:nvSpPr>
          <p:cNvPr id="103428" name="3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9858B01-16CA-43EB-8314-CD5624DD71C0}" type="slidenum">
              <a:rPr kumimoji="0" lang="es-ES" altLang="en-US" sz="2000" baseline="0">
                <a:solidFill>
                  <a:srgbClr val="2A3D7A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kumimoji="0" lang="es-ES" altLang="en-US" sz="2000" baseline="0">
              <a:solidFill>
                <a:srgbClr val="2A3D7A"/>
              </a:solidFill>
            </a:endParaRPr>
          </a:p>
        </p:txBody>
      </p:sp>
      <p:pic>
        <p:nvPicPr>
          <p:cNvPr id="1034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388" y="3357564"/>
            <a:ext cx="3257550" cy="287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894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altLang="en-US" smtClean="0"/>
              <a:t>Algoritmos de Grafos No Dirigidos – </a:t>
            </a:r>
            <a:br>
              <a:rPr lang="es-ES" altLang="en-US" smtClean="0"/>
            </a:br>
            <a:r>
              <a:rPr lang="es-ES" altLang="en-US" smtClean="0"/>
              <a:t>Algoritmo de Kruskal (cont.)</a:t>
            </a:r>
          </a:p>
        </p:txBody>
      </p:sp>
      <p:graphicFrame>
        <p:nvGraphicFramePr>
          <p:cNvPr id="28674" name="4 Marcador de contenido"/>
          <p:cNvGraphicFramePr>
            <a:graphicFrameLocks noGrp="1"/>
          </p:cNvGraphicFramePr>
          <p:nvPr>
            <p:ph idx="1"/>
          </p:nvPr>
        </p:nvGraphicFramePr>
        <p:xfrm>
          <a:off x="4483100" y="2082800"/>
          <a:ext cx="4064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cuación" r:id="rId4" imgW="0" imgH="0" progId="Equation.3">
                  <p:embed/>
                </p:oleObj>
              </mc:Choice>
              <mc:Fallback>
                <p:oleObj name="Ecuación" r:id="rId4" imgW="0" imgH="0" progId="Equation.3">
                  <p:embed/>
                  <p:pic>
                    <p:nvPicPr>
                      <p:cNvPr id="28674" name="4 Marcador de contenido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2082800"/>
                        <a:ext cx="4064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3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214C11E-13C9-4C63-B688-A5798A01695E}" type="slidenum">
              <a:rPr kumimoji="0" lang="es-ES" altLang="en-US" sz="2000" baseline="0">
                <a:solidFill>
                  <a:srgbClr val="2A3D7A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kumimoji="0" lang="es-ES" altLang="en-US" sz="2000" baseline="0">
              <a:solidFill>
                <a:srgbClr val="2A3D7A"/>
              </a:solidFill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6381750" y="2643189"/>
          <a:ext cx="3214688" cy="2595565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14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s-ES_tradnl" sz="1800" i="0" dirty="0" smtClean="0"/>
                        <a:t>Costo</a:t>
                      </a:r>
                      <a:endParaRPr lang="es-ES" sz="1800" i="0" dirty="0"/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i="0" dirty="0" smtClean="0"/>
                        <a:t>Aristas</a:t>
                      </a:r>
                      <a:endParaRPr lang="es-ES" sz="1800" i="0" dirty="0"/>
                    </a:p>
                  </a:txBody>
                  <a:tcPr marL="91439" marR="91439" marT="45714" marB="45714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s-ES_tradnl" sz="1800" i="0" dirty="0" smtClean="0">
                          <a:sym typeface="Symbol"/>
                        </a:rPr>
                        <a:t>1</a:t>
                      </a:r>
                      <a:endParaRPr lang="es-ES" sz="1800" i="0" dirty="0"/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i="0" dirty="0" smtClean="0"/>
                        <a:t>(1,3)</a:t>
                      </a:r>
                      <a:endParaRPr lang="es-ES" sz="1800" i="0" dirty="0"/>
                    </a:p>
                  </a:txBody>
                  <a:tcPr marL="91439" marR="91439" marT="45714" marB="45714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s-ES_tradnl" sz="1800" i="0" dirty="0" smtClean="0"/>
                        <a:t>2</a:t>
                      </a:r>
                      <a:endParaRPr lang="es-ES" sz="1800" i="0" dirty="0"/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i="0" dirty="0" smtClean="0"/>
                        <a:t>(4,6)</a:t>
                      </a:r>
                      <a:endParaRPr lang="es-ES" sz="1800" i="0" dirty="0" smtClean="0"/>
                    </a:p>
                  </a:txBody>
                  <a:tcPr marL="91439" marR="91439" marT="45714" marB="45714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i="0" dirty="0" smtClean="0"/>
                        <a:t>3</a:t>
                      </a:r>
                      <a:endParaRPr lang="es-ES" sz="1800" i="0" dirty="0" smtClean="0"/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i="0" dirty="0" smtClean="0"/>
                        <a:t>(2,5)</a:t>
                      </a:r>
                      <a:endParaRPr lang="es-ES" sz="1800" i="0" dirty="0" smtClean="0"/>
                    </a:p>
                  </a:txBody>
                  <a:tcPr marL="91439" marR="91439" marT="45714" marB="45714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s-ES_tradnl" sz="1800" i="0" dirty="0" smtClean="0"/>
                        <a:t>4</a:t>
                      </a:r>
                      <a:endParaRPr lang="es-ES" sz="1800" i="0" dirty="0"/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i="0" dirty="0" smtClean="0"/>
                        <a:t>(3,6)</a:t>
                      </a:r>
                      <a:endParaRPr lang="es-ES" sz="1800" i="0" dirty="0" smtClean="0"/>
                    </a:p>
                  </a:txBody>
                  <a:tcPr marL="91439" marR="91439" marT="45714" marB="45714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i="0" dirty="0" smtClean="0"/>
                        <a:t>5</a:t>
                      </a:r>
                      <a:endParaRPr lang="es-ES" sz="1800" i="0" dirty="0" smtClean="0"/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i="0" dirty="0" smtClean="0"/>
                        <a:t>(1,4)</a:t>
                      </a:r>
                      <a:r>
                        <a:rPr lang="es-ES_tradnl" sz="1800" i="0" baseline="0" dirty="0" smtClean="0"/>
                        <a:t>  – (2,3) – (3,4)</a:t>
                      </a:r>
                      <a:endParaRPr lang="es-ES" sz="1800" i="0" dirty="0" smtClean="0"/>
                    </a:p>
                  </a:txBody>
                  <a:tcPr marL="91439" marR="91439" marT="45714" marB="45714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i="0" dirty="0" smtClean="0"/>
                        <a:t>6</a:t>
                      </a:r>
                      <a:endParaRPr lang="es-ES" sz="1800" i="0" dirty="0" smtClean="0"/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i="0" dirty="0" smtClean="0"/>
                        <a:t>(3,5)</a:t>
                      </a:r>
                      <a:r>
                        <a:rPr lang="es-ES_tradnl" sz="1800" i="0" baseline="0" dirty="0" smtClean="0"/>
                        <a:t>  – (5,6)</a:t>
                      </a:r>
                      <a:endParaRPr lang="es-ES" sz="1800" i="0" dirty="0" smtClean="0"/>
                    </a:p>
                  </a:txBody>
                  <a:tcPr marL="91439" marR="91439" marT="45714" marB="45714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869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6" y="2786063"/>
            <a:ext cx="2714625" cy="239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Flecha izquierda"/>
          <p:cNvSpPr/>
          <p:nvPr/>
        </p:nvSpPr>
        <p:spPr bwMode="auto">
          <a:xfrm>
            <a:off x="9596438" y="3143251"/>
            <a:ext cx="857250" cy="142875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s-ES" sz="2400" baseline="30000">
              <a:solidFill>
                <a:srgbClr val="5B5249"/>
              </a:solidFill>
              <a:latin typeface="Times New Roman"/>
            </a:endParaRPr>
          </a:p>
        </p:txBody>
      </p:sp>
      <p:sp>
        <p:nvSpPr>
          <p:cNvPr id="11" name="10 Flecha izquierda"/>
          <p:cNvSpPr/>
          <p:nvPr/>
        </p:nvSpPr>
        <p:spPr bwMode="auto">
          <a:xfrm>
            <a:off x="9596438" y="3500439"/>
            <a:ext cx="857250" cy="142875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s-ES" sz="2400" baseline="30000">
              <a:solidFill>
                <a:srgbClr val="5B5249"/>
              </a:solidFill>
              <a:latin typeface="Times New Roman"/>
            </a:endParaRPr>
          </a:p>
        </p:txBody>
      </p:sp>
      <p:sp>
        <p:nvSpPr>
          <p:cNvPr id="12" name="11 Flecha izquierda"/>
          <p:cNvSpPr/>
          <p:nvPr/>
        </p:nvSpPr>
        <p:spPr bwMode="auto">
          <a:xfrm>
            <a:off x="9596438" y="3857626"/>
            <a:ext cx="857250" cy="142875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s-ES" sz="2400" baseline="30000">
              <a:solidFill>
                <a:srgbClr val="5B5249"/>
              </a:solidFill>
              <a:latin typeface="Times New Roman"/>
            </a:endParaRPr>
          </a:p>
        </p:txBody>
      </p:sp>
      <p:sp>
        <p:nvSpPr>
          <p:cNvPr id="13" name="12 Flecha izquierda"/>
          <p:cNvSpPr/>
          <p:nvPr/>
        </p:nvSpPr>
        <p:spPr bwMode="auto">
          <a:xfrm>
            <a:off x="9596438" y="4214814"/>
            <a:ext cx="857250" cy="142875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s-ES" sz="2400" baseline="30000">
              <a:solidFill>
                <a:srgbClr val="5B5249"/>
              </a:solidFill>
              <a:latin typeface="Times New Roman"/>
            </a:endParaRPr>
          </a:p>
        </p:txBody>
      </p:sp>
      <p:sp>
        <p:nvSpPr>
          <p:cNvPr id="14" name="13 Flecha izquierda"/>
          <p:cNvSpPr/>
          <p:nvPr/>
        </p:nvSpPr>
        <p:spPr bwMode="auto">
          <a:xfrm>
            <a:off x="9596438" y="4643439"/>
            <a:ext cx="857250" cy="142875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s-ES" sz="2400" baseline="30000">
              <a:solidFill>
                <a:srgbClr val="5B5249"/>
              </a:solidFill>
              <a:latin typeface="Times New Roman"/>
            </a:endParaRPr>
          </a:p>
        </p:txBody>
      </p:sp>
      <p:sp>
        <p:nvSpPr>
          <p:cNvPr id="19" name="18 Multiplicar"/>
          <p:cNvSpPr/>
          <p:nvPr/>
        </p:nvSpPr>
        <p:spPr bwMode="auto">
          <a:xfrm>
            <a:off x="7524750" y="4429126"/>
            <a:ext cx="571500" cy="500063"/>
          </a:xfrm>
          <a:prstGeom prst="mathMultiply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s-ES" sz="2400" baseline="30000">
              <a:solidFill>
                <a:srgbClr val="5B5249"/>
              </a:solidFill>
              <a:latin typeface="Times New Roman"/>
            </a:endParaRPr>
          </a:p>
        </p:txBody>
      </p:sp>
      <p:pic>
        <p:nvPicPr>
          <p:cNvPr id="28708" name="Picture 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6" y="2786063"/>
            <a:ext cx="2714625" cy="239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09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6" y="2786063"/>
            <a:ext cx="2714625" cy="239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10" name="Picture 3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6" y="2786063"/>
            <a:ext cx="2714625" cy="239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11" name="Picture 3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6" y="2786063"/>
            <a:ext cx="2714625" cy="239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12" name="Picture 4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6" y="2786063"/>
            <a:ext cx="2714625" cy="239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07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altLang="en-US" smtClean="0"/>
              <a:t>Algoritmos de Grafos No Dirigidos – </a:t>
            </a:r>
            <a:br>
              <a:rPr lang="es-ES" altLang="en-US" smtClean="0"/>
            </a:br>
            <a:r>
              <a:rPr lang="es-ES" altLang="en-US" smtClean="0"/>
              <a:t>Algoritmo de Kruskal (cont.)</a:t>
            </a:r>
          </a:p>
        </p:txBody>
      </p:sp>
      <p:graphicFrame>
        <p:nvGraphicFramePr>
          <p:cNvPr id="29698" name="4 Marcador de contenido"/>
          <p:cNvGraphicFramePr>
            <a:graphicFrameLocks noGrp="1"/>
          </p:cNvGraphicFramePr>
          <p:nvPr>
            <p:ph idx="1"/>
          </p:nvPr>
        </p:nvGraphicFramePr>
        <p:xfrm>
          <a:off x="4483100" y="2082800"/>
          <a:ext cx="4064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cuación" r:id="rId4" imgW="0" imgH="0" progId="Equation.3">
                  <p:embed/>
                </p:oleObj>
              </mc:Choice>
              <mc:Fallback>
                <p:oleObj name="Ecuación" r:id="rId4" imgW="0" imgH="0" progId="Equation.3">
                  <p:embed/>
                  <p:pic>
                    <p:nvPicPr>
                      <p:cNvPr id="29698" name="4 Marcador de contenido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2082800"/>
                        <a:ext cx="4064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3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90639D8-B594-469C-8158-42F2D13AA261}" type="slidenum">
              <a:rPr kumimoji="0" lang="es-ES" altLang="en-US" sz="2000" baseline="0">
                <a:solidFill>
                  <a:srgbClr val="2A3D7A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kumimoji="0" lang="es-ES" altLang="en-US" sz="2000" baseline="0">
              <a:solidFill>
                <a:srgbClr val="2A3D7A"/>
              </a:solidFill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6381750" y="2643189"/>
          <a:ext cx="3214688" cy="2595565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14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s-ES_tradnl" sz="1800" i="0" dirty="0" smtClean="0"/>
                        <a:t>Costo</a:t>
                      </a:r>
                      <a:endParaRPr lang="es-ES" sz="1800" i="0" dirty="0"/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i="0" dirty="0" smtClean="0"/>
                        <a:t>Aristas</a:t>
                      </a:r>
                      <a:endParaRPr lang="es-ES" sz="1800" i="0" dirty="0"/>
                    </a:p>
                  </a:txBody>
                  <a:tcPr marL="91439" marR="91439" marT="45714" marB="45714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s-ES_tradnl" sz="1800" i="0" dirty="0" smtClean="0">
                          <a:sym typeface="Symbol"/>
                        </a:rPr>
                        <a:t>1</a:t>
                      </a:r>
                      <a:endParaRPr lang="es-ES" sz="1800" i="0" dirty="0"/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i="0" dirty="0" smtClean="0"/>
                        <a:t>(1,3)</a:t>
                      </a:r>
                      <a:endParaRPr lang="es-ES" sz="1800" i="0" dirty="0"/>
                    </a:p>
                  </a:txBody>
                  <a:tcPr marL="91439" marR="91439" marT="45714" marB="45714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s-ES_tradnl" sz="1800" i="0" dirty="0" smtClean="0"/>
                        <a:t>2</a:t>
                      </a:r>
                      <a:endParaRPr lang="es-ES" sz="1800" i="0" dirty="0"/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i="0" dirty="0" smtClean="0"/>
                        <a:t>(4,6)</a:t>
                      </a:r>
                      <a:endParaRPr lang="es-ES" sz="1800" i="0" dirty="0" smtClean="0"/>
                    </a:p>
                  </a:txBody>
                  <a:tcPr marL="91439" marR="91439" marT="45714" marB="45714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i="0" dirty="0" smtClean="0"/>
                        <a:t>3</a:t>
                      </a:r>
                      <a:endParaRPr lang="es-ES" sz="1800" i="0" dirty="0" smtClean="0"/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i="0" dirty="0" smtClean="0"/>
                        <a:t>(2,5)</a:t>
                      </a:r>
                      <a:endParaRPr lang="es-ES" sz="1800" i="0" dirty="0" smtClean="0"/>
                    </a:p>
                  </a:txBody>
                  <a:tcPr marL="91439" marR="91439" marT="45714" marB="45714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s-ES_tradnl" sz="1800" i="0" dirty="0" smtClean="0"/>
                        <a:t>4</a:t>
                      </a:r>
                      <a:endParaRPr lang="es-ES" sz="1800" i="0" dirty="0"/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i="0" dirty="0" smtClean="0"/>
                        <a:t>(3,6)</a:t>
                      </a:r>
                      <a:endParaRPr lang="es-ES" sz="1800" i="0" dirty="0" smtClean="0"/>
                    </a:p>
                  </a:txBody>
                  <a:tcPr marL="91439" marR="91439" marT="45714" marB="45714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i="0" dirty="0" smtClean="0"/>
                        <a:t>5</a:t>
                      </a:r>
                      <a:endParaRPr lang="es-ES" sz="1800" i="0" dirty="0" smtClean="0"/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i="0" dirty="0" smtClean="0"/>
                        <a:t>(1,4)</a:t>
                      </a:r>
                      <a:r>
                        <a:rPr lang="es-ES_tradnl" sz="1800" i="0" baseline="0" dirty="0" smtClean="0"/>
                        <a:t>  – (2,3) – (3,4)</a:t>
                      </a:r>
                      <a:endParaRPr lang="es-ES" sz="1800" i="0" dirty="0" smtClean="0"/>
                    </a:p>
                  </a:txBody>
                  <a:tcPr marL="91439" marR="91439" marT="45714" marB="45714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i="0" dirty="0" smtClean="0"/>
                        <a:t>6</a:t>
                      </a:r>
                      <a:endParaRPr lang="es-ES" sz="1800" i="0" dirty="0" smtClean="0"/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i="0" dirty="0" smtClean="0"/>
                        <a:t>(3,5)</a:t>
                      </a:r>
                      <a:r>
                        <a:rPr lang="es-ES_tradnl" sz="1800" i="0" baseline="0" dirty="0" smtClean="0"/>
                        <a:t>  – (5,6)</a:t>
                      </a:r>
                      <a:endParaRPr lang="es-ES" sz="1800" i="0" dirty="0" smtClean="0"/>
                    </a:p>
                  </a:txBody>
                  <a:tcPr marL="91439" marR="91439" marT="45714" marB="45714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18 Multiplicar"/>
          <p:cNvSpPr/>
          <p:nvPr/>
        </p:nvSpPr>
        <p:spPr bwMode="auto">
          <a:xfrm>
            <a:off x="7524750" y="4429126"/>
            <a:ext cx="571500" cy="500063"/>
          </a:xfrm>
          <a:prstGeom prst="mathMultiply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s-ES" sz="2400" baseline="30000">
              <a:solidFill>
                <a:srgbClr val="5B5249"/>
              </a:solidFill>
              <a:latin typeface="Times New Roman"/>
            </a:endParaRPr>
          </a:p>
        </p:txBody>
      </p:sp>
      <p:pic>
        <p:nvPicPr>
          <p:cNvPr id="2972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6" y="2786063"/>
            <a:ext cx="2714625" cy="239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19 Multiplicar"/>
          <p:cNvSpPr/>
          <p:nvPr/>
        </p:nvSpPr>
        <p:spPr bwMode="auto">
          <a:xfrm>
            <a:off x="8882063" y="4429126"/>
            <a:ext cx="571500" cy="500063"/>
          </a:xfrm>
          <a:prstGeom prst="mathMultiply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s-ES" sz="2400" baseline="30000">
              <a:solidFill>
                <a:srgbClr val="5B5249"/>
              </a:solidFill>
              <a:latin typeface="Times New Roman"/>
            </a:endParaRPr>
          </a:p>
        </p:txBody>
      </p:sp>
      <p:sp>
        <p:nvSpPr>
          <p:cNvPr id="21" name="20 Multiplicar"/>
          <p:cNvSpPr/>
          <p:nvPr/>
        </p:nvSpPr>
        <p:spPr bwMode="auto">
          <a:xfrm>
            <a:off x="7881938" y="4786313"/>
            <a:ext cx="571500" cy="500062"/>
          </a:xfrm>
          <a:prstGeom prst="mathMultiply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s-ES" sz="2400" baseline="30000">
              <a:solidFill>
                <a:srgbClr val="5B5249"/>
              </a:solidFill>
              <a:latin typeface="Times New Roman"/>
            </a:endParaRPr>
          </a:p>
        </p:txBody>
      </p:sp>
      <p:sp>
        <p:nvSpPr>
          <p:cNvPr id="22" name="21 Multiplicar"/>
          <p:cNvSpPr/>
          <p:nvPr/>
        </p:nvSpPr>
        <p:spPr bwMode="auto">
          <a:xfrm>
            <a:off x="8524875" y="4786313"/>
            <a:ext cx="571500" cy="500062"/>
          </a:xfrm>
          <a:prstGeom prst="mathMultiply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s-ES" sz="2400" baseline="30000">
              <a:solidFill>
                <a:srgbClr val="5B5249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38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imagenes de lenguajes de programa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537137"/>
            <a:ext cx="9144000" cy="972825"/>
          </a:xfrm>
        </p:spPr>
        <p:txBody>
          <a:bodyPr>
            <a:normAutofit fontScale="90000"/>
          </a:bodyPr>
          <a:lstStyle/>
          <a:p>
            <a:r>
              <a:rPr lang="es-ES" b="1" u="sng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En que casos ultizamos el algoritmos de kruskal</a:t>
            </a:r>
            <a:endParaRPr lang="es-PE" b="1" u="sng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AutoShape 4" descr="Resultado de imagen para algoritmo de krusk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>
              <a:solidFill>
                <a:prstClr val="black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2806700"/>
            <a:ext cx="4060110" cy="190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n para algoritmo de krusk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77" y="399246"/>
            <a:ext cx="4252174" cy="3116686"/>
          </a:xfrm>
        </p:spPr>
      </p:pic>
      <p:pic>
        <p:nvPicPr>
          <p:cNvPr id="3074" name="Picture 2" descr="Resultado de imagen para imagenes rutas aere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031" y="500330"/>
            <a:ext cx="4609608" cy="279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n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289" y="3753726"/>
            <a:ext cx="4684546" cy="236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19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0" y="0"/>
            <a:ext cx="9994006" cy="7268368"/>
          </a:xfrm>
        </p:spPr>
      </p:pic>
    </p:spTree>
    <p:extLst>
      <p:ext uri="{BB962C8B-B14F-4D97-AF65-F5344CB8AC3E}">
        <p14:creationId xmlns:p14="http://schemas.microsoft.com/office/powerpoint/2010/main" val="280201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3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324</Words>
  <Application>Microsoft Office PowerPoint</Application>
  <PresentationFormat>Panorámica</PresentationFormat>
  <Paragraphs>56</Paragraphs>
  <Slides>8</Slides>
  <Notes>5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Century Gothic</vt:lpstr>
      <vt:lpstr>Symbol</vt:lpstr>
      <vt:lpstr>Times New Roman</vt:lpstr>
      <vt:lpstr>Tema de Office</vt:lpstr>
      <vt:lpstr>Estela de condensación</vt:lpstr>
      <vt:lpstr>1_Tema de Office</vt:lpstr>
      <vt:lpstr>Ecuación</vt:lpstr>
      <vt:lpstr>Algoritmos de Grafos No Dirigidos –  Algoritmo de Kruskal (cont.)</vt:lpstr>
      <vt:lpstr>Algoritmos de Grafos No Dirigidos –  Algoritmo de Kruskal (cont.)</vt:lpstr>
      <vt:lpstr>Algoritmos de Grafos No Dirigidos –  Algoritmo de Kruskal (cont.)</vt:lpstr>
      <vt:lpstr>Algoritmos de Grafos No Dirigidos –  Algoritmo de Kruskal (cont.)</vt:lpstr>
      <vt:lpstr>Algoritmos de Grafos No Dirigidos –  Algoritmo de Kruskal (cont.)</vt:lpstr>
      <vt:lpstr>En que casos ultizamos el algoritmos de kruskal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Grafos No Dirigidos –  Algoritmo de Kruskal (cont.)</dc:title>
  <dc:creator>Usuario de Windows</dc:creator>
  <cp:lastModifiedBy>Windows User</cp:lastModifiedBy>
  <cp:revision>9</cp:revision>
  <dcterms:created xsi:type="dcterms:W3CDTF">2019-06-28T21:00:16Z</dcterms:created>
  <dcterms:modified xsi:type="dcterms:W3CDTF">2019-06-28T22:28:52Z</dcterms:modified>
</cp:coreProperties>
</file>