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60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AC7-8139-4645-B405-587C4A3BFC2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4C75-3061-45B5-887A-B14EA7667963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91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AC7-8139-4645-B405-587C4A3BFC2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4C75-3061-45B5-887A-B14EA76679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5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AC7-8139-4645-B405-587C4A3BFC2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4C75-3061-45B5-887A-B14EA76679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0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AC7-8139-4645-B405-587C4A3BFC2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4C75-3061-45B5-887A-B14EA76679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8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AC7-8139-4645-B405-587C4A3BFC2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4C75-3061-45B5-887A-B14EA7667963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32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AC7-8139-4645-B405-587C4A3BFC2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4C75-3061-45B5-887A-B14EA76679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AC7-8139-4645-B405-587C4A3BFC2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4C75-3061-45B5-887A-B14EA76679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4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AC7-8139-4645-B405-587C4A3BFC2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4C75-3061-45B5-887A-B14EA76679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4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AC7-8139-4645-B405-587C4A3BFC2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4C75-3061-45B5-887A-B14EA76679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1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3DDBAC7-8139-4645-B405-587C4A3BFC2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424C75-3061-45B5-887A-B14EA76679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3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AC7-8139-4645-B405-587C4A3BFC2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4C75-3061-45B5-887A-B14EA76679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6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DDBAC7-8139-4645-B405-587C4A3BFC2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7424C75-3061-45B5-887A-B14EA7667963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65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9354" y="1776843"/>
            <a:ext cx="7377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Conception du projet</a:t>
            </a:r>
            <a:endParaRPr 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9632373" y="3855027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Saida Ben Salah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419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3"/>
          <p:cNvSpPr txBox="1"/>
          <p:nvPr/>
        </p:nvSpPr>
        <p:spPr>
          <a:xfrm>
            <a:off x="976745" y="363681"/>
            <a:ext cx="5139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Use Story : </a:t>
            </a:r>
            <a:endParaRPr lang="en-US" sz="2000" b="1" u="sng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4"/>
          <p:cNvSpPr txBox="1"/>
          <p:nvPr/>
        </p:nvSpPr>
        <p:spPr>
          <a:xfrm>
            <a:off x="608526" y="933996"/>
            <a:ext cx="1086976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objective is to create a platform that </a:t>
            </a:r>
            <a:r>
              <a:rPr lang="en-US" sz="2000" dirty="0"/>
              <a:t>allows </a:t>
            </a:r>
            <a:r>
              <a:rPr lang="en-US" sz="2000" dirty="0" smtClean="0"/>
              <a:t>users </a:t>
            </a:r>
            <a:r>
              <a:rPr lang="en-US" sz="2000" dirty="0"/>
              <a:t>to benefit </a:t>
            </a:r>
            <a:r>
              <a:rPr lang="en-US" sz="2000" dirty="0" smtClean="0"/>
              <a:t>from limited </a:t>
            </a:r>
            <a:r>
              <a:rPr lang="en-US" sz="2000" dirty="0"/>
              <a:t>time discount </a:t>
            </a:r>
            <a:r>
              <a:rPr lang="en-US" sz="2000" dirty="0" smtClean="0"/>
              <a:t>offers.</a:t>
            </a:r>
            <a:r>
              <a:rPr lang="en-US" sz="2000" dirty="0" smtClean="0"/>
              <a:t> In short terms creating a platform that gives the</a:t>
            </a:r>
            <a:r>
              <a:rPr lang="en-US" sz="2000" dirty="0" smtClean="0"/>
              <a:t> opportunity </a:t>
            </a:r>
            <a:r>
              <a:rPr lang="en-US" sz="2000" dirty="0"/>
              <a:t>for providers to offer their </a:t>
            </a:r>
            <a:r>
              <a:rPr lang="en-US" sz="2000" dirty="0" smtClean="0"/>
              <a:t>bids and the chance for clients to benefit </a:t>
            </a:r>
            <a:r>
              <a:rPr lang="en-US" sz="2000" dirty="0"/>
              <a:t>from the best deals</a:t>
            </a:r>
            <a:r>
              <a:rPr lang="en-US" sz="2000" dirty="0" smtClean="0"/>
              <a:t>. (</a:t>
            </a:r>
            <a:r>
              <a:rPr lang="en-US" sz="2000" dirty="0" smtClean="0"/>
              <a:t>The </a:t>
            </a:r>
            <a:r>
              <a:rPr lang="en-US" sz="2000" dirty="0" smtClean="0"/>
              <a:t>actors : </a:t>
            </a:r>
            <a:r>
              <a:rPr lang="en-US" sz="2000" dirty="0" smtClean="0"/>
              <a:t>visitor, user, provider, </a:t>
            </a:r>
            <a:r>
              <a:rPr lang="en-US" sz="2000" dirty="0" smtClean="0"/>
              <a:t>Admin). </a:t>
            </a:r>
            <a:endParaRPr lang="en-US" sz="2000" dirty="0" smtClean="0"/>
          </a:p>
          <a:p>
            <a:r>
              <a:rPr lang="en-US" sz="2000" dirty="0" smtClean="0"/>
              <a:t>The visitor can: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Consult the details of announcements and the comments of the users,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 smtClean="0"/>
              <a:t>user can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</a:t>
            </a:r>
            <a:r>
              <a:rPr lang="en-US" sz="2000" dirty="0" smtClean="0"/>
              <a:t>onsults </a:t>
            </a:r>
            <a:r>
              <a:rPr lang="en-US" sz="2000" dirty="0" smtClean="0"/>
              <a:t>the </a:t>
            </a:r>
            <a:r>
              <a:rPr lang="en-US" sz="2000" dirty="0"/>
              <a:t>announcements </a:t>
            </a:r>
            <a:r>
              <a:rPr lang="en-US" sz="2000" dirty="0" smtClean="0"/>
              <a:t>to </a:t>
            </a:r>
            <a:r>
              <a:rPr lang="en-US" sz="2000" dirty="0" smtClean="0"/>
              <a:t>buy,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Add comments to announcements,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Follow </a:t>
            </a:r>
            <a:r>
              <a:rPr lang="en-US" sz="2000" dirty="0"/>
              <a:t>the progress of his </a:t>
            </a:r>
            <a:r>
              <a:rPr lang="en-US" sz="2000" dirty="0" smtClean="0"/>
              <a:t>order.</a:t>
            </a:r>
            <a:endParaRPr lang="en-US" sz="2000" dirty="0"/>
          </a:p>
          <a:p>
            <a:r>
              <a:rPr lang="en-US" sz="2000" dirty="0" smtClean="0"/>
              <a:t>The provider can :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Create </a:t>
            </a:r>
            <a:r>
              <a:rPr lang="en-US" sz="2000" dirty="0"/>
              <a:t>announcements that contain the </a:t>
            </a:r>
            <a:r>
              <a:rPr lang="en-US" sz="2000" dirty="0" smtClean="0"/>
              <a:t>offers to buy, with the details, price and the validity period,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Manage order (</a:t>
            </a:r>
            <a:r>
              <a:rPr lang="en-US" sz="2000" dirty="0" smtClean="0"/>
              <a:t>Approve or Reject the command of he user)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r>
              <a:rPr lang="en-US" sz="2000" dirty="0" smtClean="0"/>
              <a:t>The administrator can block the </a:t>
            </a:r>
            <a:r>
              <a:rPr lang="en-US" sz="2000" dirty="0"/>
              <a:t>U</a:t>
            </a:r>
            <a:r>
              <a:rPr lang="en-US" sz="2000" dirty="0" smtClean="0"/>
              <a:t>ser and Provider accounts </a:t>
            </a:r>
            <a:r>
              <a:rPr lang="en-US" sz="2000" dirty="0" smtClean="0"/>
              <a:t>and can </a:t>
            </a:r>
            <a:r>
              <a:rPr lang="en-US" sz="2000" dirty="0" smtClean="0"/>
              <a:t>reject </a:t>
            </a:r>
            <a:r>
              <a:rPr lang="en-US" sz="2000" dirty="0" smtClean="0"/>
              <a:t>the announcements created by the </a:t>
            </a:r>
            <a:r>
              <a:rPr lang="en-US" sz="2000" dirty="0" smtClean="0"/>
              <a:t>provider.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511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1338" y="85825"/>
            <a:ext cx="480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Use Case Diagram : </a:t>
            </a:r>
            <a:endParaRPr lang="en-US" b="1" u="sng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1595116" y="149298"/>
            <a:ext cx="302654" cy="850006"/>
            <a:chOff x="2324637" y="1068946"/>
            <a:chExt cx="302654" cy="850006"/>
          </a:xfrm>
        </p:grpSpPr>
        <p:sp>
          <p:nvSpPr>
            <p:cNvPr id="16" name="Oval 15"/>
            <p:cNvSpPr/>
            <p:nvPr/>
          </p:nvSpPr>
          <p:spPr>
            <a:xfrm>
              <a:off x="2382592" y="1068946"/>
              <a:ext cx="244698" cy="19318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6" idx="4"/>
            </p:cNvCxnSpPr>
            <p:nvPr/>
          </p:nvCxnSpPr>
          <p:spPr>
            <a:xfrm flipH="1">
              <a:off x="2498501" y="1262130"/>
              <a:ext cx="6440" cy="386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2382592" y="1648496"/>
              <a:ext cx="122349" cy="2704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498501" y="1648496"/>
              <a:ext cx="128790" cy="2704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498501" y="1378040"/>
              <a:ext cx="128790" cy="2704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2324637" y="1378040"/>
              <a:ext cx="180304" cy="2704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31"/>
          <p:cNvSpPr/>
          <p:nvPr/>
        </p:nvSpPr>
        <p:spPr>
          <a:xfrm>
            <a:off x="7297066" y="4413708"/>
            <a:ext cx="1934015" cy="5635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Manage order </a:t>
            </a:r>
            <a:r>
              <a:rPr lang="fr-FR" sz="1100" b="1" dirty="0">
                <a:solidFill>
                  <a:schemeClr val="tx1"/>
                </a:solidFill>
              </a:rPr>
              <a:t>(Approuve / </a:t>
            </a:r>
            <a:r>
              <a:rPr lang="fr-FR" sz="1100" b="1" dirty="0" err="1">
                <a:solidFill>
                  <a:schemeClr val="tx1"/>
                </a:solidFill>
              </a:rPr>
              <a:t>Reject</a:t>
            </a:r>
            <a:r>
              <a:rPr lang="fr-FR" sz="1100" b="1" dirty="0">
                <a:solidFill>
                  <a:schemeClr val="tx1"/>
                </a:solidFill>
              </a:rPr>
              <a:t>)</a:t>
            </a:r>
            <a:endParaRPr lang="en-US" sz="1100" b="1" dirty="0">
              <a:solidFill>
                <a:schemeClr val="tx1"/>
              </a:solidFill>
            </a:endParaRP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202" idx="1"/>
            <a:endCxn id="69" idx="5"/>
          </p:cNvCxnSpPr>
          <p:nvPr/>
        </p:nvCxnSpPr>
        <p:spPr>
          <a:xfrm flipH="1" flipV="1">
            <a:off x="7248487" y="2556363"/>
            <a:ext cx="2419821" cy="87864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32" idx="6"/>
          </p:cNvCxnSpPr>
          <p:nvPr/>
        </p:nvCxnSpPr>
        <p:spPr>
          <a:xfrm flipH="1" flipV="1">
            <a:off x="9231081" y="4695474"/>
            <a:ext cx="2126402" cy="7282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162308" y="2022161"/>
            <a:ext cx="1663369" cy="6706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Block </a:t>
            </a:r>
            <a:r>
              <a:rPr lang="fr-FR" sz="1100" b="1" dirty="0" smtClean="0">
                <a:solidFill>
                  <a:schemeClr val="tx1"/>
                </a:solidFill>
              </a:rPr>
              <a:t>user </a:t>
            </a:r>
            <a:r>
              <a:rPr lang="fr-FR" sz="1100" b="1" dirty="0" err="1" smtClean="0">
                <a:solidFill>
                  <a:schemeClr val="tx1"/>
                </a:solidFill>
              </a:rPr>
              <a:t>Accounts</a:t>
            </a:r>
            <a:r>
              <a:rPr lang="fr-FR" sz="1100" b="1" dirty="0" smtClean="0">
                <a:solidFill>
                  <a:schemeClr val="tx1"/>
                </a:solidFill>
              </a:rPr>
              <a:t> 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126" idx="6"/>
          </p:cNvCxnSpPr>
          <p:nvPr/>
        </p:nvCxnSpPr>
        <p:spPr>
          <a:xfrm flipV="1">
            <a:off x="10108137" y="645888"/>
            <a:ext cx="1486979" cy="44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578500" y="3293103"/>
            <a:ext cx="10433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&lt;&lt;</a:t>
            </a:r>
            <a:r>
              <a:rPr lang="fr-FR" sz="1000" dirty="0" err="1" smtClean="0"/>
              <a:t>Include</a:t>
            </a:r>
            <a:r>
              <a:rPr lang="fr-FR" sz="1000" dirty="0" smtClean="0"/>
              <a:t>&gt;&gt;</a:t>
            </a:r>
            <a:endParaRPr lang="en-US" sz="10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748580" y="4220525"/>
            <a:ext cx="965515" cy="1283993"/>
            <a:chOff x="975512" y="3253241"/>
            <a:chExt cx="965515" cy="1283993"/>
          </a:xfrm>
        </p:grpSpPr>
        <p:grpSp>
          <p:nvGrpSpPr>
            <p:cNvPr id="14" name="Group 13"/>
            <p:cNvGrpSpPr/>
            <p:nvPr/>
          </p:nvGrpSpPr>
          <p:grpSpPr>
            <a:xfrm>
              <a:off x="1239841" y="3253241"/>
              <a:ext cx="302654" cy="850006"/>
              <a:chOff x="2324637" y="1068946"/>
              <a:chExt cx="302654" cy="850006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382592" y="1068946"/>
                <a:ext cx="244698" cy="19318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>
                <a:stCxn id="4" idx="4"/>
              </p:cNvCxnSpPr>
              <p:nvPr/>
            </p:nvCxnSpPr>
            <p:spPr>
              <a:xfrm flipH="1">
                <a:off x="2498501" y="1262130"/>
                <a:ext cx="6440" cy="3863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2382592" y="1648496"/>
                <a:ext cx="122349" cy="2704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498501" y="1648496"/>
                <a:ext cx="128790" cy="2704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498501" y="1378040"/>
                <a:ext cx="128790" cy="2704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2324637" y="1378040"/>
                <a:ext cx="180304" cy="2704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975512" y="4167902"/>
              <a:ext cx="9655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User</a:t>
              </a:r>
              <a:endParaRPr 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1232630" y="982252"/>
            <a:ext cx="96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Admin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149839" y="4364040"/>
            <a:ext cx="1701079" cy="6131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Place order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5102407" y="5620900"/>
            <a:ext cx="1763352" cy="5528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Command Track 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59325" y="2416887"/>
            <a:ext cx="2108602" cy="6643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 smtClean="0">
                <a:solidFill>
                  <a:schemeClr val="tx1"/>
                </a:solidFill>
              </a:rPr>
              <a:t>Consult</a:t>
            </a:r>
            <a:r>
              <a:rPr lang="fr-FR" sz="1100" b="1" dirty="0" smtClean="0">
                <a:solidFill>
                  <a:schemeClr val="tx1"/>
                </a:solidFill>
              </a:rPr>
              <a:t> </a:t>
            </a:r>
            <a:r>
              <a:rPr lang="fr-FR" sz="1100" b="1" dirty="0" err="1" smtClean="0">
                <a:solidFill>
                  <a:schemeClr val="tx1"/>
                </a:solidFill>
              </a:rPr>
              <a:t>announcements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5102407" y="1985056"/>
            <a:ext cx="2514289" cy="6693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Authentification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126" idx="3"/>
            <a:endCxn id="69" idx="7"/>
          </p:cNvCxnSpPr>
          <p:nvPr/>
        </p:nvCxnSpPr>
        <p:spPr>
          <a:xfrm flipH="1">
            <a:off x="7248487" y="932016"/>
            <a:ext cx="1259731" cy="115106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498178" y="1562540"/>
            <a:ext cx="10433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&lt;&lt;</a:t>
            </a:r>
            <a:r>
              <a:rPr lang="fr-FR" sz="1000" dirty="0" err="1" smtClean="0"/>
              <a:t>Include</a:t>
            </a:r>
            <a:r>
              <a:rPr lang="fr-FR" sz="1000" dirty="0" smtClean="0"/>
              <a:t>&gt;&gt;</a:t>
            </a:r>
            <a:endParaRPr lang="en-US" sz="1000" dirty="0"/>
          </a:p>
        </p:txBody>
      </p:sp>
      <p:cxnSp>
        <p:nvCxnSpPr>
          <p:cNvPr id="73" name="Straight Arrow Connector 72"/>
          <p:cNvCxnSpPr>
            <a:stCxn id="43" idx="0"/>
            <a:endCxn id="69" idx="3"/>
          </p:cNvCxnSpPr>
          <p:nvPr/>
        </p:nvCxnSpPr>
        <p:spPr>
          <a:xfrm flipV="1">
            <a:off x="5000379" y="2556363"/>
            <a:ext cx="470237" cy="180767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2" idx="0"/>
            <a:endCxn id="69" idx="5"/>
          </p:cNvCxnSpPr>
          <p:nvPr/>
        </p:nvCxnSpPr>
        <p:spPr>
          <a:xfrm flipH="1" flipV="1">
            <a:off x="7248487" y="2556363"/>
            <a:ext cx="1015587" cy="185734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700962" y="3892830"/>
            <a:ext cx="10433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&lt;&lt;</a:t>
            </a:r>
            <a:r>
              <a:rPr lang="fr-FR" sz="1000" dirty="0" err="1" smtClean="0"/>
              <a:t>Include</a:t>
            </a:r>
            <a:r>
              <a:rPr lang="fr-FR" sz="1000" dirty="0" smtClean="0"/>
              <a:t>&gt;&gt;</a:t>
            </a:r>
            <a:endParaRPr lang="en-US" sz="1000" dirty="0"/>
          </a:p>
        </p:txBody>
      </p:sp>
      <p:cxnSp>
        <p:nvCxnSpPr>
          <p:cNvPr id="98" name="Straight Arrow Connector 97"/>
          <p:cNvCxnSpPr>
            <a:stCxn id="46" idx="7"/>
            <a:endCxn id="69" idx="4"/>
          </p:cNvCxnSpPr>
          <p:nvPr/>
        </p:nvCxnSpPr>
        <p:spPr>
          <a:xfrm flipH="1" flipV="1">
            <a:off x="6359552" y="2654384"/>
            <a:ext cx="247970" cy="304748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841230" y="3703967"/>
            <a:ext cx="10433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&lt;&lt;</a:t>
            </a:r>
            <a:r>
              <a:rPr lang="fr-FR" sz="1000" dirty="0" err="1" smtClean="0"/>
              <a:t>Include</a:t>
            </a:r>
            <a:r>
              <a:rPr lang="fr-FR" sz="1000" dirty="0" smtClean="0"/>
              <a:t>&gt;&gt;</a:t>
            </a:r>
            <a:endParaRPr lang="en-US" sz="1000" dirty="0"/>
          </a:p>
        </p:txBody>
      </p:sp>
      <p:cxnSp>
        <p:nvCxnSpPr>
          <p:cNvPr id="109" name="Straight Connector 108"/>
          <p:cNvCxnSpPr>
            <a:stCxn id="55" idx="4"/>
            <a:endCxn id="40" idx="3"/>
          </p:cNvCxnSpPr>
          <p:nvPr/>
        </p:nvCxnSpPr>
        <p:spPr>
          <a:xfrm flipH="1">
            <a:off x="1714095" y="3081245"/>
            <a:ext cx="299531" cy="2238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8233715" y="348058"/>
            <a:ext cx="1874422" cy="6841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 smtClean="0">
                <a:solidFill>
                  <a:schemeClr val="tx1"/>
                </a:solidFill>
              </a:rPr>
              <a:t>Reject</a:t>
            </a:r>
            <a:r>
              <a:rPr lang="fr-FR" sz="1100" b="1" dirty="0" smtClean="0">
                <a:solidFill>
                  <a:schemeClr val="tx1"/>
                </a:solidFill>
              </a:rPr>
              <a:t> </a:t>
            </a:r>
            <a:r>
              <a:rPr lang="fr-FR" sz="1100" b="1" dirty="0" err="1" smtClean="0">
                <a:solidFill>
                  <a:schemeClr val="tx1"/>
                </a:solidFill>
              </a:rPr>
              <a:t>Announcements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1" name="Straight Arrow Connector 130"/>
          <p:cNvCxnSpPr>
            <a:stCxn id="29" idx="2"/>
            <a:endCxn id="69" idx="6"/>
          </p:cNvCxnSpPr>
          <p:nvPr/>
        </p:nvCxnSpPr>
        <p:spPr>
          <a:xfrm flipH="1" flipV="1">
            <a:off x="7616696" y="2319720"/>
            <a:ext cx="2545612" cy="3777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8744349" y="2128085"/>
            <a:ext cx="10433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&lt;&lt;</a:t>
            </a:r>
            <a:r>
              <a:rPr lang="fr-FR" sz="1000" dirty="0" err="1" smtClean="0"/>
              <a:t>Include</a:t>
            </a:r>
            <a:r>
              <a:rPr lang="fr-FR" sz="1000" dirty="0" smtClean="0"/>
              <a:t>&gt;&gt;</a:t>
            </a:r>
            <a:endParaRPr lang="en-US" sz="1000" dirty="0"/>
          </a:p>
        </p:txBody>
      </p:sp>
      <p:cxnSp>
        <p:nvCxnSpPr>
          <p:cNvPr id="77" name="Straight Connector 76"/>
          <p:cNvCxnSpPr>
            <a:stCxn id="202" idx="4"/>
          </p:cNvCxnSpPr>
          <p:nvPr/>
        </p:nvCxnSpPr>
        <p:spPr>
          <a:xfrm>
            <a:off x="10367987" y="4006317"/>
            <a:ext cx="989495" cy="1415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46" idx="2"/>
            <a:endCxn id="40" idx="3"/>
          </p:cNvCxnSpPr>
          <p:nvPr/>
        </p:nvCxnSpPr>
        <p:spPr>
          <a:xfrm flipH="1" flipV="1">
            <a:off x="1714095" y="5319852"/>
            <a:ext cx="3388312" cy="577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14"/>
          <p:cNvGrpSpPr/>
          <p:nvPr/>
        </p:nvGrpSpPr>
        <p:grpSpPr>
          <a:xfrm>
            <a:off x="11426899" y="4977240"/>
            <a:ext cx="302654" cy="850006"/>
            <a:chOff x="2324637" y="1068946"/>
            <a:chExt cx="302654" cy="850006"/>
          </a:xfrm>
        </p:grpSpPr>
        <p:sp>
          <p:nvSpPr>
            <p:cNvPr id="54" name="Oval 15"/>
            <p:cNvSpPr/>
            <p:nvPr/>
          </p:nvSpPr>
          <p:spPr>
            <a:xfrm>
              <a:off x="2382592" y="1068946"/>
              <a:ext cx="244698" cy="19318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16"/>
            <p:cNvCxnSpPr>
              <a:stCxn id="54" idx="4"/>
            </p:cNvCxnSpPr>
            <p:nvPr/>
          </p:nvCxnSpPr>
          <p:spPr>
            <a:xfrm flipH="1">
              <a:off x="2498501" y="1262130"/>
              <a:ext cx="6440" cy="386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17"/>
            <p:cNvCxnSpPr/>
            <p:nvPr/>
          </p:nvCxnSpPr>
          <p:spPr>
            <a:xfrm flipH="1">
              <a:off x="2382592" y="1648496"/>
              <a:ext cx="122349" cy="2704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18"/>
            <p:cNvCxnSpPr/>
            <p:nvPr/>
          </p:nvCxnSpPr>
          <p:spPr>
            <a:xfrm>
              <a:off x="2498501" y="1648496"/>
              <a:ext cx="128790" cy="2704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19"/>
            <p:cNvCxnSpPr/>
            <p:nvPr/>
          </p:nvCxnSpPr>
          <p:spPr>
            <a:xfrm>
              <a:off x="2498501" y="1378040"/>
              <a:ext cx="128790" cy="2704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20"/>
            <p:cNvCxnSpPr/>
            <p:nvPr/>
          </p:nvCxnSpPr>
          <p:spPr>
            <a:xfrm flipH="1">
              <a:off x="2324637" y="1378040"/>
              <a:ext cx="180304" cy="2704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40"/>
          <p:cNvSpPr txBox="1"/>
          <p:nvPr/>
        </p:nvSpPr>
        <p:spPr>
          <a:xfrm>
            <a:off x="11010523" y="5913036"/>
            <a:ext cx="115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Provider</a:t>
            </a:r>
            <a:endParaRPr lang="en-US" dirty="0"/>
          </a:p>
        </p:txBody>
      </p:sp>
      <p:grpSp>
        <p:nvGrpSpPr>
          <p:cNvPr id="62" name="Group 50"/>
          <p:cNvGrpSpPr/>
          <p:nvPr/>
        </p:nvGrpSpPr>
        <p:grpSpPr>
          <a:xfrm>
            <a:off x="2265660" y="614194"/>
            <a:ext cx="965515" cy="1283993"/>
            <a:chOff x="975512" y="3253241"/>
            <a:chExt cx="965515" cy="1283993"/>
          </a:xfrm>
        </p:grpSpPr>
        <p:grpSp>
          <p:nvGrpSpPr>
            <p:cNvPr id="63" name="Group 13"/>
            <p:cNvGrpSpPr/>
            <p:nvPr/>
          </p:nvGrpSpPr>
          <p:grpSpPr>
            <a:xfrm>
              <a:off x="1239841" y="3253241"/>
              <a:ext cx="302654" cy="850006"/>
              <a:chOff x="2324637" y="1068946"/>
              <a:chExt cx="302654" cy="850006"/>
            </a:xfrm>
          </p:grpSpPr>
          <p:sp>
            <p:nvSpPr>
              <p:cNvPr id="65" name="Oval 3"/>
              <p:cNvSpPr/>
              <p:nvPr/>
            </p:nvSpPr>
            <p:spPr>
              <a:xfrm>
                <a:off x="2382592" y="1068946"/>
                <a:ext cx="244698" cy="19318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5"/>
              <p:cNvCxnSpPr>
                <a:stCxn id="65" idx="4"/>
              </p:cNvCxnSpPr>
              <p:nvPr/>
            </p:nvCxnSpPr>
            <p:spPr>
              <a:xfrm flipH="1">
                <a:off x="2498501" y="1262130"/>
                <a:ext cx="6440" cy="3863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7"/>
              <p:cNvCxnSpPr/>
              <p:nvPr/>
            </p:nvCxnSpPr>
            <p:spPr>
              <a:xfrm flipH="1">
                <a:off x="2382592" y="1648496"/>
                <a:ext cx="122349" cy="2704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8"/>
              <p:cNvCxnSpPr/>
              <p:nvPr/>
            </p:nvCxnSpPr>
            <p:spPr>
              <a:xfrm>
                <a:off x="2498501" y="1648496"/>
                <a:ext cx="128790" cy="2704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10"/>
              <p:cNvCxnSpPr/>
              <p:nvPr/>
            </p:nvCxnSpPr>
            <p:spPr>
              <a:xfrm>
                <a:off x="2498501" y="1378040"/>
                <a:ext cx="128790" cy="2704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11"/>
              <p:cNvCxnSpPr/>
              <p:nvPr/>
            </p:nvCxnSpPr>
            <p:spPr>
              <a:xfrm flipH="1">
                <a:off x="2324637" y="1378040"/>
                <a:ext cx="180304" cy="2704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39"/>
            <p:cNvSpPr txBox="1"/>
            <p:nvPr/>
          </p:nvSpPr>
          <p:spPr>
            <a:xfrm>
              <a:off x="975512" y="4167902"/>
              <a:ext cx="9655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Visitor</a:t>
              </a:r>
              <a:endParaRPr lang="en-US" dirty="0"/>
            </a:p>
          </p:txBody>
        </p:sp>
      </p:grpSp>
      <p:cxnSp>
        <p:nvCxnSpPr>
          <p:cNvPr id="80" name="Straight Connector 108"/>
          <p:cNvCxnSpPr/>
          <p:nvPr/>
        </p:nvCxnSpPr>
        <p:spPr>
          <a:xfrm flipV="1">
            <a:off x="2553430" y="1836426"/>
            <a:ext cx="226841" cy="6282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127"/>
          <p:cNvCxnSpPr/>
          <p:nvPr/>
        </p:nvCxnSpPr>
        <p:spPr>
          <a:xfrm flipH="1">
            <a:off x="10751751" y="614194"/>
            <a:ext cx="855452" cy="1389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77"/>
          <p:cNvCxnSpPr>
            <a:stCxn id="43" idx="2"/>
            <a:endCxn id="40" idx="3"/>
          </p:cNvCxnSpPr>
          <p:nvPr/>
        </p:nvCxnSpPr>
        <p:spPr>
          <a:xfrm flipH="1">
            <a:off x="1714095" y="4670640"/>
            <a:ext cx="2435744" cy="6492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00"/>
          <p:cNvSpPr txBox="1"/>
          <p:nvPr/>
        </p:nvSpPr>
        <p:spPr>
          <a:xfrm>
            <a:off x="6205100" y="3602150"/>
            <a:ext cx="10433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&lt;&lt;</a:t>
            </a:r>
            <a:r>
              <a:rPr lang="fr-FR" sz="1000" dirty="0" err="1" smtClean="0"/>
              <a:t>Include</a:t>
            </a:r>
            <a:r>
              <a:rPr lang="fr-FR" sz="1000" dirty="0" smtClean="0"/>
              <a:t>&gt;&gt;</a:t>
            </a:r>
            <a:endParaRPr lang="en-US" sz="1000" dirty="0"/>
          </a:p>
        </p:txBody>
      </p:sp>
      <p:sp>
        <p:nvSpPr>
          <p:cNvPr id="202" name="Oval 31"/>
          <p:cNvSpPr/>
          <p:nvPr/>
        </p:nvSpPr>
        <p:spPr>
          <a:xfrm>
            <a:off x="9378492" y="3336989"/>
            <a:ext cx="1978990" cy="6693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Manage </a:t>
            </a:r>
            <a:r>
              <a:rPr lang="fr-FR" sz="1100" b="1" dirty="0" err="1" smtClean="0">
                <a:solidFill>
                  <a:schemeClr val="tx1"/>
                </a:solidFill>
              </a:rPr>
              <a:t>announcements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96" name="Oval 29"/>
          <p:cNvSpPr/>
          <p:nvPr/>
        </p:nvSpPr>
        <p:spPr>
          <a:xfrm>
            <a:off x="3855237" y="690133"/>
            <a:ext cx="1630017" cy="6693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 smtClean="0">
                <a:solidFill>
                  <a:schemeClr val="tx1"/>
                </a:solidFill>
              </a:rPr>
              <a:t>Create</a:t>
            </a:r>
            <a:r>
              <a:rPr lang="fr-FR" sz="1100" b="1" dirty="0" smtClean="0"/>
              <a:t> </a:t>
            </a:r>
            <a:r>
              <a:rPr lang="fr-FR" sz="1100" b="1" dirty="0" err="1" smtClean="0">
                <a:solidFill>
                  <a:schemeClr val="tx1"/>
                </a:solidFill>
              </a:rPr>
              <a:t>account</a:t>
            </a:r>
            <a:r>
              <a:rPr lang="fr-FR" sz="1100" b="1" dirty="0" smtClean="0">
                <a:solidFill>
                  <a:schemeClr val="tx1"/>
                </a:solidFill>
              </a:rPr>
              <a:t> 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307" name="Straight Connector 77"/>
          <p:cNvCxnSpPr>
            <a:stCxn id="296" idx="2"/>
          </p:cNvCxnSpPr>
          <p:nvPr/>
        </p:nvCxnSpPr>
        <p:spPr>
          <a:xfrm flipH="1">
            <a:off x="3067927" y="1024797"/>
            <a:ext cx="787310" cy="315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Oval 42"/>
          <p:cNvSpPr/>
          <p:nvPr/>
        </p:nvSpPr>
        <p:spPr>
          <a:xfrm>
            <a:off x="2813234" y="3336989"/>
            <a:ext cx="1701079" cy="6131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Update Profile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334" name="Straight Connector 77"/>
          <p:cNvCxnSpPr>
            <a:stCxn id="333" idx="3"/>
            <a:endCxn id="40" idx="3"/>
          </p:cNvCxnSpPr>
          <p:nvPr/>
        </p:nvCxnSpPr>
        <p:spPr>
          <a:xfrm flipH="1">
            <a:off x="1714095" y="3860387"/>
            <a:ext cx="1348256" cy="1459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72"/>
          <p:cNvCxnSpPr>
            <a:stCxn id="333" idx="7"/>
            <a:endCxn id="69" idx="2"/>
          </p:cNvCxnSpPr>
          <p:nvPr/>
        </p:nvCxnSpPr>
        <p:spPr>
          <a:xfrm flipV="1">
            <a:off x="4265196" y="2319720"/>
            <a:ext cx="837211" cy="110707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100"/>
          <p:cNvSpPr txBox="1"/>
          <p:nvPr/>
        </p:nvSpPr>
        <p:spPr>
          <a:xfrm>
            <a:off x="4463979" y="2798263"/>
            <a:ext cx="10433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&lt;&lt;</a:t>
            </a:r>
            <a:r>
              <a:rPr lang="fr-FR" sz="1000" dirty="0" err="1" smtClean="0"/>
              <a:t>Include</a:t>
            </a:r>
            <a:r>
              <a:rPr lang="fr-FR" sz="1000" dirty="0" smtClean="0"/>
              <a:t>&gt;&gt;</a:t>
            </a:r>
            <a:endParaRPr lang="en-US" sz="1000" dirty="0"/>
          </a:p>
        </p:txBody>
      </p:sp>
      <p:sp>
        <p:nvSpPr>
          <p:cNvPr id="343" name="Oval 42"/>
          <p:cNvSpPr/>
          <p:nvPr/>
        </p:nvSpPr>
        <p:spPr>
          <a:xfrm>
            <a:off x="9196823" y="4139050"/>
            <a:ext cx="1269381" cy="4556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Update Profile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344" name="Straight Connector 35"/>
          <p:cNvCxnSpPr>
            <a:endCxn id="343" idx="4"/>
          </p:cNvCxnSpPr>
          <p:nvPr/>
        </p:nvCxnSpPr>
        <p:spPr>
          <a:xfrm flipH="1" flipV="1">
            <a:off x="9831514" y="4594681"/>
            <a:ext cx="1525968" cy="826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75"/>
          <p:cNvCxnSpPr>
            <a:stCxn id="343" idx="1"/>
            <a:endCxn id="69" idx="5"/>
          </p:cNvCxnSpPr>
          <p:nvPr/>
        </p:nvCxnSpPr>
        <p:spPr>
          <a:xfrm flipH="1" flipV="1">
            <a:off x="7248487" y="2556363"/>
            <a:ext cx="2134233" cy="164941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TextBox 78"/>
          <p:cNvSpPr txBox="1"/>
          <p:nvPr/>
        </p:nvSpPr>
        <p:spPr>
          <a:xfrm>
            <a:off x="8310273" y="3670286"/>
            <a:ext cx="10433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&lt;&lt;</a:t>
            </a:r>
            <a:r>
              <a:rPr lang="fr-FR" sz="1000" dirty="0" err="1" smtClean="0"/>
              <a:t>Include</a:t>
            </a:r>
            <a:r>
              <a:rPr lang="fr-FR" sz="1000" dirty="0" smtClean="0"/>
              <a:t>&gt;&gt;</a:t>
            </a:r>
            <a:endParaRPr lang="en-US" sz="1000" dirty="0"/>
          </a:p>
        </p:txBody>
      </p:sp>
      <p:sp>
        <p:nvSpPr>
          <p:cNvPr id="354" name="TextBox 78"/>
          <p:cNvSpPr txBox="1"/>
          <p:nvPr/>
        </p:nvSpPr>
        <p:spPr>
          <a:xfrm>
            <a:off x="8569923" y="1529844"/>
            <a:ext cx="10433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&lt;&lt;</a:t>
            </a:r>
            <a:r>
              <a:rPr lang="fr-FR" sz="1000" dirty="0" err="1" smtClean="0"/>
              <a:t>Include</a:t>
            </a:r>
            <a:r>
              <a:rPr lang="fr-FR" sz="1000" dirty="0" smtClean="0"/>
              <a:t>&gt;&gt;</a:t>
            </a:r>
            <a:endParaRPr lang="en-US" sz="1000" dirty="0"/>
          </a:p>
        </p:txBody>
      </p:sp>
      <p:sp>
        <p:nvSpPr>
          <p:cNvPr id="355" name="Oval 42"/>
          <p:cNvSpPr/>
          <p:nvPr/>
        </p:nvSpPr>
        <p:spPr>
          <a:xfrm>
            <a:off x="9325014" y="1112410"/>
            <a:ext cx="1269381" cy="4556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Update Profile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356" name="Straight Arrow Connector 75"/>
          <p:cNvCxnSpPr>
            <a:stCxn id="355" idx="2"/>
            <a:endCxn id="69" idx="6"/>
          </p:cNvCxnSpPr>
          <p:nvPr/>
        </p:nvCxnSpPr>
        <p:spPr>
          <a:xfrm flipH="1">
            <a:off x="7616696" y="1340226"/>
            <a:ext cx="1708318" cy="97949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127"/>
          <p:cNvCxnSpPr>
            <a:endCxn id="355" idx="6"/>
          </p:cNvCxnSpPr>
          <p:nvPr/>
        </p:nvCxnSpPr>
        <p:spPr>
          <a:xfrm flipH="1">
            <a:off x="10594395" y="652541"/>
            <a:ext cx="995773" cy="687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22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97644" y="848493"/>
            <a:ext cx="1829821" cy="1600438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400" dirty="0"/>
              <a:t>+</a:t>
            </a:r>
            <a:r>
              <a:rPr lang="fr-FR" sz="1400" dirty="0" err="1"/>
              <a:t>user_id</a:t>
            </a:r>
            <a:r>
              <a:rPr lang="fr-FR" sz="1400" dirty="0"/>
              <a:t> : String</a:t>
            </a:r>
          </a:p>
          <a:p>
            <a:pPr algn="ctr"/>
            <a:r>
              <a:rPr lang="fr-FR" sz="1400" dirty="0" smtClean="0"/>
              <a:t>+Name </a:t>
            </a:r>
            <a:r>
              <a:rPr lang="fr-FR" sz="1400" dirty="0"/>
              <a:t>: String</a:t>
            </a:r>
          </a:p>
          <a:p>
            <a:pPr algn="ctr"/>
            <a:r>
              <a:rPr lang="fr-FR" sz="1400" dirty="0"/>
              <a:t>+</a:t>
            </a:r>
            <a:r>
              <a:rPr lang="fr-FR" sz="1400" dirty="0" err="1"/>
              <a:t>eMail</a:t>
            </a:r>
            <a:r>
              <a:rPr lang="fr-FR" sz="1400" dirty="0"/>
              <a:t> : String </a:t>
            </a:r>
          </a:p>
          <a:p>
            <a:pPr algn="ctr"/>
            <a:r>
              <a:rPr lang="fr-FR" sz="1400" dirty="0"/>
              <a:t>+</a:t>
            </a:r>
            <a:r>
              <a:rPr lang="fr-FR" sz="1400" dirty="0" err="1"/>
              <a:t>password</a:t>
            </a:r>
            <a:r>
              <a:rPr lang="fr-FR" sz="1400" dirty="0"/>
              <a:t> : </a:t>
            </a:r>
            <a:r>
              <a:rPr lang="fr-FR" sz="1400" dirty="0" smtClean="0"/>
              <a:t>String</a:t>
            </a:r>
          </a:p>
          <a:p>
            <a:pPr algn="ctr"/>
            <a:r>
              <a:rPr lang="fr-FR" sz="1400" dirty="0" smtClean="0"/>
              <a:t>+</a:t>
            </a:r>
            <a:r>
              <a:rPr lang="fr-FR" sz="1400" dirty="0" err="1" smtClean="0"/>
              <a:t>Address</a:t>
            </a:r>
            <a:r>
              <a:rPr lang="fr-FR" sz="1400" dirty="0" smtClean="0"/>
              <a:t> : String</a:t>
            </a:r>
          </a:p>
          <a:p>
            <a:pPr algn="ctr"/>
            <a:r>
              <a:rPr lang="fr-FR" sz="1400" dirty="0" smtClean="0"/>
              <a:t>+ </a:t>
            </a:r>
            <a:r>
              <a:rPr lang="fr-FR" sz="1400" dirty="0" err="1"/>
              <a:t>PhoneNumber</a:t>
            </a:r>
            <a:r>
              <a:rPr lang="fr-FR" sz="1400" dirty="0"/>
              <a:t> : </a:t>
            </a:r>
            <a:r>
              <a:rPr lang="fr-FR" sz="1400" dirty="0" err="1" smtClean="0"/>
              <a:t>Number</a:t>
            </a:r>
            <a:endParaRPr lang="fr-FR" sz="1400" dirty="0"/>
          </a:p>
        </p:txBody>
      </p:sp>
      <p:sp>
        <p:nvSpPr>
          <p:cNvPr id="75" name="Rectangle 74"/>
          <p:cNvSpPr/>
          <p:nvPr/>
        </p:nvSpPr>
        <p:spPr>
          <a:xfrm>
            <a:off x="2990158" y="3964599"/>
            <a:ext cx="1810421" cy="1600438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400" dirty="0"/>
              <a:t>+</a:t>
            </a:r>
            <a:r>
              <a:rPr lang="fr-FR" sz="1400" dirty="0" err="1"/>
              <a:t>user_id</a:t>
            </a:r>
            <a:r>
              <a:rPr lang="fr-FR" sz="1400" dirty="0"/>
              <a:t> : String</a:t>
            </a:r>
          </a:p>
          <a:p>
            <a:pPr algn="ctr"/>
            <a:r>
              <a:rPr lang="fr-FR" sz="1400" dirty="0" smtClean="0"/>
              <a:t>+Name </a:t>
            </a:r>
            <a:r>
              <a:rPr lang="fr-FR" sz="1400" dirty="0"/>
              <a:t>: String</a:t>
            </a:r>
          </a:p>
          <a:p>
            <a:pPr algn="ctr"/>
            <a:r>
              <a:rPr lang="fr-FR" sz="1400" dirty="0"/>
              <a:t>+</a:t>
            </a:r>
            <a:r>
              <a:rPr lang="fr-FR" sz="1400" dirty="0" err="1"/>
              <a:t>eMail</a:t>
            </a:r>
            <a:r>
              <a:rPr lang="fr-FR" sz="1400" dirty="0"/>
              <a:t> : String </a:t>
            </a:r>
          </a:p>
          <a:p>
            <a:pPr algn="ctr"/>
            <a:r>
              <a:rPr lang="fr-FR" sz="1400" dirty="0"/>
              <a:t>+</a:t>
            </a:r>
            <a:r>
              <a:rPr lang="fr-FR" sz="1400" dirty="0" err="1"/>
              <a:t>password</a:t>
            </a:r>
            <a:r>
              <a:rPr lang="fr-FR" sz="1400" dirty="0"/>
              <a:t> : String</a:t>
            </a:r>
          </a:p>
          <a:p>
            <a:pPr algn="ctr"/>
            <a:r>
              <a:rPr lang="fr-FR" sz="1400" dirty="0" smtClean="0"/>
              <a:t>+</a:t>
            </a:r>
            <a:r>
              <a:rPr lang="fr-FR" sz="1400" dirty="0" err="1"/>
              <a:t>Address</a:t>
            </a:r>
            <a:r>
              <a:rPr lang="fr-FR" sz="1400" dirty="0"/>
              <a:t> : String</a:t>
            </a:r>
          </a:p>
          <a:p>
            <a:pPr algn="ctr"/>
            <a:r>
              <a:rPr lang="fr-FR" sz="1400" dirty="0"/>
              <a:t>+ </a:t>
            </a:r>
            <a:r>
              <a:rPr lang="fr-FR" sz="1400" dirty="0" err="1"/>
              <a:t>PhoneNumber</a:t>
            </a:r>
            <a:r>
              <a:rPr lang="fr-FR" sz="1400" dirty="0"/>
              <a:t> : </a:t>
            </a:r>
            <a:r>
              <a:rPr lang="fr-FR" sz="1400" dirty="0" err="1" smtClean="0"/>
              <a:t>Number</a:t>
            </a:r>
            <a:endParaRPr lang="fr-FR" sz="1400" dirty="0"/>
          </a:p>
        </p:txBody>
      </p:sp>
      <p:sp>
        <p:nvSpPr>
          <p:cNvPr id="89" name="Rectangle 88"/>
          <p:cNvSpPr/>
          <p:nvPr/>
        </p:nvSpPr>
        <p:spPr>
          <a:xfrm>
            <a:off x="5598102" y="519221"/>
            <a:ext cx="2119437" cy="1384995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400" dirty="0"/>
              <a:t>+</a:t>
            </a:r>
            <a:r>
              <a:rPr lang="fr-FR" sz="1400" dirty="0" err="1"/>
              <a:t>user_id</a:t>
            </a:r>
            <a:r>
              <a:rPr lang="fr-FR" sz="1400" dirty="0"/>
              <a:t> : String</a:t>
            </a:r>
          </a:p>
          <a:p>
            <a:pPr algn="ctr"/>
            <a:r>
              <a:rPr lang="fr-FR" sz="1400" dirty="0" smtClean="0"/>
              <a:t>+Name </a:t>
            </a:r>
            <a:r>
              <a:rPr lang="fr-FR" sz="1400" dirty="0"/>
              <a:t>: String</a:t>
            </a:r>
          </a:p>
          <a:p>
            <a:pPr algn="ctr"/>
            <a:r>
              <a:rPr lang="fr-FR" sz="1400" dirty="0"/>
              <a:t>+</a:t>
            </a:r>
            <a:r>
              <a:rPr lang="fr-FR" sz="1400" dirty="0" err="1"/>
              <a:t>eMail</a:t>
            </a:r>
            <a:r>
              <a:rPr lang="fr-FR" sz="1400" dirty="0"/>
              <a:t> : String </a:t>
            </a:r>
          </a:p>
          <a:p>
            <a:pPr algn="ctr"/>
            <a:r>
              <a:rPr lang="fr-FR" sz="1400" dirty="0"/>
              <a:t>+</a:t>
            </a:r>
            <a:r>
              <a:rPr lang="fr-FR" sz="1400" dirty="0" err="1"/>
              <a:t>password</a:t>
            </a:r>
            <a:r>
              <a:rPr lang="fr-FR" sz="1400" dirty="0"/>
              <a:t> : String</a:t>
            </a:r>
          </a:p>
          <a:p>
            <a:pPr algn="ctr"/>
            <a:r>
              <a:rPr lang="fr-FR" sz="1400" dirty="0" smtClean="0"/>
              <a:t>+</a:t>
            </a:r>
            <a:r>
              <a:rPr lang="fr-FR" sz="1400" dirty="0" err="1"/>
              <a:t>Address</a:t>
            </a:r>
            <a:r>
              <a:rPr lang="fr-FR" sz="1400" dirty="0"/>
              <a:t> : String</a:t>
            </a:r>
          </a:p>
          <a:p>
            <a:pPr algn="ctr"/>
            <a:r>
              <a:rPr lang="fr-FR" sz="1400" dirty="0"/>
              <a:t>+ </a:t>
            </a:r>
            <a:r>
              <a:rPr lang="fr-FR" sz="1400" dirty="0" err="1"/>
              <a:t>PhoneNumber</a:t>
            </a:r>
            <a:r>
              <a:rPr lang="fr-FR" sz="1400" dirty="0"/>
              <a:t> : </a:t>
            </a:r>
            <a:r>
              <a:rPr lang="fr-FR" sz="1400" dirty="0" err="1" smtClean="0"/>
              <a:t>Number</a:t>
            </a:r>
            <a:endParaRPr lang="fr-FR" sz="1400" dirty="0"/>
          </a:p>
        </p:txBody>
      </p:sp>
      <p:sp>
        <p:nvSpPr>
          <p:cNvPr id="134" name="Rectangle 133"/>
          <p:cNvSpPr/>
          <p:nvPr/>
        </p:nvSpPr>
        <p:spPr>
          <a:xfrm>
            <a:off x="599856" y="2515834"/>
            <a:ext cx="1827610" cy="1359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+</a:t>
            </a:r>
            <a:r>
              <a:rPr lang="fr-FR" sz="1400" dirty="0" err="1">
                <a:solidFill>
                  <a:schemeClr val="tx1"/>
                </a:solidFill>
              </a:rPr>
              <a:t>AddAnnounce</a:t>
            </a:r>
            <a:r>
              <a:rPr lang="fr-FR" sz="1400" dirty="0">
                <a:solidFill>
                  <a:schemeClr val="tx1"/>
                </a:solidFill>
              </a:rPr>
              <a:t>(),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+</a:t>
            </a:r>
            <a:r>
              <a:rPr lang="fr-FR" sz="1400" dirty="0" err="1">
                <a:solidFill>
                  <a:schemeClr val="tx1"/>
                </a:solidFill>
              </a:rPr>
              <a:t>deleteAnnounce</a:t>
            </a:r>
            <a:r>
              <a:rPr lang="fr-FR" sz="1400" dirty="0">
                <a:solidFill>
                  <a:schemeClr val="tx1"/>
                </a:solidFill>
              </a:rPr>
              <a:t>(),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+</a:t>
            </a:r>
            <a:r>
              <a:rPr lang="fr-FR" sz="1400" dirty="0" err="1">
                <a:solidFill>
                  <a:schemeClr val="tx1"/>
                </a:solidFill>
              </a:rPr>
              <a:t>UpdateAnnounce</a:t>
            </a:r>
            <a:r>
              <a:rPr lang="fr-FR" sz="1400" dirty="0" smtClean="0">
                <a:solidFill>
                  <a:schemeClr val="tx1"/>
                </a:solidFill>
              </a:rPr>
              <a:t>(),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+</a:t>
            </a:r>
            <a:r>
              <a:rPr lang="fr-FR" sz="1400" dirty="0" err="1" smtClean="0">
                <a:solidFill>
                  <a:schemeClr val="tx1"/>
                </a:solidFill>
              </a:rPr>
              <a:t>GetAnnounce</a:t>
            </a:r>
            <a:r>
              <a:rPr lang="fr-FR" sz="14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+</a:t>
            </a:r>
            <a:r>
              <a:rPr lang="fr-FR" sz="1400" dirty="0" err="1" smtClean="0">
                <a:solidFill>
                  <a:schemeClr val="tx1"/>
                </a:solidFill>
              </a:rPr>
              <a:t>UpdateProvider</a:t>
            </a:r>
            <a:r>
              <a:rPr lang="fr-FR" sz="1400" dirty="0" smtClean="0">
                <a:solidFill>
                  <a:schemeClr val="tx1"/>
                </a:solidFill>
              </a:rPr>
              <a:t>(),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+</a:t>
            </a:r>
            <a:r>
              <a:rPr lang="fr-FR" sz="1400" dirty="0" err="1" smtClean="0">
                <a:solidFill>
                  <a:schemeClr val="tx1"/>
                </a:solidFill>
              </a:rPr>
              <a:t>GetProvider</a:t>
            </a:r>
            <a:r>
              <a:rPr lang="fr-FR" sz="1400" dirty="0" smtClean="0">
                <a:solidFill>
                  <a:schemeClr val="tx1"/>
                </a:solidFill>
              </a:rPr>
              <a:t>()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981564" y="5598166"/>
            <a:ext cx="1827610" cy="655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+</a:t>
            </a:r>
            <a:r>
              <a:rPr lang="fr-FR" sz="1400" dirty="0" err="1">
                <a:solidFill>
                  <a:schemeClr val="tx1"/>
                </a:solidFill>
              </a:rPr>
              <a:t>UpdateAdmin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smtClean="0">
                <a:solidFill>
                  <a:schemeClr val="tx1"/>
                </a:solidFill>
              </a:rPr>
              <a:t>(),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+</a:t>
            </a:r>
            <a:r>
              <a:rPr lang="fr-FR" sz="1400" dirty="0" err="1" smtClean="0">
                <a:solidFill>
                  <a:schemeClr val="tx1"/>
                </a:solidFill>
              </a:rPr>
              <a:t>deleteUser</a:t>
            </a:r>
            <a:r>
              <a:rPr lang="fr-FR" sz="1400" dirty="0" smtClean="0">
                <a:solidFill>
                  <a:schemeClr val="tx1"/>
                </a:solidFill>
              </a:rPr>
              <a:t>(),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+</a:t>
            </a:r>
            <a:r>
              <a:rPr lang="fr-FR" sz="1400" dirty="0" err="1" smtClean="0">
                <a:solidFill>
                  <a:schemeClr val="tx1"/>
                </a:solidFill>
              </a:rPr>
              <a:t>deleteAnnounce</a:t>
            </a:r>
            <a:r>
              <a:rPr lang="fr-FR" sz="1400" dirty="0" smtClean="0">
                <a:solidFill>
                  <a:schemeClr val="tx1"/>
                </a:solidFill>
              </a:rPr>
              <a:t>()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925789" y="208674"/>
            <a:ext cx="2075389" cy="363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Command </a:t>
            </a:r>
            <a:r>
              <a:rPr lang="fr-FR" sz="1400" b="1" dirty="0" err="1" smtClean="0">
                <a:solidFill>
                  <a:schemeClr val="tx1"/>
                </a:solidFill>
              </a:rPr>
              <a:t>Track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918234" y="598521"/>
            <a:ext cx="2075389" cy="1086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+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smtClean="0">
                <a:solidFill>
                  <a:schemeClr val="tx1"/>
                </a:solidFill>
              </a:rPr>
              <a:t>id: String</a:t>
            </a:r>
            <a:endParaRPr lang="fr-FR" sz="1400" dirty="0" smtClean="0">
              <a:solidFill>
                <a:schemeClr val="tx1"/>
              </a:solidFill>
            </a:endParaRP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+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Status:String</a:t>
            </a:r>
            <a:endParaRPr lang="fr-FR" sz="1400" dirty="0" smtClean="0">
              <a:solidFill>
                <a:schemeClr val="tx1"/>
              </a:solidFill>
            </a:endParaRP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+</a:t>
            </a:r>
            <a:r>
              <a:rPr lang="fr-FR" sz="1400" dirty="0" err="1" smtClean="0">
                <a:solidFill>
                  <a:schemeClr val="tx1"/>
                </a:solidFill>
              </a:rPr>
              <a:t>totalPrice</a:t>
            </a:r>
            <a:r>
              <a:rPr lang="fr-FR" sz="1400" dirty="0" smtClean="0">
                <a:solidFill>
                  <a:schemeClr val="tx1"/>
                </a:solidFill>
              </a:rPr>
              <a:t>: String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+description()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5598101" y="1954702"/>
            <a:ext cx="2127357" cy="19181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+</a:t>
            </a:r>
            <a:r>
              <a:rPr lang="fr-FR" sz="1400" dirty="0" err="1" smtClean="0">
                <a:solidFill>
                  <a:schemeClr val="tx1"/>
                </a:solidFill>
              </a:rPr>
              <a:t>UpdateUser</a:t>
            </a:r>
            <a:r>
              <a:rPr lang="fr-FR" sz="14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+</a:t>
            </a:r>
            <a:r>
              <a:rPr lang="fr-FR" sz="1400" dirty="0" err="1" smtClean="0">
                <a:solidFill>
                  <a:schemeClr val="tx1"/>
                </a:solidFill>
              </a:rPr>
              <a:t>GetUser</a:t>
            </a:r>
            <a:r>
              <a:rPr lang="fr-FR" sz="14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+</a:t>
            </a:r>
            <a:r>
              <a:rPr lang="fr-FR" sz="1400" dirty="0" err="1">
                <a:solidFill>
                  <a:schemeClr val="tx1"/>
                </a:solidFill>
              </a:rPr>
              <a:t>GetAnnounce</a:t>
            </a:r>
            <a:r>
              <a:rPr lang="fr-FR" sz="14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+</a:t>
            </a:r>
            <a:r>
              <a:rPr lang="fr-FR" sz="1400" dirty="0" err="1" smtClean="0">
                <a:solidFill>
                  <a:schemeClr val="tx1"/>
                </a:solidFill>
              </a:rPr>
              <a:t>GetProvider</a:t>
            </a:r>
            <a:r>
              <a:rPr lang="fr-FR" sz="1400" dirty="0" smtClean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41" name="Straight Arrow Connector 10"/>
          <p:cNvCxnSpPr>
            <a:stCxn id="75" idx="3"/>
          </p:cNvCxnSpPr>
          <p:nvPr/>
        </p:nvCxnSpPr>
        <p:spPr>
          <a:xfrm flipV="1">
            <a:off x="4800579" y="3095584"/>
            <a:ext cx="756361" cy="166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504968" y="4720551"/>
            <a:ext cx="5628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reject</a:t>
            </a:r>
            <a:r>
              <a:rPr lang="en-US" sz="1400" dirty="0"/>
              <a:t> </a:t>
            </a:r>
            <a:endParaRPr lang="fr-FR" sz="1400" dirty="0"/>
          </a:p>
        </p:txBody>
      </p:sp>
      <p:cxnSp>
        <p:nvCxnSpPr>
          <p:cNvPr id="144" name="Straight Arrow Connector 10"/>
          <p:cNvCxnSpPr>
            <a:stCxn id="75" idx="3"/>
          </p:cNvCxnSpPr>
          <p:nvPr/>
        </p:nvCxnSpPr>
        <p:spPr>
          <a:xfrm>
            <a:off x="4800579" y="4764818"/>
            <a:ext cx="4594132" cy="226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0"/>
          <p:cNvCxnSpPr>
            <a:stCxn id="15" idx="3"/>
            <a:endCxn id="138" idx="1"/>
          </p:cNvCxnSpPr>
          <p:nvPr/>
        </p:nvCxnSpPr>
        <p:spPr>
          <a:xfrm flipV="1">
            <a:off x="2427465" y="1141972"/>
            <a:ext cx="490769" cy="506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0"/>
          <p:cNvCxnSpPr>
            <a:stCxn id="89" idx="1"/>
          </p:cNvCxnSpPr>
          <p:nvPr/>
        </p:nvCxnSpPr>
        <p:spPr>
          <a:xfrm flipH="1" flipV="1">
            <a:off x="5001178" y="1146143"/>
            <a:ext cx="596924" cy="65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en angle 68"/>
          <p:cNvCxnSpPr/>
          <p:nvPr/>
        </p:nvCxnSpPr>
        <p:spPr>
          <a:xfrm>
            <a:off x="2417517" y="1995995"/>
            <a:ext cx="5543205" cy="26198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84"/>
          <p:cNvSpPr txBox="1"/>
          <p:nvPr/>
        </p:nvSpPr>
        <p:spPr>
          <a:xfrm>
            <a:off x="3252356" y="1930438"/>
            <a:ext cx="1548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 smtClean="0"/>
              <a:t>Add</a:t>
            </a:r>
            <a:r>
              <a:rPr lang="fr-FR" sz="1200" b="1" dirty="0" smtClean="0"/>
              <a:t> / </a:t>
            </a:r>
            <a:r>
              <a:rPr lang="fr-FR" sz="1200" b="1" dirty="0" err="1" smtClean="0"/>
              <a:t>delete</a:t>
            </a:r>
            <a:r>
              <a:rPr lang="fr-FR" sz="1200" b="1" dirty="0" smtClean="0"/>
              <a:t>/Update</a:t>
            </a:r>
            <a:endParaRPr lang="en-US" sz="1200" b="1" dirty="0"/>
          </a:p>
        </p:txBody>
      </p:sp>
      <p:sp>
        <p:nvSpPr>
          <p:cNvPr id="153" name="TextBox 84"/>
          <p:cNvSpPr txBox="1"/>
          <p:nvPr/>
        </p:nvSpPr>
        <p:spPr>
          <a:xfrm>
            <a:off x="4954458" y="852949"/>
            <a:ext cx="719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 smtClean="0"/>
              <a:t>consult</a:t>
            </a:r>
            <a:endParaRPr lang="en-US" sz="1200" b="1" dirty="0"/>
          </a:p>
        </p:txBody>
      </p:sp>
      <p:sp>
        <p:nvSpPr>
          <p:cNvPr id="154" name="TextBox 84"/>
          <p:cNvSpPr txBox="1"/>
          <p:nvPr/>
        </p:nvSpPr>
        <p:spPr>
          <a:xfrm>
            <a:off x="2441702" y="1001904"/>
            <a:ext cx="435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 smtClean="0"/>
              <a:t>edit</a:t>
            </a:r>
            <a:endParaRPr lang="en-US" sz="1200" b="1" dirty="0"/>
          </a:p>
        </p:txBody>
      </p:sp>
      <p:sp>
        <p:nvSpPr>
          <p:cNvPr id="168" name="Rectangle 167"/>
          <p:cNvSpPr/>
          <p:nvPr/>
        </p:nvSpPr>
        <p:spPr>
          <a:xfrm>
            <a:off x="5608493" y="52668"/>
            <a:ext cx="2125943" cy="4288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User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592264" y="347310"/>
            <a:ext cx="1835201" cy="4288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Provider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2991873" y="3457957"/>
            <a:ext cx="1806990" cy="4288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</a:rPr>
              <a:t>Admin</a:t>
            </a:r>
            <a:r>
              <a:rPr lang="fr-FR" sz="1400" b="1" dirty="0" smtClean="0">
                <a:solidFill>
                  <a:schemeClr val="tx1"/>
                </a:solidFill>
              </a:rPr>
              <a:t> 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7982199" y="3750176"/>
            <a:ext cx="2213975" cy="4288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</a:rPr>
              <a:t>Announce</a:t>
            </a:r>
            <a:r>
              <a:rPr lang="fr-FR" sz="1400" b="1" dirty="0" smtClean="0">
                <a:solidFill>
                  <a:schemeClr val="tx1"/>
                </a:solidFill>
              </a:rPr>
              <a:t> 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7960722" y="4153016"/>
            <a:ext cx="2235452" cy="1848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+id: string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+</a:t>
            </a:r>
            <a:r>
              <a:rPr lang="fr-FR" sz="1200" dirty="0" err="1" smtClean="0">
                <a:solidFill>
                  <a:schemeClr val="tx1"/>
                </a:solidFill>
              </a:rPr>
              <a:t>Cathegory</a:t>
            </a:r>
            <a:r>
              <a:rPr lang="fr-FR" sz="1200" dirty="0" smtClean="0">
                <a:solidFill>
                  <a:schemeClr val="tx1"/>
                </a:solidFill>
              </a:rPr>
              <a:t>: string</a:t>
            </a:r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+</a:t>
            </a:r>
            <a:r>
              <a:rPr lang="fr-FR" sz="1200" dirty="0" smtClean="0">
                <a:solidFill>
                  <a:schemeClr val="tx1"/>
                </a:solidFill>
              </a:rPr>
              <a:t>description: string</a:t>
            </a:r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+</a:t>
            </a:r>
            <a:r>
              <a:rPr lang="fr-FR" sz="1200" dirty="0" err="1" smtClean="0">
                <a:solidFill>
                  <a:schemeClr val="tx1"/>
                </a:solidFill>
              </a:rPr>
              <a:t>PictureUrl</a:t>
            </a:r>
            <a:r>
              <a:rPr lang="fr-FR" sz="1200" dirty="0" smtClean="0">
                <a:solidFill>
                  <a:schemeClr val="tx1"/>
                </a:solidFill>
              </a:rPr>
              <a:t> : string</a:t>
            </a:r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+Date of </a:t>
            </a:r>
            <a:r>
              <a:rPr lang="fr-FR" sz="1200" dirty="0" err="1" smtClean="0">
                <a:solidFill>
                  <a:schemeClr val="tx1"/>
                </a:solidFill>
              </a:rPr>
              <a:t>announce</a:t>
            </a:r>
            <a:r>
              <a:rPr lang="fr-FR" sz="1200" dirty="0" smtClean="0">
                <a:solidFill>
                  <a:schemeClr val="tx1"/>
                </a:solidFill>
              </a:rPr>
              <a:t>: string</a:t>
            </a:r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+Vendu: </a:t>
            </a:r>
            <a:r>
              <a:rPr lang="fr-FR" sz="1200" dirty="0" err="1" smtClean="0">
                <a:solidFill>
                  <a:schemeClr val="tx1"/>
                </a:solidFill>
              </a:rPr>
              <a:t>Boolean</a:t>
            </a:r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+</a:t>
            </a:r>
            <a:r>
              <a:rPr lang="fr-FR" sz="1200" dirty="0" smtClean="0">
                <a:solidFill>
                  <a:schemeClr val="tx1"/>
                </a:solidFill>
              </a:rPr>
              <a:t>Prix: </a:t>
            </a:r>
            <a:r>
              <a:rPr lang="fr-FR" sz="1200" dirty="0" err="1" smtClean="0">
                <a:solidFill>
                  <a:schemeClr val="tx1"/>
                </a:solidFill>
              </a:rPr>
              <a:t>Number</a:t>
            </a:r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+Emplacement </a:t>
            </a:r>
            <a:r>
              <a:rPr lang="fr-FR" sz="1200" dirty="0" smtClean="0">
                <a:solidFill>
                  <a:schemeClr val="tx1"/>
                </a:solidFill>
              </a:rPr>
              <a:t>: string</a:t>
            </a:r>
            <a:endParaRPr lang="fr-FR" sz="1200" dirty="0" smtClean="0">
              <a:solidFill>
                <a:schemeClr val="tx1"/>
              </a:solidFill>
            </a:endParaRPr>
          </a:p>
        </p:txBody>
      </p:sp>
      <p:sp>
        <p:nvSpPr>
          <p:cNvPr id="177" name="TextBox 100"/>
          <p:cNvSpPr txBox="1"/>
          <p:nvPr/>
        </p:nvSpPr>
        <p:spPr>
          <a:xfrm>
            <a:off x="9062623" y="3514619"/>
            <a:ext cx="4305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0..N</a:t>
            </a:r>
            <a:endParaRPr lang="en-US" sz="1050" dirty="0"/>
          </a:p>
        </p:txBody>
      </p:sp>
      <p:sp>
        <p:nvSpPr>
          <p:cNvPr id="179" name="TextBox 33"/>
          <p:cNvSpPr txBox="1"/>
          <p:nvPr/>
        </p:nvSpPr>
        <p:spPr>
          <a:xfrm>
            <a:off x="4737751" y="4147115"/>
            <a:ext cx="52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Block</a:t>
            </a:r>
            <a:endParaRPr lang="en-US" sz="1200" b="1" dirty="0"/>
          </a:p>
        </p:txBody>
      </p:sp>
      <p:cxnSp>
        <p:nvCxnSpPr>
          <p:cNvPr id="182" name="Straight Arrow Connector 10"/>
          <p:cNvCxnSpPr>
            <a:stCxn id="89" idx="3"/>
            <a:endCxn id="171" idx="0"/>
          </p:cNvCxnSpPr>
          <p:nvPr/>
        </p:nvCxnSpPr>
        <p:spPr>
          <a:xfrm>
            <a:off x="7717539" y="1211719"/>
            <a:ext cx="1371648" cy="2538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33"/>
          <p:cNvSpPr txBox="1"/>
          <p:nvPr/>
        </p:nvSpPr>
        <p:spPr>
          <a:xfrm>
            <a:off x="8331830" y="2515834"/>
            <a:ext cx="2519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Command</a:t>
            </a:r>
            <a:endParaRPr lang="en-US" sz="1200" b="1" dirty="0"/>
          </a:p>
        </p:txBody>
      </p:sp>
      <p:sp>
        <p:nvSpPr>
          <p:cNvPr id="189" name="TextBox 100"/>
          <p:cNvSpPr txBox="1"/>
          <p:nvPr/>
        </p:nvSpPr>
        <p:spPr>
          <a:xfrm>
            <a:off x="7550743" y="4380246"/>
            <a:ext cx="4305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0..N</a:t>
            </a:r>
            <a:endParaRPr lang="en-US" sz="1050" dirty="0"/>
          </a:p>
        </p:txBody>
      </p:sp>
      <p:sp>
        <p:nvSpPr>
          <p:cNvPr id="200" name="Rectangle 199"/>
          <p:cNvSpPr/>
          <p:nvPr/>
        </p:nvSpPr>
        <p:spPr>
          <a:xfrm>
            <a:off x="2405993" y="1717903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801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2154</TotalTime>
  <Words>403</Words>
  <Application>Microsoft Office PowerPoint</Application>
  <PresentationFormat>Grand écran</PresentationFormat>
  <Paragraphs>99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Rétrospective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TAYARI</dc:creator>
  <cp:lastModifiedBy>Compte Microsoft</cp:lastModifiedBy>
  <cp:revision>180</cp:revision>
  <dcterms:created xsi:type="dcterms:W3CDTF">2021-03-16T20:20:02Z</dcterms:created>
  <dcterms:modified xsi:type="dcterms:W3CDTF">2021-06-17T15:33:34Z</dcterms:modified>
</cp:coreProperties>
</file>