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2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smtClean="0"/>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2BB1972-ABF6-420A-AA77-A0083B25D3CA}" type="datetimeFigureOut">
              <a:rPr lang="fr-FR" smtClean="0"/>
              <a:t>11/06/2021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130905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BB1972-ABF6-420A-AA77-A0083B25D3CA}" type="datetimeFigureOut">
              <a:rPr lang="fr-FR" smtClean="0"/>
              <a:t>11/06/2021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349318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BB1972-ABF6-420A-AA77-A0083B25D3CA}" type="datetimeFigureOut">
              <a:rPr lang="fr-FR" smtClean="0"/>
              <a:t>11/06/2021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2570057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BB1972-ABF6-420A-AA77-A0083B25D3CA}" type="datetimeFigureOut">
              <a:rPr lang="fr-FR" smtClean="0"/>
              <a:t>11/06/2021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4611B8-E505-4195-8948-218D30D4B292}" type="slidenum">
              <a:rPr lang="fr-FR" smtClean="0"/>
              <a:t>‹N°›</a:t>
            </a:fld>
            <a:endParaRPr lang="fr-F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504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BB1972-ABF6-420A-AA77-A0083B25D3CA}" type="datetimeFigureOut">
              <a:rPr lang="fr-FR" smtClean="0"/>
              <a:t>11/06/2021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2456612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B2BB1972-ABF6-420A-AA77-A0083B25D3CA}" type="datetimeFigureOut">
              <a:rPr lang="fr-FR" smtClean="0"/>
              <a:t>11/06/2021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394888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B2BB1972-ABF6-420A-AA77-A0083B25D3CA}" type="datetimeFigureOut">
              <a:rPr lang="fr-FR" smtClean="0"/>
              <a:t>11/06/2021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643352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2BB1972-ABF6-420A-AA77-A0083B25D3CA}" type="datetimeFigureOut">
              <a:rPr lang="fr-FR" smtClean="0"/>
              <a:t>11/06/2021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3217485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smtClean="0"/>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2BB1972-ABF6-420A-AA77-A0083B25D3CA}" type="datetimeFigureOut">
              <a:rPr lang="fr-FR" smtClean="0"/>
              <a:t>11/06/2021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352404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2BB1972-ABF6-420A-AA77-A0083B25D3CA}" type="datetimeFigureOut">
              <a:rPr lang="fr-FR" smtClean="0"/>
              <a:t>11/06/2021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231899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smtClean="0"/>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2BB1972-ABF6-420A-AA77-A0083B25D3CA}" type="datetimeFigureOut">
              <a:rPr lang="fr-FR" smtClean="0"/>
              <a:t>11/06/2021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19963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2BB1972-ABF6-420A-AA77-A0083B25D3CA}" type="datetimeFigureOut">
              <a:rPr lang="fr-FR" smtClean="0"/>
              <a:t>11/06/2021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310498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2BB1972-ABF6-420A-AA77-A0083B25D3CA}" type="datetimeFigureOut">
              <a:rPr lang="fr-FR" smtClean="0"/>
              <a:t>11/06/2021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249381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2BB1972-ABF6-420A-AA77-A0083B25D3CA}" type="datetimeFigureOut">
              <a:rPr lang="fr-FR" smtClean="0"/>
              <a:t>11/06/2021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240853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2BB1972-ABF6-420A-AA77-A0083B25D3CA}" type="datetimeFigureOut">
              <a:rPr lang="fr-FR" smtClean="0"/>
              <a:t>11/06/2021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276741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smtClean="0"/>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BB1972-ABF6-420A-AA77-A0083B25D3CA}" type="datetimeFigureOut">
              <a:rPr lang="fr-FR" smtClean="0"/>
              <a:t>11/06/2021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318661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BB1972-ABF6-420A-AA77-A0083B25D3CA}" type="datetimeFigureOut">
              <a:rPr lang="fr-FR" smtClean="0"/>
              <a:t>11/06/2021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4611B8-E505-4195-8948-218D30D4B292}" type="slidenum">
              <a:rPr lang="fr-FR" smtClean="0"/>
              <a:t>‹N°›</a:t>
            </a:fld>
            <a:endParaRPr lang="fr-FR"/>
          </a:p>
        </p:txBody>
      </p:sp>
    </p:spTree>
    <p:extLst>
      <p:ext uri="{BB962C8B-B14F-4D97-AF65-F5344CB8AC3E}">
        <p14:creationId xmlns:p14="http://schemas.microsoft.com/office/powerpoint/2010/main" val="976748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2BB1972-ABF6-420A-AA77-A0083B25D3CA}" type="datetimeFigureOut">
              <a:rPr lang="fr-FR" smtClean="0"/>
              <a:t>11/06/2021</a:t>
            </a:fld>
            <a:endParaRPr lang="fr-F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54611B8-E505-4195-8948-218D30D4B292}" type="slidenum">
              <a:rPr lang="fr-FR" smtClean="0"/>
              <a:t>‹N°›</a:t>
            </a:fld>
            <a:endParaRPr lang="fr-FR"/>
          </a:p>
        </p:txBody>
      </p:sp>
    </p:spTree>
    <p:extLst>
      <p:ext uri="{BB962C8B-B14F-4D97-AF65-F5344CB8AC3E}">
        <p14:creationId xmlns:p14="http://schemas.microsoft.com/office/powerpoint/2010/main" val="332074100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 id="21474839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b-engines.com/en/article/Spatial+DBMS" TargetMode="External"/><Relationship Id="rId3" Type="http://schemas.openxmlformats.org/officeDocument/2006/relationships/hyperlink" Target="https://db-engines.com/en/system/Microsoft+SQL+Server;PostgreSQL" TargetMode="External"/><Relationship Id="rId7" Type="http://schemas.openxmlformats.org/officeDocument/2006/relationships/hyperlink" Target="https://db-engines.com/en/article/Graph+DBMS" TargetMode="External"/><Relationship Id="rId2" Type="http://schemas.openxmlformats.org/officeDocument/2006/relationships/hyperlink" Target="https://db-engines.com/en/system/MySQL;PostgreSQL" TargetMode="External"/><Relationship Id="rId1" Type="http://schemas.openxmlformats.org/officeDocument/2006/relationships/slideLayout" Target="../slideLayouts/slideLayout2.xml"/><Relationship Id="rId6" Type="http://schemas.openxmlformats.org/officeDocument/2006/relationships/hyperlink" Target="https://db-engines.com/en/article/Document+Stores" TargetMode="External"/><Relationship Id="rId5" Type="http://schemas.openxmlformats.org/officeDocument/2006/relationships/hyperlink" Target="https://db-engines.com/en/article/RDBMS" TargetMode="External"/><Relationship Id="rId4" Type="http://schemas.openxmlformats.org/officeDocument/2006/relationships/hyperlink" Target="https://db-engines.com/en/system/Microsoft+SQL+Server;MySQ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mysql.com/" TargetMode="External"/><Relationship Id="rId7" Type="http://schemas.openxmlformats.org/officeDocument/2006/relationships/hyperlink" Target="https://www.postgresql.org/docs/" TargetMode="External"/><Relationship Id="rId2" Type="http://schemas.openxmlformats.org/officeDocument/2006/relationships/hyperlink" Target="https://www.microsoft.com/en-us/sql-server/" TargetMode="External"/><Relationship Id="rId1" Type="http://schemas.openxmlformats.org/officeDocument/2006/relationships/slideLayout" Target="../slideLayouts/slideLayout2.xml"/><Relationship Id="rId6" Type="http://schemas.openxmlformats.org/officeDocument/2006/relationships/hyperlink" Target="https://dev.mysql.com/doc/" TargetMode="External"/><Relationship Id="rId5" Type="http://schemas.openxmlformats.org/officeDocument/2006/relationships/hyperlink" Target="https://docs.microsoft.com/en-US/sql/sql-server/" TargetMode="External"/><Relationship Id="rId4" Type="http://schemas.openxmlformats.org/officeDocument/2006/relationships/hyperlink" Target="https://www.postgresql.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87389" y="479507"/>
            <a:ext cx="8895806" cy="822959"/>
          </a:xfrm>
        </p:spPr>
        <p:txBody>
          <a:bodyPr>
            <a:normAutofit/>
          </a:bodyPr>
          <a:lstStyle/>
          <a:p>
            <a:r>
              <a:rPr lang="fr-FR" sz="3200" b="1" u="sng" dirty="0">
                <a:solidFill>
                  <a:srgbClr val="FF0000"/>
                </a:solidFill>
              </a:rPr>
              <a:t>SGBD : Système de Gestion Base de Données</a:t>
            </a:r>
            <a:endParaRPr lang="fr-FR" sz="3200" dirty="0">
              <a:solidFill>
                <a:srgbClr val="FF0000"/>
              </a:solidFill>
            </a:endParaRPr>
          </a:p>
        </p:txBody>
      </p:sp>
      <p:pic>
        <p:nvPicPr>
          <p:cNvPr id="1026" name="Picture 2" descr="SGBD relationnels : introduction [SCI6306 Automne 2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569" y="1926492"/>
            <a:ext cx="8550626" cy="426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165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sz="quarter" idx="13"/>
            <p:extLst>
              <p:ext uri="{D42A27DB-BD31-4B8C-83A1-F6EECF244321}">
                <p14:modId xmlns:p14="http://schemas.microsoft.com/office/powerpoint/2010/main" val="3351421198"/>
              </p:ext>
            </p:extLst>
          </p:nvPr>
        </p:nvGraphicFramePr>
        <p:xfrm>
          <a:off x="677337" y="1036320"/>
          <a:ext cx="10307655" cy="4915995"/>
        </p:xfrm>
        <a:graphic>
          <a:graphicData uri="http://schemas.openxmlformats.org/drawingml/2006/table">
            <a:tbl>
              <a:tblPr firstRow="1" bandRow="1">
                <a:tableStyleId>{5C22544A-7EE6-4342-B048-85BDC9FD1C3A}</a:tableStyleId>
              </a:tblPr>
              <a:tblGrid>
                <a:gridCol w="2612551">
                  <a:extLst>
                    <a:ext uri="{9D8B030D-6E8A-4147-A177-3AD203B41FA5}">
                      <a16:colId xmlns:a16="http://schemas.microsoft.com/office/drawing/2014/main" val="2754929025"/>
                    </a:ext>
                  </a:extLst>
                </a:gridCol>
                <a:gridCol w="2612551">
                  <a:extLst>
                    <a:ext uri="{9D8B030D-6E8A-4147-A177-3AD203B41FA5}">
                      <a16:colId xmlns:a16="http://schemas.microsoft.com/office/drawing/2014/main" val="2912272710"/>
                    </a:ext>
                  </a:extLst>
                </a:gridCol>
                <a:gridCol w="2612551">
                  <a:extLst>
                    <a:ext uri="{9D8B030D-6E8A-4147-A177-3AD203B41FA5}">
                      <a16:colId xmlns:a16="http://schemas.microsoft.com/office/drawing/2014/main" val="3078715435"/>
                    </a:ext>
                  </a:extLst>
                </a:gridCol>
                <a:gridCol w="2470002">
                  <a:extLst>
                    <a:ext uri="{9D8B030D-6E8A-4147-A177-3AD203B41FA5}">
                      <a16:colId xmlns:a16="http://schemas.microsoft.com/office/drawing/2014/main" val="2497807964"/>
                    </a:ext>
                  </a:extLst>
                </a:gridCol>
              </a:tblGrid>
              <a:tr h="702285">
                <a:tc>
                  <a:txBody>
                    <a:bodyPr/>
                    <a:lstStyle/>
                    <a:p>
                      <a:pPr fontAlgn="t"/>
                      <a:r>
                        <a:rPr lang="fr-FR" dirty="0">
                          <a:effectLst/>
                        </a:rPr>
                        <a:t>Schéma de données</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extLst>
                  <a:ext uri="{0D108BD9-81ED-4DB2-BD59-A6C34878D82A}">
                    <a16:rowId xmlns:a16="http://schemas.microsoft.com/office/drawing/2014/main" val="3415468550"/>
                  </a:ext>
                </a:extLst>
              </a:tr>
              <a:tr h="702285">
                <a:tc>
                  <a:txBody>
                    <a:bodyPr/>
                    <a:lstStyle/>
                    <a:p>
                      <a:pPr fontAlgn="t"/>
                      <a:r>
                        <a:rPr lang="fr-FR" dirty="0">
                          <a:effectLst/>
                        </a:rPr>
                        <a:t>Dactylographie</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extLst>
                  <a:ext uri="{0D108BD9-81ED-4DB2-BD59-A6C34878D82A}">
                    <a16:rowId xmlns:a16="http://schemas.microsoft.com/office/drawing/2014/main" val="3140895574"/>
                  </a:ext>
                </a:extLst>
              </a:tr>
              <a:tr h="1003264">
                <a:tc>
                  <a:txBody>
                    <a:bodyPr/>
                    <a:lstStyle/>
                    <a:p>
                      <a:pPr fontAlgn="t"/>
                      <a:r>
                        <a:rPr lang="fr-FR">
                          <a:effectLst/>
                        </a:rPr>
                        <a:t>Prise en charge de XML</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dirty="0">
                          <a:effectLst/>
                          <a:latin typeface="Tahoma" panose="020B0604030504040204" pitchFamily="34" charset="0"/>
                        </a:rPr>
                        <a:t>Oui</a:t>
                      </a:r>
                    </a:p>
                  </a:txBody>
                  <a:tcPr marL="74750" marR="74750"/>
                </a:tc>
                <a:extLst>
                  <a:ext uri="{0D108BD9-81ED-4DB2-BD59-A6C34878D82A}">
                    <a16:rowId xmlns:a16="http://schemas.microsoft.com/office/drawing/2014/main" val="73362139"/>
                  </a:ext>
                </a:extLst>
              </a:tr>
              <a:tr h="702285">
                <a:tc>
                  <a:txBody>
                    <a:bodyPr/>
                    <a:lstStyle/>
                    <a:p>
                      <a:pPr fontAlgn="t"/>
                      <a:r>
                        <a:rPr lang="fr-FR">
                          <a:effectLst/>
                        </a:rPr>
                        <a:t>Indices secondaires</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extLst>
                  <a:ext uri="{0D108BD9-81ED-4DB2-BD59-A6C34878D82A}">
                    <a16:rowId xmlns:a16="http://schemas.microsoft.com/office/drawing/2014/main" val="1990576745"/>
                  </a:ext>
                </a:extLst>
              </a:tr>
              <a:tr h="401306">
                <a:tc>
                  <a:txBody>
                    <a:bodyPr/>
                    <a:lstStyle/>
                    <a:p>
                      <a:pPr fontAlgn="t"/>
                      <a:r>
                        <a:rPr lang="fr-FR">
                          <a:effectLst/>
                        </a:rPr>
                        <a:t>SQL</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dirty="0">
                          <a:effectLst/>
                          <a:latin typeface="Tahoma" panose="020B0604030504040204" pitchFamily="34" charset="0"/>
                        </a:rPr>
                        <a:t>Oui</a:t>
                      </a:r>
                    </a:p>
                  </a:txBody>
                  <a:tcPr marL="74750" marR="74750"/>
                </a:tc>
                <a:extLst>
                  <a:ext uri="{0D108BD9-81ED-4DB2-BD59-A6C34878D82A}">
                    <a16:rowId xmlns:a16="http://schemas.microsoft.com/office/drawing/2014/main" val="3828673576"/>
                  </a:ext>
                </a:extLst>
              </a:tr>
              <a:tr h="702285">
                <a:tc>
                  <a:txBody>
                    <a:bodyPr/>
                    <a:lstStyle/>
                    <a:p>
                      <a:pPr fontAlgn="t"/>
                      <a:r>
                        <a:rPr lang="fr-FR" dirty="0">
                          <a:effectLst/>
                        </a:rPr>
                        <a:t>Concepts de cohérence</a:t>
                      </a:r>
                    </a:p>
                  </a:txBody>
                  <a:tcPr marL="74750" marR="74750"/>
                </a:tc>
                <a:tc>
                  <a:txBody>
                    <a:bodyPr/>
                    <a:lstStyle/>
                    <a:p>
                      <a:pPr fontAlgn="t"/>
                      <a:r>
                        <a:rPr lang="fr-FR">
                          <a:effectLst/>
                          <a:latin typeface="Tahoma" panose="020B0604030504040204" pitchFamily="34" charset="0"/>
                        </a:rPr>
                        <a:t>Cohérence immédiate</a:t>
                      </a:r>
                    </a:p>
                  </a:txBody>
                  <a:tcPr marL="74750" marR="74750"/>
                </a:tc>
                <a:tc>
                  <a:txBody>
                    <a:bodyPr/>
                    <a:lstStyle/>
                    <a:p>
                      <a:pPr fontAlgn="t"/>
                      <a:r>
                        <a:rPr lang="fr-FR">
                          <a:effectLst/>
                          <a:latin typeface="Tahoma" panose="020B0604030504040204" pitchFamily="34" charset="0"/>
                        </a:rPr>
                        <a:t>Cohérence immédiate</a:t>
                      </a:r>
                    </a:p>
                  </a:txBody>
                  <a:tcPr marL="74750" marR="74750"/>
                </a:tc>
                <a:tc>
                  <a:txBody>
                    <a:bodyPr/>
                    <a:lstStyle/>
                    <a:p>
                      <a:pPr fontAlgn="t"/>
                      <a:r>
                        <a:rPr lang="fr-FR" dirty="0">
                          <a:effectLst/>
                          <a:latin typeface="Tahoma" panose="020B0604030504040204" pitchFamily="34" charset="0"/>
                        </a:rPr>
                        <a:t>Cohérence immédiate</a:t>
                      </a:r>
                    </a:p>
                  </a:txBody>
                  <a:tcPr marL="74750" marR="74750"/>
                </a:tc>
                <a:extLst>
                  <a:ext uri="{0D108BD9-81ED-4DB2-BD59-A6C34878D82A}">
                    <a16:rowId xmlns:a16="http://schemas.microsoft.com/office/drawing/2014/main" val="3314689568"/>
                  </a:ext>
                </a:extLst>
              </a:tr>
              <a:tr h="702285">
                <a:tc>
                  <a:txBody>
                    <a:bodyPr/>
                    <a:lstStyle/>
                    <a:p>
                      <a:pPr fontAlgn="t"/>
                      <a:r>
                        <a:rPr lang="fr-FR" dirty="0">
                          <a:effectLst/>
                        </a:rPr>
                        <a:t>Clés étrangères</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dirty="0">
                          <a:effectLst/>
                          <a:latin typeface="Tahoma" panose="020B0604030504040204" pitchFamily="34" charset="0"/>
                        </a:rPr>
                        <a:t>Oui</a:t>
                      </a:r>
                    </a:p>
                  </a:txBody>
                  <a:tcPr marL="74750" marR="74750"/>
                </a:tc>
                <a:extLst>
                  <a:ext uri="{0D108BD9-81ED-4DB2-BD59-A6C34878D82A}">
                    <a16:rowId xmlns:a16="http://schemas.microsoft.com/office/drawing/2014/main" val="989773429"/>
                  </a:ext>
                </a:extLst>
              </a:tr>
            </a:tbl>
          </a:graphicData>
        </a:graphic>
      </p:graphicFrame>
    </p:spTree>
    <p:extLst>
      <p:ext uri="{BB962C8B-B14F-4D97-AF65-F5344CB8AC3E}">
        <p14:creationId xmlns:p14="http://schemas.microsoft.com/office/powerpoint/2010/main" val="2160160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sz="quarter" idx="13"/>
            <p:extLst>
              <p:ext uri="{D42A27DB-BD31-4B8C-83A1-F6EECF244321}">
                <p14:modId xmlns:p14="http://schemas.microsoft.com/office/powerpoint/2010/main" val="941065334"/>
              </p:ext>
            </p:extLst>
          </p:nvPr>
        </p:nvGraphicFramePr>
        <p:xfrm>
          <a:off x="677863" y="1158240"/>
          <a:ext cx="10233977" cy="4828033"/>
        </p:xfrm>
        <a:graphic>
          <a:graphicData uri="http://schemas.openxmlformats.org/drawingml/2006/table">
            <a:tbl>
              <a:tblPr firstRow="1" bandRow="1">
                <a:tableStyleId>{5C22544A-7EE6-4342-B048-85BDC9FD1C3A}</a:tableStyleId>
              </a:tblPr>
              <a:tblGrid>
                <a:gridCol w="2149079">
                  <a:extLst>
                    <a:ext uri="{9D8B030D-6E8A-4147-A177-3AD203B41FA5}">
                      <a16:colId xmlns:a16="http://schemas.microsoft.com/office/drawing/2014/main" val="4215409994"/>
                    </a:ext>
                  </a:extLst>
                </a:gridCol>
                <a:gridCol w="2149079">
                  <a:extLst>
                    <a:ext uri="{9D8B030D-6E8A-4147-A177-3AD203B41FA5}">
                      <a16:colId xmlns:a16="http://schemas.microsoft.com/office/drawing/2014/main" val="2018899486"/>
                    </a:ext>
                  </a:extLst>
                </a:gridCol>
                <a:gridCol w="2149079">
                  <a:extLst>
                    <a:ext uri="{9D8B030D-6E8A-4147-A177-3AD203B41FA5}">
                      <a16:colId xmlns:a16="http://schemas.microsoft.com/office/drawing/2014/main" val="1823733472"/>
                    </a:ext>
                  </a:extLst>
                </a:gridCol>
                <a:gridCol w="3786740">
                  <a:extLst>
                    <a:ext uri="{9D8B030D-6E8A-4147-A177-3AD203B41FA5}">
                      <a16:colId xmlns:a16="http://schemas.microsoft.com/office/drawing/2014/main" val="3029945333"/>
                    </a:ext>
                  </a:extLst>
                </a:gridCol>
              </a:tblGrid>
              <a:tr h="778845">
                <a:tc>
                  <a:txBody>
                    <a:bodyPr/>
                    <a:lstStyle/>
                    <a:p>
                      <a:pPr fontAlgn="t"/>
                      <a:r>
                        <a:rPr lang="fr-FR" dirty="0">
                          <a:effectLst/>
                        </a:rPr>
                        <a:t>Concurrence</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dirty="0">
                          <a:effectLst/>
                          <a:latin typeface="Tahoma" panose="020B0604030504040204" pitchFamily="34" charset="0"/>
                        </a:rPr>
                        <a:t>Oui</a:t>
                      </a:r>
                    </a:p>
                  </a:txBody>
                  <a:tcPr marL="74750" marR="74750"/>
                </a:tc>
                <a:extLst>
                  <a:ext uri="{0D108BD9-81ED-4DB2-BD59-A6C34878D82A}">
                    <a16:rowId xmlns:a16="http://schemas.microsoft.com/office/drawing/2014/main" val="2668856111"/>
                  </a:ext>
                </a:extLst>
              </a:tr>
              <a:tr h="778845">
                <a:tc>
                  <a:txBody>
                    <a:bodyPr/>
                    <a:lstStyle/>
                    <a:p>
                      <a:pPr fontAlgn="t"/>
                      <a:r>
                        <a:rPr lang="fr-FR">
                          <a:effectLst/>
                        </a:rPr>
                        <a:t>Durabilité</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dirty="0">
                          <a:effectLst/>
                          <a:latin typeface="Tahoma" panose="020B0604030504040204" pitchFamily="34" charset="0"/>
                        </a:rPr>
                        <a:t>Oui</a:t>
                      </a:r>
                    </a:p>
                  </a:txBody>
                  <a:tcPr marL="74750" marR="74750"/>
                </a:tc>
                <a:extLst>
                  <a:ext uri="{0D108BD9-81ED-4DB2-BD59-A6C34878D82A}">
                    <a16:rowId xmlns:a16="http://schemas.microsoft.com/office/drawing/2014/main" val="942194841"/>
                  </a:ext>
                </a:extLst>
              </a:tr>
              <a:tr h="789393">
                <a:tc>
                  <a:txBody>
                    <a:bodyPr/>
                    <a:lstStyle/>
                    <a:p>
                      <a:pPr fontAlgn="t"/>
                      <a:r>
                        <a:rPr lang="fr-FR">
                          <a:effectLst/>
                        </a:rPr>
                        <a:t>Capacités en mémoire</a:t>
                      </a:r>
                    </a:p>
                  </a:txBody>
                  <a:tcPr marL="74750" marR="74750"/>
                </a:tc>
                <a:tc>
                  <a:txBody>
                    <a:bodyPr/>
                    <a:lstStyle/>
                    <a:p>
                      <a:pPr fontAlgn="t"/>
                      <a:r>
                        <a:rPr lang="fr-FR" dirty="0">
                          <a:effectLst/>
                          <a:latin typeface="Tahoma" panose="020B0604030504040204" pitchFamily="34" charset="0"/>
                        </a:rPr>
                        <a:t>Oui</a:t>
                      </a:r>
                    </a:p>
                  </a:txBody>
                  <a:tcPr marL="74750" marR="74750"/>
                </a:tc>
                <a:tc>
                  <a:txBody>
                    <a:bodyPr/>
                    <a:lstStyle/>
                    <a:p>
                      <a:pPr fontAlgn="t"/>
                      <a:r>
                        <a:rPr lang="fr-FR">
                          <a:effectLst/>
                          <a:latin typeface="Tahoma" panose="020B0604030504040204" pitchFamily="34" charset="0"/>
                        </a:rPr>
                        <a:t>Oui</a:t>
                      </a:r>
                    </a:p>
                  </a:txBody>
                  <a:tcPr marL="74750" marR="74750"/>
                </a:tc>
                <a:tc>
                  <a:txBody>
                    <a:bodyPr/>
                    <a:lstStyle/>
                    <a:p>
                      <a:pPr fontAlgn="t"/>
                      <a:r>
                        <a:rPr lang="fr-FR" dirty="0">
                          <a:effectLst/>
                          <a:latin typeface="Tahoma" panose="020B0604030504040204" pitchFamily="34" charset="0"/>
                        </a:rPr>
                        <a:t>non</a:t>
                      </a:r>
                    </a:p>
                  </a:txBody>
                  <a:tcPr marL="74750" marR="74750"/>
                </a:tc>
                <a:extLst>
                  <a:ext uri="{0D108BD9-81ED-4DB2-BD59-A6C34878D82A}">
                    <a16:rowId xmlns:a16="http://schemas.microsoft.com/office/drawing/2014/main" val="3840722017"/>
                  </a:ext>
                </a:extLst>
              </a:tr>
              <a:tr h="2480950">
                <a:tc>
                  <a:txBody>
                    <a:bodyPr/>
                    <a:lstStyle/>
                    <a:p>
                      <a:pPr fontAlgn="t"/>
                      <a:r>
                        <a:rPr lang="fr-FR" dirty="0">
                          <a:effectLst/>
                        </a:rPr>
                        <a:t>Méthodes de partitionnement</a:t>
                      </a:r>
                    </a:p>
                  </a:txBody>
                  <a:tcPr marL="74750" marR="74750"/>
                </a:tc>
                <a:tc>
                  <a:txBody>
                    <a:bodyPr/>
                    <a:lstStyle/>
                    <a:p>
                      <a:pPr fontAlgn="t"/>
                      <a:r>
                        <a:rPr lang="fr-FR">
                          <a:effectLst/>
                          <a:latin typeface="Tahoma" panose="020B0604030504040204" pitchFamily="34" charset="0"/>
                        </a:rPr>
                        <a:t>les tables peuvent être réparties sur plusieurs fichiers (partitionnement horizontal) ; partitionnement via la fédération</a:t>
                      </a:r>
                    </a:p>
                  </a:txBody>
                  <a:tcPr marL="74750" marR="74750"/>
                </a:tc>
                <a:tc>
                  <a:txBody>
                    <a:bodyPr/>
                    <a:lstStyle/>
                    <a:p>
                      <a:pPr fontAlgn="t"/>
                      <a:r>
                        <a:rPr lang="fr-FR">
                          <a:effectLst/>
                          <a:latin typeface="Tahoma" panose="020B0604030504040204" pitchFamily="34" charset="0"/>
                        </a:rPr>
                        <a:t>partitionnement horizontal, sharding avec MySQL Cluster ou MySQL Fabric</a:t>
                      </a:r>
                    </a:p>
                  </a:txBody>
                  <a:tcPr marL="74750" marR="74750"/>
                </a:tc>
                <a:tc>
                  <a:txBody>
                    <a:bodyPr/>
                    <a:lstStyle/>
                    <a:p>
                      <a:pPr fontAlgn="t"/>
                      <a:r>
                        <a:rPr lang="fr-FR" dirty="0">
                          <a:effectLst/>
                          <a:latin typeface="Tahoma" panose="020B0604030504040204" pitchFamily="34" charset="0"/>
                        </a:rPr>
                        <a:t>partitionnement par plage, liste et (depuis PostgreSQL 11) par hachage</a:t>
                      </a:r>
                    </a:p>
                  </a:txBody>
                  <a:tcPr marL="74750" marR="74750"/>
                </a:tc>
                <a:extLst>
                  <a:ext uri="{0D108BD9-81ED-4DB2-BD59-A6C34878D82A}">
                    <a16:rowId xmlns:a16="http://schemas.microsoft.com/office/drawing/2014/main" val="1406866692"/>
                  </a:ext>
                </a:extLst>
              </a:tr>
            </a:tbl>
          </a:graphicData>
        </a:graphic>
      </p:graphicFrame>
    </p:spTree>
    <p:extLst>
      <p:ext uri="{BB962C8B-B14F-4D97-AF65-F5344CB8AC3E}">
        <p14:creationId xmlns:p14="http://schemas.microsoft.com/office/powerpoint/2010/main" val="3740117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solidFill>
                  <a:schemeClr val="accent1">
                    <a:lumMod val="60000"/>
                    <a:lumOff val="40000"/>
                  </a:schemeClr>
                </a:solidFill>
                <a:latin typeface="Times New Roman" panose="02020603050405020304" pitchFamily="18" charset="0"/>
                <a:cs typeface="Times New Roman" panose="02020603050405020304" pitchFamily="18" charset="0"/>
              </a:rPr>
              <a:t>Conclusion</a:t>
            </a:r>
            <a:endParaRPr lang="fr-FR" sz="4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sz="quarter" idx="13"/>
          </p:nvPr>
        </p:nvSpPr>
        <p:spPr/>
        <p:txBody>
          <a:bodyPr>
            <a:normAutofit fontScale="85000" lnSpcReduction="10000"/>
          </a:bodyPr>
          <a:lstStyle/>
          <a:p>
            <a:pPr fontAlgn="base">
              <a:lnSpc>
                <a:spcPct val="150000"/>
              </a:lnSpc>
            </a:pPr>
            <a:r>
              <a:rPr lang="fr-FR" sz="2400" dirty="0">
                <a:latin typeface="Times New Roman" panose="02020603050405020304" pitchFamily="18" charset="0"/>
                <a:cs typeface="Times New Roman" panose="02020603050405020304" pitchFamily="18" charset="0"/>
              </a:rPr>
              <a:t>Les trois sont presque pareil au niveau de sécurité. Les trois sont conformes à la norme EC2, ce qui signifie que vous êtes généralement sécurisé lorsque vous choisissez l’une ou l’autre.</a:t>
            </a:r>
          </a:p>
          <a:p>
            <a:pPr fontAlgn="base">
              <a:lnSpc>
                <a:spcPct val="150000"/>
              </a:lnSpc>
            </a:pPr>
            <a:r>
              <a:rPr lang="fr-FR" sz="2400" dirty="0">
                <a:latin typeface="Times New Roman" panose="02020603050405020304" pitchFamily="18" charset="0"/>
                <a:cs typeface="Times New Roman" panose="02020603050405020304" pitchFamily="18" charset="0"/>
              </a:rPr>
              <a:t>La raison de choisir un produit de base de données plutôt qu’un autre devrait être basée sur vos applications et sur l’état de votre cycle de développement. Cela dépend des exigences du programmeur pour concevoir son application Web.</a:t>
            </a:r>
          </a:p>
          <a:p>
            <a:pPr marL="0" indent="0" fontAlgn="base">
              <a:buNone/>
            </a:pPr>
            <a:endParaRPr lang="fr-FR" dirty="0"/>
          </a:p>
        </p:txBody>
      </p:sp>
    </p:spTree>
    <p:extLst>
      <p:ext uri="{BB962C8B-B14F-4D97-AF65-F5344CB8AC3E}">
        <p14:creationId xmlns:p14="http://schemas.microsoft.com/office/powerpoint/2010/main" val="13164682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13320"/>
            <a:ext cx="10515600" cy="1325563"/>
          </a:xfrm>
        </p:spPr>
        <p:txBody>
          <a:bodyPr>
            <a:normAutofit/>
          </a:bodyPr>
          <a:lstStyle/>
          <a:p>
            <a:r>
              <a:rPr lang="fr-FR" sz="4000" b="1" dirty="0" smtClean="0">
                <a:solidFill>
                  <a:srgbClr val="0070C0"/>
                </a:solidFill>
                <a:latin typeface="Times New Roman" panose="02020603050405020304" pitchFamily="18" charset="0"/>
                <a:cs typeface="Times New Roman" panose="02020603050405020304" pitchFamily="18" charset="0"/>
              </a:rPr>
              <a:t>Définition</a:t>
            </a:r>
            <a:r>
              <a:rPr lang="fr-FR" sz="4000" b="1" dirty="0" smtClean="0">
                <a:solidFill>
                  <a:srgbClr val="0070C0"/>
                </a:solidFill>
                <a:latin typeface="Times New Roman" panose="02020603050405020304" pitchFamily="18" charset="0"/>
                <a:cs typeface="Times New Roman" panose="02020603050405020304" pitchFamily="18" charset="0"/>
              </a:rPr>
              <a:t>:</a:t>
            </a:r>
            <a:endParaRPr lang="fr-FR" sz="4000" b="1"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sz="quarter" idx="13"/>
          </p:nvPr>
        </p:nvSpPr>
        <p:spPr>
          <a:xfrm>
            <a:off x="913774" y="2379284"/>
            <a:ext cx="10363826" cy="3424107"/>
          </a:xfrm>
        </p:spPr>
        <p:txBody>
          <a:bodyPr>
            <a:normAutofit fontScale="70000" lnSpcReduction="20000"/>
          </a:bodyPr>
          <a:lstStyle/>
          <a:p>
            <a:pPr>
              <a:lnSpc>
                <a:spcPct val="150000"/>
              </a:lnSpc>
            </a:pPr>
            <a:r>
              <a:rPr lang="fr-FR" sz="2900" b="1" dirty="0">
                <a:solidFill>
                  <a:schemeClr val="tx1">
                    <a:lumMod val="95000"/>
                    <a:lumOff val="5000"/>
                  </a:schemeClr>
                </a:solidFill>
                <a:latin typeface="Times New Roman" panose="02020603050405020304" pitchFamily="18" charset="0"/>
                <a:cs typeface="Times New Roman" panose="02020603050405020304" pitchFamily="18" charset="0"/>
              </a:rPr>
              <a:t>U</a:t>
            </a:r>
            <a:r>
              <a:rPr lang="fr-FR" sz="2900" dirty="0">
                <a:solidFill>
                  <a:schemeClr val="tx1">
                    <a:lumMod val="95000"/>
                    <a:lumOff val="5000"/>
                  </a:schemeClr>
                </a:solidFill>
                <a:latin typeface="Times New Roman" panose="02020603050405020304" pitchFamily="18" charset="0"/>
                <a:cs typeface="Times New Roman" panose="02020603050405020304" pitchFamily="18" charset="0"/>
              </a:rPr>
              <a:t>n système </a:t>
            </a:r>
            <a:r>
              <a:rPr lang="fr-FR" sz="2900" dirty="0">
                <a:latin typeface="Times New Roman" panose="02020603050405020304" pitchFamily="18" charset="0"/>
                <a:cs typeface="Times New Roman" panose="02020603050405020304" pitchFamily="18" charset="0"/>
              </a:rPr>
              <a:t>de gestion de base de données (</a:t>
            </a:r>
            <a:r>
              <a:rPr lang="fr-FR" sz="2900" dirty="0">
                <a:solidFill>
                  <a:srgbClr val="FF0000"/>
                </a:solidFill>
                <a:latin typeface="Times New Roman" panose="02020603050405020304" pitchFamily="18" charset="0"/>
                <a:cs typeface="Times New Roman" panose="02020603050405020304" pitchFamily="18" charset="0"/>
              </a:rPr>
              <a:t>SGBD</a:t>
            </a:r>
            <a:r>
              <a:rPr lang="fr-FR" sz="2900" dirty="0">
                <a:latin typeface="Times New Roman" panose="02020603050405020304" pitchFamily="18" charset="0"/>
                <a:cs typeface="Times New Roman" panose="02020603050405020304" pitchFamily="18" charset="0"/>
              </a:rPr>
              <a:t>) est un logiciel système permettant de créer et de gérer des bases de données</a:t>
            </a:r>
            <a:r>
              <a:rPr lang="fr-FR" sz="2900" dirty="0" smtClean="0">
                <a:latin typeface="Times New Roman" panose="02020603050405020304" pitchFamily="18" charset="0"/>
                <a:cs typeface="Times New Roman" panose="02020603050405020304" pitchFamily="18" charset="0"/>
              </a:rPr>
              <a:t>.</a:t>
            </a:r>
          </a:p>
          <a:p>
            <a:pPr>
              <a:lnSpc>
                <a:spcPct val="150000"/>
              </a:lnSpc>
            </a:pPr>
            <a:r>
              <a:rPr lang="fr-FR" sz="2900" dirty="0" smtClean="0">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Un </a:t>
            </a:r>
            <a:r>
              <a:rPr lang="fr-FR" sz="2900" dirty="0">
                <a:solidFill>
                  <a:srgbClr val="FF0000"/>
                </a:solidFill>
                <a:latin typeface="Times New Roman" panose="02020603050405020304" pitchFamily="18" charset="0"/>
                <a:cs typeface="Times New Roman" panose="02020603050405020304" pitchFamily="18" charset="0"/>
              </a:rPr>
              <a:t>SGBD</a:t>
            </a:r>
            <a:r>
              <a:rPr lang="fr-FR" sz="2900" dirty="0">
                <a:latin typeface="Times New Roman" panose="02020603050405020304" pitchFamily="18" charset="0"/>
                <a:cs typeface="Times New Roman" panose="02020603050405020304" pitchFamily="18" charset="0"/>
              </a:rPr>
              <a:t> permet aux utilisateurs de </a:t>
            </a:r>
            <a:r>
              <a:rPr lang="fr-FR" sz="2900" u="sng" dirty="0">
                <a:solidFill>
                  <a:srgbClr val="00B050"/>
                </a:solidFill>
                <a:latin typeface="Times New Roman" panose="02020603050405020304" pitchFamily="18" charset="0"/>
                <a:cs typeface="Times New Roman" panose="02020603050405020304" pitchFamily="18" charset="0"/>
              </a:rPr>
              <a:t>créer</a:t>
            </a:r>
            <a:r>
              <a:rPr lang="fr-FR" sz="2900" dirty="0">
                <a:latin typeface="Times New Roman" panose="02020603050405020304" pitchFamily="18" charset="0"/>
                <a:cs typeface="Times New Roman" panose="02020603050405020304" pitchFamily="18" charset="0"/>
              </a:rPr>
              <a:t>, </a:t>
            </a:r>
            <a:r>
              <a:rPr lang="fr-FR" sz="2900" u="sng" dirty="0">
                <a:solidFill>
                  <a:srgbClr val="00B050"/>
                </a:solidFill>
                <a:latin typeface="Times New Roman" panose="02020603050405020304" pitchFamily="18" charset="0"/>
                <a:cs typeface="Times New Roman" panose="02020603050405020304" pitchFamily="18" charset="0"/>
              </a:rPr>
              <a:t>afficher</a:t>
            </a:r>
            <a:r>
              <a:rPr lang="fr-FR" sz="2900" dirty="0">
                <a:latin typeface="Times New Roman" panose="02020603050405020304" pitchFamily="18" charset="0"/>
                <a:cs typeface="Times New Roman" panose="02020603050405020304" pitchFamily="18" charset="0"/>
              </a:rPr>
              <a:t>, </a:t>
            </a:r>
            <a:r>
              <a:rPr lang="fr-FR" sz="2900" u="sng" dirty="0">
                <a:solidFill>
                  <a:srgbClr val="00B050"/>
                </a:solidFill>
                <a:latin typeface="Times New Roman" panose="02020603050405020304" pitchFamily="18" charset="0"/>
                <a:cs typeface="Times New Roman" panose="02020603050405020304" pitchFamily="18" charset="0"/>
              </a:rPr>
              <a:t>mettre à jour</a:t>
            </a:r>
            <a:r>
              <a:rPr lang="fr-FR" sz="2900" dirty="0">
                <a:solidFill>
                  <a:srgbClr val="00B050"/>
                </a:solidFill>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et </a:t>
            </a:r>
            <a:r>
              <a:rPr lang="fr-FR" sz="2900" u="sng" dirty="0">
                <a:solidFill>
                  <a:srgbClr val="00B050"/>
                </a:solidFill>
                <a:latin typeface="Times New Roman" panose="02020603050405020304" pitchFamily="18" charset="0"/>
                <a:cs typeface="Times New Roman" panose="02020603050405020304" pitchFamily="18" charset="0"/>
              </a:rPr>
              <a:t>supprimer</a:t>
            </a:r>
            <a:r>
              <a:rPr lang="fr-FR" sz="2900" dirty="0">
                <a:latin typeface="Times New Roman" panose="02020603050405020304" pitchFamily="18" charset="0"/>
                <a:cs typeface="Times New Roman" panose="02020603050405020304" pitchFamily="18" charset="0"/>
              </a:rPr>
              <a:t> des données dans une base de données</a:t>
            </a:r>
            <a:r>
              <a:rPr lang="fr-FR" sz="2900" dirty="0" smtClean="0">
                <a:latin typeface="Times New Roman" panose="02020603050405020304" pitchFamily="18" charset="0"/>
                <a:cs typeface="Times New Roman" panose="02020603050405020304" pitchFamily="18" charset="0"/>
              </a:rPr>
              <a:t>.</a:t>
            </a:r>
          </a:p>
          <a:p>
            <a:pPr>
              <a:lnSpc>
                <a:spcPct val="150000"/>
              </a:lnSpc>
            </a:pPr>
            <a:r>
              <a:rPr lang="fr-FR" sz="2900" dirty="0" smtClean="0">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Le </a:t>
            </a:r>
            <a:r>
              <a:rPr lang="fr-FR" sz="2900" dirty="0">
                <a:solidFill>
                  <a:srgbClr val="FF0000"/>
                </a:solidFill>
                <a:latin typeface="Times New Roman" panose="02020603050405020304" pitchFamily="18" charset="0"/>
                <a:cs typeface="Times New Roman" panose="02020603050405020304" pitchFamily="18" charset="0"/>
              </a:rPr>
              <a:t>SGBD</a:t>
            </a:r>
            <a:r>
              <a:rPr lang="fr-FR" sz="2900" dirty="0">
                <a:latin typeface="Times New Roman" panose="02020603050405020304" pitchFamily="18" charset="0"/>
                <a:cs typeface="Times New Roman" panose="02020603050405020304" pitchFamily="18" charset="0"/>
              </a:rPr>
              <a:t> sert essentiellement d’interface entre une base de données et l’utilisateur, garantissant ainsi que les données sont organisées de manière cohérente et restent facilement accessibles.</a:t>
            </a:r>
          </a:p>
          <a:p>
            <a:endParaRPr lang="fr-FR" dirty="0"/>
          </a:p>
        </p:txBody>
      </p:sp>
    </p:spTree>
    <p:extLst>
      <p:ext uri="{BB962C8B-B14F-4D97-AF65-F5344CB8AC3E}">
        <p14:creationId xmlns:p14="http://schemas.microsoft.com/office/powerpoint/2010/main" val="123423209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26274"/>
            <a:ext cx="8596668" cy="1320800"/>
          </a:xfrm>
        </p:spPr>
        <p:txBody>
          <a:bodyPr>
            <a:normAutofit/>
          </a:bodyPr>
          <a:lstStyle/>
          <a:p>
            <a:r>
              <a:rPr lang="fr-FR" sz="4000" b="1" dirty="0">
                <a:solidFill>
                  <a:schemeClr val="accent1">
                    <a:lumMod val="75000"/>
                  </a:schemeClr>
                </a:solidFill>
                <a:latin typeface="Times New Roman" panose="02020603050405020304" pitchFamily="18" charset="0"/>
                <a:cs typeface="Times New Roman" panose="02020603050405020304" pitchFamily="18" charset="0"/>
              </a:rPr>
              <a:t>Avantages &amp; </a:t>
            </a:r>
            <a:r>
              <a:rPr lang="fr-FR" sz="4000" b="1" dirty="0">
                <a:solidFill>
                  <a:schemeClr val="accent1">
                    <a:lumMod val="75000"/>
                  </a:schemeClr>
                </a:solidFill>
                <a:latin typeface="Times New Roman" panose="02020603050405020304" pitchFamily="18" charset="0"/>
                <a:cs typeface="Times New Roman" panose="02020603050405020304" pitchFamily="18" charset="0"/>
              </a:rPr>
              <a:t>Inconvénients</a:t>
            </a:r>
            <a:r>
              <a:rPr lang="fr-FR" sz="4000" dirty="0" smtClean="0">
                <a:solidFill>
                  <a:srgbClr val="FF0000"/>
                </a:solidFill>
                <a:latin typeface="Times New Roman" panose="02020603050405020304" pitchFamily="18" charset="0"/>
                <a:cs typeface="Times New Roman" panose="02020603050405020304" pitchFamily="18" charset="0"/>
              </a:rPr>
              <a:t>:</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sz="quarter" idx="13"/>
          </p:nvPr>
        </p:nvSpPr>
        <p:spPr>
          <a:xfrm>
            <a:off x="677333" y="1332411"/>
            <a:ext cx="9093684" cy="4767943"/>
          </a:xfrm>
        </p:spPr>
        <p:txBody>
          <a:bodyPr>
            <a:noAutofit/>
          </a:bodyPr>
          <a:lstStyle/>
          <a:p>
            <a:pPr marL="0" lvl="0" indent="0" fontAlgn="base">
              <a:lnSpc>
                <a:spcPct val="140000"/>
              </a:lnSpc>
              <a:buNone/>
            </a:pPr>
            <a:r>
              <a:rPr lang="fr-FR" b="1" u="sng" dirty="0" smtClean="0">
                <a:solidFill>
                  <a:schemeClr val="accent1">
                    <a:lumMod val="60000"/>
                    <a:lumOff val="40000"/>
                  </a:schemeClr>
                </a:solidFill>
                <a:latin typeface="Times New Roman" panose="02020603050405020304" pitchFamily="18" charset="0"/>
                <a:cs typeface="Times New Roman" panose="02020603050405020304" pitchFamily="18" charset="0"/>
              </a:rPr>
              <a:t>Avantages:</a:t>
            </a:r>
            <a:endParaRPr lang="fr-FR" b="1"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fontAlgn="base">
              <a:lnSpc>
                <a:spcPct val="140000"/>
              </a:lnSpc>
            </a:pPr>
            <a:r>
              <a:rPr lang="fr-FR" dirty="0">
                <a:latin typeface="Times New Roman" panose="02020603050405020304" pitchFamily="18" charset="0"/>
                <a:cs typeface="Times New Roman" panose="02020603050405020304" pitchFamily="18" charset="0"/>
              </a:rPr>
              <a:t>Amélioration du partage de données.</a:t>
            </a:r>
          </a:p>
          <a:p>
            <a:pPr lvl="0" fontAlgn="base">
              <a:lnSpc>
                <a:spcPct val="140000"/>
              </a:lnSpc>
            </a:pPr>
            <a:r>
              <a:rPr lang="fr-FR" dirty="0">
                <a:latin typeface="Times New Roman" panose="02020603050405020304" pitchFamily="18" charset="0"/>
                <a:cs typeface="Times New Roman" panose="02020603050405020304" pitchFamily="18" charset="0"/>
              </a:rPr>
              <a:t>Amélioration de la sécurité des données.</a:t>
            </a:r>
          </a:p>
          <a:p>
            <a:pPr lvl="0" fontAlgn="base">
              <a:lnSpc>
                <a:spcPct val="140000"/>
              </a:lnSpc>
            </a:pPr>
            <a:r>
              <a:rPr lang="fr-FR" dirty="0">
                <a:latin typeface="Times New Roman" panose="02020603050405020304" pitchFamily="18" charset="0"/>
                <a:cs typeface="Times New Roman" panose="02020603050405020304" pitchFamily="18" charset="0"/>
              </a:rPr>
              <a:t>Meilleure intégration des données.</a:t>
            </a:r>
          </a:p>
          <a:p>
            <a:pPr lvl="0" fontAlgn="base">
              <a:lnSpc>
                <a:spcPct val="140000"/>
              </a:lnSpc>
            </a:pPr>
            <a:r>
              <a:rPr lang="fr-FR" dirty="0">
                <a:latin typeface="Times New Roman" panose="02020603050405020304" pitchFamily="18" charset="0"/>
                <a:cs typeface="Times New Roman" panose="02020603050405020304" pitchFamily="18" charset="0"/>
              </a:rPr>
              <a:t>Incohérence des données minimisée.</a:t>
            </a:r>
          </a:p>
          <a:p>
            <a:pPr marL="0" indent="0" fontAlgn="base">
              <a:lnSpc>
                <a:spcPct val="140000"/>
              </a:lnSpc>
              <a:buNone/>
            </a:pPr>
            <a:r>
              <a:rPr lang="fr-FR" b="1" u="sng" dirty="0">
                <a:solidFill>
                  <a:schemeClr val="accent1">
                    <a:lumMod val="60000"/>
                    <a:lumOff val="40000"/>
                  </a:schemeClr>
                </a:solidFill>
                <a:latin typeface="Times New Roman" panose="02020603050405020304" pitchFamily="18" charset="0"/>
                <a:cs typeface="Times New Roman" panose="02020603050405020304" pitchFamily="18" charset="0"/>
              </a:rPr>
              <a:t>Inconvénients :</a:t>
            </a:r>
          </a:p>
          <a:p>
            <a:pPr>
              <a:lnSpc>
                <a:spcPct val="140000"/>
              </a:lnSpc>
            </a:pPr>
            <a:r>
              <a:rPr lang="fr-FR" dirty="0">
                <a:latin typeface="Times New Roman" panose="02020603050405020304" pitchFamily="18" charset="0"/>
                <a:cs typeface="Times New Roman" panose="02020603050405020304" pitchFamily="18" charset="0"/>
              </a:rPr>
              <a:t>Le coût des logiciels d’un SGBD est assez élevé, ce qui augmente le budget de votre organisation.</a:t>
            </a:r>
          </a:p>
          <a:p>
            <a:pPr lvl="0" fontAlgn="base">
              <a:lnSpc>
                <a:spcPct val="140000"/>
              </a:lnSpc>
            </a:pPr>
            <a:r>
              <a:rPr lang="fr-FR" dirty="0">
                <a:latin typeface="Times New Roman" panose="02020603050405020304" pitchFamily="18" charset="0"/>
                <a:cs typeface="Times New Roman" panose="02020603050405020304" pitchFamily="18" charset="0"/>
              </a:rPr>
              <a:t>La plupart des SGBD sont souvent des systèmes complexes. Il est donc nécessaire de former les utilisateurs à l’utilisation du SGBD.</a:t>
            </a:r>
          </a:p>
          <a:p>
            <a:pPr lvl="0" fontAlgn="base">
              <a:lnSpc>
                <a:spcPct val="140000"/>
              </a:lnSpc>
            </a:pPr>
            <a:r>
              <a:rPr lang="fr-FR" dirty="0">
                <a:latin typeface="Times New Roman" panose="02020603050405020304" pitchFamily="18" charset="0"/>
                <a:cs typeface="Times New Roman" panose="02020603050405020304" pitchFamily="18" charset="0"/>
              </a:rPr>
              <a:t>Le SGBD ne peut pas effectuer de calculs sophistiqués</a:t>
            </a:r>
          </a:p>
          <a:p>
            <a:pPr lvl="0" fontAlgn="base"/>
            <a:endParaRPr lang="fr-FR" sz="1400" dirty="0">
              <a:latin typeface="Times New Roman" panose="02020603050405020304" pitchFamily="18" charset="0"/>
              <a:cs typeface="Times New Roman" panose="02020603050405020304" pitchFamily="18" charset="0"/>
            </a:endParaRPr>
          </a:p>
          <a:p>
            <a:pPr lvl="0" fontAlgn="base"/>
            <a:endParaRPr lang="fr-F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762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solidFill>
                  <a:schemeClr val="accent1">
                    <a:lumMod val="75000"/>
                  </a:schemeClr>
                </a:solidFill>
                <a:latin typeface="Times New Roman" panose="02020603050405020304" pitchFamily="18" charset="0"/>
                <a:cs typeface="Times New Roman" panose="02020603050405020304" pitchFamily="18" charset="0"/>
              </a:rPr>
              <a:t>Les exemples de SGBD</a:t>
            </a:r>
            <a:r>
              <a:rPr lang="fr-FR" sz="4000" b="1" dirty="0" smtClean="0">
                <a:solidFill>
                  <a:schemeClr val="accent1">
                    <a:lumMod val="75000"/>
                  </a:schemeClr>
                </a:solidFill>
              </a:rPr>
              <a:t>:</a:t>
            </a:r>
            <a:endParaRPr lang="fr-FR" sz="4000" b="1" dirty="0">
              <a:solidFill>
                <a:schemeClr val="accent1">
                  <a:lumMod val="75000"/>
                </a:schemeClr>
              </a:solidFill>
            </a:endParaRPr>
          </a:p>
        </p:txBody>
      </p:sp>
      <p:sp>
        <p:nvSpPr>
          <p:cNvPr id="3" name="Espace réservé du contenu 2"/>
          <p:cNvSpPr>
            <a:spLocks noGrp="1"/>
          </p:cNvSpPr>
          <p:nvPr>
            <p:ph sz="quarter" idx="13"/>
          </p:nvPr>
        </p:nvSpPr>
        <p:spPr/>
        <p:txBody>
          <a:bodyPr>
            <a:normAutofit/>
          </a:bodyPr>
          <a:lstStyle/>
          <a:p>
            <a:pPr fontAlgn="base">
              <a:lnSpc>
                <a:spcPct val="100000"/>
              </a:lnSpc>
            </a:pPr>
            <a:r>
              <a:rPr lang="fr-FR" dirty="0"/>
              <a:t>Voici la liste de systèmes de SGBD populaires:</a:t>
            </a:r>
          </a:p>
          <a:p>
            <a:pPr lvl="0" fontAlgn="base">
              <a:lnSpc>
                <a:spcPct val="100000"/>
              </a:lnSpc>
            </a:pPr>
            <a:r>
              <a:rPr lang="fr-FR" dirty="0"/>
              <a:t>MySQL</a:t>
            </a:r>
          </a:p>
          <a:p>
            <a:pPr lvl="0" fontAlgn="base">
              <a:lnSpc>
                <a:spcPct val="100000"/>
              </a:lnSpc>
            </a:pPr>
            <a:r>
              <a:rPr lang="fr-FR" dirty="0"/>
              <a:t>Microsoft Access</a:t>
            </a:r>
          </a:p>
          <a:p>
            <a:pPr lvl="0" fontAlgn="base">
              <a:lnSpc>
                <a:spcPct val="100000"/>
              </a:lnSpc>
            </a:pPr>
            <a:r>
              <a:rPr lang="fr-FR" dirty="0"/>
              <a:t>Microsoft SQL Server</a:t>
            </a:r>
          </a:p>
          <a:p>
            <a:pPr lvl="0" fontAlgn="base">
              <a:lnSpc>
                <a:spcPct val="100000"/>
              </a:lnSpc>
            </a:pPr>
            <a:r>
              <a:rPr lang="fr-FR" dirty="0"/>
              <a:t>Oracle</a:t>
            </a:r>
          </a:p>
          <a:p>
            <a:pPr lvl="0" fontAlgn="base">
              <a:lnSpc>
                <a:spcPct val="100000"/>
              </a:lnSpc>
            </a:pPr>
            <a:r>
              <a:rPr lang="fr-FR" dirty="0"/>
              <a:t>PostgreSQL</a:t>
            </a:r>
          </a:p>
          <a:p>
            <a:pPr lvl="0" fontAlgn="base">
              <a:lnSpc>
                <a:spcPct val="100000"/>
              </a:lnSpc>
            </a:pPr>
            <a:r>
              <a:rPr lang="fr-FR" dirty="0"/>
              <a:t>SQLite</a:t>
            </a:r>
          </a:p>
          <a:p>
            <a:pPr lvl="0" fontAlgn="base">
              <a:lnSpc>
                <a:spcPct val="100000"/>
              </a:lnSpc>
            </a:pPr>
            <a:r>
              <a:rPr lang="fr-FR" dirty="0"/>
              <a:t>MariaDB</a:t>
            </a:r>
          </a:p>
          <a:p>
            <a:endParaRPr lang="fr-FR" dirty="0"/>
          </a:p>
        </p:txBody>
      </p:sp>
    </p:spTree>
    <p:extLst>
      <p:ext uri="{BB962C8B-B14F-4D97-AF65-F5344CB8AC3E}">
        <p14:creationId xmlns:p14="http://schemas.microsoft.com/office/powerpoint/2010/main" val="900905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81806"/>
            <a:ext cx="10515600" cy="1325563"/>
          </a:xfrm>
        </p:spPr>
        <p:txBody>
          <a:bodyPr>
            <a:normAutofit/>
          </a:bodyPr>
          <a:lstStyle/>
          <a:p>
            <a:pPr fontAlgn="base"/>
            <a:r>
              <a:rPr lang="fr-FR" sz="4000" b="1" dirty="0" smtClean="0">
                <a:solidFill>
                  <a:srgbClr val="0070C0"/>
                </a:solidFill>
                <a:latin typeface="Times New Roman" panose="02020603050405020304" pitchFamily="18" charset="0"/>
                <a:cs typeface="Times New Roman" panose="02020603050405020304" pitchFamily="18" charset="0"/>
              </a:rPr>
              <a:t>1-Définition </a:t>
            </a:r>
            <a:r>
              <a:rPr lang="fr-FR" sz="4000" b="1" dirty="0">
                <a:solidFill>
                  <a:srgbClr val="0070C0"/>
                </a:solidFill>
                <a:latin typeface="Times New Roman" panose="02020603050405020304" pitchFamily="18" charset="0"/>
                <a:cs typeface="Times New Roman" panose="02020603050405020304" pitchFamily="18" charset="0"/>
              </a:rPr>
              <a:t>de </a:t>
            </a:r>
            <a:r>
              <a:rPr lang="fr-FR" sz="4000" b="1" dirty="0" smtClean="0">
                <a:solidFill>
                  <a:srgbClr val="0070C0"/>
                </a:solidFill>
                <a:latin typeface="Times New Roman" panose="02020603050405020304" pitchFamily="18" charset="0"/>
                <a:cs typeface="Times New Roman" panose="02020603050405020304" pitchFamily="18" charset="0"/>
              </a:rPr>
              <a:t>MySQL:</a:t>
            </a:r>
            <a:endParaRPr lang="fr-FR" sz="4000" b="1"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sz="quarter" idx="13"/>
          </p:nvPr>
        </p:nvSpPr>
        <p:spPr>
          <a:xfrm>
            <a:off x="838200" y="1825625"/>
            <a:ext cx="10515600" cy="3869781"/>
          </a:xfrm>
        </p:spPr>
        <p:txBody>
          <a:bodyPr/>
          <a:lstStyle/>
          <a:p>
            <a:pPr marL="0" indent="0" fontAlgn="base">
              <a:buNone/>
            </a:pPr>
            <a:endParaRPr lang="fr-FR" b="1" dirty="0"/>
          </a:p>
          <a:p>
            <a:pPr fontAlgn="base">
              <a:lnSpc>
                <a:spcPct val="150000"/>
              </a:lnSpc>
            </a:pPr>
            <a:r>
              <a:rPr lang="fr-FR" dirty="0"/>
              <a:t>MySQL est un système de gestion de base de données relationnelle (SGBDR) open-source. Tout comme PostgreSQL, et toutes les autres bases de données relationnelles, MySQL utilise des tables en tant que composant principal et propose moins de fonctionnalités que PostgreSQL.</a:t>
            </a:r>
          </a:p>
          <a:p>
            <a:endParaRPr lang="fr-FR" dirty="0"/>
          </a:p>
        </p:txBody>
      </p:sp>
      <p:pic>
        <p:nvPicPr>
          <p:cNvPr id="4" name="Image 3" descr="MySQL | LiveAgen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8412" y="3760515"/>
            <a:ext cx="3827417" cy="2076994"/>
          </a:xfrm>
          <a:prstGeom prst="rect">
            <a:avLst/>
          </a:prstGeom>
          <a:noFill/>
          <a:ln>
            <a:noFill/>
          </a:ln>
        </p:spPr>
      </p:pic>
    </p:spTree>
    <p:extLst>
      <p:ext uri="{BB962C8B-B14F-4D97-AF65-F5344CB8AC3E}">
        <p14:creationId xmlns:p14="http://schemas.microsoft.com/office/powerpoint/2010/main" val="2382254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3771" y="365126"/>
            <a:ext cx="10570029" cy="1353946"/>
          </a:xfrm>
        </p:spPr>
        <p:txBody>
          <a:bodyPr>
            <a:normAutofit/>
          </a:bodyPr>
          <a:lstStyle/>
          <a:p>
            <a:pPr fontAlgn="base"/>
            <a:r>
              <a:rPr lang="fr-FR" sz="4000" b="1" dirty="0" smtClean="0">
                <a:solidFill>
                  <a:srgbClr val="0070C0"/>
                </a:solidFill>
                <a:latin typeface="Times New Roman" panose="02020603050405020304" pitchFamily="18" charset="0"/>
                <a:cs typeface="Times New Roman" panose="02020603050405020304" pitchFamily="18" charset="0"/>
              </a:rPr>
              <a:t>2-Définition </a:t>
            </a:r>
            <a:r>
              <a:rPr lang="fr-FR" sz="4000" b="1" dirty="0">
                <a:solidFill>
                  <a:srgbClr val="0070C0"/>
                </a:solidFill>
                <a:latin typeface="Times New Roman" panose="02020603050405020304" pitchFamily="18" charset="0"/>
                <a:cs typeface="Times New Roman" panose="02020603050405020304" pitchFamily="18" charset="0"/>
              </a:rPr>
              <a:t>de </a:t>
            </a:r>
            <a:r>
              <a:rPr lang="fr-FR" sz="4000" b="1" dirty="0">
                <a:solidFill>
                  <a:srgbClr val="0070C0"/>
                </a:solidFill>
                <a:latin typeface="Times New Roman" panose="02020603050405020304" pitchFamily="18" charset="0"/>
                <a:cs typeface="Times New Roman" panose="02020603050405020304" pitchFamily="18" charset="0"/>
              </a:rPr>
              <a:t>PostgreSQL:</a:t>
            </a:r>
            <a:endParaRPr lang="fr-FR" sz="4000" b="1"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sz="quarter" idx="13"/>
          </p:nvPr>
        </p:nvSpPr>
        <p:spPr>
          <a:xfrm>
            <a:off x="378824" y="1267097"/>
            <a:ext cx="11155680" cy="5199017"/>
          </a:xfrm>
        </p:spPr>
        <p:txBody>
          <a:bodyPr>
            <a:normAutofit fontScale="92500"/>
          </a:bodyPr>
          <a:lstStyle/>
          <a:p>
            <a:pPr marL="0" indent="0">
              <a:buNone/>
            </a:pPr>
            <a:endParaRPr lang="fr-FR" sz="3200" dirty="0"/>
          </a:p>
          <a:p>
            <a:pPr fontAlgn="base">
              <a:lnSpc>
                <a:spcPct val="150000"/>
              </a:lnSpc>
            </a:pPr>
            <a:r>
              <a:rPr lang="fr-FR" sz="2700" dirty="0">
                <a:latin typeface="Times New Roman" panose="02020603050405020304" pitchFamily="18" charset="0"/>
                <a:cs typeface="Times New Roman" panose="02020603050405020304" pitchFamily="18" charset="0"/>
              </a:rPr>
              <a:t>PostgreSQL est un système de gestion de base de données relationnelle-objet (ORDBMS) avec un accent mis sur l’extensibilité et la conformité aux normes. </a:t>
            </a:r>
            <a:endParaRPr lang="fr-FR" sz="2700" dirty="0" smtClean="0">
              <a:latin typeface="Times New Roman" panose="02020603050405020304" pitchFamily="18" charset="0"/>
              <a:cs typeface="Times New Roman" panose="02020603050405020304" pitchFamily="18" charset="0"/>
            </a:endParaRPr>
          </a:p>
          <a:p>
            <a:pPr fontAlgn="base">
              <a:lnSpc>
                <a:spcPct val="150000"/>
              </a:lnSpc>
            </a:pPr>
            <a:r>
              <a:rPr lang="fr-FR" sz="2700" dirty="0" smtClean="0">
                <a:latin typeface="Times New Roman" panose="02020603050405020304" pitchFamily="18" charset="0"/>
                <a:cs typeface="Times New Roman" panose="02020603050405020304" pitchFamily="18" charset="0"/>
              </a:rPr>
              <a:t>PostgreSQL </a:t>
            </a:r>
            <a:r>
              <a:rPr lang="fr-FR" sz="2700" dirty="0">
                <a:latin typeface="Times New Roman" panose="02020603050405020304" pitchFamily="18" charset="0"/>
                <a:cs typeface="Times New Roman" panose="02020603050405020304" pitchFamily="18" charset="0"/>
              </a:rPr>
              <a:t>est compatible avec ACID, transactionnel, dispose de vues, de déclencheurs et de clés étrangères pouvant être mis à jour et matérialisés. Il prend également en charge les fonctions et les procédures stockées.</a:t>
            </a:r>
          </a:p>
        </p:txBody>
      </p:sp>
      <p:pic>
        <p:nvPicPr>
          <p:cNvPr id="4" name="Image 3" descr="https://www.developpez.net/forums/attachments/p580082d1/a/a/a"/>
          <p:cNvPicPr/>
          <p:nvPr/>
        </p:nvPicPr>
        <p:blipFill>
          <a:blip r:embed="rId2">
            <a:extLst>
              <a:ext uri="{28A0092B-C50C-407E-A947-70E740481C1C}">
                <a14:useLocalDpi xmlns:a14="http://schemas.microsoft.com/office/drawing/2010/main" val="0"/>
              </a:ext>
            </a:extLst>
          </a:blip>
          <a:srcRect/>
          <a:stretch>
            <a:fillRect/>
          </a:stretch>
        </p:blipFill>
        <p:spPr bwMode="auto">
          <a:xfrm>
            <a:off x="10499923" y="487681"/>
            <a:ext cx="1439528" cy="1231391"/>
          </a:xfrm>
          <a:prstGeom prst="rect">
            <a:avLst/>
          </a:prstGeom>
          <a:noFill/>
          <a:ln>
            <a:noFill/>
          </a:ln>
        </p:spPr>
      </p:pic>
    </p:spTree>
    <p:extLst>
      <p:ext uri="{BB962C8B-B14F-4D97-AF65-F5344CB8AC3E}">
        <p14:creationId xmlns:p14="http://schemas.microsoft.com/office/powerpoint/2010/main" val="739008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618518"/>
            <a:ext cx="10364451" cy="1207108"/>
          </a:xfrm>
        </p:spPr>
        <p:txBody>
          <a:bodyPr>
            <a:normAutofit/>
          </a:bodyPr>
          <a:lstStyle/>
          <a:p>
            <a:pPr fontAlgn="base"/>
            <a:r>
              <a:rPr lang="fr-FR" sz="4000" b="1" dirty="0" smtClean="0">
                <a:solidFill>
                  <a:srgbClr val="0070C0"/>
                </a:solidFill>
                <a:latin typeface="Times New Roman" panose="02020603050405020304" pitchFamily="18" charset="0"/>
                <a:cs typeface="Times New Roman" panose="02020603050405020304" pitchFamily="18" charset="0"/>
              </a:rPr>
              <a:t>3-Définition </a:t>
            </a:r>
            <a:r>
              <a:rPr lang="fr-FR" sz="4000" b="1" dirty="0">
                <a:solidFill>
                  <a:srgbClr val="0070C0"/>
                </a:solidFill>
                <a:latin typeface="Times New Roman" panose="02020603050405020304" pitchFamily="18" charset="0"/>
                <a:cs typeface="Times New Roman" panose="02020603050405020304" pitchFamily="18" charset="0"/>
              </a:rPr>
              <a:t>SQL Server:</a:t>
            </a:r>
            <a:endParaRPr lang="fr-FR" sz="4000" b="1"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sz="quarter" idx="13"/>
          </p:nvPr>
        </p:nvSpPr>
        <p:spPr>
          <a:xfrm>
            <a:off x="838200" y="1825625"/>
            <a:ext cx="10515600" cy="4810306"/>
          </a:xfrm>
        </p:spPr>
        <p:txBody>
          <a:bodyPr>
            <a:normAutofit fontScale="92500"/>
          </a:bodyPr>
          <a:lstStyle/>
          <a:p>
            <a:pPr fontAlgn="base">
              <a:lnSpc>
                <a:spcPct val="150000"/>
              </a:lnSpc>
            </a:pPr>
            <a:r>
              <a:rPr lang="fr-FR" sz="2400" dirty="0" smtClean="0">
                <a:latin typeface="Times New Roman" panose="02020603050405020304" pitchFamily="18" charset="0"/>
                <a:cs typeface="Times New Roman" panose="02020603050405020304" pitchFamily="18" charset="0"/>
              </a:rPr>
              <a:t>SQL </a:t>
            </a:r>
            <a:r>
              <a:rPr lang="fr-FR" sz="2400" dirty="0">
                <a:latin typeface="Times New Roman" panose="02020603050405020304" pitchFamily="18" charset="0"/>
                <a:cs typeface="Times New Roman" panose="02020603050405020304" pitchFamily="18" charset="0"/>
              </a:rPr>
              <a:t>Server, également appelé Microsoft SQL Server, existe depuis bien plus longtemps que MySQL. Microsoft a développé SQL Server dans les années 80, avec la promesse de fournir un SGBDR fiable et évolutif. Celles-ci restent les qualités essentielles de SQL Server après toutes ces années, car il s’agit de la plate-forme idéale pour les logiciels d’entreprise à grande échelle</a:t>
            </a:r>
            <a:r>
              <a:rPr lang="fr-FR" sz="2400" dirty="0" smtClean="0">
                <a:latin typeface="Times New Roman" panose="02020603050405020304" pitchFamily="18" charset="0"/>
                <a:cs typeface="Times New Roman" panose="02020603050405020304" pitchFamily="18" charset="0"/>
              </a:rPr>
              <a:t>. SQL Server est principalement destiné aux développeurs qui utilisent .NET comme langage de développement, par contre à PHP pour MySQL.</a:t>
            </a:r>
          </a:p>
          <a:p>
            <a:pPr fontAlgn="base">
              <a:lnSpc>
                <a:spcPct val="150000"/>
              </a:lnSpc>
            </a:pPr>
            <a:endParaRPr lang="fr-FR" dirty="0"/>
          </a:p>
        </p:txBody>
      </p:sp>
      <p:pic>
        <p:nvPicPr>
          <p:cNvPr id="4" name="Image 3" descr="Tester la connexion à une base de données SQL Server | SoftFluen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9575" y="183041"/>
            <a:ext cx="3226526" cy="870953"/>
          </a:xfrm>
          <a:prstGeom prst="rect">
            <a:avLst/>
          </a:prstGeom>
          <a:noFill/>
          <a:ln>
            <a:noFill/>
          </a:ln>
        </p:spPr>
      </p:pic>
    </p:spTree>
    <p:extLst>
      <p:ext uri="{BB962C8B-B14F-4D97-AF65-F5344CB8AC3E}">
        <p14:creationId xmlns:p14="http://schemas.microsoft.com/office/powerpoint/2010/main" val="804981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latin typeface="Times New Roman" panose="02020603050405020304" pitchFamily="18" charset="0"/>
                <a:cs typeface="Times New Roman" panose="02020603050405020304" pitchFamily="18" charset="0"/>
              </a:rPr>
              <a:t>Comparaison entre </a:t>
            </a:r>
            <a:r>
              <a:rPr lang="fr-FR" sz="4000" b="1" dirty="0">
                <a:solidFill>
                  <a:srgbClr val="FF0000"/>
                </a:solidFill>
                <a:latin typeface="Times New Roman" panose="02020603050405020304" pitchFamily="18" charset="0"/>
                <a:cs typeface="Times New Roman" panose="02020603050405020304" pitchFamily="18" charset="0"/>
              </a:rPr>
              <a:t>SQL </a:t>
            </a:r>
            <a:r>
              <a:rPr lang="fr-FR" sz="4000" b="1" dirty="0" smtClean="0">
                <a:solidFill>
                  <a:srgbClr val="FF0000"/>
                </a:solidFill>
                <a:latin typeface="Times New Roman" panose="02020603050405020304" pitchFamily="18" charset="0"/>
                <a:cs typeface="Times New Roman" panose="02020603050405020304" pitchFamily="18" charset="0"/>
              </a:rPr>
              <a:t>Server,</a:t>
            </a:r>
            <a:r>
              <a:rPr lang="fr-FR" sz="4000" b="1" dirty="0">
                <a:solidFill>
                  <a:srgbClr val="FF0000"/>
                </a:solidFill>
                <a:latin typeface="Times New Roman" panose="02020603050405020304" pitchFamily="18" charset="0"/>
                <a:cs typeface="Times New Roman" panose="02020603050405020304" pitchFamily="18" charset="0"/>
              </a:rPr>
              <a:t> </a:t>
            </a:r>
            <a:r>
              <a:rPr lang="fr-FR" sz="4000" b="1" dirty="0" smtClean="0">
                <a:solidFill>
                  <a:srgbClr val="FF0000"/>
                </a:solidFill>
                <a:latin typeface="Times New Roman" panose="02020603050405020304" pitchFamily="18" charset="0"/>
                <a:cs typeface="Times New Roman" panose="02020603050405020304" pitchFamily="18" charset="0"/>
              </a:rPr>
              <a:t>PostgreSQL </a:t>
            </a:r>
            <a:r>
              <a:rPr lang="fr-FR" sz="4000" b="1" dirty="0" smtClean="0">
                <a:latin typeface="Times New Roman" panose="02020603050405020304" pitchFamily="18" charset="0"/>
                <a:cs typeface="Times New Roman" panose="02020603050405020304" pitchFamily="18" charset="0"/>
              </a:rPr>
              <a:t>et</a:t>
            </a:r>
            <a:r>
              <a:rPr lang="fr-FR" sz="4000" b="1" dirty="0" smtClean="0">
                <a:solidFill>
                  <a:srgbClr val="FF0000"/>
                </a:solidFill>
                <a:latin typeface="Times New Roman" panose="02020603050405020304" pitchFamily="18" charset="0"/>
                <a:cs typeface="Times New Roman" panose="02020603050405020304" pitchFamily="18" charset="0"/>
              </a:rPr>
              <a:t> </a:t>
            </a:r>
            <a:r>
              <a:rPr lang="fr-FR" sz="4000" b="1" dirty="0">
                <a:solidFill>
                  <a:srgbClr val="FF0000"/>
                </a:solidFill>
                <a:latin typeface="Times New Roman" panose="02020603050405020304" pitchFamily="18" charset="0"/>
                <a:cs typeface="Times New Roman" panose="02020603050405020304" pitchFamily="18" charset="0"/>
              </a:rPr>
              <a:t>MySQL:</a:t>
            </a:r>
            <a:endParaRPr lang="fr-FR" sz="4000" b="1" dirty="0">
              <a:latin typeface="Times New Roman" panose="02020603050405020304" pitchFamily="18" charset="0"/>
              <a:cs typeface="Times New Roman" panose="02020603050405020304" pitchFamily="18" charset="0"/>
            </a:endParaRPr>
          </a:p>
        </p:txBody>
      </p:sp>
      <p:graphicFrame>
        <p:nvGraphicFramePr>
          <p:cNvPr id="11" name="Espace réservé du contenu 10"/>
          <p:cNvGraphicFramePr>
            <a:graphicFrameLocks noGrp="1"/>
          </p:cNvGraphicFramePr>
          <p:nvPr>
            <p:ph sz="quarter" idx="13"/>
            <p:extLst>
              <p:ext uri="{D42A27DB-BD31-4B8C-83A1-F6EECF244321}">
                <p14:modId xmlns:p14="http://schemas.microsoft.com/office/powerpoint/2010/main" val="3568128432"/>
              </p:ext>
            </p:extLst>
          </p:nvPr>
        </p:nvGraphicFramePr>
        <p:xfrm>
          <a:off x="677861" y="2023872"/>
          <a:ext cx="10600364" cy="3815918"/>
        </p:xfrm>
        <a:graphic>
          <a:graphicData uri="http://schemas.openxmlformats.org/drawingml/2006/table">
            <a:tbl>
              <a:tblPr firstRow="1" bandRow="1">
                <a:tableStyleId>{5C22544A-7EE6-4342-B048-85BDC9FD1C3A}</a:tableStyleId>
              </a:tblPr>
              <a:tblGrid>
                <a:gridCol w="2650091">
                  <a:extLst>
                    <a:ext uri="{9D8B030D-6E8A-4147-A177-3AD203B41FA5}">
                      <a16:colId xmlns:a16="http://schemas.microsoft.com/office/drawing/2014/main" val="3798570770"/>
                    </a:ext>
                  </a:extLst>
                </a:gridCol>
                <a:gridCol w="2650091">
                  <a:extLst>
                    <a:ext uri="{9D8B030D-6E8A-4147-A177-3AD203B41FA5}">
                      <a16:colId xmlns:a16="http://schemas.microsoft.com/office/drawing/2014/main" val="2603406316"/>
                    </a:ext>
                  </a:extLst>
                </a:gridCol>
                <a:gridCol w="2650091">
                  <a:extLst>
                    <a:ext uri="{9D8B030D-6E8A-4147-A177-3AD203B41FA5}">
                      <a16:colId xmlns:a16="http://schemas.microsoft.com/office/drawing/2014/main" val="4237228342"/>
                    </a:ext>
                  </a:extLst>
                </a:gridCol>
                <a:gridCol w="2650091">
                  <a:extLst>
                    <a:ext uri="{9D8B030D-6E8A-4147-A177-3AD203B41FA5}">
                      <a16:colId xmlns:a16="http://schemas.microsoft.com/office/drawing/2014/main" val="2721386079"/>
                    </a:ext>
                  </a:extLst>
                </a:gridCol>
              </a:tblGrid>
              <a:tr h="594277">
                <a:tc>
                  <a:txBody>
                    <a:bodyPr/>
                    <a:lstStyle/>
                    <a:p>
                      <a:pPr fontAlgn="t"/>
                      <a:r>
                        <a:rPr lang="fr-FR" dirty="0">
                          <a:effectLst/>
                        </a:rPr>
                        <a:t>Nom</a:t>
                      </a:r>
                    </a:p>
                  </a:txBody>
                  <a:tcPr marL="74750" marR="74750"/>
                </a:tc>
                <a:tc>
                  <a:txBody>
                    <a:bodyPr/>
                    <a:lstStyle/>
                    <a:p>
                      <a:pPr fontAlgn="t"/>
                      <a:r>
                        <a:rPr lang="fr-FR" b="1">
                          <a:effectLst/>
                          <a:latin typeface="Tahoma" panose="020B0604030504040204" pitchFamily="34" charset="0"/>
                        </a:rPr>
                        <a:t>Microsoft SQL Server   </a:t>
                      </a:r>
                      <a:r>
                        <a:rPr lang="fr-FR" b="1" u="none" strike="noStrike">
                          <a:solidFill>
                            <a:srgbClr val="FF0000"/>
                          </a:solidFill>
                          <a:effectLst/>
                          <a:latin typeface="Tahoma" panose="020B0604030504040204" pitchFamily="34" charset="0"/>
                          <a:hlinkClick r:id="rId2"/>
                        </a:rPr>
                        <a:t>X</a:t>
                      </a:r>
                      <a:endParaRPr lang="fr-FR" b="1">
                        <a:effectLst/>
                        <a:latin typeface="Tahoma" panose="020B0604030504040204" pitchFamily="34" charset="0"/>
                      </a:endParaRPr>
                    </a:p>
                  </a:txBody>
                  <a:tcPr marL="74750" marR="74750"/>
                </a:tc>
                <a:tc>
                  <a:txBody>
                    <a:bodyPr/>
                    <a:lstStyle/>
                    <a:p>
                      <a:pPr fontAlgn="t"/>
                      <a:r>
                        <a:rPr lang="fr-FR" b="1">
                          <a:effectLst/>
                          <a:latin typeface="Tahoma" panose="020B0604030504040204" pitchFamily="34" charset="0"/>
                        </a:rPr>
                        <a:t>MySQL   </a:t>
                      </a:r>
                      <a:r>
                        <a:rPr lang="fr-FR" b="1" u="none" strike="noStrike">
                          <a:solidFill>
                            <a:srgbClr val="FF0000"/>
                          </a:solidFill>
                          <a:effectLst/>
                          <a:latin typeface="Tahoma" panose="020B0604030504040204" pitchFamily="34" charset="0"/>
                          <a:hlinkClick r:id="rId3"/>
                        </a:rPr>
                        <a:t>X</a:t>
                      </a:r>
                      <a:endParaRPr lang="fr-FR" b="1">
                        <a:effectLst/>
                        <a:latin typeface="Tahoma" panose="020B0604030504040204" pitchFamily="34" charset="0"/>
                      </a:endParaRPr>
                    </a:p>
                  </a:txBody>
                  <a:tcPr marL="74750" marR="74750"/>
                </a:tc>
                <a:tc>
                  <a:txBody>
                    <a:bodyPr/>
                    <a:lstStyle/>
                    <a:p>
                      <a:pPr fontAlgn="t"/>
                      <a:r>
                        <a:rPr lang="fr-FR" b="1" dirty="0">
                          <a:effectLst/>
                          <a:latin typeface="Tahoma" panose="020B0604030504040204" pitchFamily="34" charset="0"/>
                        </a:rPr>
                        <a:t>PostgreSQL   </a:t>
                      </a:r>
                      <a:r>
                        <a:rPr lang="fr-FR" b="1" u="none" strike="noStrike" dirty="0">
                          <a:solidFill>
                            <a:srgbClr val="FF0000"/>
                          </a:solidFill>
                          <a:effectLst/>
                          <a:latin typeface="Tahoma" panose="020B0604030504040204" pitchFamily="34" charset="0"/>
                          <a:hlinkClick r:id="rId4"/>
                        </a:rPr>
                        <a:t>X</a:t>
                      </a:r>
                      <a:endParaRPr lang="fr-FR" b="1" dirty="0">
                        <a:effectLst/>
                        <a:latin typeface="Tahoma" panose="020B0604030504040204" pitchFamily="34" charset="0"/>
                      </a:endParaRPr>
                    </a:p>
                  </a:txBody>
                  <a:tcPr marL="74750" marR="74750"/>
                </a:tc>
                <a:extLst>
                  <a:ext uri="{0D108BD9-81ED-4DB2-BD59-A6C34878D82A}">
                    <a16:rowId xmlns:a16="http://schemas.microsoft.com/office/drawing/2014/main" val="1160347241"/>
                  </a:ext>
                </a:extLst>
              </a:tr>
              <a:tr h="834615">
                <a:tc>
                  <a:txBody>
                    <a:bodyPr/>
                    <a:lstStyle/>
                    <a:p>
                      <a:pPr fontAlgn="t"/>
                      <a:r>
                        <a:rPr lang="fr-FR" dirty="0">
                          <a:effectLst/>
                        </a:rPr>
                        <a:t>La description</a:t>
                      </a:r>
                    </a:p>
                  </a:txBody>
                  <a:tcPr marL="74750" marR="74750"/>
                </a:tc>
                <a:tc>
                  <a:txBody>
                    <a:bodyPr/>
                    <a:lstStyle/>
                    <a:p>
                      <a:pPr fontAlgn="t"/>
                      <a:r>
                        <a:rPr lang="fr-FR" dirty="0">
                          <a:effectLst/>
                          <a:latin typeface="Tahoma" panose="020B0604030504040204" pitchFamily="34" charset="0"/>
                        </a:rPr>
                        <a:t>Le SGBD relationnel phare de Microsoft</a:t>
                      </a:r>
                    </a:p>
                  </a:txBody>
                  <a:tcPr marL="74750" marR="74750"/>
                </a:tc>
                <a:tc>
                  <a:txBody>
                    <a:bodyPr/>
                    <a:lstStyle/>
                    <a:p>
                      <a:pPr fontAlgn="t"/>
                      <a:r>
                        <a:rPr lang="fr-FR" u="none" strike="noStrike">
                          <a:effectLst/>
                          <a:latin typeface="Tahoma" panose="020B0604030504040204" pitchFamily="34" charset="0"/>
                          <a:hlinkClick r:id="rId5"/>
                        </a:rPr>
                        <a:t>SGBDR</a:t>
                      </a:r>
                      <a:r>
                        <a:rPr lang="fr-FR">
                          <a:effectLst/>
                          <a:latin typeface="Tahoma" panose="020B0604030504040204" pitchFamily="34" charset="0"/>
                        </a:rPr>
                        <a:t> open source largement utilisé</a:t>
                      </a:r>
                    </a:p>
                  </a:txBody>
                  <a:tcPr marL="74750" marR="74750"/>
                </a:tc>
                <a:tc>
                  <a:txBody>
                    <a:bodyPr/>
                    <a:lstStyle/>
                    <a:p>
                      <a:pPr fontAlgn="t"/>
                      <a:r>
                        <a:rPr lang="fr-FR" u="none" strike="noStrike">
                          <a:effectLst/>
                          <a:latin typeface="Tahoma" panose="020B0604030504040204" pitchFamily="34" charset="0"/>
                          <a:hlinkClick r:id="rId5"/>
                        </a:rPr>
                        <a:t>SGBDR</a:t>
                      </a:r>
                      <a:r>
                        <a:rPr lang="fr-FR">
                          <a:effectLst/>
                          <a:latin typeface="Tahoma" panose="020B0604030504040204" pitchFamily="34" charset="0"/>
                        </a:rPr>
                        <a:t> open source largement utilisé </a:t>
                      </a:r>
                    </a:p>
                  </a:txBody>
                  <a:tcPr marL="74750" marR="74750"/>
                </a:tc>
                <a:extLst>
                  <a:ext uri="{0D108BD9-81ED-4DB2-BD59-A6C34878D82A}">
                    <a16:rowId xmlns:a16="http://schemas.microsoft.com/office/drawing/2014/main" val="900925872"/>
                  </a:ext>
                </a:extLst>
              </a:tr>
              <a:tr h="594277">
                <a:tc>
                  <a:txBody>
                    <a:bodyPr/>
                    <a:lstStyle/>
                    <a:p>
                      <a:pPr fontAlgn="t"/>
                      <a:r>
                        <a:rPr lang="fr-FR">
                          <a:effectLst/>
                        </a:rPr>
                        <a:t>Modèle de base de données principal</a:t>
                      </a:r>
                    </a:p>
                  </a:txBody>
                  <a:tcPr marL="74750" marR="74750"/>
                </a:tc>
                <a:tc>
                  <a:txBody>
                    <a:bodyPr/>
                    <a:lstStyle/>
                    <a:p>
                      <a:pPr fontAlgn="t"/>
                      <a:r>
                        <a:rPr lang="fr-FR" u="none" strike="noStrike">
                          <a:effectLst/>
                          <a:latin typeface="Tahoma" panose="020B0604030504040204" pitchFamily="34" charset="0"/>
                          <a:hlinkClick r:id="rId5"/>
                        </a:rPr>
                        <a:t>SGBD relationnel</a:t>
                      </a:r>
                      <a:endParaRPr lang="fr-FR">
                        <a:effectLst/>
                        <a:latin typeface="Tahoma" panose="020B0604030504040204" pitchFamily="34" charset="0"/>
                      </a:endParaRPr>
                    </a:p>
                  </a:txBody>
                  <a:tcPr marL="74750" marR="74750"/>
                </a:tc>
                <a:tc>
                  <a:txBody>
                    <a:bodyPr/>
                    <a:lstStyle/>
                    <a:p>
                      <a:pPr fontAlgn="t"/>
                      <a:r>
                        <a:rPr lang="fr-FR" u="none" strike="noStrike">
                          <a:effectLst/>
                          <a:latin typeface="Tahoma" panose="020B0604030504040204" pitchFamily="34" charset="0"/>
                          <a:hlinkClick r:id="rId5"/>
                        </a:rPr>
                        <a:t>SGBD relationnel</a:t>
                      </a:r>
                      <a:r>
                        <a:rPr lang="fr-FR">
                          <a:effectLst/>
                          <a:latin typeface="Tahoma" panose="020B0604030504040204" pitchFamily="34" charset="0"/>
                        </a:rPr>
                        <a:t> </a:t>
                      </a:r>
                    </a:p>
                  </a:txBody>
                  <a:tcPr marL="74750" marR="74750"/>
                </a:tc>
                <a:tc>
                  <a:txBody>
                    <a:bodyPr/>
                    <a:lstStyle/>
                    <a:p>
                      <a:pPr fontAlgn="t"/>
                      <a:r>
                        <a:rPr lang="fr-FR" u="none" strike="noStrike" dirty="0">
                          <a:effectLst/>
                          <a:latin typeface="Tahoma" panose="020B0604030504040204" pitchFamily="34" charset="0"/>
                          <a:hlinkClick r:id="rId5"/>
                        </a:rPr>
                        <a:t>SGBD relationnel</a:t>
                      </a:r>
                      <a:r>
                        <a:rPr lang="fr-FR" dirty="0">
                          <a:effectLst/>
                          <a:latin typeface="Tahoma" panose="020B0604030504040204" pitchFamily="34" charset="0"/>
                        </a:rPr>
                        <a:t> </a:t>
                      </a:r>
                    </a:p>
                  </a:txBody>
                  <a:tcPr marL="74750" marR="74750"/>
                </a:tc>
                <a:extLst>
                  <a:ext uri="{0D108BD9-81ED-4DB2-BD59-A6C34878D82A}">
                    <a16:rowId xmlns:a16="http://schemas.microsoft.com/office/drawing/2014/main" val="2291400943"/>
                  </a:ext>
                </a:extLst>
              </a:tr>
              <a:tr h="1335383">
                <a:tc>
                  <a:txBody>
                    <a:bodyPr/>
                    <a:lstStyle/>
                    <a:p>
                      <a:pPr fontAlgn="t"/>
                      <a:r>
                        <a:rPr lang="fr-FR">
                          <a:effectLst/>
                        </a:rPr>
                        <a:t>Modèles de bases de données secondaires</a:t>
                      </a:r>
                    </a:p>
                  </a:txBody>
                  <a:tcPr marL="74750" marR="74750"/>
                </a:tc>
                <a:tc>
                  <a:txBody>
                    <a:bodyPr/>
                    <a:lstStyle/>
                    <a:p>
                      <a:pPr fontAlgn="t"/>
                      <a:r>
                        <a:rPr lang="fr-FR" u="none" strike="noStrike">
                          <a:effectLst/>
                          <a:latin typeface="Tahoma" panose="020B0604030504040204" pitchFamily="34" charset="0"/>
                          <a:hlinkClick r:id="rId6"/>
                        </a:rPr>
                        <a:t>Magasin de documents</a:t>
                      </a:r>
                      <a:r>
                        <a:rPr lang="fr-FR">
                          <a:effectLst/>
                          <a:latin typeface="Tahoma" panose="020B0604030504040204" pitchFamily="34" charset="0"/>
                        </a:rPr>
                        <a:t/>
                      </a:r>
                      <a:br>
                        <a:rPr lang="fr-FR">
                          <a:effectLst/>
                          <a:latin typeface="Tahoma" panose="020B0604030504040204" pitchFamily="34" charset="0"/>
                        </a:rPr>
                      </a:br>
                      <a:r>
                        <a:rPr lang="fr-FR" u="none" strike="noStrike">
                          <a:effectLst/>
                          <a:latin typeface="Tahoma" panose="020B0604030504040204" pitchFamily="34" charset="0"/>
                          <a:hlinkClick r:id="rId7"/>
                        </a:rPr>
                        <a:t>SGBD graphique SGBD</a:t>
                      </a:r>
                      <a:r>
                        <a:rPr lang="fr-FR">
                          <a:effectLst/>
                          <a:latin typeface="Tahoma" panose="020B0604030504040204" pitchFamily="34" charset="0"/>
                        </a:rPr>
                        <a:t/>
                      </a:r>
                      <a:br>
                        <a:rPr lang="fr-FR">
                          <a:effectLst/>
                          <a:latin typeface="Tahoma" panose="020B0604030504040204" pitchFamily="34" charset="0"/>
                        </a:rPr>
                      </a:br>
                      <a:r>
                        <a:rPr lang="fr-FR" u="none" strike="noStrike">
                          <a:effectLst/>
                          <a:latin typeface="Tahoma" panose="020B0604030504040204" pitchFamily="34" charset="0"/>
                          <a:hlinkClick r:id="rId8"/>
                        </a:rPr>
                        <a:t>spatial</a:t>
                      </a:r>
                      <a:endParaRPr lang="fr-FR">
                        <a:effectLst/>
                        <a:latin typeface="Tahoma" panose="020B0604030504040204" pitchFamily="34" charset="0"/>
                      </a:endParaRPr>
                    </a:p>
                  </a:txBody>
                  <a:tcPr marL="74750" marR="74750"/>
                </a:tc>
                <a:tc>
                  <a:txBody>
                    <a:bodyPr/>
                    <a:lstStyle/>
                    <a:p>
                      <a:pPr fontAlgn="t"/>
                      <a:r>
                        <a:rPr lang="fr-FR" u="none" strike="noStrike">
                          <a:effectLst/>
                          <a:latin typeface="Tahoma" panose="020B0604030504040204" pitchFamily="34" charset="0"/>
                          <a:hlinkClick r:id="rId6"/>
                        </a:rPr>
                        <a:t>Magasin de documents</a:t>
                      </a:r>
                      <a:r>
                        <a:rPr lang="fr-FR">
                          <a:effectLst/>
                          <a:latin typeface="Tahoma" panose="020B0604030504040204" pitchFamily="34" charset="0"/>
                        </a:rPr>
                        <a:t/>
                      </a:r>
                      <a:br>
                        <a:rPr lang="fr-FR">
                          <a:effectLst/>
                          <a:latin typeface="Tahoma" panose="020B0604030504040204" pitchFamily="34" charset="0"/>
                        </a:rPr>
                      </a:br>
                      <a:r>
                        <a:rPr lang="fr-FR" u="none" strike="noStrike">
                          <a:effectLst/>
                          <a:latin typeface="Tahoma" panose="020B0604030504040204" pitchFamily="34" charset="0"/>
                          <a:hlinkClick r:id="rId8"/>
                        </a:rPr>
                        <a:t>SGBD spatial</a:t>
                      </a:r>
                      <a:endParaRPr lang="fr-FR">
                        <a:effectLst/>
                        <a:latin typeface="Tahoma" panose="020B0604030504040204" pitchFamily="34" charset="0"/>
                      </a:endParaRPr>
                    </a:p>
                  </a:txBody>
                  <a:tcPr marL="74750" marR="74750"/>
                </a:tc>
                <a:tc>
                  <a:txBody>
                    <a:bodyPr/>
                    <a:lstStyle/>
                    <a:p>
                      <a:pPr fontAlgn="t"/>
                      <a:r>
                        <a:rPr lang="fr-FR" u="none" strike="noStrike">
                          <a:effectLst/>
                          <a:latin typeface="Tahoma" panose="020B0604030504040204" pitchFamily="34" charset="0"/>
                          <a:hlinkClick r:id="rId6"/>
                        </a:rPr>
                        <a:t>Magasin de documents</a:t>
                      </a:r>
                      <a:r>
                        <a:rPr lang="fr-FR">
                          <a:effectLst/>
                          <a:latin typeface="Tahoma" panose="020B0604030504040204" pitchFamily="34" charset="0"/>
                        </a:rPr>
                        <a:t/>
                      </a:r>
                      <a:br>
                        <a:rPr lang="fr-FR">
                          <a:effectLst/>
                          <a:latin typeface="Tahoma" panose="020B0604030504040204" pitchFamily="34" charset="0"/>
                        </a:rPr>
                      </a:br>
                      <a:r>
                        <a:rPr lang="fr-FR" u="none" strike="noStrike">
                          <a:effectLst/>
                          <a:latin typeface="Tahoma" panose="020B0604030504040204" pitchFamily="34" charset="0"/>
                          <a:hlinkClick r:id="rId8"/>
                        </a:rPr>
                        <a:t>SGBD spatial</a:t>
                      </a:r>
                      <a:endParaRPr lang="fr-FR">
                        <a:effectLst/>
                        <a:latin typeface="Tahoma" panose="020B0604030504040204" pitchFamily="34" charset="0"/>
                      </a:endParaRPr>
                    </a:p>
                  </a:txBody>
                  <a:tcPr marL="74750" marR="74750"/>
                </a:tc>
                <a:extLst>
                  <a:ext uri="{0D108BD9-81ED-4DB2-BD59-A6C34878D82A}">
                    <a16:rowId xmlns:a16="http://schemas.microsoft.com/office/drawing/2014/main" val="2366361551"/>
                  </a:ext>
                </a:extLst>
              </a:tr>
              <a:tr h="229042">
                <a:tc>
                  <a:txBody>
                    <a:bodyPr/>
                    <a:lstStyle/>
                    <a:p>
                      <a:pPr fontAlgn="t"/>
                      <a:r>
                        <a:rPr lang="fr-FR" dirty="0">
                          <a:effectLst/>
                        </a:rPr>
                        <a:t>Licence</a:t>
                      </a:r>
                    </a:p>
                  </a:txBody>
                  <a:tcPr marL="74750" marR="74750"/>
                </a:tc>
                <a:tc>
                  <a:txBody>
                    <a:bodyPr/>
                    <a:lstStyle/>
                    <a:p>
                      <a:pPr fontAlgn="t"/>
                      <a:r>
                        <a:rPr lang="fr-FR">
                          <a:effectLst/>
                          <a:latin typeface="Tahoma" panose="020B0604030504040204" pitchFamily="34" charset="0"/>
                        </a:rPr>
                        <a:t>commercial</a:t>
                      </a:r>
                    </a:p>
                  </a:txBody>
                  <a:tcPr marL="74750" marR="74750"/>
                </a:tc>
                <a:tc>
                  <a:txBody>
                    <a:bodyPr/>
                    <a:lstStyle/>
                    <a:p>
                      <a:pPr fontAlgn="t"/>
                      <a:r>
                        <a:rPr lang="fr-FR">
                          <a:effectLst/>
                          <a:latin typeface="Tahoma" panose="020B0604030504040204" pitchFamily="34" charset="0"/>
                        </a:rPr>
                        <a:t>Open source</a:t>
                      </a:r>
                    </a:p>
                  </a:txBody>
                  <a:tcPr marL="74750" marR="74750"/>
                </a:tc>
                <a:tc>
                  <a:txBody>
                    <a:bodyPr/>
                    <a:lstStyle/>
                    <a:p>
                      <a:pPr fontAlgn="t"/>
                      <a:r>
                        <a:rPr lang="fr-FR" dirty="0">
                          <a:effectLst/>
                          <a:latin typeface="Tahoma" panose="020B0604030504040204" pitchFamily="34" charset="0"/>
                        </a:rPr>
                        <a:t>Open source</a:t>
                      </a:r>
                    </a:p>
                  </a:txBody>
                  <a:tcPr marL="74750" marR="74750"/>
                </a:tc>
                <a:extLst>
                  <a:ext uri="{0D108BD9-81ED-4DB2-BD59-A6C34878D82A}">
                    <a16:rowId xmlns:a16="http://schemas.microsoft.com/office/drawing/2014/main" val="3708405522"/>
                  </a:ext>
                </a:extLst>
              </a:tr>
            </a:tbl>
          </a:graphicData>
        </a:graphic>
      </p:graphicFrame>
    </p:spTree>
    <p:extLst>
      <p:ext uri="{BB962C8B-B14F-4D97-AF65-F5344CB8AC3E}">
        <p14:creationId xmlns:p14="http://schemas.microsoft.com/office/powerpoint/2010/main" val="2033555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sz="quarter" idx="13"/>
            <p:extLst>
              <p:ext uri="{D42A27DB-BD31-4B8C-83A1-F6EECF244321}">
                <p14:modId xmlns:p14="http://schemas.microsoft.com/office/powerpoint/2010/main" val="294891694"/>
              </p:ext>
            </p:extLst>
          </p:nvPr>
        </p:nvGraphicFramePr>
        <p:xfrm>
          <a:off x="1146047" y="877825"/>
          <a:ext cx="9838944" cy="5405408"/>
        </p:xfrm>
        <a:graphic>
          <a:graphicData uri="http://schemas.openxmlformats.org/drawingml/2006/table">
            <a:tbl>
              <a:tblPr firstRow="1" bandRow="1">
                <a:tableStyleId>{5C22544A-7EE6-4342-B048-85BDC9FD1C3A}</a:tableStyleId>
              </a:tblPr>
              <a:tblGrid>
                <a:gridCol w="2459736">
                  <a:extLst>
                    <a:ext uri="{9D8B030D-6E8A-4147-A177-3AD203B41FA5}">
                      <a16:colId xmlns:a16="http://schemas.microsoft.com/office/drawing/2014/main" val="4059099069"/>
                    </a:ext>
                  </a:extLst>
                </a:gridCol>
                <a:gridCol w="2459736">
                  <a:extLst>
                    <a:ext uri="{9D8B030D-6E8A-4147-A177-3AD203B41FA5}">
                      <a16:colId xmlns:a16="http://schemas.microsoft.com/office/drawing/2014/main" val="1423831341"/>
                    </a:ext>
                  </a:extLst>
                </a:gridCol>
                <a:gridCol w="2459736">
                  <a:extLst>
                    <a:ext uri="{9D8B030D-6E8A-4147-A177-3AD203B41FA5}">
                      <a16:colId xmlns:a16="http://schemas.microsoft.com/office/drawing/2014/main" val="1552852677"/>
                    </a:ext>
                  </a:extLst>
                </a:gridCol>
                <a:gridCol w="2459736">
                  <a:extLst>
                    <a:ext uri="{9D8B030D-6E8A-4147-A177-3AD203B41FA5}">
                      <a16:colId xmlns:a16="http://schemas.microsoft.com/office/drawing/2014/main" val="1191370161"/>
                    </a:ext>
                  </a:extLst>
                </a:gridCol>
              </a:tblGrid>
              <a:tr h="814405">
                <a:tc>
                  <a:txBody>
                    <a:bodyPr/>
                    <a:lstStyle/>
                    <a:p>
                      <a:pPr fontAlgn="t"/>
                      <a:r>
                        <a:rPr lang="fr-FR" dirty="0">
                          <a:effectLst/>
                        </a:rPr>
                        <a:t>Première version</a:t>
                      </a:r>
                    </a:p>
                  </a:txBody>
                  <a:tcPr marL="74750" marR="74750"/>
                </a:tc>
                <a:tc>
                  <a:txBody>
                    <a:bodyPr/>
                    <a:lstStyle/>
                    <a:p>
                      <a:pPr fontAlgn="t"/>
                      <a:r>
                        <a:rPr lang="fr-FR">
                          <a:effectLst/>
                          <a:latin typeface="Tahoma" panose="020B0604030504040204" pitchFamily="34" charset="0"/>
                        </a:rPr>
                        <a:t>1989</a:t>
                      </a:r>
                    </a:p>
                  </a:txBody>
                  <a:tcPr marL="74750" marR="74750"/>
                </a:tc>
                <a:tc>
                  <a:txBody>
                    <a:bodyPr/>
                    <a:lstStyle/>
                    <a:p>
                      <a:pPr fontAlgn="t"/>
                      <a:r>
                        <a:rPr lang="fr-FR">
                          <a:effectLst/>
                          <a:latin typeface="Tahoma" panose="020B0604030504040204" pitchFamily="34" charset="0"/>
                        </a:rPr>
                        <a:t>1995</a:t>
                      </a:r>
                    </a:p>
                  </a:txBody>
                  <a:tcPr marL="74750" marR="74750"/>
                </a:tc>
                <a:tc>
                  <a:txBody>
                    <a:bodyPr/>
                    <a:lstStyle/>
                    <a:p>
                      <a:pPr fontAlgn="t"/>
                      <a:r>
                        <a:rPr lang="fr-FR" dirty="0">
                          <a:effectLst/>
                          <a:latin typeface="Tahoma" panose="020B0604030504040204" pitchFamily="34" charset="0"/>
                        </a:rPr>
                        <a:t>1989</a:t>
                      </a:r>
                    </a:p>
                  </a:txBody>
                  <a:tcPr marL="74750" marR="74750"/>
                </a:tc>
                <a:extLst>
                  <a:ext uri="{0D108BD9-81ED-4DB2-BD59-A6C34878D82A}">
                    <a16:rowId xmlns:a16="http://schemas.microsoft.com/office/drawing/2014/main" val="3430690726"/>
                  </a:ext>
                </a:extLst>
              </a:tr>
              <a:tr h="814405">
                <a:tc>
                  <a:txBody>
                    <a:bodyPr/>
                    <a:lstStyle/>
                    <a:p>
                      <a:pPr fontAlgn="t"/>
                      <a:r>
                        <a:rPr lang="fr-FR" dirty="0">
                          <a:effectLst/>
                        </a:rPr>
                        <a:t>Version actuelle</a:t>
                      </a:r>
                    </a:p>
                  </a:txBody>
                  <a:tcPr marL="74750" marR="74750"/>
                </a:tc>
                <a:tc>
                  <a:txBody>
                    <a:bodyPr/>
                    <a:lstStyle/>
                    <a:p>
                      <a:pPr fontAlgn="t"/>
                      <a:r>
                        <a:rPr lang="fr-FR" dirty="0">
                          <a:effectLst/>
                          <a:latin typeface="Tahoma" panose="020B0604030504040204" pitchFamily="34" charset="0"/>
                        </a:rPr>
                        <a:t>SQL Server 2019, novembre 2019</a:t>
                      </a:r>
                    </a:p>
                  </a:txBody>
                  <a:tcPr marL="74750" marR="74750"/>
                </a:tc>
                <a:tc>
                  <a:txBody>
                    <a:bodyPr/>
                    <a:lstStyle/>
                    <a:p>
                      <a:pPr fontAlgn="t"/>
                      <a:r>
                        <a:rPr lang="fr-FR">
                          <a:effectLst/>
                          <a:latin typeface="Tahoma" panose="020B0604030504040204" pitchFamily="34" charset="0"/>
                        </a:rPr>
                        <a:t>8.0.25, mai 2021</a:t>
                      </a:r>
                    </a:p>
                  </a:txBody>
                  <a:tcPr marL="74750" marR="74750"/>
                </a:tc>
                <a:tc>
                  <a:txBody>
                    <a:bodyPr/>
                    <a:lstStyle/>
                    <a:p>
                      <a:pPr fontAlgn="t"/>
                      <a:r>
                        <a:rPr lang="fr-FR" dirty="0">
                          <a:effectLst/>
                          <a:latin typeface="Tahoma" panose="020B0604030504040204" pitchFamily="34" charset="0"/>
                        </a:rPr>
                        <a:t>13.3, mai 2021</a:t>
                      </a:r>
                    </a:p>
                  </a:txBody>
                  <a:tcPr marL="74750" marR="74750"/>
                </a:tc>
                <a:extLst>
                  <a:ext uri="{0D108BD9-81ED-4DB2-BD59-A6C34878D82A}">
                    <a16:rowId xmlns:a16="http://schemas.microsoft.com/office/drawing/2014/main" val="428731348"/>
                  </a:ext>
                </a:extLst>
              </a:tr>
              <a:tr h="814405">
                <a:tc>
                  <a:txBody>
                    <a:bodyPr/>
                    <a:lstStyle/>
                    <a:p>
                      <a:pPr fontAlgn="t"/>
                      <a:r>
                        <a:rPr lang="fr-FR" dirty="0">
                          <a:effectLst/>
                        </a:rPr>
                        <a:t>Site Internet</a:t>
                      </a:r>
                    </a:p>
                  </a:txBody>
                  <a:tcPr marL="74750" marR="74750"/>
                </a:tc>
                <a:tc>
                  <a:txBody>
                    <a:bodyPr/>
                    <a:lstStyle/>
                    <a:p>
                      <a:pPr fontAlgn="t"/>
                      <a:r>
                        <a:rPr lang="fr-FR" u="none" strike="noStrike" dirty="0">
                          <a:effectLst/>
                          <a:latin typeface="Tahoma" panose="020B0604030504040204" pitchFamily="34" charset="0"/>
                          <a:hlinkClick r:id="rId2"/>
                        </a:rPr>
                        <a:t>www.microsoft.com/en-us/sql-server</a:t>
                      </a:r>
                      <a:endParaRPr lang="fr-FR" dirty="0">
                        <a:effectLst/>
                        <a:latin typeface="Tahoma" panose="020B0604030504040204" pitchFamily="34" charset="0"/>
                      </a:endParaRPr>
                    </a:p>
                  </a:txBody>
                  <a:tcPr marL="74750" marR="74750"/>
                </a:tc>
                <a:tc>
                  <a:txBody>
                    <a:bodyPr/>
                    <a:lstStyle/>
                    <a:p>
                      <a:pPr fontAlgn="t"/>
                      <a:r>
                        <a:rPr lang="fr-FR" u="none" strike="noStrike" dirty="0">
                          <a:effectLst/>
                          <a:latin typeface="Tahoma" panose="020B0604030504040204" pitchFamily="34" charset="0"/>
                          <a:hlinkClick r:id="rId3"/>
                        </a:rPr>
                        <a:t>www.mysql.com</a:t>
                      </a:r>
                      <a:endParaRPr lang="fr-FR" dirty="0">
                        <a:effectLst/>
                        <a:latin typeface="Tahoma" panose="020B0604030504040204" pitchFamily="34" charset="0"/>
                      </a:endParaRPr>
                    </a:p>
                  </a:txBody>
                  <a:tcPr marL="74750" marR="74750"/>
                </a:tc>
                <a:tc>
                  <a:txBody>
                    <a:bodyPr/>
                    <a:lstStyle/>
                    <a:p>
                      <a:pPr fontAlgn="t"/>
                      <a:r>
                        <a:rPr lang="fr-FR" u="none" strike="noStrike" dirty="0">
                          <a:effectLst/>
                          <a:latin typeface="Tahoma" panose="020B0604030504040204" pitchFamily="34" charset="0"/>
                          <a:hlinkClick r:id="rId4"/>
                        </a:rPr>
                        <a:t>www.postgresql.org</a:t>
                      </a:r>
                      <a:endParaRPr lang="fr-FR" dirty="0">
                        <a:effectLst/>
                        <a:latin typeface="Tahoma" panose="020B0604030504040204" pitchFamily="34" charset="0"/>
                      </a:endParaRPr>
                    </a:p>
                  </a:txBody>
                  <a:tcPr marL="74750" marR="74750"/>
                </a:tc>
                <a:extLst>
                  <a:ext uri="{0D108BD9-81ED-4DB2-BD59-A6C34878D82A}">
                    <a16:rowId xmlns:a16="http://schemas.microsoft.com/office/drawing/2014/main" val="3088687755"/>
                  </a:ext>
                </a:extLst>
              </a:tr>
              <a:tr h="1213967">
                <a:tc>
                  <a:txBody>
                    <a:bodyPr/>
                    <a:lstStyle/>
                    <a:p>
                      <a:pPr fontAlgn="t"/>
                      <a:r>
                        <a:rPr lang="fr-FR" dirty="0">
                          <a:effectLst/>
                        </a:rPr>
                        <a:t>Développeur</a:t>
                      </a:r>
                    </a:p>
                  </a:txBody>
                  <a:tcPr marL="74750" marR="74750"/>
                </a:tc>
                <a:tc>
                  <a:txBody>
                    <a:bodyPr/>
                    <a:lstStyle/>
                    <a:p>
                      <a:pPr fontAlgn="t"/>
                      <a:r>
                        <a:rPr lang="fr-FR">
                          <a:effectLst/>
                          <a:latin typeface="Tahoma" panose="020B0604030504040204" pitchFamily="34" charset="0"/>
                        </a:rPr>
                        <a:t>Microsoft</a:t>
                      </a:r>
                    </a:p>
                  </a:txBody>
                  <a:tcPr marL="74750" marR="74750"/>
                </a:tc>
                <a:tc>
                  <a:txBody>
                    <a:bodyPr/>
                    <a:lstStyle/>
                    <a:p>
                      <a:pPr fontAlgn="t"/>
                      <a:r>
                        <a:rPr lang="fr-FR">
                          <a:effectLst/>
                          <a:latin typeface="Tahoma" panose="020B0604030504040204" pitchFamily="34" charset="0"/>
                        </a:rPr>
                        <a:t>Oracle</a:t>
                      </a:r>
                    </a:p>
                  </a:txBody>
                  <a:tcPr marL="74750" marR="74750"/>
                </a:tc>
                <a:tc>
                  <a:txBody>
                    <a:bodyPr/>
                    <a:lstStyle/>
                    <a:p>
                      <a:pPr fontAlgn="t"/>
                      <a:r>
                        <a:rPr lang="fr-FR" dirty="0">
                          <a:effectLst/>
                          <a:latin typeface="Tahoma" panose="020B0604030504040204" pitchFamily="34" charset="0"/>
                        </a:rPr>
                        <a:t>Groupe de développement mondial PostgreSQL</a:t>
                      </a:r>
                    </a:p>
                  </a:txBody>
                  <a:tcPr marL="74750" marR="74750"/>
                </a:tc>
                <a:extLst>
                  <a:ext uri="{0D108BD9-81ED-4DB2-BD59-A6C34878D82A}">
                    <a16:rowId xmlns:a16="http://schemas.microsoft.com/office/drawing/2014/main" val="331928200"/>
                  </a:ext>
                </a:extLst>
              </a:tr>
              <a:tr h="933821">
                <a:tc>
                  <a:txBody>
                    <a:bodyPr/>
                    <a:lstStyle/>
                    <a:p>
                      <a:pPr fontAlgn="t"/>
                      <a:r>
                        <a:rPr lang="fr-FR" dirty="0">
                          <a:effectLst/>
                        </a:rPr>
                        <a:t>Documentation technique</a:t>
                      </a:r>
                    </a:p>
                  </a:txBody>
                  <a:tcPr marL="74750" marR="74750"/>
                </a:tc>
                <a:tc>
                  <a:txBody>
                    <a:bodyPr/>
                    <a:lstStyle/>
                    <a:p>
                      <a:pPr fontAlgn="t"/>
                      <a:r>
                        <a:rPr lang="fr-FR" u="none" strike="noStrike" dirty="0">
                          <a:effectLst/>
                          <a:latin typeface="Tahoma" panose="020B0604030504040204" pitchFamily="34" charset="0"/>
                          <a:hlinkClick r:id="rId5"/>
                        </a:rPr>
                        <a:t>docs.microsoft.com/en-US/</a:t>
                      </a:r>
                      <a:r>
                        <a:rPr lang="fr-FR" u="none" strike="noStrike" dirty="0" err="1">
                          <a:effectLst/>
                          <a:latin typeface="Tahoma" panose="020B0604030504040204" pitchFamily="34" charset="0"/>
                          <a:hlinkClick r:id="rId5"/>
                        </a:rPr>
                        <a:t>sql</a:t>
                      </a:r>
                      <a:r>
                        <a:rPr lang="fr-FR" u="none" strike="noStrike" dirty="0">
                          <a:effectLst/>
                          <a:latin typeface="Tahoma" panose="020B0604030504040204" pitchFamily="34" charset="0"/>
                          <a:hlinkClick r:id="rId5"/>
                        </a:rPr>
                        <a:t>/</a:t>
                      </a:r>
                      <a:r>
                        <a:rPr lang="fr-FR" u="none" strike="noStrike" dirty="0" err="1">
                          <a:effectLst/>
                          <a:latin typeface="Tahoma" panose="020B0604030504040204" pitchFamily="34" charset="0"/>
                          <a:hlinkClick r:id="rId5"/>
                        </a:rPr>
                        <a:t>sql</a:t>
                      </a:r>
                      <a:r>
                        <a:rPr lang="fr-FR" u="none" strike="noStrike" dirty="0">
                          <a:effectLst/>
                          <a:latin typeface="Tahoma" panose="020B0604030504040204" pitchFamily="34" charset="0"/>
                          <a:hlinkClick r:id="rId5"/>
                        </a:rPr>
                        <a:t>-server</a:t>
                      </a:r>
                      <a:endParaRPr lang="fr-FR" dirty="0">
                        <a:effectLst/>
                        <a:latin typeface="Tahoma" panose="020B0604030504040204" pitchFamily="34" charset="0"/>
                      </a:endParaRPr>
                    </a:p>
                  </a:txBody>
                  <a:tcPr marL="74750" marR="74750"/>
                </a:tc>
                <a:tc>
                  <a:txBody>
                    <a:bodyPr/>
                    <a:lstStyle/>
                    <a:p>
                      <a:pPr fontAlgn="t"/>
                      <a:r>
                        <a:rPr lang="fr-FR" u="none" strike="noStrike" dirty="0">
                          <a:effectLst/>
                          <a:latin typeface="Tahoma" panose="020B0604030504040204" pitchFamily="34" charset="0"/>
                          <a:hlinkClick r:id="rId6"/>
                        </a:rPr>
                        <a:t>dev.mysql.com/doc</a:t>
                      </a:r>
                      <a:endParaRPr lang="fr-FR" dirty="0">
                        <a:effectLst/>
                        <a:latin typeface="Tahoma" panose="020B0604030504040204" pitchFamily="34" charset="0"/>
                      </a:endParaRPr>
                    </a:p>
                  </a:txBody>
                  <a:tcPr marL="74750" marR="74750"/>
                </a:tc>
                <a:tc>
                  <a:txBody>
                    <a:bodyPr/>
                    <a:lstStyle/>
                    <a:p>
                      <a:pPr fontAlgn="t"/>
                      <a:r>
                        <a:rPr lang="fr-FR" u="none" strike="noStrike" dirty="0">
                          <a:effectLst/>
                          <a:latin typeface="Tahoma" panose="020B0604030504040204" pitchFamily="34" charset="0"/>
                          <a:hlinkClick r:id="rId7"/>
                        </a:rPr>
                        <a:t>www.postgresql.org/docs</a:t>
                      </a:r>
                      <a:endParaRPr lang="fr-FR" dirty="0">
                        <a:effectLst/>
                        <a:latin typeface="Tahoma" panose="020B0604030504040204" pitchFamily="34" charset="0"/>
                      </a:endParaRPr>
                    </a:p>
                  </a:txBody>
                  <a:tcPr marL="74750" marR="74750"/>
                </a:tc>
                <a:extLst>
                  <a:ext uri="{0D108BD9-81ED-4DB2-BD59-A6C34878D82A}">
                    <a16:rowId xmlns:a16="http://schemas.microsoft.com/office/drawing/2014/main" val="3804095539"/>
                  </a:ext>
                </a:extLst>
              </a:tr>
              <a:tr h="814405">
                <a:tc>
                  <a:txBody>
                    <a:bodyPr/>
                    <a:lstStyle/>
                    <a:p>
                      <a:pPr fontAlgn="t"/>
                      <a:r>
                        <a:rPr lang="fr-FR" dirty="0">
                          <a:effectLst/>
                        </a:rPr>
                        <a:t>Langage d'implémentation</a:t>
                      </a:r>
                    </a:p>
                  </a:txBody>
                  <a:tcPr marL="74750" marR="74750"/>
                </a:tc>
                <a:tc>
                  <a:txBody>
                    <a:bodyPr/>
                    <a:lstStyle/>
                    <a:p>
                      <a:pPr fontAlgn="t"/>
                      <a:r>
                        <a:rPr lang="fr-FR">
                          <a:effectLst/>
                          <a:latin typeface="Tahoma" panose="020B0604030504040204" pitchFamily="34" charset="0"/>
                        </a:rPr>
                        <a:t>C++</a:t>
                      </a:r>
                    </a:p>
                  </a:txBody>
                  <a:tcPr marL="74750" marR="74750"/>
                </a:tc>
                <a:tc>
                  <a:txBody>
                    <a:bodyPr/>
                    <a:lstStyle/>
                    <a:p>
                      <a:pPr fontAlgn="t"/>
                      <a:r>
                        <a:rPr lang="fr-FR" dirty="0">
                          <a:effectLst/>
                          <a:latin typeface="Tahoma" panose="020B0604030504040204" pitchFamily="34" charset="0"/>
                        </a:rPr>
                        <a:t>C et C++</a:t>
                      </a:r>
                    </a:p>
                  </a:txBody>
                  <a:tcPr marL="74750" marR="74750"/>
                </a:tc>
                <a:tc>
                  <a:txBody>
                    <a:bodyPr/>
                    <a:lstStyle/>
                    <a:p>
                      <a:pPr fontAlgn="t"/>
                      <a:r>
                        <a:rPr lang="fr-FR" dirty="0">
                          <a:effectLst/>
                          <a:latin typeface="Tahoma" panose="020B0604030504040204" pitchFamily="34" charset="0"/>
                        </a:rPr>
                        <a:t>C</a:t>
                      </a:r>
                    </a:p>
                  </a:txBody>
                  <a:tcPr marL="74750" marR="74750"/>
                </a:tc>
                <a:extLst>
                  <a:ext uri="{0D108BD9-81ED-4DB2-BD59-A6C34878D82A}">
                    <a16:rowId xmlns:a16="http://schemas.microsoft.com/office/drawing/2014/main" val="3311555961"/>
                  </a:ext>
                </a:extLst>
              </a:tr>
            </a:tbl>
          </a:graphicData>
        </a:graphic>
      </p:graphicFrame>
    </p:spTree>
    <p:extLst>
      <p:ext uri="{BB962C8B-B14F-4D97-AF65-F5344CB8AC3E}">
        <p14:creationId xmlns:p14="http://schemas.microsoft.com/office/powerpoint/2010/main" val="2595914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568</TotalTime>
  <Words>678</Words>
  <Application>Microsoft Office PowerPoint</Application>
  <PresentationFormat>Grand écran</PresentationFormat>
  <Paragraphs>125</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Tahoma</vt:lpstr>
      <vt:lpstr>Times New Roman</vt:lpstr>
      <vt:lpstr>Tw Cen MT</vt:lpstr>
      <vt:lpstr>Ronds dans l’eau</vt:lpstr>
      <vt:lpstr>SGBD : Système de Gestion Base de Données</vt:lpstr>
      <vt:lpstr>Définition:</vt:lpstr>
      <vt:lpstr>Avantages &amp; Inconvénients:</vt:lpstr>
      <vt:lpstr>Les exemples de SGBD:</vt:lpstr>
      <vt:lpstr>1-Définition de MySQL:</vt:lpstr>
      <vt:lpstr>2-Définition de PostgreSQL:</vt:lpstr>
      <vt:lpstr>3-Définition SQL Server:</vt:lpstr>
      <vt:lpstr>Comparaison entre SQL Server, PostgreSQL et MySQL:</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SGBD : Système de Gestion Base de Données</dc:title>
  <dc:creator>ZAIDI</dc:creator>
  <cp:lastModifiedBy>asus</cp:lastModifiedBy>
  <cp:revision>29</cp:revision>
  <dcterms:created xsi:type="dcterms:W3CDTF">2021-06-11T11:02:00Z</dcterms:created>
  <dcterms:modified xsi:type="dcterms:W3CDTF">2021-06-11T22:32:20Z</dcterms:modified>
</cp:coreProperties>
</file>