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</p:sldIdLst>
  <p:sldSz cy="6858000" cx="9144000"/>
  <p:notesSz cx="6858000" cy="9144000"/>
  <p:embeddedFontLst>
    <p:embeddedFont>
      <p:font typeface="Century Schoolbook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7" roundtripDataSignature="AMtx7mjtGFcEnj6bcdzcuZH/+BlxkQ0o6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04A403B-DC9D-4F8B-8007-25054922F627}">
  <a:tblStyle styleId="{604A403B-DC9D-4F8B-8007-25054922F627}" styleName="Table_0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  <a:tblStyle styleId="{1B989E3E-83D0-488A-ACCA-0DF756EF71F0}" styleName="Table_1">
    <a:wholeTbl>
      <a:tcTxStyle b="off" i="off">
        <a:font>
          <a:latin typeface="Century Schoolbook"/>
          <a:ea typeface="Century Schoolbook"/>
          <a:cs typeface="Century Schoolbook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EDE7"/>
          </a:solidFill>
        </a:fill>
      </a:tcStyle>
    </a:wholeTbl>
    <a:band1H>
      <a:tcTxStyle b="off" i="off"/>
      <a:tcStyle>
        <a:fill>
          <a:solidFill>
            <a:srgbClr val="FFD8CC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FFD8CC"/>
          </a:solidFill>
        </a:fill>
      </a:tcStyle>
    </a:band1V>
    <a:band2V>
      <a:tcTxStyle b="off" i="off"/>
    </a:band2V>
    <a:lastCol>
      <a:tcTxStyle b="on" i="off">
        <a:font>
          <a:latin typeface="Century Schoolbook"/>
          <a:ea typeface="Century Schoolbook"/>
          <a:cs typeface="Century Schoolbook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entury Schoolbook"/>
          <a:ea typeface="Century Schoolbook"/>
          <a:cs typeface="Century Schoolbook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entury Schoolbook"/>
          <a:ea typeface="Century Schoolbook"/>
          <a:cs typeface="Century Schoolbook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Century Schoolbook"/>
          <a:ea typeface="Century Schoolbook"/>
          <a:cs typeface="Century Schoolbook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font" Target="fonts/CenturySchoolbook-regular.fntdata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font" Target="fonts/CenturySchoolbook-italic.fntdata"/><Relationship Id="rId12" Type="http://schemas.openxmlformats.org/officeDocument/2006/relationships/slide" Target="slides/slide6.xml"/><Relationship Id="rId34" Type="http://schemas.openxmlformats.org/officeDocument/2006/relationships/font" Target="fonts/CenturySchoolbook-bold.fntdata"/><Relationship Id="rId15" Type="http://schemas.openxmlformats.org/officeDocument/2006/relationships/slide" Target="slides/slide9.xml"/><Relationship Id="rId37" Type="http://customschemas.google.com/relationships/presentationmetadata" Target="metadata"/><Relationship Id="rId14" Type="http://schemas.openxmlformats.org/officeDocument/2006/relationships/slide" Target="slides/slide8.xml"/><Relationship Id="rId36" Type="http://schemas.openxmlformats.org/officeDocument/2006/relationships/font" Target="fonts/CenturySchoolbook-boldItalic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s-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8" name="Google Shape;138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3" name="Google Shape;193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0" name="Google Shape;200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7" name="Google Shape;207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4" name="Google Shape;214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1" name="Google Shape;221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9" name="Google Shape;229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5" name="Google Shape;235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1" name="Google Shape;241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7" name="Google Shape;247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4" name="Google Shape;254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4" name="Google Shape;144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2" name="Google Shape;262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9" name="Google Shape;269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6" name="Google Shape;276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2" name="Google Shape;282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8" name="Google Shape;288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4" name="Google Shape;294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0" name="Google Shape;300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1" name="Google Shape;151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7" name="Google Shape;157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3" name="Google Shape;163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9" name="Google Shape;169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5" name="Google Shape;175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1" name="Google Shape;181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7" name="Google Shape;187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showMasterSp="0" type="title">
  <p:cSld name="TITLE">
    <p:bg>
      <p:bgPr>
        <a:solidFill>
          <a:schemeClr val="lt1"/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8"/>
          <p:cNvSpPr txBox="1"/>
          <p:nvPr>
            <p:ph type="ctrTitle"/>
          </p:nvPr>
        </p:nvSpPr>
        <p:spPr>
          <a:xfrm>
            <a:off x="2286000" y="3124200"/>
            <a:ext cx="6172200" cy="18943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  <a:defRPr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8"/>
          <p:cNvSpPr txBox="1"/>
          <p:nvPr>
            <p:ph idx="1" type="subTitle"/>
          </p:nvPr>
        </p:nvSpPr>
        <p:spPr>
          <a:xfrm>
            <a:off x="2286000" y="5003322"/>
            <a:ext cx="61722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60"/>
              <a:buNone/>
              <a:defRPr b="1" sz="18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2pPr>
            <a:lvl3pPr lvl="2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  <a:defRPr/>
            </a:lvl3pPr>
            <a:lvl4pPr lvl="3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  <a:defRPr/>
            </a:lvl4pPr>
            <a:lvl5pPr lvl="4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24"/>
              <a:buNone/>
              <a:defRPr/>
            </a:lvl5pPr>
            <a:lvl6pPr lvl="5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  <a:defRPr/>
            </a:lvl7pPr>
            <a:lvl8pPr lvl="7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24" name="Google Shape;24;p28"/>
          <p:cNvSpPr txBox="1"/>
          <p:nvPr>
            <p:ph idx="10" type="dt"/>
          </p:nvPr>
        </p:nvSpPr>
        <p:spPr>
          <a:xfrm rot="5400000">
            <a:off x="7764621" y="1174097"/>
            <a:ext cx="2286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8"/>
          <p:cNvSpPr txBox="1"/>
          <p:nvPr>
            <p:ph idx="11" type="ftr"/>
          </p:nvPr>
        </p:nvSpPr>
        <p:spPr>
          <a:xfrm rot="5400000">
            <a:off x="7077269" y="4181669"/>
            <a:ext cx="3657600" cy="3840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8"/>
          <p:cNvSpPr/>
          <p:nvPr/>
        </p:nvSpPr>
        <p:spPr>
          <a:xfrm>
            <a:off x="381000" y="0"/>
            <a:ext cx="609600" cy="6858000"/>
          </a:xfrm>
          <a:prstGeom prst="rect">
            <a:avLst/>
          </a:prstGeom>
          <a:solidFill>
            <a:srgbClr val="FEC2AC">
              <a:alpha val="5333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27" name="Google Shape;27;p28"/>
          <p:cNvSpPr/>
          <p:nvPr/>
        </p:nvSpPr>
        <p:spPr>
          <a:xfrm>
            <a:off x="276336" y="0"/>
            <a:ext cx="104664" cy="6858000"/>
          </a:xfrm>
          <a:prstGeom prst="rect">
            <a:avLst/>
          </a:prstGeom>
          <a:solidFill>
            <a:srgbClr val="FFD8CC">
              <a:alpha val="35294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28" name="Google Shape;28;p28"/>
          <p:cNvSpPr/>
          <p:nvPr/>
        </p:nvSpPr>
        <p:spPr>
          <a:xfrm>
            <a:off x="990600" y="0"/>
            <a:ext cx="181872" cy="6858000"/>
          </a:xfrm>
          <a:prstGeom prst="rect">
            <a:avLst/>
          </a:prstGeom>
          <a:solidFill>
            <a:srgbClr val="FFD8CC">
              <a:alpha val="6941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29" name="Google Shape;29;p28"/>
          <p:cNvSpPr/>
          <p:nvPr/>
        </p:nvSpPr>
        <p:spPr>
          <a:xfrm>
            <a:off x="1141320" y="0"/>
            <a:ext cx="230280" cy="6858000"/>
          </a:xfrm>
          <a:prstGeom prst="rect">
            <a:avLst/>
          </a:prstGeom>
          <a:solidFill>
            <a:srgbClr val="FFEDE7">
              <a:alpha val="70588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cxnSp>
        <p:nvCxnSpPr>
          <p:cNvPr id="30" name="Google Shape;30;p28"/>
          <p:cNvCxnSpPr/>
          <p:nvPr/>
        </p:nvCxnSpPr>
        <p:spPr>
          <a:xfrm>
            <a:off x="106344" y="0"/>
            <a:ext cx="0" cy="6858000"/>
          </a:xfrm>
          <a:prstGeom prst="straightConnector1">
            <a:avLst/>
          </a:prstGeom>
          <a:noFill/>
          <a:ln cap="flat" cmpd="sng" w="57150">
            <a:solidFill>
              <a:srgbClr val="FEC2AC">
                <a:alpha val="72549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28"/>
          <p:cNvCxnSpPr/>
          <p:nvPr/>
        </p:nvCxnSpPr>
        <p:spPr>
          <a:xfrm>
            <a:off x="914400" y="0"/>
            <a:ext cx="0" cy="6858000"/>
          </a:xfrm>
          <a:prstGeom prst="straightConnector1">
            <a:avLst/>
          </a:prstGeom>
          <a:noFill/>
          <a:ln cap="flat" cmpd="sng" w="57150">
            <a:solidFill>
              <a:srgbClr val="FFEDE7">
                <a:alpha val="82352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2" name="Google Shape;32;p28"/>
          <p:cNvCxnSpPr/>
          <p:nvPr/>
        </p:nvCxnSpPr>
        <p:spPr>
          <a:xfrm>
            <a:off x="854112" y="0"/>
            <a:ext cx="0" cy="6858000"/>
          </a:xfrm>
          <a:prstGeom prst="straightConnector1">
            <a:avLst/>
          </a:prstGeom>
          <a:noFill/>
          <a:ln cap="flat" cmpd="sng" w="57150">
            <a:solidFill>
              <a:srgbClr val="FEC2A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3" name="Google Shape;33;p28"/>
          <p:cNvCxnSpPr/>
          <p:nvPr/>
        </p:nvCxnSpPr>
        <p:spPr>
          <a:xfrm>
            <a:off x="1726640" y="0"/>
            <a:ext cx="0" cy="6858000"/>
          </a:xfrm>
          <a:prstGeom prst="straightConnector1">
            <a:avLst/>
          </a:prstGeom>
          <a:noFill/>
          <a:ln cap="flat" cmpd="sng" w="28575">
            <a:solidFill>
              <a:srgbClr val="FEC2AC">
                <a:alpha val="81568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4" name="Google Shape;34;p28"/>
          <p:cNvCxnSpPr/>
          <p:nvPr/>
        </p:nvCxnSpPr>
        <p:spPr>
          <a:xfrm>
            <a:off x="1066800" y="0"/>
            <a:ext cx="0" cy="6858000"/>
          </a:xfrm>
          <a:prstGeom prst="straightConnector1">
            <a:avLst/>
          </a:prstGeom>
          <a:noFill/>
          <a:ln cap="flat" cmpd="sng" w="9525">
            <a:solidFill>
              <a:srgbClr val="FEC2A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5" name="Google Shape;35;p28"/>
          <p:cNvCxnSpPr/>
          <p:nvPr/>
        </p:nvCxnSpPr>
        <p:spPr>
          <a:xfrm>
            <a:off x="9113856" y="0"/>
            <a:ext cx="0" cy="6858000"/>
          </a:xfrm>
          <a:prstGeom prst="straightConnector1">
            <a:avLst/>
          </a:prstGeom>
          <a:noFill/>
          <a:ln cap="flat" cmpd="thickThin" w="57150">
            <a:solidFill>
              <a:srgbClr val="FEC2A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28"/>
          <p:cNvSpPr/>
          <p:nvPr/>
        </p:nvSpPr>
        <p:spPr>
          <a:xfrm>
            <a:off x="1219200" y="0"/>
            <a:ext cx="76200" cy="6858000"/>
          </a:xfrm>
          <a:prstGeom prst="rect">
            <a:avLst/>
          </a:prstGeom>
          <a:solidFill>
            <a:srgbClr val="FEC2AC">
              <a:alpha val="50588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37" name="Google Shape;37;p28"/>
          <p:cNvSpPr/>
          <p:nvPr/>
        </p:nvSpPr>
        <p:spPr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38" name="Google Shape;38;p28"/>
          <p:cNvSpPr/>
          <p:nvPr/>
        </p:nvSpPr>
        <p:spPr>
          <a:xfrm>
            <a:off x="1309632" y="4866752"/>
            <a:ext cx="641424" cy="64142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39" name="Google Shape;39;p28"/>
          <p:cNvSpPr/>
          <p:nvPr/>
        </p:nvSpPr>
        <p:spPr>
          <a:xfrm>
            <a:off x="1091080" y="5500632"/>
            <a:ext cx="137160" cy="13716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40" name="Google Shape;40;p28"/>
          <p:cNvSpPr/>
          <p:nvPr/>
        </p:nvSpPr>
        <p:spPr>
          <a:xfrm>
            <a:off x="1664208" y="5788152"/>
            <a:ext cx="274320" cy="2743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41" name="Google Shape;41;p28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42" name="Google Shape;42;p28"/>
          <p:cNvSpPr txBox="1"/>
          <p:nvPr>
            <p:ph idx="12" type="sldNum"/>
          </p:nvPr>
        </p:nvSpPr>
        <p:spPr>
          <a:xfrm>
            <a:off x="1325544" y="4928702"/>
            <a:ext cx="609600" cy="5175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7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37"/>
          <p:cNvSpPr txBox="1"/>
          <p:nvPr>
            <p:ph idx="1" type="body"/>
          </p:nvPr>
        </p:nvSpPr>
        <p:spPr>
          <a:xfrm rot="5400000">
            <a:off x="1754124" y="303276"/>
            <a:ext cx="4873752" cy="7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861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60"/>
              <a:buChar char="?"/>
              <a:defRPr/>
            </a:lvl1pPr>
            <a:lvl2pPr indent="-32004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2pPr>
            <a:lvl3pPr indent="-29718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?"/>
              <a:defRPr/>
            </a:lvl3pPr>
            <a:lvl4pPr indent="-29718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?"/>
              <a:defRPr/>
            </a:lvl4pPr>
            <a:lvl5pPr indent="-306323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24"/>
              <a:buChar char="⚫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297179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27" name="Google Shape;127;p37"/>
          <p:cNvSpPr txBox="1"/>
          <p:nvPr>
            <p:ph idx="10" type="dt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37"/>
          <p:cNvSpPr txBox="1"/>
          <p:nvPr>
            <p:ph idx="11" type="ftr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37"/>
          <p:cNvSpPr txBox="1"/>
          <p:nvPr>
            <p:ph idx="12" type="sldNum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8"/>
          <p:cNvSpPr txBox="1"/>
          <p:nvPr>
            <p:ph type="title"/>
          </p:nvPr>
        </p:nvSpPr>
        <p:spPr>
          <a:xfrm rot="5400000">
            <a:off x="4541837" y="2362202"/>
            <a:ext cx="5851525" cy="1676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38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861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60"/>
              <a:buChar char="?"/>
              <a:defRPr/>
            </a:lvl1pPr>
            <a:lvl2pPr indent="-32004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2pPr>
            <a:lvl3pPr indent="-29718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?"/>
              <a:defRPr/>
            </a:lvl3pPr>
            <a:lvl4pPr indent="-29718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?"/>
              <a:defRPr/>
            </a:lvl4pPr>
            <a:lvl5pPr indent="-306323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24"/>
              <a:buChar char="⚫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297179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33" name="Google Shape;133;p38"/>
          <p:cNvSpPr txBox="1"/>
          <p:nvPr>
            <p:ph idx="10" type="dt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38"/>
          <p:cNvSpPr txBox="1"/>
          <p:nvPr>
            <p:ph idx="11" type="ftr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38"/>
          <p:cNvSpPr txBox="1"/>
          <p:nvPr>
            <p:ph idx="12" type="sldNum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ólo el título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9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29"/>
          <p:cNvSpPr txBox="1"/>
          <p:nvPr>
            <p:ph idx="10" type="dt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9"/>
          <p:cNvSpPr txBox="1"/>
          <p:nvPr>
            <p:ph idx="12" type="sldNum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47" name="Google Shape;47;p29"/>
          <p:cNvSpPr txBox="1"/>
          <p:nvPr>
            <p:ph idx="11" type="ftr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0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30"/>
          <p:cNvSpPr txBox="1"/>
          <p:nvPr>
            <p:ph idx="1" type="body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861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60"/>
              <a:buChar char="?"/>
              <a:defRPr/>
            </a:lvl1pPr>
            <a:lvl2pPr indent="-32004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2pPr>
            <a:lvl3pPr indent="-29718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?"/>
              <a:defRPr/>
            </a:lvl3pPr>
            <a:lvl4pPr indent="-29718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?"/>
              <a:defRPr/>
            </a:lvl4pPr>
            <a:lvl5pPr indent="-306323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24"/>
              <a:buChar char="⚫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297179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30"/>
          <p:cNvSpPr txBox="1"/>
          <p:nvPr>
            <p:ph idx="10" type="dt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0"/>
          <p:cNvSpPr txBox="1"/>
          <p:nvPr>
            <p:ph idx="12" type="sldNum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53" name="Google Shape;53;p30"/>
          <p:cNvSpPr txBox="1"/>
          <p:nvPr>
            <p:ph idx="11" type="ftr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showMasterSp="0" type="secHead">
  <p:cSld name="SECTION_HEADER">
    <p:bg>
      <p:bgPr>
        <a:solidFill>
          <a:schemeClr val="dk2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1"/>
          <p:cNvSpPr txBox="1"/>
          <p:nvPr>
            <p:ph type="title"/>
          </p:nvPr>
        </p:nvSpPr>
        <p:spPr>
          <a:xfrm>
            <a:off x="2286000" y="2895600"/>
            <a:ext cx="6172200" cy="205359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Century Schoolbook"/>
              <a:buNone/>
              <a:defRPr b="1" sz="3000" cap="small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1"/>
          <p:cNvSpPr txBox="1"/>
          <p:nvPr>
            <p:ph idx="1" type="body"/>
          </p:nvPr>
        </p:nvSpPr>
        <p:spPr>
          <a:xfrm>
            <a:off x="2286000" y="5010150"/>
            <a:ext cx="61722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60"/>
              <a:buNone/>
              <a:defRPr b="1" sz="1800">
                <a:solidFill>
                  <a:schemeClr val="lt2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96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84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952"/>
              <a:buNone/>
              <a:defRPr sz="1400"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297179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7" name="Google Shape;57;p31"/>
          <p:cNvSpPr txBox="1"/>
          <p:nvPr>
            <p:ph idx="10" type="dt"/>
          </p:nvPr>
        </p:nvSpPr>
        <p:spPr>
          <a:xfrm rot="5400000">
            <a:off x="7763256" y="1170432"/>
            <a:ext cx="2286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31"/>
          <p:cNvSpPr txBox="1"/>
          <p:nvPr>
            <p:ph idx="11" type="ftr"/>
          </p:nvPr>
        </p:nvSpPr>
        <p:spPr>
          <a:xfrm rot="5400000">
            <a:off x="7077456" y="4178808"/>
            <a:ext cx="3657600" cy="3840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31"/>
          <p:cNvSpPr/>
          <p:nvPr/>
        </p:nvSpPr>
        <p:spPr>
          <a:xfrm>
            <a:off x="381000" y="0"/>
            <a:ext cx="609600" cy="6858000"/>
          </a:xfrm>
          <a:prstGeom prst="rect">
            <a:avLst/>
          </a:prstGeom>
          <a:solidFill>
            <a:srgbClr val="FEC2AC">
              <a:alpha val="5333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60" name="Google Shape;60;p31"/>
          <p:cNvSpPr/>
          <p:nvPr/>
        </p:nvSpPr>
        <p:spPr>
          <a:xfrm>
            <a:off x="276336" y="0"/>
            <a:ext cx="104664" cy="6858000"/>
          </a:xfrm>
          <a:prstGeom prst="rect">
            <a:avLst/>
          </a:prstGeom>
          <a:solidFill>
            <a:srgbClr val="FFD8CC">
              <a:alpha val="35294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61" name="Google Shape;61;p31"/>
          <p:cNvSpPr/>
          <p:nvPr/>
        </p:nvSpPr>
        <p:spPr>
          <a:xfrm>
            <a:off x="990600" y="0"/>
            <a:ext cx="181872" cy="6858000"/>
          </a:xfrm>
          <a:prstGeom prst="rect">
            <a:avLst/>
          </a:prstGeom>
          <a:solidFill>
            <a:srgbClr val="FFD8CC">
              <a:alpha val="6941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62" name="Google Shape;62;p31"/>
          <p:cNvSpPr/>
          <p:nvPr/>
        </p:nvSpPr>
        <p:spPr>
          <a:xfrm>
            <a:off x="1141320" y="0"/>
            <a:ext cx="230280" cy="6858000"/>
          </a:xfrm>
          <a:prstGeom prst="rect">
            <a:avLst/>
          </a:prstGeom>
          <a:solidFill>
            <a:srgbClr val="FFEDE7">
              <a:alpha val="70588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cxnSp>
        <p:nvCxnSpPr>
          <p:cNvPr id="63" name="Google Shape;63;p31"/>
          <p:cNvCxnSpPr/>
          <p:nvPr/>
        </p:nvCxnSpPr>
        <p:spPr>
          <a:xfrm>
            <a:off x="106344" y="0"/>
            <a:ext cx="0" cy="6858000"/>
          </a:xfrm>
          <a:prstGeom prst="straightConnector1">
            <a:avLst/>
          </a:prstGeom>
          <a:noFill/>
          <a:ln cap="flat" cmpd="sng" w="57150">
            <a:solidFill>
              <a:srgbClr val="FEC2AC">
                <a:alpha val="72549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4" name="Google Shape;64;p31"/>
          <p:cNvCxnSpPr/>
          <p:nvPr/>
        </p:nvCxnSpPr>
        <p:spPr>
          <a:xfrm>
            <a:off x="914400" y="0"/>
            <a:ext cx="0" cy="6858000"/>
          </a:xfrm>
          <a:prstGeom prst="straightConnector1">
            <a:avLst/>
          </a:prstGeom>
          <a:noFill/>
          <a:ln cap="flat" cmpd="sng" w="57150">
            <a:solidFill>
              <a:srgbClr val="FFEDE7">
                <a:alpha val="82352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5" name="Google Shape;65;p31"/>
          <p:cNvCxnSpPr/>
          <p:nvPr/>
        </p:nvCxnSpPr>
        <p:spPr>
          <a:xfrm>
            <a:off x="854112" y="0"/>
            <a:ext cx="0" cy="6858000"/>
          </a:xfrm>
          <a:prstGeom prst="straightConnector1">
            <a:avLst/>
          </a:prstGeom>
          <a:noFill/>
          <a:ln cap="flat" cmpd="sng" w="57150">
            <a:solidFill>
              <a:srgbClr val="FEC2A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6" name="Google Shape;66;p31"/>
          <p:cNvCxnSpPr/>
          <p:nvPr/>
        </p:nvCxnSpPr>
        <p:spPr>
          <a:xfrm>
            <a:off x="1726640" y="0"/>
            <a:ext cx="0" cy="6858000"/>
          </a:xfrm>
          <a:prstGeom prst="straightConnector1">
            <a:avLst/>
          </a:prstGeom>
          <a:noFill/>
          <a:ln cap="flat" cmpd="sng" w="28575">
            <a:solidFill>
              <a:srgbClr val="FEC2AC">
                <a:alpha val="81568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7" name="Google Shape;67;p31"/>
          <p:cNvCxnSpPr/>
          <p:nvPr/>
        </p:nvCxnSpPr>
        <p:spPr>
          <a:xfrm>
            <a:off x="1066800" y="0"/>
            <a:ext cx="0" cy="6858000"/>
          </a:xfrm>
          <a:prstGeom prst="straightConnector1">
            <a:avLst/>
          </a:prstGeom>
          <a:noFill/>
          <a:ln cap="flat" cmpd="sng" w="9525">
            <a:solidFill>
              <a:srgbClr val="FEC2A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8" name="Google Shape;68;p31"/>
          <p:cNvSpPr/>
          <p:nvPr/>
        </p:nvSpPr>
        <p:spPr>
          <a:xfrm>
            <a:off x="1219200" y="0"/>
            <a:ext cx="76200" cy="6858000"/>
          </a:xfrm>
          <a:prstGeom prst="rect">
            <a:avLst/>
          </a:prstGeom>
          <a:solidFill>
            <a:srgbClr val="FEC2AC">
              <a:alpha val="50588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69" name="Google Shape;69;p31"/>
          <p:cNvSpPr/>
          <p:nvPr/>
        </p:nvSpPr>
        <p:spPr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70" name="Google Shape;70;p31"/>
          <p:cNvSpPr/>
          <p:nvPr/>
        </p:nvSpPr>
        <p:spPr>
          <a:xfrm>
            <a:off x="1324704" y="4866752"/>
            <a:ext cx="641424" cy="64142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71" name="Google Shape;71;p31"/>
          <p:cNvSpPr/>
          <p:nvPr/>
        </p:nvSpPr>
        <p:spPr>
          <a:xfrm>
            <a:off x="1091080" y="5500632"/>
            <a:ext cx="137160" cy="13716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72" name="Google Shape;72;p31"/>
          <p:cNvSpPr/>
          <p:nvPr/>
        </p:nvSpPr>
        <p:spPr>
          <a:xfrm>
            <a:off x="1664208" y="5791200"/>
            <a:ext cx="274320" cy="2743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73" name="Google Shape;73;p31"/>
          <p:cNvSpPr/>
          <p:nvPr/>
        </p:nvSpPr>
        <p:spPr>
          <a:xfrm>
            <a:off x="1879040" y="4479888"/>
            <a:ext cx="365760" cy="36576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cxnSp>
        <p:nvCxnSpPr>
          <p:cNvPr id="74" name="Google Shape;74;p31"/>
          <p:cNvCxnSpPr/>
          <p:nvPr/>
        </p:nvCxnSpPr>
        <p:spPr>
          <a:xfrm>
            <a:off x="9097944" y="0"/>
            <a:ext cx="0" cy="6858000"/>
          </a:xfrm>
          <a:prstGeom prst="straightConnector1">
            <a:avLst/>
          </a:prstGeom>
          <a:noFill/>
          <a:ln cap="flat" cmpd="thickThin" w="57150">
            <a:solidFill>
              <a:srgbClr val="FEC2A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5" name="Google Shape;75;p31"/>
          <p:cNvSpPr txBox="1"/>
          <p:nvPr>
            <p:ph idx="12" type="sldNum"/>
          </p:nvPr>
        </p:nvSpPr>
        <p:spPr>
          <a:xfrm>
            <a:off x="1340616" y="4928702"/>
            <a:ext cx="609600" cy="5175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2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2"/>
          <p:cNvSpPr txBox="1"/>
          <p:nvPr>
            <p:ph idx="10" type="dt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32"/>
          <p:cNvSpPr txBox="1"/>
          <p:nvPr>
            <p:ph idx="11" type="ftr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2"/>
          <p:cNvSpPr txBox="1"/>
          <p:nvPr>
            <p:ph idx="12" type="sldNum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81" name="Google Shape;81;p32"/>
          <p:cNvSpPr txBox="1"/>
          <p:nvPr>
            <p:ph idx="1" type="body"/>
          </p:nvPr>
        </p:nvSpPr>
        <p:spPr>
          <a:xfrm>
            <a:off x="457200" y="1600200"/>
            <a:ext cx="36576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861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60"/>
              <a:buChar char="?"/>
              <a:defRPr/>
            </a:lvl1pPr>
            <a:lvl2pPr indent="-32004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2pPr>
            <a:lvl3pPr indent="-29718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?"/>
              <a:defRPr/>
            </a:lvl3pPr>
            <a:lvl4pPr indent="-29718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?"/>
              <a:defRPr/>
            </a:lvl4pPr>
            <a:lvl5pPr indent="-306323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24"/>
              <a:buChar char="⚫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297179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32"/>
          <p:cNvSpPr txBox="1"/>
          <p:nvPr>
            <p:ph idx="2" type="body"/>
          </p:nvPr>
        </p:nvSpPr>
        <p:spPr>
          <a:xfrm>
            <a:off x="4270248" y="1600200"/>
            <a:ext cx="36576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861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60"/>
              <a:buChar char="?"/>
              <a:defRPr/>
            </a:lvl1pPr>
            <a:lvl2pPr indent="-32004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2pPr>
            <a:lvl3pPr indent="-29718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?"/>
              <a:defRPr/>
            </a:lvl3pPr>
            <a:lvl4pPr indent="-29718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?"/>
              <a:defRPr/>
            </a:lvl4pPr>
            <a:lvl5pPr indent="-306323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24"/>
              <a:buChar char="⚫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297179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3"/>
          <p:cNvSpPr txBox="1"/>
          <p:nvPr>
            <p:ph type="title"/>
          </p:nvPr>
        </p:nvSpPr>
        <p:spPr>
          <a:xfrm>
            <a:off x="457200" y="273050"/>
            <a:ext cx="7543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33"/>
          <p:cNvSpPr txBox="1"/>
          <p:nvPr>
            <p:ph idx="10" type="dt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33"/>
          <p:cNvSpPr txBox="1"/>
          <p:nvPr>
            <p:ph idx="11" type="ftr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33"/>
          <p:cNvSpPr txBox="1"/>
          <p:nvPr>
            <p:ph idx="12" type="sldNum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88" name="Google Shape;88;p33"/>
          <p:cNvSpPr txBox="1"/>
          <p:nvPr>
            <p:ph idx="1" type="body"/>
          </p:nvPr>
        </p:nvSpPr>
        <p:spPr>
          <a:xfrm>
            <a:off x="457200" y="2362200"/>
            <a:ext cx="3657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861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60"/>
              <a:buChar char="?"/>
              <a:defRPr/>
            </a:lvl1pPr>
            <a:lvl2pPr indent="-32004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2pPr>
            <a:lvl3pPr indent="-29718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?"/>
              <a:defRPr/>
            </a:lvl3pPr>
            <a:lvl4pPr indent="-29718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?"/>
              <a:defRPr/>
            </a:lvl4pPr>
            <a:lvl5pPr indent="-306323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24"/>
              <a:buChar char="⚫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297179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9" name="Google Shape;89;p33"/>
          <p:cNvSpPr txBox="1"/>
          <p:nvPr>
            <p:ph idx="2" type="body"/>
          </p:nvPr>
        </p:nvSpPr>
        <p:spPr>
          <a:xfrm>
            <a:off x="4371975" y="2362200"/>
            <a:ext cx="3657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861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60"/>
              <a:buChar char="?"/>
              <a:defRPr/>
            </a:lvl1pPr>
            <a:lvl2pPr indent="-32004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2pPr>
            <a:lvl3pPr indent="-29718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?"/>
              <a:defRPr/>
            </a:lvl3pPr>
            <a:lvl4pPr indent="-29718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?"/>
              <a:defRPr/>
            </a:lvl4pPr>
            <a:lvl5pPr indent="-306323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24"/>
              <a:buChar char="⚫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297179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90" name="Google Shape;90;p33"/>
          <p:cNvSpPr/>
          <p:nvPr>
            <p:ph idx="3" type="body"/>
          </p:nvPr>
        </p:nvSpPr>
        <p:spPr>
          <a:xfrm>
            <a:off x="457200" y="1569720"/>
            <a:ext cx="3657600" cy="658368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Century Schoolbook"/>
              <a:buNone/>
              <a:defRPr b="1" sz="2000">
                <a:solidFill>
                  <a:srgbClr val="FFFFFF"/>
                </a:solidFill>
              </a:defRPr>
            </a:lvl1pPr>
            <a:lvl2pPr indent="-32004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2pPr>
            <a:lvl3pPr indent="-29718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?"/>
              <a:defRPr/>
            </a:lvl3pPr>
            <a:lvl4pPr indent="-29718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?"/>
              <a:defRPr/>
            </a:lvl4pPr>
            <a:lvl5pPr indent="-306323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24"/>
              <a:buChar char="⚫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297179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91" name="Google Shape;91;p33"/>
          <p:cNvSpPr/>
          <p:nvPr>
            <p:ph idx="4" type="body"/>
          </p:nvPr>
        </p:nvSpPr>
        <p:spPr>
          <a:xfrm>
            <a:off x="4343400" y="1569720"/>
            <a:ext cx="3657600" cy="658368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Century Schoolbook"/>
              <a:buNone/>
              <a:defRPr b="1" sz="2000">
                <a:solidFill>
                  <a:srgbClr val="FFFFFF"/>
                </a:solidFill>
              </a:defRPr>
            </a:lvl1pPr>
            <a:lvl2pPr indent="-32004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2pPr>
            <a:lvl3pPr indent="-29718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?"/>
              <a:defRPr/>
            </a:lvl3pPr>
            <a:lvl4pPr indent="-29718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?"/>
              <a:defRPr/>
            </a:lvl4pPr>
            <a:lvl5pPr indent="-306323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24"/>
              <a:buChar char="⚫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297179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4"/>
          <p:cNvSpPr txBox="1"/>
          <p:nvPr>
            <p:ph idx="10" type="dt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34"/>
          <p:cNvSpPr txBox="1"/>
          <p:nvPr>
            <p:ph idx="11" type="ftr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34"/>
          <p:cNvSpPr txBox="1"/>
          <p:nvPr>
            <p:ph idx="12" type="sldNum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showMasterSp="0" type="objTx">
  <p:cSld name="OBJECT_WITH_CAPTION_TEXT">
    <p:bg>
      <p:bgPr>
        <a:solidFill>
          <a:schemeClr val="lt1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7" name="Google Shape;97;p35"/>
          <p:cNvCxnSpPr/>
          <p:nvPr/>
        </p:nvCxnSpPr>
        <p:spPr>
          <a:xfrm>
            <a:off x="8763000" y="0"/>
            <a:ext cx="0" cy="6858000"/>
          </a:xfrm>
          <a:prstGeom prst="straightConnector1">
            <a:avLst/>
          </a:prstGeom>
          <a:noFill/>
          <a:ln cap="flat" cmpd="sng" w="38100">
            <a:solidFill>
              <a:srgbClr val="FEC2AC">
                <a:alpha val="92549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8" name="Google Shape;98;p35"/>
          <p:cNvSpPr txBox="1"/>
          <p:nvPr>
            <p:ph type="title"/>
          </p:nvPr>
        </p:nvSpPr>
        <p:spPr>
          <a:xfrm rot="5400000">
            <a:off x="3371850" y="3200400"/>
            <a:ext cx="630936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entury Schoolbook"/>
              <a:buNone/>
              <a:defRPr b="1" sz="2000" cap="small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35"/>
          <p:cNvSpPr txBox="1"/>
          <p:nvPr>
            <p:ph idx="1" type="body"/>
          </p:nvPr>
        </p:nvSpPr>
        <p:spPr>
          <a:xfrm>
            <a:off x="6812280" y="274320"/>
            <a:ext cx="1527048" cy="4983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840"/>
              <a:buNone/>
              <a:defRPr sz="12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6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54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612"/>
              <a:buNone/>
              <a:defRPr sz="9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297179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cxnSp>
        <p:nvCxnSpPr>
          <p:cNvPr id="100" name="Google Shape;100;p35"/>
          <p:cNvCxnSpPr/>
          <p:nvPr/>
        </p:nvCxnSpPr>
        <p:spPr>
          <a:xfrm>
            <a:off x="6248400" y="0"/>
            <a:ext cx="0" cy="6858000"/>
          </a:xfrm>
          <a:prstGeom prst="straightConnector1">
            <a:avLst/>
          </a:prstGeom>
          <a:noFill/>
          <a:ln cap="flat" cmpd="sng" w="38100">
            <a:solidFill>
              <a:srgbClr val="FEC2A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1" name="Google Shape;101;p35"/>
          <p:cNvCxnSpPr/>
          <p:nvPr/>
        </p:nvCxnSpPr>
        <p:spPr>
          <a:xfrm>
            <a:off x="6192296" y="0"/>
            <a:ext cx="0" cy="685800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2" name="Google Shape;102;p35"/>
          <p:cNvCxnSpPr/>
          <p:nvPr/>
        </p:nvCxnSpPr>
        <p:spPr>
          <a:xfrm>
            <a:off x="8991600" y="0"/>
            <a:ext cx="0" cy="68580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3" name="Google Shape;103;p35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solidFill>
            <a:srgbClr val="FEC2AC">
              <a:alpha val="86274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cxnSp>
        <p:nvCxnSpPr>
          <p:cNvPr id="104" name="Google Shape;104;p35"/>
          <p:cNvCxnSpPr/>
          <p:nvPr/>
        </p:nvCxnSpPr>
        <p:spPr>
          <a:xfrm>
            <a:off x="8915400" y="0"/>
            <a:ext cx="0" cy="6858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5" name="Google Shape;105;p35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06" name="Google Shape;106;p35"/>
          <p:cNvSpPr txBox="1"/>
          <p:nvPr>
            <p:ph idx="2" type="body"/>
          </p:nvPr>
        </p:nvSpPr>
        <p:spPr>
          <a:xfrm>
            <a:off x="304800" y="274320"/>
            <a:ext cx="5638800" cy="63276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861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60"/>
              <a:buChar char="?"/>
              <a:defRPr/>
            </a:lvl1pPr>
            <a:lvl2pPr indent="-32004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2pPr>
            <a:lvl3pPr indent="-29718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?"/>
              <a:defRPr/>
            </a:lvl3pPr>
            <a:lvl4pPr indent="-29718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?"/>
              <a:defRPr/>
            </a:lvl4pPr>
            <a:lvl5pPr indent="-306323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24"/>
              <a:buChar char="⚫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297179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07" name="Google Shape;107;p35"/>
          <p:cNvSpPr txBox="1"/>
          <p:nvPr>
            <p:ph idx="10" type="dt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35"/>
          <p:cNvSpPr txBox="1"/>
          <p:nvPr>
            <p:ph idx="12" type="sldNum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09" name="Google Shape;109;p35"/>
          <p:cNvSpPr txBox="1"/>
          <p:nvPr>
            <p:ph idx="11" type="ftr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showMasterSp="0" type="picTx">
  <p:cSld name="PICTURE_WITH_CAPTION_TEXT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1" name="Google Shape;111;p36"/>
          <p:cNvCxnSpPr/>
          <p:nvPr/>
        </p:nvCxnSpPr>
        <p:spPr>
          <a:xfrm>
            <a:off x="8763000" y="0"/>
            <a:ext cx="0" cy="6858000"/>
          </a:xfrm>
          <a:prstGeom prst="straightConnector1">
            <a:avLst/>
          </a:prstGeom>
          <a:noFill/>
          <a:ln cap="flat" cmpd="sng" w="38100">
            <a:solidFill>
              <a:srgbClr val="FEC2A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2" name="Google Shape;112;p36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13" name="Google Shape;113;p36"/>
          <p:cNvSpPr txBox="1"/>
          <p:nvPr>
            <p:ph type="title"/>
          </p:nvPr>
        </p:nvSpPr>
        <p:spPr>
          <a:xfrm rot="5400000">
            <a:off x="3350133" y="3200400"/>
            <a:ext cx="630936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entury Schoolbook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36"/>
          <p:cNvSpPr/>
          <p:nvPr>
            <p:ph idx="2" type="pic"/>
          </p:nvPr>
        </p:nvSpPr>
        <p:spPr>
          <a:xfrm>
            <a:off x="0" y="0"/>
            <a:ext cx="61722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None/>
              <a:defRPr b="0" i="0" sz="32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⚫"/>
              <a:defRPr b="0" i="0" sz="21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lvl="2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DE7530"/>
              </a:buClr>
              <a:buSzPts val="1080"/>
              <a:buFont typeface="Noto Sans Symbols"/>
              <a:buChar char="🞆"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lvl="3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EC2AC"/>
              </a:buClr>
              <a:buSzPts val="1080"/>
              <a:buFont typeface="Noto Sans Symbols"/>
              <a:buChar char="🞆"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lvl="4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BBC9E9"/>
              </a:buClr>
              <a:buSzPts val="1088"/>
              <a:buFont typeface="Noto Sans Symbols"/>
              <a:buChar char="⚫"/>
              <a:defRPr b="0" i="0" sz="16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lvl="5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entury Schoolbook"/>
              <a:buChar char="•"/>
              <a:defRPr b="0" i="0" sz="16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lvl="6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FEC2AC"/>
              </a:buClr>
              <a:buSzPts val="840"/>
              <a:buFont typeface="Noto Sans Symbols"/>
              <a:buChar char="⚪"/>
              <a:defRPr b="0" i="0" sz="14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lvl="7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entury Schoolbook"/>
              <a:buChar char="•"/>
              <a:defRPr b="0" i="0" sz="1400" u="none" cap="small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lvl="8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DE7530"/>
              </a:buClr>
              <a:buSzPts val="1400"/>
              <a:buFont typeface="Century Schoolbook"/>
              <a:buChar char="•"/>
              <a:defRPr b="0" i="0" sz="14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115" name="Google Shape;115;p36"/>
          <p:cNvSpPr txBox="1"/>
          <p:nvPr>
            <p:ph idx="1" type="body"/>
          </p:nvPr>
        </p:nvSpPr>
        <p:spPr>
          <a:xfrm>
            <a:off x="6765798" y="264795"/>
            <a:ext cx="1524000" cy="49560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840"/>
              <a:buFont typeface="Century Schoolbook"/>
              <a:buNone/>
              <a:defRPr sz="1200"/>
            </a:lvl1pPr>
            <a:lvl2pPr indent="-28956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960"/>
              <a:buChar char="⚫"/>
              <a:defRPr sz="1200"/>
            </a:lvl2pPr>
            <a:lvl3pPr indent="-2667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600"/>
              <a:buChar char="?"/>
              <a:defRPr sz="1000"/>
            </a:lvl3pPr>
            <a:lvl4pPr indent="-262889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540"/>
              <a:buChar char="?"/>
              <a:defRPr sz="900"/>
            </a:lvl4pPr>
            <a:lvl5pPr indent="-267461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612"/>
              <a:buChar char="⚫"/>
              <a:defRPr sz="9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297179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cxnSp>
        <p:nvCxnSpPr>
          <p:cNvPr id="116" name="Google Shape;116;p36"/>
          <p:cNvCxnSpPr/>
          <p:nvPr/>
        </p:nvCxnSpPr>
        <p:spPr>
          <a:xfrm>
            <a:off x="8991600" y="0"/>
            <a:ext cx="0" cy="685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7" name="Google Shape;117;p36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solidFill>
            <a:srgbClr val="FEC2A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cxnSp>
        <p:nvCxnSpPr>
          <p:cNvPr id="118" name="Google Shape;118;p36"/>
          <p:cNvCxnSpPr/>
          <p:nvPr/>
        </p:nvCxnSpPr>
        <p:spPr>
          <a:xfrm>
            <a:off x="8915400" y="0"/>
            <a:ext cx="0" cy="6858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9" name="Google Shape;119;p36"/>
          <p:cNvCxnSpPr/>
          <p:nvPr/>
        </p:nvCxnSpPr>
        <p:spPr>
          <a:xfrm>
            <a:off x="6248400" y="0"/>
            <a:ext cx="0" cy="6858000"/>
          </a:xfrm>
          <a:prstGeom prst="straightConnector1">
            <a:avLst/>
          </a:prstGeom>
          <a:noFill/>
          <a:ln cap="flat" cmpd="sng" w="38100">
            <a:solidFill>
              <a:srgbClr val="FEC2A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0" name="Google Shape;120;p36"/>
          <p:cNvCxnSpPr/>
          <p:nvPr/>
        </p:nvCxnSpPr>
        <p:spPr>
          <a:xfrm>
            <a:off x="6192296" y="0"/>
            <a:ext cx="0" cy="685800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1" name="Google Shape;121;p36"/>
          <p:cNvSpPr txBox="1"/>
          <p:nvPr>
            <p:ph idx="10" type="dt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36"/>
          <p:cNvSpPr txBox="1"/>
          <p:nvPr>
            <p:ph idx="12" type="sldNum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23" name="Google Shape;123;p36"/>
          <p:cNvSpPr txBox="1"/>
          <p:nvPr>
            <p:ph idx="11" type="ftr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7"/>
          <p:cNvCxnSpPr/>
          <p:nvPr/>
        </p:nvCxnSpPr>
        <p:spPr>
          <a:xfrm>
            <a:off x="8763000" y="0"/>
            <a:ext cx="0" cy="6858000"/>
          </a:xfrm>
          <a:prstGeom prst="straightConnector1">
            <a:avLst/>
          </a:prstGeom>
          <a:noFill/>
          <a:ln cap="flat" cmpd="sng" w="38100">
            <a:solidFill>
              <a:srgbClr val="FEC2AC">
                <a:alpha val="92549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7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  <a:defRPr b="0" i="0" sz="3000" u="none" cap="small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27"/>
          <p:cNvSpPr txBox="1"/>
          <p:nvPr>
            <p:ph idx="1" type="body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528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🞆"/>
              <a:defRPr b="0" i="0" sz="24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-335280" lvl="1" marL="9144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⚫"/>
              <a:defRPr b="0" i="0" sz="21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-29718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DE7530"/>
              </a:buClr>
              <a:buSzPts val="1080"/>
              <a:buFont typeface="Noto Sans Symbols"/>
              <a:buChar char="🞆"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-29718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EC2AC"/>
              </a:buClr>
              <a:buSzPts val="1080"/>
              <a:buFont typeface="Noto Sans Symbols"/>
              <a:buChar char="🞆"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-297688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BBC9E9"/>
              </a:buClr>
              <a:buSzPts val="1088"/>
              <a:buFont typeface="Noto Sans Symbols"/>
              <a:buChar char="⚫"/>
              <a:defRPr b="0" i="0" sz="16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entury Schoolbook"/>
              <a:buChar char="•"/>
              <a:defRPr b="0" i="0" sz="16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-281939" lvl="6" marL="32004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FEC2AC"/>
              </a:buClr>
              <a:buSzPts val="840"/>
              <a:buFont typeface="Noto Sans Symbols"/>
              <a:buChar char="⚪"/>
              <a:defRPr b="0" i="0" sz="14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entury Schoolbook"/>
              <a:buChar char="•"/>
              <a:defRPr b="0" i="0" sz="1400" u="none" cap="small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DE7530"/>
              </a:buClr>
              <a:buSzPts val="1400"/>
              <a:buFont typeface="Century Schoolbook"/>
              <a:buChar char="•"/>
              <a:defRPr b="0" i="0" sz="14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13" name="Google Shape;13;p27"/>
          <p:cNvSpPr txBox="1"/>
          <p:nvPr>
            <p:ph idx="10" type="dt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14" name="Google Shape;14;p27"/>
          <p:cNvSpPr txBox="1"/>
          <p:nvPr>
            <p:ph idx="11" type="ftr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cxnSp>
        <p:nvCxnSpPr>
          <p:cNvPr id="15" name="Google Shape;15;p27"/>
          <p:cNvCxnSpPr/>
          <p:nvPr/>
        </p:nvCxnSpPr>
        <p:spPr>
          <a:xfrm>
            <a:off x="76200" y="0"/>
            <a:ext cx="0" cy="6858000"/>
          </a:xfrm>
          <a:prstGeom prst="straightConnector1">
            <a:avLst/>
          </a:prstGeom>
          <a:noFill/>
          <a:ln cap="flat" cmpd="thickThin" w="57150">
            <a:solidFill>
              <a:srgbClr val="FEC2A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" name="Google Shape;16;p27"/>
          <p:cNvCxnSpPr/>
          <p:nvPr/>
        </p:nvCxnSpPr>
        <p:spPr>
          <a:xfrm>
            <a:off x="8991600" y="0"/>
            <a:ext cx="0" cy="68580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27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solidFill>
            <a:srgbClr val="FEC2AC">
              <a:alpha val="86274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cxnSp>
        <p:nvCxnSpPr>
          <p:cNvPr id="18" name="Google Shape;18;p27"/>
          <p:cNvCxnSpPr/>
          <p:nvPr/>
        </p:nvCxnSpPr>
        <p:spPr>
          <a:xfrm>
            <a:off x="8915400" y="0"/>
            <a:ext cx="0" cy="6858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27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20" name="Google Shape;20;p27"/>
          <p:cNvSpPr txBox="1"/>
          <p:nvPr>
            <p:ph idx="12" type="sldNum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gif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://www.w3.org/2005/xpath-functions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"/>
          <p:cNvSpPr txBox="1"/>
          <p:nvPr>
            <p:ph type="ctrTitle"/>
          </p:nvPr>
        </p:nvSpPr>
        <p:spPr>
          <a:xfrm>
            <a:off x="1043608" y="1700808"/>
            <a:ext cx="7920880" cy="20882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728292" marR="667349" rtl="0" algn="l">
              <a:lnSpc>
                <a:spcPct val="94685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entury Schoolbook"/>
              <a:buNone/>
            </a:pPr>
            <a:r>
              <a:rPr lang="es-ES" sz="3200"/>
              <a:t>Introducció al XPath</a:t>
            </a:r>
            <a:br>
              <a:rPr lang="es-ES" sz="3200"/>
            </a:br>
            <a:br>
              <a:rPr lang="es-ES" sz="3200"/>
            </a:br>
            <a:endParaRPr sz="2700"/>
          </a:p>
        </p:txBody>
      </p:sp>
      <p:pic>
        <p:nvPicPr>
          <p:cNvPr id="141" name="Google Shape;141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00892" y="214290"/>
            <a:ext cx="1439863" cy="16271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0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20"/>
              <a:buFont typeface="Century Schoolbook"/>
              <a:buNone/>
            </a:pPr>
            <a:br>
              <a:rPr lang="es-ES" sz="2520"/>
            </a:br>
            <a:r>
              <a:rPr lang="es-ES" sz="2520"/>
              <a:t>Terminologia</a:t>
            </a:r>
            <a:br>
              <a:rPr b="1" lang="es-ES" sz="2430"/>
            </a:br>
            <a:endParaRPr sz="2700"/>
          </a:p>
        </p:txBody>
      </p:sp>
      <p:sp>
        <p:nvSpPr>
          <p:cNvPr id="196" name="Google Shape;196;p10"/>
          <p:cNvSpPr txBox="1"/>
          <p:nvPr/>
        </p:nvSpPr>
        <p:spPr>
          <a:xfrm>
            <a:off x="679750" y="1196750"/>
            <a:ext cx="7200900" cy="566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s-ES" sz="2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Relació entre nodes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s-ES" sz="20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Pare: </a:t>
            </a:r>
            <a:r>
              <a:rPr b="0" i="0" lang="es-ES" sz="20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L’element book és pare de: title, author, year, i price.</a:t>
            </a:r>
            <a:endParaRPr b="1" i="0" sz="2000" u="none" cap="none" strike="noStrik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s-ES" sz="20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Fill: </a:t>
            </a:r>
            <a:r>
              <a:rPr b="0" i="0" lang="es-ES" sz="20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title, author, year, i price són fills de book.</a:t>
            </a:r>
            <a:endParaRPr b="0" i="0" sz="2000" u="none" cap="none" strike="noStrik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s-ES" sz="20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Germans: </a:t>
            </a:r>
            <a:r>
              <a:rPr b="0" i="0" lang="es-ES" sz="20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title, author, year, i price són germans.</a:t>
            </a:r>
            <a:endParaRPr b="0" i="0" sz="2000" u="none" cap="none" strike="noStrik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s-ES" sz="20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Ascendents: </a:t>
            </a:r>
            <a:r>
              <a:rPr b="0" i="0" lang="es-ES" sz="20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book i bookstore són ascendents de year.</a:t>
            </a:r>
            <a:endParaRPr b="1" i="0" sz="2000" u="none" cap="none" strike="noStrik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s-ES" sz="20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Descendents: </a:t>
            </a:r>
            <a:r>
              <a:rPr b="0" i="0" lang="es-ES" sz="20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book, title, author, year, i price són descendents de bookstore.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7" name="Google Shape;197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6175" y="1677350"/>
            <a:ext cx="4558775" cy="301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1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20"/>
              <a:buFont typeface="Century Schoolbook"/>
              <a:buNone/>
            </a:pPr>
            <a:br>
              <a:rPr lang="es-ES" sz="2520"/>
            </a:br>
            <a:r>
              <a:rPr lang="es-ES" sz="2520"/>
              <a:t>Sintaxi</a:t>
            </a:r>
            <a:br>
              <a:rPr b="1" lang="es-ES" sz="2430"/>
            </a:br>
            <a:endParaRPr sz="2700"/>
          </a:p>
        </p:txBody>
      </p:sp>
      <p:sp>
        <p:nvSpPr>
          <p:cNvPr id="203" name="Google Shape;203;p11"/>
          <p:cNvSpPr txBox="1"/>
          <p:nvPr/>
        </p:nvSpPr>
        <p:spPr>
          <a:xfrm>
            <a:off x="679759" y="1196752"/>
            <a:ext cx="7200800" cy="3323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ES" sz="20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Xpath utilitza expressions de rutes per a seleccionar nodes o col·leccions de nodes.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pic>
        <p:nvPicPr>
          <p:cNvPr id="204" name="Google Shape;204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8750" y="2029825"/>
            <a:ext cx="7035100" cy="456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2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20"/>
              <a:buFont typeface="Century Schoolbook"/>
              <a:buNone/>
            </a:pPr>
            <a:br>
              <a:rPr lang="es-ES" sz="2520"/>
            </a:br>
            <a:r>
              <a:rPr lang="es-ES" sz="2520"/>
              <a:t>Sintaxi</a:t>
            </a:r>
            <a:br>
              <a:rPr b="1" lang="es-ES" sz="2430"/>
            </a:br>
            <a:endParaRPr sz="2700"/>
          </a:p>
        </p:txBody>
      </p:sp>
      <p:sp>
        <p:nvSpPr>
          <p:cNvPr id="210" name="Google Shape;210;p12"/>
          <p:cNvSpPr txBox="1"/>
          <p:nvPr/>
        </p:nvSpPr>
        <p:spPr>
          <a:xfrm>
            <a:off x="679758" y="1196753"/>
            <a:ext cx="7420633" cy="22467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s-ES" sz="20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Expressions de selecció de nodes: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graphicFrame>
        <p:nvGraphicFramePr>
          <p:cNvPr id="211" name="Google Shape;211;p12"/>
          <p:cNvGraphicFramePr/>
          <p:nvPr/>
        </p:nvGraphicFramePr>
        <p:xfrm>
          <a:off x="679759" y="181544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{604A403B-DC9D-4F8B-8007-25054922F627}</a:tableStyleId>
              </a:tblPr>
              <a:tblGrid>
                <a:gridCol w="1515975"/>
                <a:gridCol w="6192700"/>
              </a:tblGrid>
              <a:tr h="228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s-ES" sz="1800" u="none" cap="none" strike="noStrike"/>
                        <a:t>Expressió</a:t>
                      </a:r>
                      <a:endParaRPr b="1" sz="18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s-ES" sz="1800" u="none" cap="none" strike="noStrike"/>
                        <a:t>Descripció</a:t>
                      </a:r>
                      <a:endParaRPr b="1" sz="18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i="1" lang="es-ES" sz="1800" u="none" cap="none" strike="noStrike"/>
                        <a:t>nomnode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ES" sz="1800" u="none" cap="none" strike="noStrike"/>
                        <a:t>Selecciona tots els nodes amb el nom "</a:t>
                      </a:r>
                      <a:r>
                        <a:rPr i="1" lang="es-ES" sz="1800" u="none" cap="none" strike="noStrike"/>
                        <a:t>nomnode</a:t>
                      </a:r>
                      <a:r>
                        <a:rPr lang="es-ES" sz="1800" u="none" cap="none" strike="noStrike"/>
                        <a:t>"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ES" sz="1800" u="none" cap="none" strike="noStrike"/>
                        <a:t>/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ES" sz="1800" u="none" cap="none" strike="noStrike"/>
                        <a:t>Selecciona des del node arrel</a:t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ES" sz="1800" u="none" cap="none" strike="noStrike"/>
                        <a:t>//</a:t>
                      </a:r>
                      <a:r>
                        <a:rPr i="1" lang="es-ES" sz="1800" u="none" cap="none" strike="noStrike"/>
                        <a:t>nom</a:t>
                      </a:r>
                      <a:endParaRPr i="1" sz="18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ES" sz="1800" u="none" cap="none" strike="noStrike"/>
                        <a:t>Selecciona els nodes del document que coincideixin amb el </a:t>
                      </a:r>
                      <a:r>
                        <a:rPr i="1" lang="es-ES" sz="1800" u="none" cap="none" strike="noStrike"/>
                        <a:t>nom</a:t>
                      </a:r>
                      <a:r>
                        <a:rPr lang="es-ES" sz="1800" u="none" cap="none" strike="noStrike"/>
                        <a:t>, independentment d’on es trobi en el document. </a:t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ES" sz="1800" u="none" cap="none" strike="noStrike"/>
                        <a:t>.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ES" sz="1800" u="none" cap="none" strike="noStrike"/>
                        <a:t>Selecciona el node actual</a:t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ES" sz="1800" u="none" cap="none" strike="noStrike"/>
                        <a:t>..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ES" sz="1800" u="none" cap="none" strike="noStrike"/>
                        <a:t>Selecciona el node pare</a:t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ES" sz="1800" u="none" cap="none" strike="noStrike"/>
                        <a:t>@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ES" sz="1800" u="none" cap="none" strike="noStrike"/>
                        <a:t>Selecciona atributs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3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20"/>
              <a:buFont typeface="Century Schoolbook"/>
              <a:buNone/>
            </a:pPr>
            <a:br>
              <a:rPr lang="es-ES" sz="2520"/>
            </a:br>
            <a:r>
              <a:rPr lang="es-ES" sz="2520"/>
              <a:t>Sintaxi</a:t>
            </a:r>
            <a:br>
              <a:rPr b="1" lang="es-ES" sz="2430"/>
            </a:br>
            <a:endParaRPr sz="2700"/>
          </a:p>
        </p:txBody>
      </p:sp>
      <p:sp>
        <p:nvSpPr>
          <p:cNvPr id="217" name="Google Shape;217;p13"/>
          <p:cNvSpPr txBox="1"/>
          <p:nvPr/>
        </p:nvSpPr>
        <p:spPr>
          <a:xfrm>
            <a:off x="679758" y="980728"/>
            <a:ext cx="7420633" cy="22467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s-ES" sz="20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Expressions de selecció de nodes, en l’exemple: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graphicFrame>
        <p:nvGraphicFramePr>
          <p:cNvPr id="218" name="Google Shape;218;p13"/>
          <p:cNvGraphicFramePr/>
          <p:nvPr/>
        </p:nvGraphicFramePr>
        <p:xfrm>
          <a:off x="689336" y="170080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{604A403B-DC9D-4F8B-8007-25054922F627}</a:tableStyleId>
              </a:tblPr>
              <a:tblGrid>
                <a:gridCol w="1690275"/>
                <a:gridCol w="5400600"/>
              </a:tblGrid>
              <a:tr h="304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s-ES" sz="1800" u="none" cap="none" strike="noStrike"/>
                        <a:t>Expressió</a:t>
                      </a:r>
                      <a:endParaRPr b="1" sz="18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s-ES" sz="1800" u="none" cap="none" strike="noStrike"/>
                        <a:t>Resultat</a:t>
                      </a:r>
                      <a:endParaRPr b="1" sz="18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6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s-ES" sz="1600" u="none" cap="none" strike="noStrike"/>
                        <a:t>bookstore</a:t>
                      </a:r>
                      <a:endParaRPr sz="1600" u="none" cap="none" strike="noStrike"/>
                    </a:p>
                  </a:txBody>
                  <a:tcPr marT="38075" marB="38075" marR="76150" marL="761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ES" sz="1800" u="none" cap="none" strike="noStrike"/>
                        <a:t>Selecciona tots els nodes amb el nom "bookstore“.</a:t>
                      </a:r>
                      <a:endParaRPr sz="1800" u="none" cap="none" strike="noStrike"/>
                    </a:p>
                  </a:txBody>
                  <a:tcPr marT="38075" marB="38075" marR="76150" marL="761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36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s-ES" sz="1600" u="none" cap="none" strike="noStrike"/>
                        <a:t>/bookstore</a:t>
                      </a:r>
                      <a:endParaRPr sz="1600" u="none" cap="none" strike="noStrike"/>
                    </a:p>
                  </a:txBody>
                  <a:tcPr marT="38075" marB="38075" marR="76150" marL="761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ES" sz="1800" u="none" cap="none" strike="noStrike"/>
                        <a:t>Selecciona la ruta de l’element bookstore. </a:t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s-ES" sz="1800" u="none" cap="none" strike="noStrike"/>
                        <a:t>NOTA:</a:t>
                      </a:r>
                      <a:r>
                        <a:rPr lang="es-ES" sz="1800" u="none" cap="none" strike="noStrike"/>
                        <a:t> Si el camí comença per ( / ) representa un camí absolut a un element.</a:t>
                      </a:r>
                      <a:endParaRPr sz="1800" u="none" cap="none" strike="noStrike"/>
                    </a:p>
                  </a:txBody>
                  <a:tcPr marT="38075" marB="38075" marR="76150" marL="761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2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s-ES" sz="1600" u="none" cap="none" strike="noStrike"/>
                        <a:t>bookstore/book</a:t>
                      </a:r>
                      <a:endParaRPr sz="1600" u="none" cap="none" strike="noStrike"/>
                    </a:p>
                  </a:txBody>
                  <a:tcPr marT="38075" marB="38075" marR="76150" marL="761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ES" sz="1800" u="none" cap="none" strike="noStrike"/>
                        <a:t>Selecciona tots els elements book que son fills de bookstore.</a:t>
                      </a:r>
                      <a:endParaRPr sz="1800" u="none" cap="none" strike="noStrike"/>
                    </a:p>
                  </a:txBody>
                  <a:tcPr marT="38075" marB="38075" marR="76150" marL="761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6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s-ES" sz="1600" u="none" cap="none" strike="noStrike"/>
                        <a:t>//book</a:t>
                      </a:r>
                      <a:endParaRPr sz="1600" u="none" cap="none" strike="noStrike"/>
                    </a:p>
                  </a:txBody>
                  <a:tcPr marT="38075" marB="38075" marR="76150" marL="761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ES" sz="1800" u="none" cap="none" strike="noStrike"/>
                        <a:t>Selecciona tots els elements book sense importar on estigui del document.</a:t>
                      </a:r>
                      <a:endParaRPr sz="1800" u="none" cap="none" strike="noStrike"/>
                    </a:p>
                  </a:txBody>
                  <a:tcPr marT="38075" marB="38075" marR="76150" marL="761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89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s-ES" sz="1600" u="none" cap="none" strike="noStrike"/>
                        <a:t>bookstore//book</a:t>
                      </a:r>
                      <a:endParaRPr sz="1600" u="none" cap="none" strike="noStrike"/>
                    </a:p>
                  </a:txBody>
                  <a:tcPr marT="38075" marB="38075" marR="76150" marL="761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ES" sz="1800" u="none" cap="none" strike="noStrike"/>
                        <a:t>Selecciona tots els elements book que són descendents de l’element bookstore, sense importar on estigui sota bookstore.</a:t>
                      </a:r>
                      <a:endParaRPr sz="1800" u="none" cap="none" strike="noStrike"/>
                    </a:p>
                  </a:txBody>
                  <a:tcPr marT="38075" marB="38075" marR="76150" marL="761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3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s-ES" sz="1600" u="none" cap="none" strike="noStrike"/>
                        <a:t>//@lang</a:t>
                      </a:r>
                      <a:endParaRPr sz="1600" u="none" cap="none" strike="noStrike"/>
                    </a:p>
                  </a:txBody>
                  <a:tcPr marT="38075" marB="38075" marR="76150" marL="761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ES" sz="1800" u="none" cap="none" strike="noStrike"/>
                        <a:t>Selecciona tots els atributs que s’anomenin lang</a:t>
                      </a:r>
                      <a:endParaRPr sz="1800" u="none" cap="none" strike="noStrike"/>
                    </a:p>
                  </a:txBody>
                  <a:tcPr marT="38075" marB="38075" marR="76150" marL="761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4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20"/>
              <a:buFont typeface="Century Schoolbook"/>
              <a:buNone/>
            </a:pPr>
            <a:br>
              <a:rPr lang="es-ES" sz="2520"/>
            </a:br>
            <a:r>
              <a:rPr lang="es-ES" sz="2520"/>
              <a:t>Vista Arbre</a:t>
            </a:r>
            <a:br>
              <a:rPr b="1" lang="es-ES" sz="2430"/>
            </a:br>
            <a:endParaRPr sz="2700"/>
          </a:p>
        </p:txBody>
      </p:sp>
      <p:sp>
        <p:nvSpPr>
          <p:cNvPr id="224" name="Google Shape;224;p14"/>
          <p:cNvSpPr txBox="1"/>
          <p:nvPr/>
        </p:nvSpPr>
        <p:spPr>
          <a:xfrm>
            <a:off x="679758" y="980728"/>
            <a:ext cx="7420500" cy="22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pic>
        <p:nvPicPr>
          <p:cNvPr id="225" name="Google Shape;225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1825" y="941800"/>
            <a:ext cx="6765024" cy="4261678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14"/>
          <p:cNvSpPr txBox="1"/>
          <p:nvPr/>
        </p:nvSpPr>
        <p:spPr>
          <a:xfrm>
            <a:off x="457200" y="5336025"/>
            <a:ext cx="79599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E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 un arbre XPath els atributs no són considerats nodes fills sinó que són “propietats” del node que els conté i els nodes de dades són nodes sense nom que només contenen les dades.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5"/>
          <p:cNvSpPr txBox="1"/>
          <p:nvPr>
            <p:ph type="title"/>
          </p:nvPr>
        </p:nvSpPr>
        <p:spPr>
          <a:xfrm>
            <a:off x="457200" y="274646"/>
            <a:ext cx="7467600" cy="71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20"/>
              <a:buFont typeface="Century Schoolbook"/>
              <a:buNone/>
            </a:pPr>
            <a:r>
              <a:rPr lang="es-ES" sz="2520"/>
              <a:t>CAMINS</a:t>
            </a:r>
            <a:endParaRPr sz="2700"/>
          </a:p>
        </p:txBody>
      </p:sp>
      <p:sp>
        <p:nvSpPr>
          <p:cNvPr id="232" name="Google Shape;232;p15"/>
          <p:cNvSpPr txBox="1"/>
          <p:nvPr/>
        </p:nvSpPr>
        <p:spPr>
          <a:xfrm>
            <a:off x="671408" y="1094813"/>
            <a:ext cx="74205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s-ES" sz="20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Expressar camins en XPath s’assembla tant a com ho</a:t>
            </a:r>
            <a:endParaRPr b="1" i="0" sz="2000" u="none" cap="none" strike="noStrik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s-ES" sz="20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fan els sistemes operatius que fins i tot es fan servir</a:t>
            </a:r>
            <a:endParaRPr b="1" i="0" sz="2000" u="none" cap="none" strike="noStrik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s-ES" sz="20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símbols semblants.</a:t>
            </a:r>
            <a:endParaRPr b="1" i="0" sz="2000" u="none" cap="none" strike="noStrik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ES" sz="20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El més important per tenir en compte a l’hora de crear una expressió XPath és saber el node en el qual està situat el procés (</a:t>
            </a:r>
            <a:r>
              <a:rPr b="1" i="0" lang="es-ES" sz="20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node de context</a:t>
            </a:r>
            <a:r>
              <a:rPr b="0" i="0" lang="es-ES" sz="20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), ja que és des d’aquest que s’avaluarà l’expressió. El node de context al principi és en l’arrel però es va movent a mesura que es van avaluant les expressions, i per tant podem expressar els camins XPath de dues maneres.</a:t>
            </a:r>
            <a:endParaRPr b="0" i="0" sz="2000" u="none" cap="none" strike="noStrik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6"/>
          <p:cNvSpPr txBox="1"/>
          <p:nvPr>
            <p:ph type="title"/>
          </p:nvPr>
        </p:nvSpPr>
        <p:spPr>
          <a:xfrm>
            <a:off x="457200" y="274646"/>
            <a:ext cx="7467600" cy="71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20"/>
              <a:buFont typeface="Century Schoolbook"/>
              <a:buNone/>
            </a:pPr>
            <a:r>
              <a:rPr lang="es-ES" sz="2520"/>
              <a:t>Tipus de CAMINS</a:t>
            </a:r>
            <a:endParaRPr sz="2700"/>
          </a:p>
        </p:txBody>
      </p:sp>
      <p:sp>
        <p:nvSpPr>
          <p:cNvPr id="238" name="Google Shape;238;p16"/>
          <p:cNvSpPr txBox="1"/>
          <p:nvPr/>
        </p:nvSpPr>
        <p:spPr>
          <a:xfrm>
            <a:off x="671408" y="1094813"/>
            <a:ext cx="74205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ES" sz="20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Els</a:t>
            </a:r>
            <a:r>
              <a:rPr b="1" i="0" lang="es-ES" sz="20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camins absoluts</a:t>
            </a:r>
            <a:r>
              <a:rPr b="0" i="0" lang="es-ES" sz="20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són camins que sempre comencen en l’arrel de l’arbre. Es poden identificar perquè el primer caràcter de l’expressió sempre serà l’arrel ”/”. No importa</a:t>
            </a:r>
            <a:endParaRPr b="0" i="0" sz="2000" u="none" cap="none" strike="noStrik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ES" sz="20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quin sigui el node de context si es fan servir camins absoluts, perquè el resultat sempre serà el mateix.</a:t>
            </a:r>
            <a:endParaRPr b="0" i="0" sz="2000" u="none" cap="none" strike="noStrik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ES" sz="20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En els </a:t>
            </a:r>
            <a:r>
              <a:rPr b="1" i="0" lang="es-ES" sz="20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camins relatius</a:t>
            </a:r>
            <a:r>
              <a:rPr b="0" i="0" lang="es-ES" sz="20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parteixen des del node en el qual estem situats.</a:t>
            </a:r>
            <a:endParaRPr b="0" i="0" sz="2000" u="none" cap="none" strike="noStrik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ES" sz="20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Per exemple, es pot obtenir el node &lt;nom&gt; del professor de l’exemple que hem especificat anteriorment fent servir l’expressió XPath següent:</a:t>
            </a:r>
            <a:endParaRPr b="0" i="0" sz="2000" u="none" cap="none" strike="noStrik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ES" sz="20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/classe/professor/nom</a:t>
            </a:r>
            <a:endParaRPr b="0" i="0" sz="2000" u="none" cap="none" strike="noStrik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7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20"/>
              <a:buFont typeface="Century Schoolbook"/>
              <a:buNone/>
            </a:pPr>
            <a:br>
              <a:rPr lang="es-ES" sz="2520"/>
            </a:br>
            <a:r>
              <a:rPr lang="es-ES" sz="2520"/>
              <a:t>Sintaxi</a:t>
            </a:r>
            <a:br>
              <a:rPr b="1" lang="es-ES" sz="2430"/>
            </a:br>
            <a:endParaRPr sz="2700"/>
          </a:p>
        </p:txBody>
      </p:sp>
      <p:sp>
        <p:nvSpPr>
          <p:cNvPr id="244" name="Google Shape;244;p17"/>
          <p:cNvSpPr txBox="1"/>
          <p:nvPr/>
        </p:nvSpPr>
        <p:spPr>
          <a:xfrm>
            <a:off x="679750" y="1178175"/>
            <a:ext cx="7420500" cy="54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s-ES" sz="20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Predicats: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ES" sz="20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Són utilizats per a trobar un node específic, o bé, per a trobar un node que contingui un determinat valor dins d’un conjunt de valors.</a:t>
            </a:r>
            <a:endParaRPr b="0" i="0" sz="2000" u="none" cap="none" strike="noStrik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ES" sz="20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Els predicats sempre estaran entre claudàtors[ ].</a:t>
            </a:r>
            <a:endParaRPr b="0" i="0" sz="2000" u="none" cap="none" strike="noStrik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ES" sz="20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Per exemple: </a:t>
            </a:r>
            <a:endParaRPr b="0" i="0" sz="2000" u="none" cap="none" strike="noStrik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b="0" i="0" lang="es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bookstore/book[1]  →  Selecciona el primer element book que és fill de                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s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bookstore. </a:t>
            </a:r>
            <a:r>
              <a:rPr b="1" i="0" lang="es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NOTA:</a:t>
            </a:r>
            <a:r>
              <a:rPr b="0" i="0" lang="es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En IE el primer nodo es [0].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/bookstore/book[last()] → Selecciona l’últim element book que és fill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              de bookstore.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8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20"/>
              <a:buFont typeface="Century Schoolbook"/>
              <a:buNone/>
            </a:pPr>
            <a:br>
              <a:rPr lang="es-ES" sz="2520"/>
            </a:br>
            <a:r>
              <a:rPr lang="es-ES" sz="2520"/>
              <a:t>Sintaxi</a:t>
            </a:r>
            <a:br>
              <a:rPr b="1" lang="es-ES" sz="2430"/>
            </a:br>
            <a:endParaRPr sz="2700"/>
          </a:p>
        </p:txBody>
      </p:sp>
      <p:sp>
        <p:nvSpPr>
          <p:cNvPr id="250" name="Google Shape;250;p18"/>
          <p:cNvSpPr txBox="1"/>
          <p:nvPr/>
        </p:nvSpPr>
        <p:spPr>
          <a:xfrm>
            <a:off x="679758" y="1178163"/>
            <a:ext cx="7420633" cy="8617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s-ES" sz="20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Més exemples de Predicats: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graphicFrame>
        <p:nvGraphicFramePr>
          <p:cNvPr id="251" name="Google Shape;251;p18"/>
          <p:cNvGraphicFramePr/>
          <p:nvPr/>
        </p:nvGraphicFramePr>
        <p:xfrm>
          <a:off x="457195" y="177281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{604A403B-DC9D-4F8B-8007-25054922F627}</a:tableStyleId>
              </a:tblPr>
              <a:tblGrid>
                <a:gridCol w="3124350"/>
                <a:gridCol w="4626850"/>
              </a:tblGrid>
              <a:tr h="453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s-ES" sz="1600" u="none" cap="none" strike="noStrike"/>
                        <a:t>Expressió</a:t>
                      </a:r>
                      <a:endParaRPr b="1" sz="1600" u="none" cap="none" strike="noStrike"/>
                    </a:p>
                  </a:txBody>
                  <a:tcPr marT="21950" marB="21950" marR="43900" marL="439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s-ES" sz="1600" u="none" cap="none" strike="noStrike"/>
                        <a:t>Resultat</a:t>
                      </a:r>
                      <a:endParaRPr b="1" sz="1600" u="none" cap="none" strike="noStrike"/>
                    </a:p>
                  </a:txBody>
                  <a:tcPr marT="21950" marB="21950" marR="43900" marL="439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063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s-ES" sz="1600" u="none" cap="none" strike="noStrike"/>
                        <a:t>/bookstore/book[last()-1]</a:t>
                      </a:r>
                      <a:endParaRPr sz="1600" u="none" cap="none" strike="noStrike"/>
                    </a:p>
                  </a:txBody>
                  <a:tcPr marT="21950" marB="21950" marR="43900" marL="439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s-ES" sz="1600" u="none" cap="none" strike="noStrike"/>
                        <a:t>Selecciona el penúltim element book que és fill de bookstore.</a:t>
                      </a:r>
                      <a:endParaRPr sz="1600" u="none" cap="none" strike="noStrike"/>
                    </a:p>
                  </a:txBody>
                  <a:tcPr marT="21950" marB="21950" marR="43900" marL="439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63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s-ES" sz="1600" u="none" cap="none" strike="noStrike"/>
                        <a:t>/bookstore/book[position()&lt;3]</a:t>
                      </a:r>
                      <a:endParaRPr sz="1600" u="none" cap="none" strike="noStrike"/>
                    </a:p>
                  </a:txBody>
                  <a:tcPr marT="21950" marB="21950" marR="43900" marL="439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s-ES" sz="1600" u="none" cap="none" strike="noStrike"/>
                        <a:t>Selecciona els dos primers elements book que són fills de bookstore.</a:t>
                      </a:r>
                      <a:endParaRPr sz="1600" u="none" cap="none" strike="noStrike"/>
                    </a:p>
                  </a:txBody>
                  <a:tcPr marT="21950" marB="21950" marR="43900" marL="439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063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s-ES" sz="1600" u="none" cap="none" strike="noStrike"/>
                        <a:t>//title[@lang]</a:t>
                      </a:r>
                      <a:endParaRPr sz="1600" u="none" cap="none" strike="noStrike"/>
                    </a:p>
                  </a:txBody>
                  <a:tcPr marT="21950" marB="21950" marR="43900" marL="439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s-ES" sz="1600" u="none" cap="none" strike="noStrike"/>
                        <a:t>Selecciona tots els elements title que tenen l’atributo lang</a:t>
                      </a:r>
                      <a:endParaRPr sz="1600" u="none" cap="none" strike="noStrike"/>
                    </a:p>
                  </a:txBody>
                  <a:tcPr marT="21950" marB="21950" marR="43900" marL="439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63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s-ES" sz="1600" u="none" cap="none" strike="noStrike"/>
                        <a:t>//title[@lang='en']</a:t>
                      </a:r>
                      <a:endParaRPr sz="1600" u="none" cap="none" strike="noStrike"/>
                    </a:p>
                  </a:txBody>
                  <a:tcPr marT="21950" marB="21950" marR="43900" marL="439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entury Schoolbook"/>
                        <a:buNone/>
                      </a:pPr>
                      <a:r>
                        <a:rPr lang="es-ES" sz="1600" u="none" cap="none" strike="noStrike"/>
                        <a:t>Selecciona tots els elements title que tenen l’atribut lang amb valor  "en"</a:t>
                      </a:r>
                      <a:endParaRPr sz="1600" u="none" cap="none" strike="noStrike"/>
                    </a:p>
                  </a:txBody>
                  <a:tcPr marT="21950" marB="21950" marR="43900" marL="439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88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s-ES" sz="1600" u="none" cap="none" strike="noStrike"/>
                        <a:t>/bookstore/book[price&gt;35.00]</a:t>
                      </a:r>
                      <a:endParaRPr sz="1600" u="none" cap="none" strike="noStrike"/>
                    </a:p>
                  </a:txBody>
                  <a:tcPr marT="21950" marB="21950" marR="43900" marL="439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s-ES" sz="1600" u="none" cap="none" strike="noStrike"/>
                        <a:t>Selecciona tots els elements book fills de bookstore on precio és major que 35.00</a:t>
                      </a:r>
                      <a:endParaRPr sz="1600" u="none" cap="none" strike="noStrike"/>
                    </a:p>
                  </a:txBody>
                  <a:tcPr marT="21950" marB="21950" marR="43900" marL="439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71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s-ES" sz="1600" u="none" cap="none" strike="noStrike"/>
                        <a:t>/bookstore/book[price&gt;35.00]/title</a:t>
                      </a:r>
                      <a:endParaRPr sz="1600" u="none" cap="none" strike="noStrike"/>
                    </a:p>
                  </a:txBody>
                  <a:tcPr marT="21950" marB="21950" marR="43900" marL="439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s-ES" sz="1600" u="none" cap="none" strike="noStrike"/>
                        <a:t>Selecciona tots els elements title de l’ element book fills de bookstore on precio és major que 35.00</a:t>
                      </a:r>
                      <a:endParaRPr sz="1600" u="none" cap="none" strike="noStrike"/>
                    </a:p>
                  </a:txBody>
                  <a:tcPr marT="21950" marB="21950" marR="43900" marL="439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9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20"/>
              <a:buFont typeface="Century Schoolbook"/>
              <a:buNone/>
            </a:pPr>
            <a:br>
              <a:rPr lang="es-ES" sz="2520"/>
            </a:br>
            <a:r>
              <a:rPr lang="es-ES" sz="2520"/>
              <a:t>Sintaxi</a:t>
            </a:r>
            <a:br>
              <a:rPr b="1" lang="es-ES" sz="2430"/>
            </a:br>
            <a:endParaRPr sz="2700"/>
          </a:p>
        </p:txBody>
      </p:sp>
      <p:sp>
        <p:nvSpPr>
          <p:cNvPr id="257" name="Google Shape;257;p19"/>
          <p:cNvSpPr txBox="1"/>
          <p:nvPr/>
        </p:nvSpPr>
        <p:spPr>
          <a:xfrm>
            <a:off x="679758" y="1178163"/>
            <a:ext cx="7420633" cy="40934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s-ES" sz="20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Seleccionar nodes desconeguts. Comodins: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s-ES" sz="20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Exemple:</a:t>
            </a:r>
            <a:endParaRPr b="1" i="0" sz="2000" u="none" cap="none" strike="noStrik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s-ES" sz="20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graphicFrame>
        <p:nvGraphicFramePr>
          <p:cNvPr id="258" name="Google Shape;258;p19"/>
          <p:cNvGraphicFramePr/>
          <p:nvPr/>
        </p:nvGraphicFramePr>
        <p:xfrm>
          <a:off x="467544" y="177281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{604A403B-DC9D-4F8B-8007-25054922F627}</a:tableStyleId>
              </a:tblPr>
              <a:tblGrid>
                <a:gridCol w="1368150"/>
                <a:gridCol w="6099450"/>
              </a:tblGrid>
              <a:tr h="228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s-ES" sz="1800" u="none" cap="none" strike="noStrike"/>
                        <a:t>Comodí</a:t>
                      </a:r>
                      <a:endParaRPr b="1" sz="18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s-ES" sz="1800" u="none" cap="none" strike="noStrike"/>
                        <a:t>Descripció</a:t>
                      </a:r>
                      <a:endParaRPr b="1" sz="18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ES" sz="1800" u="none" cap="none" strike="noStrike"/>
                        <a:t>*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ES" sz="1800" u="none" cap="none" strike="noStrike"/>
                        <a:t>es correspon amb qualsevol element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ES" sz="1800" u="none" cap="none" strike="noStrike"/>
                        <a:t>@*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ES" sz="1800" u="none" cap="none" strike="noStrike"/>
                        <a:t>es correspon amb qualsevol  tipus d’atribut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ES" sz="1800" u="none" cap="none" strike="noStrike"/>
                        <a:t>node()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s-ES" sz="1600" u="none" cap="none" strike="noStrike"/>
                        <a:t>es correspon amb qualsevol tipus de  node de qualsevol tipus</a:t>
                      </a:r>
                      <a:endParaRPr sz="16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59" name="Google Shape;259;p19"/>
          <p:cNvGraphicFramePr/>
          <p:nvPr/>
        </p:nvGraphicFramePr>
        <p:xfrm>
          <a:off x="395536" y="392467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{604A403B-DC9D-4F8B-8007-25054922F627}</a:tableStyleId>
              </a:tblPr>
              <a:tblGrid>
                <a:gridCol w="1620925"/>
                <a:gridCol w="6383750"/>
              </a:tblGrid>
              <a:tr h="228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s-ES" sz="1800" u="none" cap="none" strike="noStrike"/>
                        <a:t>Expressió</a:t>
                      </a:r>
                      <a:endParaRPr b="1" sz="18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s-ES" sz="1800" u="none" cap="none" strike="noStrike"/>
                        <a:t>Resultat</a:t>
                      </a:r>
                      <a:endParaRPr b="1" sz="18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ES" sz="1800" u="none" cap="none" strike="noStrike"/>
                        <a:t>/bookstore/*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ES" sz="1800" u="none" cap="none" strike="noStrike"/>
                        <a:t>Selecciona tots els elements fills de l’ element bookstore.</a:t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ES" sz="1800" u="none" cap="none" strike="noStrike"/>
                        <a:t>//*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ES" sz="1800" u="none" cap="none" strike="noStrike"/>
                        <a:t>Selecciona tots els elements en el document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ES" sz="1800" u="none" cap="none" strike="noStrike"/>
                        <a:t>//title[@*]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ES" sz="1800" u="none" cap="none" strike="noStrike"/>
                        <a:t>Selecciona tots els elements title, que mínim tinguin un atribut. 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20"/>
              <a:buFont typeface="Century Schoolbook"/>
              <a:buNone/>
            </a:pPr>
            <a:br>
              <a:rPr lang="es-ES" sz="2520"/>
            </a:br>
            <a:r>
              <a:rPr lang="es-ES" sz="2520"/>
              <a:t>Ampliació de XML. Llenguatges per A gestionar la informació en xml. </a:t>
            </a:r>
            <a:br>
              <a:rPr b="1" lang="es-ES" sz="2430"/>
            </a:br>
            <a:endParaRPr sz="2700"/>
          </a:p>
        </p:txBody>
      </p:sp>
      <p:sp>
        <p:nvSpPr>
          <p:cNvPr id="147" name="Google Shape;147;p2"/>
          <p:cNvSpPr txBox="1"/>
          <p:nvPr/>
        </p:nvSpPr>
        <p:spPr>
          <a:xfrm>
            <a:off x="679759" y="1196752"/>
            <a:ext cx="7200800" cy="144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pic>
        <p:nvPicPr>
          <p:cNvPr id="148" name="Google Shape;148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98898" y="1580026"/>
            <a:ext cx="4513250" cy="451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0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20"/>
              <a:buFont typeface="Century Schoolbook"/>
              <a:buNone/>
            </a:pPr>
            <a:br>
              <a:rPr lang="es-ES" sz="2520"/>
            </a:br>
            <a:r>
              <a:rPr lang="es-ES" sz="2520"/>
              <a:t>Sintaxi</a:t>
            </a:r>
            <a:br>
              <a:rPr b="1" lang="es-ES" sz="2430"/>
            </a:br>
            <a:endParaRPr sz="2700"/>
          </a:p>
        </p:txBody>
      </p:sp>
      <p:sp>
        <p:nvSpPr>
          <p:cNvPr id="265" name="Google Shape;265;p20"/>
          <p:cNvSpPr txBox="1"/>
          <p:nvPr/>
        </p:nvSpPr>
        <p:spPr>
          <a:xfrm>
            <a:off x="679758" y="1178163"/>
            <a:ext cx="7420633" cy="17851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s-ES" sz="20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Seleccionar més d’un camí: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ES" sz="20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Amb l’operador | en una expressió XPath es pot seleccionar diversos camins.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graphicFrame>
        <p:nvGraphicFramePr>
          <p:cNvPr id="266" name="Google Shape;266;p20"/>
          <p:cNvGraphicFramePr/>
          <p:nvPr/>
        </p:nvGraphicFramePr>
        <p:xfrm>
          <a:off x="457198" y="283571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{604A403B-DC9D-4F8B-8007-25054922F627}</a:tableStyleId>
              </a:tblPr>
              <a:tblGrid>
                <a:gridCol w="2818650"/>
                <a:gridCol w="4824525"/>
              </a:tblGrid>
              <a:tr h="411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s-ES" sz="1800" u="none" cap="none" strike="noStrike"/>
                        <a:t>Expressió</a:t>
                      </a:r>
                      <a:endParaRPr b="1" sz="18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s-ES" sz="1800" u="none" cap="none" strike="noStrike"/>
                        <a:t>Resultat</a:t>
                      </a:r>
                      <a:endParaRPr b="1" sz="18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19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ES" sz="1800" u="none" cap="none" strike="noStrike"/>
                        <a:t>//book/title | //book/price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ES" sz="1800" u="none" cap="none" strike="noStrike"/>
                        <a:t>Selecciona tots els elements title AND price de tots els elements book.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19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ES" sz="1800" u="none" cap="none" strike="noStrike"/>
                        <a:t>//title | //price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ES" sz="1800" u="none" cap="none" strike="noStrike"/>
                        <a:t>Selecciona tots els elements title AND price en el document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35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ES" sz="1800" u="none" cap="none" strike="noStrike"/>
                        <a:t>/bookstore/book/title | //price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ES" sz="1800" u="none" cap="none" strike="noStrike"/>
                        <a:t>Selecciona tots els elements title de l’element book de l’ element bookstore AND tots els elements price en el document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1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20"/>
              <a:buFont typeface="Century Schoolbook"/>
              <a:buNone/>
            </a:pPr>
            <a:br>
              <a:rPr lang="es-ES" sz="2520"/>
            </a:br>
            <a:r>
              <a:rPr lang="es-ES" sz="2520"/>
              <a:t>Eixos</a:t>
            </a:r>
            <a:br>
              <a:rPr b="1" lang="es-ES" sz="2430"/>
            </a:br>
            <a:endParaRPr sz="2700"/>
          </a:p>
        </p:txBody>
      </p:sp>
      <p:sp>
        <p:nvSpPr>
          <p:cNvPr id="272" name="Google Shape;272;p21"/>
          <p:cNvSpPr txBox="1"/>
          <p:nvPr/>
        </p:nvSpPr>
        <p:spPr>
          <a:xfrm>
            <a:off x="679758" y="1178163"/>
            <a:ext cx="7420633" cy="9555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ES" sz="20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Un eix defineix una col·lecció de nodes relacionats amb el node actual.</a:t>
            </a:r>
            <a:endParaRPr b="0" i="0" sz="2000" u="none" cap="none" strike="noStrik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graphicFrame>
        <p:nvGraphicFramePr>
          <p:cNvPr id="273" name="Google Shape;273;p21"/>
          <p:cNvGraphicFramePr/>
          <p:nvPr/>
        </p:nvGraphicFramePr>
        <p:xfrm>
          <a:off x="319716" y="213561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{604A403B-DC9D-4F8B-8007-25054922F627}</a:tableStyleId>
              </a:tblPr>
              <a:tblGrid>
                <a:gridCol w="1856000"/>
                <a:gridCol w="5924675"/>
              </a:tblGrid>
              <a:tr h="261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s-ES" sz="1600" u="none" cap="none" strike="noStrike"/>
                        <a:t>Nom de l’ Eix</a:t>
                      </a:r>
                      <a:endParaRPr sz="1600" u="none" cap="none" strike="noStrike"/>
                    </a:p>
                  </a:txBody>
                  <a:tcPr marT="31900" marB="31900" marR="31900" marL="3190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s-ES" sz="1600" u="none" cap="none" strike="noStrike"/>
                        <a:t>Resultat</a:t>
                      </a:r>
                      <a:endParaRPr sz="1600" u="none" cap="none" strike="noStrike"/>
                    </a:p>
                  </a:txBody>
                  <a:tcPr marT="31900" marB="31900" marR="31900" marL="3190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70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s-ES" sz="1500" u="none" cap="none" strike="noStrike"/>
                        <a:t>ancestor</a:t>
                      </a:r>
                      <a:endParaRPr sz="1500" u="none" cap="none" strike="noStrike"/>
                    </a:p>
                  </a:txBody>
                  <a:tcPr marT="31900" marB="31900" marR="31900" marL="3190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s-ES" sz="1500" u="none" cap="none" strike="noStrike"/>
                        <a:t>Selecciona els antepassats (ancestors) del node actual (pare, pare del pare, etc.)</a:t>
                      </a:r>
                      <a:endParaRPr sz="1400" u="none" cap="none" strike="noStrike"/>
                    </a:p>
                  </a:txBody>
                  <a:tcPr marT="31900" marB="31900" marR="31900" marL="3190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18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s-ES" sz="1500" u="none" cap="none" strike="noStrike"/>
                        <a:t>ancestor-or-self</a:t>
                      </a:r>
                      <a:endParaRPr sz="1500" u="none" cap="none" strike="noStrike"/>
                    </a:p>
                  </a:txBody>
                  <a:tcPr marT="31900" marB="31900" marR="31900" marL="3190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Century Schoolbook"/>
                        <a:buNone/>
                      </a:pPr>
                      <a:r>
                        <a:rPr lang="es-ES" sz="1500" u="none" cap="none" strike="noStrike"/>
                        <a:t>Selecciona els antepassats (ancestors) del node actual i també el node actual.</a:t>
                      </a:r>
                      <a:endParaRPr sz="1400" u="none" cap="none" strike="noStrike"/>
                    </a:p>
                  </a:txBody>
                  <a:tcPr marT="31900" marB="31900" marR="31900" marL="3190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0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s-ES" sz="1500" u="none" cap="none" strike="noStrike"/>
                        <a:t>atribute</a:t>
                      </a:r>
                      <a:endParaRPr sz="1400" u="none" cap="none" strike="noStrike"/>
                    </a:p>
                  </a:txBody>
                  <a:tcPr marT="31900" marB="31900" marR="31900" marL="3190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s-ES" sz="1500" u="none" cap="none" strike="noStrike"/>
                        <a:t>Selecciona tots els atributs del node actual.</a:t>
                      </a:r>
                      <a:endParaRPr sz="1400" u="none" cap="none" strike="noStrike"/>
                    </a:p>
                  </a:txBody>
                  <a:tcPr marT="31900" marB="31900" marR="31900" marL="3190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1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s-ES" sz="1500" u="none" cap="none" strike="noStrike"/>
                        <a:t>child</a:t>
                      </a:r>
                      <a:endParaRPr sz="1500" u="none" cap="none" strike="noStrike"/>
                    </a:p>
                  </a:txBody>
                  <a:tcPr marT="31900" marB="31900" marR="31900" marL="3190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Century Schoolbook"/>
                        <a:buNone/>
                      </a:pPr>
                      <a:r>
                        <a:rPr lang="es-ES" sz="1500" u="none" cap="none" strike="noStrike"/>
                        <a:t>Selecciona els fills del node actual.</a:t>
                      </a:r>
                      <a:endParaRPr sz="1400" u="none" cap="none" strike="noStrike"/>
                    </a:p>
                  </a:txBody>
                  <a:tcPr marT="31900" marB="31900" marR="31900" marL="3190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4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s-ES" sz="1500" u="none" cap="none" strike="noStrike"/>
                        <a:t>descendant</a:t>
                      </a:r>
                      <a:endParaRPr sz="1500" u="none" cap="none" strike="noStrike"/>
                    </a:p>
                  </a:txBody>
                  <a:tcPr marT="31900" marB="31900" marR="31900" marL="3190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s-ES" sz="1500" u="none" cap="none" strike="noStrike"/>
                        <a:t>Selecciona els descendents del node actual (fills, etc.)</a:t>
                      </a:r>
                      <a:endParaRPr sz="1500" u="none" cap="none" strike="noStrike"/>
                    </a:p>
                  </a:txBody>
                  <a:tcPr marT="31900" marB="31900" marR="31900" marL="3190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7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s-ES" sz="1500" u="none" cap="none" strike="noStrike"/>
                        <a:t>descendant-or-self</a:t>
                      </a:r>
                      <a:endParaRPr sz="1400" u="none" cap="none" strike="noStrike"/>
                    </a:p>
                  </a:txBody>
                  <a:tcPr marT="31900" marB="31900" marR="31900" marL="3190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Century Schoolbook"/>
                        <a:buNone/>
                      </a:pPr>
                      <a:r>
                        <a:rPr lang="es-ES" sz="1500" u="none" cap="none" strike="noStrike"/>
                        <a:t>Selecciona els descendents del node actual i també  el nodo actual.</a:t>
                      </a:r>
                      <a:endParaRPr sz="1400" u="none" cap="none" strike="noStrike"/>
                    </a:p>
                  </a:txBody>
                  <a:tcPr marT="31900" marB="31900" marR="31900" marL="3190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70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s-ES" sz="1500" u="none" cap="none" strike="noStrike"/>
                        <a:t>following</a:t>
                      </a:r>
                      <a:endParaRPr sz="1500" u="none" cap="none" strike="noStrike"/>
                    </a:p>
                  </a:txBody>
                  <a:tcPr marT="31900" marB="31900" marR="31900" marL="3190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s-ES" sz="1500" u="none" cap="none" strike="noStrike"/>
                        <a:t>Selecciona tot lo que hi ha en el document després de l’ etiqueta de tancament del node actual.</a:t>
                      </a:r>
                      <a:endParaRPr sz="1400" u="none" cap="none" strike="noStrike"/>
                    </a:p>
                  </a:txBody>
                  <a:tcPr marT="31900" marB="31900" marR="31900" marL="3190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2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20"/>
              <a:buFont typeface="Century Schoolbook"/>
              <a:buNone/>
            </a:pPr>
            <a:br>
              <a:rPr lang="es-ES" sz="2520"/>
            </a:br>
            <a:r>
              <a:rPr lang="es-ES" sz="2520"/>
              <a:t>Eixos</a:t>
            </a:r>
            <a:br>
              <a:rPr b="1" lang="es-ES" sz="2430"/>
            </a:br>
            <a:endParaRPr sz="2700"/>
          </a:p>
        </p:txBody>
      </p:sp>
      <p:pic>
        <p:nvPicPr>
          <p:cNvPr id="279" name="Google Shape;279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7584" y="1012825"/>
            <a:ext cx="7272808" cy="5656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3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20"/>
              <a:buFont typeface="Century Schoolbook"/>
              <a:buNone/>
            </a:pPr>
            <a:br>
              <a:rPr lang="es-ES" sz="2520"/>
            </a:br>
            <a:r>
              <a:rPr lang="es-ES" sz="2520"/>
              <a:t>Operadors</a:t>
            </a:r>
            <a:br>
              <a:rPr b="1" lang="es-ES" sz="2430"/>
            </a:br>
            <a:endParaRPr sz="2700"/>
          </a:p>
        </p:txBody>
      </p:sp>
      <p:sp>
        <p:nvSpPr>
          <p:cNvPr id="285" name="Google Shape;285;p23"/>
          <p:cNvSpPr txBox="1"/>
          <p:nvPr/>
        </p:nvSpPr>
        <p:spPr>
          <a:xfrm>
            <a:off x="679758" y="1178163"/>
            <a:ext cx="7420633" cy="50167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s-ES" sz="20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Operadors lògics: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ES" sz="20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"|" és un OR lògic per a tractar 2 conjunts de nodes</a:t>
            </a:r>
            <a:endParaRPr b="0" i="0" sz="2000" u="none" cap="none" strike="noStrik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ES" sz="20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"or"  és un operador lògic per a avaluar 2 expressions de comparació</a:t>
            </a:r>
            <a:endParaRPr b="0" i="0" sz="2000" u="none" cap="none" strike="noStrik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ES" sz="20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"and" és un operador lògic per a avaluar 2 expressions de comparació</a:t>
            </a:r>
            <a:endParaRPr b="0" i="0" sz="2000" u="none" cap="none" strike="noStrik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s-ES" sz="20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Operadors aritmètics: </a:t>
            </a:r>
            <a:endParaRPr b="1" i="0" sz="2000" u="none" cap="none" strike="noStrik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ES" sz="20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endParaRPr b="0" i="0" sz="2000" u="none" cap="none" strike="noStrik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ES" sz="20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+  </a:t>
            </a:r>
            <a:endParaRPr b="0" i="0" sz="2000" u="none" cap="none" strike="noStrik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ES" sz="20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-  </a:t>
            </a:r>
            <a:endParaRPr b="0" i="0" sz="2000" u="none" cap="none" strike="noStrik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ES" sz="20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*  </a:t>
            </a:r>
            <a:endParaRPr b="0" i="0" sz="2000" u="none" cap="none" strike="noStrik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ES" sz="20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div   divisió de dos números</a:t>
            </a:r>
            <a:endParaRPr b="0" i="0" sz="2000" u="none" cap="none" strike="noStrik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ES" sz="20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mod </a:t>
            </a:r>
            <a:r>
              <a:rPr b="0" i="0" lang="es-ES" sz="195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mòdul de dos números, torna el residu d’una divisió</a:t>
            </a:r>
            <a:r>
              <a:rPr b="0" i="0" lang="es-ES" sz="20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.</a:t>
            </a:r>
            <a:endParaRPr b="0" i="0" sz="2000" u="none" cap="none" strike="noStrik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4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20"/>
              <a:buFont typeface="Century Schoolbook"/>
              <a:buNone/>
            </a:pPr>
            <a:br>
              <a:rPr lang="es-ES" sz="2520"/>
            </a:br>
            <a:r>
              <a:rPr lang="es-ES" sz="2520"/>
              <a:t>Operadors</a:t>
            </a:r>
            <a:br>
              <a:rPr b="1" lang="es-ES" sz="2430"/>
            </a:br>
            <a:endParaRPr sz="2700"/>
          </a:p>
        </p:txBody>
      </p:sp>
      <p:sp>
        <p:nvSpPr>
          <p:cNvPr id="291" name="Google Shape;291;p24"/>
          <p:cNvSpPr txBox="1"/>
          <p:nvPr/>
        </p:nvSpPr>
        <p:spPr>
          <a:xfrm>
            <a:off x="679758" y="1178163"/>
            <a:ext cx="7420633" cy="53245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s-ES" sz="20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Operadors de comparació: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ES" sz="20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=	igual</a:t>
            </a:r>
            <a:endParaRPr b="0" i="0" sz="2000" u="none" cap="none" strike="noStrik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ES" sz="20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!=	diferent</a:t>
            </a:r>
            <a:endParaRPr b="0" i="0" sz="2000" u="none" cap="none" strike="noStrik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ES" sz="20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&lt; </a:t>
            </a:r>
            <a:endParaRPr b="0" i="0" sz="2000" u="none" cap="none" strike="noStrik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ES" sz="20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&lt;=</a:t>
            </a:r>
            <a:endParaRPr b="0" i="0" sz="2000" u="none" cap="none" strike="noStrik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ES" sz="20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&gt; </a:t>
            </a:r>
            <a:endParaRPr b="0" i="0" sz="2000" u="none" cap="none" strike="noStrik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ES" sz="20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&gt;=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s-ES" sz="20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Exemples: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ES" sz="20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|	//book | //cd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ES" sz="20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+	6 + 4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ES" sz="20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=	price=9.80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ES" sz="20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!=	price!=9.80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ES" sz="20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or	price=9.80 or price=9.70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ES" sz="20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and	price&gt;9.00 and price&lt;9.90</a:t>
            </a:r>
            <a:endParaRPr b="0" i="0" sz="2000" u="none" cap="none" strike="noStrik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5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20"/>
              <a:buFont typeface="Century Schoolbook"/>
              <a:buNone/>
            </a:pPr>
            <a:br>
              <a:rPr lang="es-ES" sz="2520"/>
            </a:br>
            <a:r>
              <a:rPr lang="es-ES" sz="2520"/>
              <a:t>Funcions</a:t>
            </a:r>
            <a:br>
              <a:rPr b="1" lang="es-ES" sz="2430"/>
            </a:br>
            <a:endParaRPr sz="2700"/>
          </a:p>
        </p:txBody>
      </p:sp>
      <p:sp>
        <p:nvSpPr>
          <p:cNvPr id="297" name="Google Shape;297;p25"/>
          <p:cNvSpPr txBox="1"/>
          <p:nvPr/>
        </p:nvSpPr>
        <p:spPr>
          <a:xfrm>
            <a:off x="679758" y="1178163"/>
            <a:ext cx="7420633" cy="2862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ES" sz="20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Per a utilitzar funcions s’ha de declarar el seu espai de noms, amb el prefix "fn:" i la seva URL és "</a:t>
            </a:r>
            <a:r>
              <a:rPr b="0" i="0" lang="es-ES" sz="2000" u="sng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http://www.w3.org/2005/xpath-functions</a:t>
            </a:r>
            <a:r>
              <a:rPr b="0" i="0" lang="es-ES" sz="20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":</a:t>
            </a:r>
            <a:endParaRPr b="0" i="0" sz="2000" u="none" cap="none" strike="noStrik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ES" sz="20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 </a:t>
            </a:r>
            <a:endParaRPr b="0" i="0" sz="2000" u="none" cap="none" strike="noStrik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ES" sz="20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&lt;xsl:stylesheet version="2.0" xmlns:xsl="http://www.w3.org/1999/XSL/Transform"</a:t>
            </a:r>
            <a:endParaRPr b="0" i="0" sz="2000" u="none" cap="none" strike="noStrik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ES" sz="20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xmlns:fn="http://www.w3.org/2005/xpath-functions"&gt;</a:t>
            </a:r>
            <a:endParaRPr b="0" i="0" sz="2000" u="none" cap="none" strike="noStrik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6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20"/>
              <a:buFont typeface="Century Schoolbook"/>
              <a:buNone/>
            </a:pPr>
            <a:br>
              <a:rPr lang="es-ES" sz="2520"/>
            </a:br>
            <a:r>
              <a:rPr lang="es-ES" sz="2520"/>
              <a:t>Funcions</a:t>
            </a:r>
            <a:br>
              <a:rPr b="1" lang="es-ES" sz="2430"/>
            </a:br>
            <a:endParaRPr sz="2700"/>
          </a:p>
        </p:txBody>
      </p:sp>
      <p:sp>
        <p:nvSpPr>
          <p:cNvPr id="303" name="Google Shape;303;p26"/>
          <p:cNvSpPr txBox="1"/>
          <p:nvPr/>
        </p:nvSpPr>
        <p:spPr>
          <a:xfrm>
            <a:off x="679758" y="1178163"/>
            <a:ext cx="7420633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ES" sz="20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Exemples: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graphicFrame>
        <p:nvGraphicFramePr>
          <p:cNvPr id="304" name="Google Shape;304;p26"/>
          <p:cNvGraphicFramePr/>
          <p:nvPr/>
        </p:nvGraphicFramePr>
        <p:xfrm>
          <a:off x="679758" y="16095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{1B989E3E-83D0-488A-ACCA-0DF756EF71F0}</a:tableStyleId>
              </a:tblPr>
              <a:tblGrid>
                <a:gridCol w="1889625"/>
                <a:gridCol w="5531025"/>
              </a:tblGrid>
              <a:tr h="337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s-ES" sz="1600" u="none" cap="none" strike="noStrike"/>
                        <a:t>Función</a:t>
                      </a:r>
                      <a:endParaRPr b="1"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925" marB="34925" marR="34925" marL="349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s-ES" sz="1600" u="none" cap="none" strike="noStrike"/>
                        <a:t>Què fa</a:t>
                      </a:r>
                      <a:endParaRPr b="1"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925" marB="34925" marR="34925" marL="34925"/>
                </a:tc>
              </a:tr>
              <a:tr h="481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s-ES" sz="1600" u="none" cap="none" strike="noStrike"/>
                        <a:t>fn:text()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925" marB="34925" marR="34925" marL="349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s-ES" sz="1600" u="none" cap="none" strike="noStrike"/>
                        <a:t>Torna el text de l’ element especificat.</a:t>
                      </a:r>
                      <a:endParaRPr sz="16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s-ES" sz="1600" u="none" cap="none" strike="noStrike"/>
                        <a:t>Ex: //author[text()] torna els textos (sense etiquetes)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925" marB="34925" marR="34925" marL="34925"/>
                </a:tc>
              </a:tr>
              <a:tr h="477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s-ES" sz="1600" u="none" cap="none" strike="noStrike"/>
                        <a:t>fn:count(item)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925" marB="34925" marR="34925" marL="349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s-ES" sz="1600" u="none" cap="none" strike="noStrike"/>
                        <a:t>Torna la quantitat d’ítems(nodes o atributs)</a:t>
                      </a:r>
                      <a:endParaRPr sz="16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s-ES" sz="1600" u="none" cap="none" strike="noStrike"/>
                        <a:t>Ex: count(//book) torna el total d’elements "book" en el document.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925" marB="34925" marR="34925" marL="34925"/>
                </a:tc>
              </a:tr>
              <a:tr h="477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s-ES" sz="1600" u="none" cap="none" strike="noStrike"/>
                        <a:t>fn:position()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925" marB="34925" marR="34925" marL="349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s-ES" sz="1600" u="none" cap="none" strike="noStrike"/>
                        <a:t>Torna la posició de l’ índex del node actual</a:t>
                      </a:r>
                      <a:endParaRPr sz="16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s-ES" sz="1600" u="none" cap="none" strike="noStrike"/>
                        <a:t>Ex: //book[position()&lt;=2] selecciona els primers 2 elements "book"  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925" marB="34925" marR="34925" marL="34925"/>
                </a:tc>
              </a:tr>
              <a:tr h="682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s-ES" sz="1600" u="none" cap="none" strike="noStrike"/>
                        <a:t>fn:last()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925" marB="34925" marR="34925" marL="349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s-ES" sz="1600" u="none" cap="none" strike="noStrike"/>
                        <a:t>Torna el número final de nodes en el conjunt actual, que és també la posició de l’ últim.</a:t>
                      </a:r>
                      <a:endParaRPr sz="16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s-ES" sz="1600" u="none" cap="none" strike="noStrike"/>
                        <a:t>Ex: //book[last()] retorna l'últim element "book"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925" marB="34925" marR="34925" marL="34925"/>
                </a:tc>
              </a:tr>
              <a:tr h="782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s-ES" sz="1600" u="none" cap="none" strike="noStrike"/>
                        <a:t>fn:sum(conjunt de</a:t>
                      </a:r>
                      <a:endParaRPr sz="16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s-ES" sz="1600" u="none" cap="none" strike="noStrike"/>
                        <a:t> nodes)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925" marB="34925" marR="34925" marL="349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s-ES" sz="1600" u="none" cap="none" strike="noStrike"/>
                        <a:t>Torna la suma del valor numèric de cada node en el conjunt especificat</a:t>
                      </a:r>
                      <a:endParaRPr sz="16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s-ES" sz="1600" u="none" cap="none" strike="noStrike"/>
                        <a:t>Ex: sum(//price) torna la suma de tots els elements "price" que hi ha en el document.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925" marB="34925" marR="34925" marL="34925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20"/>
              <a:buFont typeface="Century Schoolbook"/>
              <a:buNone/>
            </a:pPr>
            <a:br>
              <a:rPr lang="es-ES" sz="2520"/>
            </a:br>
            <a:r>
              <a:rPr lang="es-ES" sz="2520"/>
              <a:t>XPath. Introducció</a:t>
            </a:r>
            <a:br>
              <a:rPr b="1" lang="es-ES" sz="2430"/>
            </a:br>
            <a:endParaRPr sz="2700"/>
          </a:p>
        </p:txBody>
      </p:sp>
      <p:sp>
        <p:nvSpPr>
          <p:cNvPr id="154" name="Google Shape;154;p3"/>
          <p:cNvSpPr txBox="1"/>
          <p:nvPr/>
        </p:nvSpPr>
        <p:spPr>
          <a:xfrm>
            <a:off x="679759" y="1196752"/>
            <a:ext cx="7200800" cy="42165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s-ES" sz="2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Què és XPath?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s-ES" sz="20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XPath és una sintaxi per a definir parts d’un document XML.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s-ES" sz="20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XPath utilitza expressions per a navegar en els documents XML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s-ES" sz="20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XPath conté una biblioteca de funcions estàndars</a:t>
            </a:r>
            <a:endParaRPr b="0" i="0" sz="2000" u="none" cap="none" strike="noStrik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215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s-ES" sz="20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XPath és l’ element més important de XSLT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s-ES" sz="20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XPath és una recomanació del W3C</a:t>
            </a:r>
            <a:endParaRPr b="0" i="0" sz="2000" u="none" cap="none" strike="noStrik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entury Schoolbook"/>
              <a:buChar char="•"/>
            </a:pPr>
            <a:r>
              <a:rPr b="0" i="0" lang="es-ES" sz="20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En resum, és un </a:t>
            </a:r>
            <a:r>
              <a:rPr b="1" i="0" lang="es-ES" sz="20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llenguatge</a:t>
            </a:r>
            <a:r>
              <a:rPr b="0" i="0" lang="es-ES" sz="20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 per a trobar informació dins d’un document XML.</a:t>
            </a:r>
            <a:endParaRPr b="0" i="0" sz="2000" u="none" cap="none" strike="noStrik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4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20"/>
              <a:buFont typeface="Century Schoolbook"/>
              <a:buNone/>
            </a:pPr>
            <a:br>
              <a:rPr lang="es-ES" sz="2520"/>
            </a:br>
            <a:r>
              <a:rPr lang="es-ES" sz="2520"/>
              <a:t>XPath. FUNCIONAMENT</a:t>
            </a:r>
            <a:br>
              <a:rPr b="1" lang="es-ES" sz="2430"/>
            </a:br>
            <a:endParaRPr sz="2700"/>
          </a:p>
        </p:txBody>
      </p:sp>
      <p:sp>
        <p:nvSpPr>
          <p:cNvPr id="160" name="Google Shape;160;p4"/>
          <p:cNvSpPr txBox="1"/>
          <p:nvPr/>
        </p:nvSpPr>
        <p:spPr>
          <a:xfrm>
            <a:off x="679759" y="1196752"/>
            <a:ext cx="7200900" cy="42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s-ES" sz="2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Com funciona XPath?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entury Schoolbook"/>
              <a:buChar char="•"/>
            </a:pPr>
            <a:r>
              <a:rPr b="0" i="0" lang="es-ES" sz="20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La base del funcionament d’XPath és l’avaluació d’expressions. Una expressió que s’avaluarà contra un document XML i ens donarà un resultat que pot ser de diferents tipus:</a:t>
            </a:r>
            <a:endParaRPr b="0" i="0" sz="2000" u="none" cap="none" strike="noStrik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entury Schoolbook"/>
              <a:buChar char="•"/>
            </a:pPr>
            <a:r>
              <a:rPr b="0" i="0" lang="es-ES" sz="20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1. Un boleà: cert o fals</a:t>
            </a:r>
            <a:endParaRPr b="0" i="0" sz="2000" u="none" cap="none" strike="noStrik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entury Schoolbook"/>
              <a:buChar char="•"/>
            </a:pPr>
            <a:r>
              <a:rPr b="0" i="0" lang="es-ES" sz="20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2. Un nombre</a:t>
            </a:r>
            <a:endParaRPr b="0" i="0" sz="2000" u="none" cap="none" strike="noStrik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entury Schoolbook"/>
              <a:buChar char="•"/>
            </a:pPr>
            <a:r>
              <a:rPr b="0" i="0" lang="es-ES" sz="20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3. Una cadena de caràcters</a:t>
            </a:r>
            <a:endParaRPr b="0" i="0" sz="2000" u="none" cap="none" strike="noStrik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entury Schoolbook"/>
              <a:buChar char="•"/>
            </a:pPr>
            <a:r>
              <a:rPr b="0" i="0" lang="es-ES" sz="20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4. Un grup d’elements</a:t>
            </a:r>
            <a:endParaRPr b="0" i="0" sz="2000" u="none" cap="none" strike="noStrik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5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20"/>
              <a:buFont typeface="Century Schoolbook"/>
              <a:buNone/>
            </a:pPr>
            <a:br>
              <a:rPr lang="es-ES" sz="2520"/>
            </a:br>
            <a:r>
              <a:rPr lang="es-ES" sz="2520"/>
              <a:t>Terminologia</a:t>
            </a:r>
            <a:br>
              <a:rPr b="1" lang="es-ES" sz="2430"/>
            </a:br>
            <a:endParaRPr sz="2700"/>
          </a:p>
        </p:txBody>
      </p:sp>
      <p:sp>
        <p:nvSpPr>
          <p:cNvPr id="166" name="Google Shape;166;p5"/>
          <p:cNvSpPr txBox="1"/>
          <p:nvPr/>
        </p:nvSpPr>
        <p:spPr>
          <a:xfrm>
            <a:off x="679750" y="1196750"/>
            <a:ext cx="7200900" cy="50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s-ES" sz="2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Nodes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s-ES" sz="24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En XPath, hi ha 7 tipus de nodes:</a:t>
            </a:r>
            <a:endParaRPr b="0" i="0" sz="2400" u="none" cap="none" strike="noStrik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45720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-ES" sz="24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-	Elements; </a:t>
            </a:r>
            <a:endParaRPr b="0" i="0" sz="2400" u="none" cap="none" strike="noStrik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-ES" sz="24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- 	Atributs; </a:t>
            </a:r>
            <a:endParaRPr b="0" i="0" sz="2400" u="none" cap="none" strike="noStrik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-ES" sz="24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- 	Textos; </a:t>
            </a:r>
            <a:endParaRPr b="0" i="0" sz="2400" u="none" cap="none" strike="noStrik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-ES" sz="24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-	Espai de noms (namespace); </a:t>
            </a:r>
            <a:endParaRPr b="0" i="0" sz="2400" u="none" cap="none" strike="noStrik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-ES" sz="24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- 	Instruccions de procés; </a:t>
            </a:r>
            <a:endParaRPr b="0" i="0" sz="2400" u="none" cap="none" strike="noStrik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-ES" sz="24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-	Comentaris; i </a:t>
            </a:r>
            <a:endParaRPr b="0" i="0" sz="2400" u="none" cap="none" strike="noStrik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-ES" sz="24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- 	Documents node.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215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6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20"/>
              <a:buFont typeface="Century Schoolbook"/>
              <a:buNone/>
            </a:pPr>
            <a:br>
              <a:rPr lang="es-ES" sz="2520"/>
            </a:br>
            <a:r>
              <a:rPr lang="es-ES" sz="2520"/>
              <a:t>Terminologia</a:t>
            </a:r>
            <a:br>
              <a:rPr b="1" lang="es-ES" sz="2430"/>
            </a:br>
            <a:endParaRPr sz="2700"/>
          </a:p>
        </p:txBody>
      </p:sp>
      <p:sp>
        <p:nvSpPr>
          <p:cNvPr id="172" name="Google Shape;172;p6"/>
          <p:cNvSpPr txBox="1"/>
          <p:nvPr/>
        </p:nvSpPr>
        <p:spPr>
          <a:xfrm>
            <a:off x="679750" y="1196750"/>
            <a:ext cx="7200900" cy="50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s-ES" sz="2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Nodes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s-ES" sz="24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Els XML són tractats com arbres de nodes. </a:t>
            </a:r>
            <a:endParaRPr b="0" i="0" sz="2400" u="none" cap="none" strike="noStrik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-ES" sz="24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El primer element de tots, és l’element </a:t>
            </a:r>
            <a:r>
              <a:rPr b="1" i="0" lang="es-ES" sz="24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arrel</a:t>
            </a:r>
            <a:r>
              <a:rPr b="0" i="0" lang="es-ES" sz="24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. </a:t>
            </a:r>
            <a:endParaRPr b="0" i="0" sz="2400" u="none" cap="none" strike="noStrik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-ES" sz="24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El node arrel "/" conté tot el document XML excepte: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-ES" sz="24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	- la declaració xml (&lt;?xml version="1.0"?&gt;).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-ES" sz="24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	- Qualsevol declaració DOCTYPE.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7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20"/>
              <a:buFont typeface="Century Schoolbook"/>
              <a:buNone/>
            </a:pPr>
            <a:br>
              <a:rPr lang="es-ES" sz="2520"/>
            </a:br>
            <a:r>
              <a:rPr lang="es-ES" sz="2520"/>
              <a:t>Terminologia</a:t>
            </a:r>
            <a:br>
              <a:rPr b="1" lang="es-ES" sz="2430"/>
            </a:br>
            <a:endParaRPr sz="2700"/>
          </a:p>
        </p:txBody>
      </p:sp>
      <p:sp>
        <p:nvSpPr>
          <p:cNvPr id="178" name="Google Shape;178;p7"/>
          <p:cNvSpPr txBox="1"/>
          <p:nvPr/>
        </p:nvSpPr>
        <p:spPr>
          <a:xfrm>
            <a:off x="679759" y="1196752"/>
            <a:ext cx="7200800" cy="66787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s-ES" sz="2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Exemple de XML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ES" sz="20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&lt;?xml version="1.0" encoding="UTF-8"?&gt;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ES" sz="20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&lt;bookstore&gt;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ES" sz="20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 &lt;book&gt;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ES" sz="20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   &lt;title lang="en"&gt;Harry Potter&lt;/title&gt;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ES" sz="20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   &lt;author&gt;J K. Rowling&lt;/author&gt;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ES" sz="20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   &lt;year&gt;2005&lt;/year&gt;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ES" sz="20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   &lt;price&gt;29.99&lt;/price&gt;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ES" sz="20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 &lt;/book&gt;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ES" sz="20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&lt;/bookstore&gt;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s-ES" sz="20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Per exemple, nodes en el XML: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ES" sz="20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&lt;bookstore&gt; (node element arrel)</a:t>
            </a:r>
            <a:endParaRPr b="0" i="0" sz="2000" u="none" cap="none" strike="noStrik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ES" sz="20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&lt;author&gt;J K. Rowling&lt;/author&gt; (node element)</a:t>
            </a:r>
            <a:endParaRPr b="0" i="0" sz="2000" u="none" cap="none" strike="noStrik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ES" sz="20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lang="en" (node atribut)</a:t>
            </a:r>
            <a:endParaRPr b="0" i="0" sz="2000" u="none" cap="none" strike="noStrik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-ES" sz="20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...</a:t>
            </a:r>
            <a:endParaRPr b="0" i="0" sz="2000" u="none" cap="none" strike="noStrik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8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20"/>
              <a:buFont typeface="Century Schoolbook"/>
              <a:buNone/>
            </a:pPr>
            <a:br>
              <a:rPr lang="es-ES" sz="2520"/>
            </a:br>
            <a:r>
              <a:rPr lang="es-ES" sz="2520"/>
              <a:t>Terminologia</a:t>
            </a:r>
            <a:br>
              <a:rPr b="1" lang="es-ES" sz="2430"/>
            </a:br>
            <a:endParaRPr sz="2700"/>
          </a:p>
        </p:txBody>
      </p:sp>
      <p:sp>
        <p:nvSpPr>
          <p:cNvPr id="184" name="Google Shape;184;p8"/>
          <p:cNvSpPr txBox="1"/>
          <p:nvPr/>
        </p:nvSpPr>
        <p:spPr>
          <a:xfrm>
            <a:off x="679759" y="1196752"/>
            <a:ext cx="7200800" cy="46474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s-ES" sz="2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Valors atòmics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ES" sz="20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Són nodes amb cap fill o pare. En l’exemple anterior: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ES" sz="20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→ J K. Rowling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ES" sz="20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→ "en"</a:t>
            </a:r>
            <a:endParaRPr b="0" i="0" sz="2000" u="none" cap="none" strike="noStrik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s-ES" sz="2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Ítems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ES" sz="20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Els ítems són valors atòmics o nodes.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9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20"/>
              <a:buFont typeface="Century Schoolbook"/>
              <a:buNone/>
            </a:pPr>
            <a:br>
              <a:rPr lang="es-ES" sz="2520"/>
            </a:br>
            <a:r>
              <a:rPr lang="es-ES" sz="2520"/>
              <a:t>Terminologia</a:t>
            </a:r>
            <a:br>
              <a:rPr b="1" lang="es-ES" sz="2430"/>
            </a:br>
            <a:endParaRPr sz="2700"/>
          </a:p>
        </p:txBody>
      </p:sp>
      <p:sp>
        <p:nvSpPr>
          <p:cNvPr id="190" name="Google Shape;190;p9"/>
          <p:cNvSpPr txBox="1"/>
          <p:nvPr/>
        </p:nvSpPr>
        <p:spPr>
          <a:xfrm>
            <a:off x="679759" y="1196752"/>
            <a:ext cx="7200800" cy="6370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s-ES" sz="2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Relació entre nodes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s-ES" sz="20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Pare: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ES" sz="20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Cada element o atribut té un pare.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s-ES" sz="20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Fill: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ES" sz="20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Un element pot tenir zero, un o més fills.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s-ES" sz="20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Germans: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ES" sz="20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Els nodes que tenen el mateix pare.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s-ES" sz="20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Ascendents: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ES" sz="20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Un nodo pare, el pare del pare, …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s-ES" sz="20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Descendents: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ES" sz="20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Un node fill, els fills dels fills, …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irador">
  <a:themeElements>
    <a:clrScheme name="Mirador">
      <a:dk1>
        <a:srgbClr val="000000"/>
      </a:dk1>
      <a:lt1>
        <a:srgbClr val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